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42" r:id="rId4"/>
    <p:sldId id="387" r:id="rId5"/>
    <p:sldId id="386" r:id="rId6"/>
    <p:sldId id="388" r:id="rId7"/>
    <p:sldId id="413" r:id="rId8"/>
    <p:sldId id="295" r:id="rId9"/>
    <p:sldId id="320" r:id="rId10"/>
    <p:sldId id="311" r:id="rId11"/>
    <p:sldId id="332" r:id="rId12"/>
    <p:sldId id="303" r:id="rId13"/>
    <p:sldId id="348" r:id="rId14"/>
    <p:sldId id="330" r:id="rId15"/>
    <p:sldId id="431" r:id="rId16"/>
    <p:sldId id="337" r:id="rId17"/>
    <p:sldId id="315" r:id="rId18"/>
    <p:sldId id="279" r:id="rId19"/>
    <p:sldId id="297" r:id="rId20"/>
    <p:sldId id="347" r:id="rId21"/>
    <p:sldId id="341" r:id="rId22"/>
    <p:sldId id="342" r:id="rId23"/>
    <p:sldId id="343" r:id="rId24"/>
    <p:sldId id="344" r:id="rId25"/>
    <p:sldId id="345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E5801B"/>
    <a:srgbClr val="FF0000"/>
    <a:srgbClr val="DE8022"/>
    <a:srgbClr val="FFFF00"/>
    <a:srgbClr val="00CC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20" y="60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 noRot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051" name="副标题 2050"/>
          <p:cNvSpPr>
            <a:spLocks noGrp="1" noRot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2051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8098E3B-A07F-44D3-A8F2-40BDB98BDF5E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25AE8D-9E95-479E-A809-01C7AB7ABA4C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8" cy="54895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81784" cy="54895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504FA4C-B230-4242-A752-CF57520C24DD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C7C9B4-4026-4D5E-BBBC-95FC2DE2AFBA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F0C6BE-7293-434A-B7BE-94B9C662A24A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CE732A-E259-47BB-82E2-2D4A43B6BCD0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24BC7F-EB65-40EB-B061-8BFCCBF3BB48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84968" cy="41941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08" y="1905000"/>
            <a:ext cx="4184968" cy="41941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75D8B3-F0A7-48B8-A098-CBEBF76BF39F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C29A19-A9FC-4994-89D5-6F0C3F6DCF4B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41A3D5-1481-4563-90CF-8C7433E3E36B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57B8FF-AF76-489D-980B-470B6ECCFDE9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7EB17-8A86-4053-B989-09B7022079DF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3E38591-1DD8-4515-9070-05D031401A9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843021-CCD2-4E94-A580-AD406B8456AF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 noRot="1"/>
          </p:cNvSpPr>
          <p:nvPr>
            <p:ph type="body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56E400-AA09-4ACB-8C9D-74CC75DA8848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DFBC54-891A-4ECD-81AF-3069210355B6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hyperlink" Target="&#21517;.fl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4097"/>
          <p:cNvSpPr>
            <a:spLocks noGrp="1" noRot="1"/>
          </p:cNvSpPr>
          <p:nvPr>
            <p:ph type="title"/>
          </p:nvPr>
        </p:nvSpPr>
        <p:spPr>
          <a:xfrm>
            <a:off x="395288" y="574675"/>
            <a:ext cx="7534275" cy="1612900"/>
          </a:xfrm>
          <a:ln/>
        </p:spPr>
        <p:txBody>
          <a:bodyPr vert="horz" wrap="square" lIns="91440" tIns="45720" rIns="91440" bIns="45720" anchor="ctr"/>
          <a:p>
            <a:pPr eaLnBrk="1" hangingPunct="1">
              <a:lnSpc>
                <a:spcPct val="120000"/>
              </a:lnSpc>
            </a:pPr>
            <a:r>
              <a:rPr lang="zh-CN" altLang="en-US" sz="5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第十一章   第三节    </a:t>
            </a:r>
            <a:b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动能和势能</a:t>
            </a:r>
            <a:endParaRPr lang="zh-CN" altLang="en-US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39" name="图片 4098" descr="龙卷风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2349500"/>
            <a:ext cx="3959225" cy="386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4099" descr="水能"/>
          <p:cNvPicPr>
            <a:picLocks noChangeAspect="1"/>
          </p:cNvPicPr>
          <p:nvPr/>
        </p:nvPicPr>
        <p:blipFill>
          <a:blip r:embed="rId2"/>
          <a:srcRect b="5040"/>
          <a:stretch>
            <a:fillRect/>
          </a:stretch>
        </p:blipFill>
        <p:spPr>
          <a:xfrm>
            <a:off x="4716463" y="2349500"/>
            <a:ext cx="3744912" cy="386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3"/>
          <p:cNvSpPr>
            <a:spLocks noGrp="1"/>
          </p:cNvSpPr>
          <p:nvPr/>
        </p:nvSpPr>
        <p:spPr>
          <a:xfrm>
            <a:off x="900113" y="2552700"/>
            <a:ext cx="7161213" cy="26955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3313"/>
          <p:cNvSpPr>
            <a:spLocks noGrp="1"/>
          </p:cNvSpPr>
          <p:nvPr>
            <p:ph type="title"/>
          </p:nvPr>
        </p:nvSpPr>
        <p:spPr>
          <a:xfrm>
            <a:off x="971550" y="1052513"/>
            <a:ext cx="1174750" cy="587375"/>
          </a:xfrm>
          <a:ln/>
        </p:spPr>
        <p:txBody>
          <a:bodyPr vert="horz" wrap="square" lIns="91440" tIns="45720" rIns="91440" bIns="45720" anchor="ctr"/>
          <a:p>
            <a:pPr algn="l" eaLnBrk="1" hangingPunct="1">
              <a:lnSpc>
                <a:spcPct val="150000"/>
              </a:lnSpc>
            </a:pPr>
            <a:r>
              <a:rPr lang="" altLang="en-US" sz="3200" dirty="0">
                <a:solidFill>
                  <a:srgbClr val="000000"/>
                </a:solidFill>
                <a:ea typeface="黑体" panose="02010609060101010101" pitchFamily="49" charset="-122"/>
              </a:rPr>
              <a:t>结论：</a:t>
            </a:r>
            <a:endParaRPr lang="" altLang="en-US" sz="3200" dirty="0">
              <a:solidFill>
                <a:srgbClr val="000000"/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3555" name="文本占位符 13314"/>
          <p:cNvSpPr>
            <a:spLocks noGrp="1"/>
          </p:cNvSpPr>
          <p:nvPr>
            <p:ph idx="1"/>
          </p:nvPr>
        </p:nvSpPr>
        <p:spPr>
          <a:xfrm>
            <a:off x="971550" y="1689100"/>
            <a:ext cx="7200900" cy="3035300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" altLang="en-US" dirty="0">
                <a:solidFill>
                  <a:srgbClr val="0000FF"/>
                </a:solidFill>
                <a:ea typeface="黑体" panose="02010609060101010101" pitchFamily="49" charset="-122"/>
              </a:rPr>
              <a:t>       </a:t>
            </a:r>
            <a:r>
              <a:rPr lang="" altLang="en-US" dirty="0">
                <a:solidFill>
                  <a:srgbClr val="000000"/>
                </a:solidFill>
                <a:ea typeface="黑体" panose="02010609060101010101" pitchFamily="49" charset="-122"/>
              </a:rPr>
              <a:t>运动物体的</a:t>
            </a:r>
            <a:r>
              <a:rPr lang="" altLang="en-US" u="sng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" altLang="en-US" dirty="0">
                <a:solidFill>
                  <a:srgbClr val="000000"/>
                </a:solidFill>
                <a:ea typeface="黑体" panose="02010609060101010101" pitchFamily="49" charset="-122"/>
              </a:rPr>
              <a:t>越大，</a:t>
            </a:r>
            <a:r>
              <a:rPr lang="" altLang="en-US" u="sng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" altLang="en-US" dirty="0">
                <a:solidFill>
                  <a:srgbClr val="000000"/>
                </a:solidFill>
                <a:ea typeface="黑体" panose="02010609060101010101" pitchFamily="49" charset="-122"/>
              </a:rPr>
              <a:t>越大，动能就越大。</a:t>
            </a:r>
            <a:endParaRPr lang="" altLang="en-US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" altLang="en-US" dirty="0">
                <a:solidFill>
                  <a:srgbClr val="000000"/>
                </a:solidFill>
                <a:ea typeface="黑体" panose="02010609060101010101" pitchFamily="49" charset="-122"/>
                <a:sym typeface="+mn-ea"/>
              </a:rPr>
              <a:t>       现在同学们能知道小鸟撞飞机为什么那么严重了吗？</a:t>
            </a:r>
            <a:endParaRPr lang="" altLang="en-US" dirty="0">
              <a:solidFill>
                <a:srgbClr val="000000"/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79838" y="1628775"/>
            <a:ext cx="1004888" cy="735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ea"/>
              </a:rPr>
              <a:t>速度</a:t>
            </a:r>
            <a:endParaRPr kumimoji="0" lang="zh-CN" altLang="en-US" sz="3200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5963" y="1628775"/>
            <a:ext cx="1004888" cy="735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ea"/>
              </a:rPr>
              <a:t>质量</a:t>
            </a:r>
            <a:endParaRPr kumimoji="0" lang="zh-CN" altLang="en-US" sz="3200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14337" descr="ty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836613"/>
            <a:ext cx="3348038" cy="2668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338" descr="水果熟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36613"/>
            <a:ext cx="3816350" cy="2668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4339" descr="高处的巨石具有重力势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44900"/>
            <a:ext cx="381635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chu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3644900"/>
            <a:ext cx="3348038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占位符 17409"/>
          <p:cNvSpPr>
            <a:spLocks noGrp="1" noRot="1"/>
          </p:cNvSpPr>
          <p:nvPr>
            <p:ph idx="1"/>
          </p:nvPr>
        </p:nvSpPr>
        <p:spPr>
          <a:xfrm>
            <a:off x="776288" y="692150"/>
            <a:ext cx="5991225" cy="10080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（二）探究影响重力势能大小的因素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（请一位同学上台设计实验方案和演示）</a:t>
            </a:r>
            <a:endParaRPr kumimoji="0" lang="zh-CN" altLang="en-US" sz="1800" b="0" i="0" u="sng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25603" name="图片 17410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473" r="34473"/>
          <a:stretch>
            <a:fillRect/>
          </a:stretch>
        </p:blipFill>
        <p:spPr>
          <a:xfrm>
            <a:off x="6084888" y="1125538"/>
            <a:ext cx="2087562" cy="1954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2"/>
          <p:cNvSpPr txBox="1"/>
          <p:nvPr/>
        </p:nvSpPr>
        <p:spPr>
          <a:xfrm>
            <a:off x="811213" y="4730750"/>
            <a:ext cx="7521575" cy="1481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让两个体积相同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质量不同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24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钢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 &gt;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zh-CN" sz="24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塑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的小球分别从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同一高度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自由落下，然后观察小球在松软的沙中陷入程度，发现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陷入深度大</a:t>
            </a:r>
            <a:endParaRPr lang="zh-CN" alt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605" name="文本框 3"/>
          <p:cNvSpPr txBox="1"/>
          <p:nvPr/>
        </p:nvSpPr>
        <p:spPr>
          <a:xfrm>
            <a:off x="811213" y="3697288"/>
            <a:ext cx="7521575" cy="1001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让两个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质量相同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钢球分别从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不同高度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自由下落，发现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</a:t>
            </a:r>
            <a:endParaRPr lang="en-US" altLang="zh-CN" sz="2400" u="sng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钢球陷入沙中越深。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1050" y="4090988"/>
            <a:ext cx="1414463" cy="5715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高度越高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84400" y="5600700"/>
            <a:ext cx="800100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钢球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08" name="文本框 1"/>
          <p:cNvSpPr txBox="1"/>
          <p:nvPr/>
        </p:nvSpPr>
        <p:spPr>
          <a:xfrm>
            <a:off x="811213" y="3067050"/>
            <a:ext cx="6032500" cy="5349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该实验用什么怎么表示重力势能的大小不同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5609" name="组合 2"/>
          <p:cNvGrpSpPr/>
          <p:nvPr/>
        </p:nvGrpSpPr>
        <p:grpSpPr>
          <a:xfrm>
            <a:off x="1733550" y="6161088"/>
            <a:ext cx="7410450" cy="696912"/>
            <a:chOff x="2964449" y="6182337"/>
            <a:chExt cx="6179551" cy="697202"/>
          </a:xfrm>
        </p:grpSpPr>
        <p:sp>
          <p:nvSpPr>
            <p:cNvPr id="10" name="矩形 9"/>
            <p:cNvSpPr/>
            <p:nvPr/>
          </p:nvSpPr>
          <p:spPr bwMode="auto">
            <a:xfrm>
              <a:off x="3063735" y="6423737"/>
              <a:ext cx="6080265" cy="455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>
              <a:spAutoFit/>
              <a:scene3d>
                <a:camera prst="perspectiveRigh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1" name="文本框 37"/>
            <p:cNvSpPr txBox="1"/>
            <p:nvPr/>
          </p:nvSpPr>
          <p:spPr>
            <a:xfrm>
              <a:off x="2964449" y="6182337"/>
              <a:ext cx="660847" cy="460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提示</a:t>
              </a:r>
              <a:endParaRPr lang="zh-CN" altLang="en-US" sz="2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25612" name="文本框 38"/>
            <p:cNvSpPr txBox="1"/>
            <p:nvPr/>
          </p:nvSpPr>
          <p:spPr>
            <a:xfrm>
              <a:off x="3114544" y="6486945"/>
              <a:ext cx="6029456" cy="3386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1600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打开工具栏，点击“课件素材”，选取“动画演示：重力势能大小的影响因素</a:t>
              </a:r>
              <a:r>
                <a:rPr lang="en-US" altLang="zh-CN" sz="1600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endParaRPr lang="zh-CN" altLang="en-US" sz="16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8433"/>
          <p:cNvSpPr txBox="1"/>
          <p:nvPr/>
        </p:nvSpPr>
        <p:spPr>
          <a:xfrm>
            <a:off x="990600" y="1185863"/>
            <a:ext cx="7181850" cy="1212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        </a:t>
            </a:r>
            <a:r>
              <a:rPr kumimoji="0" lang="zh-CN" altLang="en-US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对于被举高的物体，</a:t>
            </a:r>
            <a:r>
              <a:rPr kumimoji="0" lang="zh-CN" altLang="en-US" sz="2800" u="sng" kern="1200" cap="none" spc="0" normalizeH="0" baseline="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   </a:t>
            </a:r>
            <a:r>
              <a:rPr kumimoji="0" lang="zh-CN" altLang="en-US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越大，</a:t>
            </a:r>
            <a:r>
              <a:rPr kumimoji="0" lang="en-US" altLang="zh-CN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____</a:t>
            </a:r>
            <a:r>
              <a:rPr kumimoji="0" lang="zh-CN" altLang="en-US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越高，具有的重力势能</a:t>
            </a:r>
            <a:r>
              <a:rPr kumimoji="0" lang="zh-CN" altLang="en-US" sz="28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就越大</a:t>
            </a:r>
            <a:r>
              <a:rPr kumimoji="0" lang="zh-CN" altLang="en-US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。</a:t>
            </a:r>
            <a:endParaRPr kumimoji="0" lang="zh-CN" altLang="en-US" sz="2800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627" name="文本框 18435"/>
          <p:cNvSpPr txBox="1"/>
          <p:nvPr/>
        </p:nvSpPr>
        <p:spPr>
          <a:xfrm>
            <a:off x="990600" y="601663"/>
            <a:ext cx="1133475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结论：</a:t>
            </a:r>
            <a:endParaRPr lang="zh-CN" altLang="en-US" sz="2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6628" name="文本框 18436"/>
          <p:cNvSpPr txBox="1"/>
          <p:nvPr/>
        </p:nvSpPr>
        <p:spPr>
          <a:xfrm>
            <a:off x="762000" y="2584450"/>
            <a:ext cx="52244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（三）探究弹性势能的影响因素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5050" y="1139825"/>
            <a:ext cx="903288" cy="652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质量</a:t>
            </a:r>
            <a:endParaRPr kumimoji="0" lang="zh-CN" altLang="en-US" sz="2800" kern="1200" cap="none" spc="0" normalizeH="0" baseline="0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05600" y="1185863"/>
            <a:ext cx="942975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高度</a:t>
            </a:r>
            <a:endParaRPr kumimoji="0" lang="zh-CN" altLang="en-US" sz="2800" kern="1200" cap="none" spc="0" normalizeH="0" baseline="0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631" name="文本框 3"/>
          <p:cNvSpPr txBox="1"/>
          <p:nvPr/>
        </p:nvSpPr>
        <p:spPr>
          <a:xfrm>
            <a:off x="990600" y="3322638"/>
            <a:ext cx="7326313" cy="269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同一弹簧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压缩不同长度（压缩不超过其弹性限度），然后将小车置于小车的右端，松开后发现弹簧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压缩得越短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，小车运动速度就越</a:t>
            </a:r>
            <a:r>
              <a:rPr lang="zh-CN" altLang="en-US" sz="26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，被推得越</a:t>
            </a:r>
            <a:r>
              <a:rPr lang="zh-CN" altLang="en-US" sz="26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，这说明弹性势能大小与弹簧</a:t>
            </a:r>
            <a:r>
              <a:rPr lang="zh-CN" altLang="en-US" sz="26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   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的大小有关。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6632" name="图片 4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rcRect l="27586" t="72713" r="51303" b="8667"/>
          <a:stretch>
            <a:fillRect/>
          </a:stretch>
        </p:blipFill>
        <p:spPr>
          <a:xfrm>
            <a:off x="5953125" y="1895475"/>
            <a:ext cx="2219325" cy="126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227763" y="4903788"/>
            <a:ext cx="14208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弹性形变</a:t>
            </a:r>
            <a:r>
              <a:rPr lang="zh-CN" altLang="en-US" sz="2400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72225" y="4310063"/>
            <a:ext cx="5429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大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3350" y="4841875"/>
            <a:ext cx="5461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远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6636" name="组合 2"/>
          <p:cNvGrpSpPr/>
          <p:nvPr/>
        </p:nvGrpSpPr>
        <p:grpSpPr>
          <a:xfrm>
            <a:off x="1125538" y="6176963"/>
            <a:ext cx="8023225" cy="889000"/>
            <a:chOff x="2964449" y="6182337"/>
            <a:chExt cx="6179551" cy="889628"/>
          </a:xfrm>
        </p:grpSpPr>
        <p:sp>
          <p:nvSpPr>
            <p:cNvPr id="13" name="矩形 12"/>
            <p:cNvSpPr/>
            <p:nvPr/>
          </p:nvSpPr>
          <p:spPr bwMode="auto">
            <a:xfrm>
              <a:off x="3063488" y="6423807"/>
              <a:ext cx="6080512" cy="4559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>
              <a:spAutoFit/>
              <a:scene3d>
                <a:camera prst="perspectiveRigh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8" name="文本框 37"/>
            <p:cNvSpPr txBox="1"/>
            <p:nvPr/>
          </p:nvSpPr>
          <p:spPr>
            <a:xfrm>
              <a:off x="2964449" y="6182337"/>
              <a:ext cx="610374" cy="460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提示</a:t>
              </a:r>
              <a:endParaRPr lang="zh-CN" altLang="en-US" sz="2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26639" name="文本框 38"/>
            <p:cNvSpPr txBox="1"/>
            <p:nvPr/>
          </p:nvSpPr>
          <p:spPr>
            <a:xfrm>
              <a:off x="3114544" y="6486947"/>
              <a:ext cx="6029456" cy="585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1600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打开工具栏，点击“课件素材”，选取“动画演示：探究弹性势能与形变程度的关系</a:t>
              </a:r>
              <a:r>
                <a:rPr lang="en-US" altLang="zh-CN" sz="1600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endParaRPr lang="zh-CN" altLang="en-US" sz="16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1"/>
          <p:cNvSpPr txBox="1"/>
          <p:nvPr/>
        </p:nvSpPr>
        <p:spPr>
          <a:xfrm>
            <a:off x="971550" y="4503738"/>
            <a:ext cx="720090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</a:rPr>
              <a:t>       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弹性势能大小与物体的</a:t>
            </a:r>
            <a:r>
              <a:rPr lang="zh-CN" altLang="en-US" sz="2800" u="sng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和物体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发生</a:t>
            </a:r>
            <a:endParaRPr lang="en-US" altLang="zh-CN" sz="2800" dirty="0">
              <a:solidFill>
                <a:srgbClr val="000000"/>
              </a:solidFill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u="sng" dirty="0">
                <a:solidFill>
                  <a:srgbClr val="000000"/>
                </a:solidFill>
                <a:ea typeface="黑体" panose="02010609060101010101" pitchFamily="49" charset="-122"/>
              </a:rPr>
              <a:t>               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大小有关。</a:t>
            </a:r>
            <a:endParaRPr lang="zh-CN" altLang="en-US" sz="2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43513" y="4487863"/>
            <a:ext cx="901700" cy="592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材料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52" name="文本框 1"/>
          <p:cNvSpPr txBox="1"/>
          <p:nvPr/>
        </p:nvSpPr>
        <p:spPr>
          <a:xfrm>
            <a:off x="971550" y="965200"/>
            <a:ext cx="7200900" cy="177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材料不同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其它因素相同的两根弹簧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压缩相同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的长度，然后将小车置于小车的右端，松开后发现小车被推的距离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u="sng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4163" y="2016125"/>
            <a:ext cx="919162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不同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94363" y="2889250"/>
            <a:ext cx="903288" cy="6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材料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7655" name="文本框 8"/>
          <p:cNvSpPr txBox="1"/>
          <p:nvPr/>
        </p:nvSpPr>
        <p:spPr>
          <a:xfrm>
            <a:off x="971550" y="3757613"/>
            <a:ext cx="928688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结论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3463" y="5102225"/>
            <a:ext cx="1731962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弹性形变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7657" name="文本框 10"/>
          <p:cNvSpPr txBox="1"/>
          <p:nvPr/>
        </p:nvSpPr>
        <p:spPr>
          <a:xfrm>
            <a:off x="1289050" y="2928938"/>
            <a:ext cx="6565900" cy="57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这说明弹性势能大小与弹簧</a:t>
            </a:r>
            <a:r>
              <a:rPr lang="zh-CN" altLang="en-US" sz="2800" u="sng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有关。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 bldLvl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9457"/>
          <p:cNvSpPr>
            <a:spLocks noGrp="1" noRot="1"/>
          </p:cNvSpPr>
          <p:nvPr>
            <p:ph type="title"/>
          </p:nvPr>
        </p:nvSpPr>
        <p:spPr>
          <a:xfrm>
            <a:off x="971550" y="661988"/>
            <a:ext cx="2152650" cy="547687"/>
          </a:xfrm>
          <a:ln/>
        </p:spPr>
        <p:txBody>
          <a:bodyPr vert="horz" wrap="square" lIns="91440" tIns="45720" rIns="91440" bIns="45720" anchor="ctr"/>
          <a:p>
            <a:pPr algn="l" eaLnBrk="1" hangingPunct="1"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三、机械能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5" name="文本占位符 19458"/>
          <p:cNvSpPr>
            <a:spLocks noGrp="1" noRot="1"/>
          </p:cNvSpPr>
          <p:nvPr>
            <p:ph idx="1"/>
          </p:nvPr>
        </p:nvSpPr>
        <p:spPr>
          <a:xfrm>
            <a:off x="971550" y="1263650"/>
            <a:ext cx="7366000" cy="3433763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能和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能统称为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机械能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、一个物体具有的机械能是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动能和势能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。例如：一架在天上飞的飞机的动能是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50000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焦耳，重力势能为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65000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焦耳，那么总的机械能为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(50000+65000)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焦耳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=115000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焦耳。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、功的单位和能量的单位都是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符号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6713" y="1184275"/>
            <a:ext cx="542925" cy="652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动</a:t>
            </a:r>
            <a:endParaRPr lang="zh-CN" altLang="en-US" sz="28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4800" y="1209675"/>
            <a:ext cx="647700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势</a:t>
            </a:r>
            <a:endParaRPr lang="zh-CN" altLang="en-US" sz="28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29300" y="4000500"/>
            <a:ext cx="903288" cy="652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焦耳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91425" y="4000500"/>
            <a:ext cx="379413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6825" y="1755775"/>
            <a:ext cx="542925" cy="652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和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1550" y="4779963"/>
            <a:ext cx="7200900" cy="1152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注意：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动能和势能既可能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单独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存在，也可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同时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存在。（举出一实例）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0481"/>
          <p:cNvSpPr txBox="1"/>
          <p:nvPr/>
        </p:nvSpPr>
        <p:spPr>
          <a:xfrm>
            <a:off x="-61912" y="2011363"/>
            <a:ext cx="762000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机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械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699" name="左大括号 20482"/>
          <p:cNvSpPr/>
          <p:nvPr/>
        </p:nvSpPr>
        <p:spPr>
          <a:xfrm>
            <a:off x="458788" y="2133600"/>
            <a:ext cx="153987" cy="2149475"/>
          </a:xfrm>
          <a:prstGeom prst="leftBrace">
            <a:avLst>
              <a:gd name="adj1" fmla="val 150186"/>
              <a:gd name="adj2" fmla="val 46014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1800" dirty="0">
              <a:ea typeface="黑体" panose="02010609060101010101" pitchFamily="49" charset="-122"/>
            </a:endParaRPr>
          </a:p>
        </p:txBody>
      </p:sp>
      <p:sp>
        <p:nvSpPr>
          <p:cNvPr id="29700" name="文本框 20483"/>
          <p:cNvSpPr txBox="1"/>
          <p:nvPr/>
        </p:nvSpPr>
        <p:spPr>
          <a:xfrm>
            <a:off x="633413" y="185737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动能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1" name="左大括号 20484"/>
          <p:cNvSpPr/>
          <p:nvPr/>
        </p:nvSpPr>
        <p:spPr>
          <a:xfrm>
            <a:off x="1471613" y="1747838"/>
            <a:ext cx="147637" cy="795337"/>
          </a:xfrm>
          <a:prstGeom prst="leftBrace">
            <a:avLst>
              <a:gd name="adj1" fmla="val 74845"/>
              <a:gd name="adj2" fmla="val 46014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1800" dirty="0">
              <a:ea typeface="黑体" panose="02010609060101010101" pitchFamily="49" charset="-122"/>
            </a:endParaRPr>
          </a:p>
        </p:txBody>
      </p:sp>
      <p:sp>
        <p:nvSpPr>
          <p:cNvPr id="29702" name="文本框 20485"/>
          <p:cNvSpPr txBox="1"/>
          <p:nvPr/>
        </p:nvSpPr>
        <p:spPr>
          <a:xfrm>
            <a:off x="1619250" y="1484313"/>
            <a:ext cx="4991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物体由于____而具有的能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3" name="文本框 20486"/>
          <p:cNvSpPr txBox="1"/>
          <p:nvPr/>
        </p:nvSpPr>
        <p:spPr>
          <a:xfrm>
            <a:off x="1619250" y="2243138"/>
            <a:ext cx="4699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影响因素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物体的____和____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4" name="文本框 20487"/>
          <p:cNvSpPr txBox="1"/>
          <p:nvPr/>
        </p:nvSpPr>
        <p:spPr>
          <a:xfrm>
            <a:off x="636588" y="391318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势能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5" name="左大括号 20488"/>
          <p:cNvSpPr/>
          <p:nvPr/>
        </p:nvSpPr>
        <p:spPr>
          <a:xfrm>
            <a:off x="1484313" y="3443288"/>
            <a:ext cx="139700" cy="1555750"/>
          </a:xfrm>
          <a:prstGeom prst="leftBrace">
            <a:avLst>
              <a:gd name="adj1" fmla="val 60682"/>
              <a:gd name="adj2" fmla="val 46014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1800" dirty="0">
              <a:ea typeface="黑体" panose="02010609060101010101" pitchFamily="49" charset="-122"/>
            </a:endParaRPr>
          </a:p>
        </p:txBody>
      </p:sp>
      <p:sp>
        <p:nvSpPr>
          <p:cNvPr id="29706" name="文本框 20489"/>
          <p:cNvSpPr txBox="1"/>
          <p:nvPr/>
        </p:nvSpPr>
        <p:spPr>
          <a:xfrm>
            <a:off x="1624013" y="3198813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重力势能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7" name="左大括号 20490"/>
          <p:cNvSpPr/>
          <p:nvPr/>
        </p:nvSpPr>
        <p:spPr>
          <a:xfrm>
            <a:off x="3168650" y="3067050"/>
            <a:ext cx="138113" cy="889000"/>
          </a:xfrm>
          <a:prstGeom prst="leftBrace">
            <a:avLst>
              <a:gd name="adj1" fmla="val 74976"/>
              <a:gd name="adj2" fmla="val 46014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1800" dirty="0">
              <a:ea typeface="黑体" panose="02010609060101010101" pitchFamily="49" charset="-122"/>
            </a:endParaRPr>
          </a:p>
        </p:txBody>
      </p:sp>
      <p:sp>
        <p:nvSpPr>
          <p:cNvPr id="29708" name="文本框 20491"/>
          <p:cNvSpPr txBox="1"/>
          <p:nvPr/>
        </p:nvSpPr>
        <p:spPr>
          <a:xfrm>
            <a:off x="3251200" y="2884488"/>
            <a:ext cx="531177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物体由于</a:t>
            </a:r>
            <a:r>
              <a:rPr lang="zh-C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而具有的能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9" name="文本框 20492"/>
          <p:cNvSpPr txBox="1"/>
          <p:nvPr/>
        </p:nvSpPr>
        <p:spPr>
          <a:xfrm>
            <a:off x="3251200" y="3570288"/>
            <a:ext cx="48275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影响因素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物体的____和____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10" name="左大括号 20493"/>
          <p:cNvSpPr/>
          <p:nvPr/>
        </p:nvSpPr>
        <p:spPr>
          <a:xfrm>
            <a:off x="3168650" y="4516438"/>
            <a:ext cx="144463" cy="874712"/>
          </a:xfrm>
          <a:prstGeom prst="leftBrace">
            <a:avLst>
              <a:gd name="adj1" fmla="val 74957"/>
              <a:gd name="adj2" fmla="val 46014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1800" dirty="0">
              <a:ea typeface="黑体" panose="02010609060101010101" pitchFamily="49" charset="-122"/>
            </a:endParaRPr>
          </a:p>
        </p:txBody>
      </p:sp>
      <p:sp>
        <p:nvSpPr>
          <p:cNvPr id="29711" name="文本框 20494"/>
          <p:cNvSpPr txBox="1"/>
          <p:nvPr/>
        </p:nvSpPr>
        <p:spPr>
          <a:xfrm>
            <a:off x="1627188" y="4670425"/>
            <a:ext cx="16271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弹性势能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12" name="文本框 20495"/>
          <p:cNvSpPr txBox="1"/>
          <p:nvPr/>
        </p:nvSpPr>
        <p:spPr>
          <a:xfrm>
            <a:off x="3244850" y="4283075"/>
            <a:ext cx="57086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物体由于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________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而具有的能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13" name="文本框 20496"/>
          <p:cNvSpPr txBox="1"/>
          <p:nvPr/>
        </p:nvSpPr>
        <p:spPr>
          <a:xfrm>
            <a:off x="3251200" y="4999038"/>
            <a:ext cx="601345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影响因素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物体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________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的大小和材料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49688" y="1414463"/>
            <a:ext cx="9064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运动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89413" y="2197100"/>
            <a:ext cx="9048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8600" y="2197100"/>
            <a:ext cx="9048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速度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48300" y="2833688"/>
            <a:ext cx="126682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被举高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2000" y="3524250"/>
            <a:ext cx="9064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99275" y="3524250"/>
            <a:ext cx="9064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高度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1638" y="4257675"/>
            <a:ext cx="16271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弹性形变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05450" y="4975225"/>
            <a:ext cx="16271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弹性形变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22" name="文本框 8"/>
          <p:cNvSpPr txBox="1"/>
          <p:nvPr/>
        </p:nvSpPr>
        <p:spPr>
          <a:xfrm>
            <a:off x="141288" y="660400"/>
            <a:ext cx="2343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收获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反思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21505"/>
          <p:cNvSpPr txBox="1"/>
          <p:nvPr/>
        </p:nvSpPr>
        <p:spPr>
          <a:xfrm>
            <a:off x="1600200" y="2179638"/>
            <a:ext cx="5715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576263" y="1484313"/>
            <a:ext cx="7991475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、下列物体中，只具有动能的是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，只具有势能的是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，既具有动能又具有势能的是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竖直向上抛出的且正在上升过程中的小石块；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在水平地面上行驶的汽车；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C.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拉长的橡皮筋；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D.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停在空中的气球；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5946775" y="1570038"/>
            <a:ext cx="530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0" name="文本框 21509"/>
          <p:cNvSpPr txBox="1"/>
          <p:nvPr/>
        </p:nvSpPr>
        <p:spPr>
          <a:xfrm>
            <a:off x="1720850" y="2257425"/>
            <a:ext cx="11557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7599363" y="2252663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51" name="文本框 99"/>
          <p:cNvSpPr txBox="1"/>
          <p:nvPr/>
        </p:nvSpPr>
        <p:spPr>
          <a:xfrm>
            <a:off x="468313" y="876300"/>
            <a:ext cx="24241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【练习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拓展】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21509" grpId="0"/>
      <p:bldP spid="21510" grpId="0"/>
      <p:bldP spid="215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22529"/>
          <p:cNvSpPr txBox="1"/>
          <p:nvPr/>
        </p:nvSpPr>
        <p:spPr>
          <a:xfrm>
            <a:off x="998538" y="1023938"/>
            <a:ext cx="7146925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下列关于能的说法，正确的是：</a:t>
            </a: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</a:t>
            </a:r>
            <a:endParaRPr lang="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 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两辆汽车，速度大的，动能就大。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 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山顶的石块比山腰的石块势能大。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C.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具有势能的物体不可能具有动能。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D.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小鸟站在树枝上不动，小鸟具有势能，树枝也具有势能。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6516688" y="1196975"/>
            <a:ext cx="60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2772" name="图片 22531" descr="pic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5105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文本占位符 23553"/>
          <p:cNvSpPr>
            <a:spLocks noGrp="1" noRot="1"/>
          </p:cNvSpPr>
          <p:nvPr>
            <p:ph idx="1"/>
          </p:nvPr>
        </p:nvSpPr>
        <p:spPr>
          <a:xfrm>
            <a:off x="971550" y="1512888"/>
            <a:ext cx="7200900" cy="2060575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、空中飞行的子弹具有的动能是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6000J,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它具有的重力势能是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12000J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，那么它具有的机械能有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_____J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1692275" y="2924175"/>
            <a:ext cx="1150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18000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br>
              <a:rPr lang="zh-CN" altLang="en-US" dirty="0">
                <a:ea typeface="黑体" panose="02010609060101010101" pitchFamily="49" charset="-122"/>
              </a:rPr>
            </a:b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395288" y="736600"/>
            <a:ext cx="2554287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【问题驱动】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4" name="图片 2" descr="21379801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13" y="2028825"/>
            <a:ext cx="4464050" cy="387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文本框 3"/>
          <p:cNvSpPr txBox="1"/>
          <p:nvPr/>
        </p:nvSpPr>
        <p:spPr>
          <a:xfrm>
            <a:off x="788988" y="1357313"/>
            <a:ext cx="3757612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见识飞机撞鸟后的惨状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28825"/>
            <a:ext cx="4454525" cy="3871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24577"/>
          <p:cNvSpPr>
            <a:spLocks noGrp="1" noRot="1"/>
          </p:cNvSpPr>
          <p:nvPr>
            <p:ph type="title"/>
          </p:nvPr>
        </p:nvSpPr>
        <p:spPr>
          <a:xfrm>
            <a:off x="971550" y="981075"/>
            <a:ext cx="7200900" cy="2735263"/>
          </a:xfrm>
          <a:ln/>
        </p:spPr>
        <p:txBody>
          <a:bodyPr vert="horz" wrap="square" lIns="91440" tIns="45720" rIns="91440" bIns="45720" anchor="ctr"/>
          <a:p>
            <a:pPr algn="l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、一辆匀速行驶正在洒水的洒水车，它的动能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；正在加速升空的火箭，动能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，重力势能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，机械能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（选填“增大”，“变小”、“不变”）。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79" name="文本框 24578"/>
          <p:cNvSpPr txBox="1"/>
          <p:nvPr/>
        </p:nvSpPr>
        <p:spPr>
          <a:xfrm>
            <a:off x="1403350" y="1609725"/>
            <a:ext cx="936625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减小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6875463" y="1609725"/>
            <a:ext cx="1008062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增大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2441575" y="2205038"/>
            <a:ext cx="936625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增大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4870450" y="2246313"/>
            <a:ext cx="1008063" cy="655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增大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矩形 25601"/>
          <p:cNvSpPr/>
          <p:nvPr/>
        </p:nvSpPr>
        <p:spPr>
          <a:xfrm>
            <a:off x="971550" y="549275"/>
            <a:ext cx="7200900" cy="2676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  <a:tabLst>
                <a:tab pos="1089025" algn="l"/>
                <a:tab pos="2637155" algn="ctr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5、（2011年中考·山东烟台卷）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小明利用装有细沙的盒子、小桌、砝码、木块等器材,探究“重力势能的大小与哪些因素有关”,其过程如图所示</a:t>
            </a:r>
            <a:endParaRPr lang="zh-CN" altLang="en-US" sz="2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pic>
        <p:nvPicPr>
          <p:cNvPr id="35843" name="图片 25602" descr="21世纪教育网 -- 中国最大型、最专业的中小学教育资源门户网站"/>
          <p:cNvPicPr>
            <a:picLocks noChangeAspect="1"/>
          </p:cNvPicPr>
          <p:nvPr/>
        </p:nvPicPr>
        <p:blipFill>
          <a:blip r:embed="rId1">
            <a:clrChange>
              <a:clrFrom>
                <a:srgbClr val="737172"/>
              </a:clrFrom>
              <a:clrTo>
                <a:srgbClr val="737172">
                  <a:alpha val="0"/>
                </a:srgbClr>
              </a:clrTo>
            </a:clrChange>
            <a:biLevel thresh="50000"/>
            <a:grayscl/>
          </a:blip>
          <a:srcRect l="13806" t="16527" r="17906" b="17365"/>
          <a:stretch>
            <a:fillRect/>
          </a:stretch>
        </p:blipFill>
        <p:spPr>
          <a:xfrm>
            <a:off x="1222375" y="3071813"/>
            <a:ext cx="6697663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矩形 25603"/>
          <p:cNvSpPr/>
          <p:nvPr/>
        </p:nvSpPr>
        <p:spPr>
          <a:xfrm>
            <a:off x="0" y="4060825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  <a:tabLst>
                <a:tab pos="1089025" algn="l"/>
                <a:tab pos="2637155" algn="ctr"/>
              </a:tabLst>
            </a:pPr>
            <a:endParaRPr lang="zh-CN" altLang="en-US" sz="1800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占位符 26626"/>
          <p:cNvSpPr>
            <a:spLocks noGrp="1" noRot="1"/>
          </p:cNvSpPr>
          <p:nvPr>
            <p:ph type="body"/>
          </p:nvPr>
        </p:nvSpPr>
        <p:spPr>
          <a:xfrm>
            <a:off x="431800" y="1260475"/>
            <a:ext cx="8280400" cy="4194175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小明通过观察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判断重力势能的大小；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）分析比较甲、乙两图中的实验现象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得出的结论是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）图乙和图丙探究的问题是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28" name="文本框 26627"/>
          <p:cNvSpPr txBox="1"/>
          <p:nvPr/>
        </p:nvSpPr>
        <p:spPr>
          <a:xfrm>
            <a:off x="3167063" y="1195388"/>
            <a:ext cx="3529012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小桌陷入沙中的程度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898525" y="3132138"/>
            <a:ext cx="8064500" cy="657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质量相同的两个物体，高度越高，重力势能越大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431800" y="4357688"/>
            <a:ext cx="8667750" cy="657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  <a:tabLst>
                <a:tab pos="1885950" algn="l"/>
              </a:tabLst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高度相同，质量不同的两个物体的重力势能大小关系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文本占位符 27649"/>
          <p:cNvSpPr>
            <a:spLocks noGrp="1" noRot="1"/>
          </p:cNvSpPr>
          <p:nvPr>
            <p:ph idx="1"/>
          </p:nvPr>
        </p:nvSpPr>
        <p:spPr>
          <a:xfrm>
            <a:off x="473075" y="588963"/>
            <a:ext cx="8197850" cy="3638550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、如图所示，甲是探究“动能的大小与什么因素有关”的实验装置，实验中让同一钢球从斜面上不同的高度由静止滚下，碰到同一木块上。乙是探究“阻力对运动物体的影响”的实验装置，实验中让同一小车从斜面上相同的高度由静止滑下，在粗糙程度不同的水平面上运动，请回答下列问题：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7891" name="图片 27650" descr="21世纪教育网 -- 中国最大型、最专业的中小学教育资源门户网站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4227513"/>
            <a:ext cx="7632700" cy="2160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文本占位符 28673"/>
          <p:cNvSpPr>
            <a:spLocks noGrp="1" noRot="1"/>
          </p:cNvSpPr>
          <p:nvPr>
            <p:ph idx="1"/>
          </p:nvPr>
        </p:nvSpPr>
        <p:spPr>
          <a:xfrm>
            <a:off x="608013" y="981075"/>
            <a:ext cx="7927975" cy="4606925"/>
          </a:xfrm>
          <a:ln/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）甲、乙两组实验，采用了探究实验中常用的实验方法是</a:t>
            </a: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）甲实验中，通过观察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可以判断钢球动能的大小。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）由乙实验可以推理得出，如果运动的小车在水平面上不受力时，它会</a:t>
            </a: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5" name="文本框 28674"/>
          <p:cNvSpPr txBox="1"/>
          <p:nvPr/>
        </p:nvSpPr>
        <p:spPr>
          <a:xfrm>
            <a:off x="2411413" y="1579563"/>
            <a:ext cx="3452812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控制变量法和转换法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750888" y="2852738"/>
            <a:ext cx="5545137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木块在水平面上前进的距离的远近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4573588" y="4748213"/>
            <a:ext cx="2736850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做匀速直线运动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99"/>
          <p:cNvSpPr txBox="1"/>
          <p:nvPr/>
        </p:nvSpPr>
        <p:spPr>
          <a:xfrm>
            <a:off x="971550" y="898525"/>
            <a:ext cx="7200900" cy="441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血肉之躯的小鸟与钢铁飞机在天空相撞，犹如以卵击石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卵破而石头无恙，然而事实并非如此，飞机与飞鸟在空中相撞，轻者飞机不能正常飞行，往往被迫紧急降落，重者机毁人亡，小小飞鸟为什么对飞行中的飞机造成如此大的危害呢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据估算，全球每年因机鸟相撞付出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多亿美元的代价。如何避免机鸟相撞令航空界人士为之绞尽脑汁，成为力图破解的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世界级难题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99"/>
          <p:cNvSpPr txBox="1"/>
          <p:nvPr/>
        </p:nvSpPr>
        <p:spPr>
          <a:xfrm>
            <a:off x="969963" y="4292600"/>
            <a:ext cx="7202487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【重点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难点】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从功的角度认识动能和势能。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1" name="文本框 99"/>
          <p:cNvSpPr txBox="1"/>
          <p:nvPr/>
        </p:nvSpPr>
        <p:spPr>
          <a:xfrm>
            <a:off x="971550" y="798513"/>
            <a:ext cx="7416800" cy="3281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【学习目标】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1、能通过实例从做功的角度描述能量，能说出能量与做功的关系，记住能的单位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2、能通过实例或实验初步认识动能、势能大小跟哪些因素有关并运用解释相关的现象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99"/>
          <p:cNvSpPr txBox="1">
            <a:spLocks noChangeArrowheads="1"/>
          </p:cNvSpPr>
          <p:nvPr/>
        </p:nvSpPr>
        <p:spPr bwMode="auto">
          <a:xfrm>
            <a:off x="900113" y="549275"/>
            <a:ext cx="727233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</a:t>
            </a:r>
            <a:r>
              <a:rPr kumimoji="0" lang="en-US" altLang="zh-CN" sz="2800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.</a:t>
            </a:r>
            <a:r>
              <a:rPr kumimoji="0" lang="zh-CN" altLang="en-US" sz="2800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【自主学习】</a:t>
            </a:r>
            <a:r>
              <a:rPr kumimoji="0" lang="zh-CN" altLang="en-US" sz="2000" kern="1200" cap="none" spc="0" normalizeH="0" baseline="0" noProof="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（小组检查自主学习情况，针对疑难问题进行交流讨论 ） </a:t>
            </a:r>
            <a:endParaRPr kumimoji="0" lang="zh-CN" altLang="en-US" sz="2000" kern="1200" cap="none" spc="0" normalizeH="0" baseline="0" noProof="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知识点一、能</a:t>
            </a:r>
            <a:endParaRPr kumimoji="0" lang="zh-CN" altLang="en-US" sz="2600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kern="1200" cap="none" spc="0" normalizeH="0" baseline="0" noProof="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我们说一个物体能够</a:t>
            </a:r>
            <a:r>
              <a:rPr kumimoji="0" lang="en-US" altLang="zh-CN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kumimoji="0" lang="zh-CN" altLang="en-US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，这个物体就具有能。风能推动风车转动，是因为风具有</a:t>
            </a:r>
            <a:r>
              <a:rPr kumimoji="0" lang="en-US" altLang="zh-CN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kumimoji="0" lang="zh-CN" altLang="en-US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能，水能推动水轮机发电，是因为水具有</a:t>
            </a:r>
            <a:r>
              <a:rPr kumimoji="0" lang="en-US" altLang="zh-CN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</a:t>
            </a:r>
            <a:endParaRPr kumimoji="0" lang="en-US" altLang="zh-CN" sz="2600" kern="1200" cap="none" spc="0" normalizeH="0" baseline="0" noProof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知识点二、动能以及影响动能大小的因素</a:t>
            </a:r>
            <a:endParaRPr kumimoji="0" lang="zh-CN" altLang="en-US" sz="2600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kern="1200" cap="none" spc="0" normalizeH="0" baseline="0" noProof="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、动能的概念：</a:t>
            </a:r>
            <a:r>
              <a:rPr kumimoji="0" lang="en-US" altLang="zh-CN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_______________________</a:t>
            </a:r>
            <a:r>
              <a:rPr kumimoji="0" lang="zh-CN" altLang="en-US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叫做动能。一切</a:t>
            </a:r>
            <a:r>
              <a:rPr kumimoji="0" lang="en-US" altLang="zh-CN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kumimoji="0" lang="zh-CN" altLang="en-US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的物体都具有动能。</a:t>
            </a:r>
            <a:endParaRPr kumimoji="0" lang="zh-CN" altLang="en-US" sz="2600" kern="1200" cap="none" spc="0" normalizeH="0" baseline="0" noProof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2</a:t>
            </a:r>
            <a:r>
              <a:rPr kumimoji="0" lang="zh-CN" altLang="en-US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、我们猜想物体动能的大小与物体的</a:t>
            </a:r>
            <a:r>
              <a:rPr kumimoji="0" lang="zh-CN" altLang="en-US" sz="2600" u="sng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endParaRPr kumimoji="0" lang="zh-CN" altLang="en-US" sz="2600" kern="1200" cap="none" spc="0" normalizeH="0" baseline="0" noProof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u="sng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kumimoji="0" lang="zh-CN" altLang="en-US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都有关</a:t>
            </a:r>
            <a:r>
              <a:rPr kumimoji="0" lang="en-US" altLang="zh-CN" sz="2600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kumimoji="0" lang="en-US" altLang="zh-CN" sz="2600" kern="1200" cap="none" spc="0" normalizeH="0" baseline="0" noProof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94163" y="4033838"/>
            <a:ext cx="3852862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rgbClr val="FF0000"/>
                </a:solidFill>
                <a:ea typeface="黑体" panose="02010609060101010101" pitchFamily="49" charset="-122"/>
              </a:rPr>
              <a:t>物体由于运动而具有的能</a:t>
            </a:r>
            <a:endParaRPr lang="zh-CN" altLang="en-US" sz="26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6913" y="4562475"/>
            <a:ext cx="850900" cy="612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rgbClr val="FF0000"/>
                </a:solidFill>
                <a:ea typeface="黑体" panose="02010609060101010101" pitchFamily="49" charset="-122"/>
              </a:rPr>
              <a:t>运动</a:t>
            </a:r>
            <a:endParaRPr lang="zh-CN" altLang="en-US" sz="26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5313" y="5026025"/>
            <a:ext cx="850900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rgbClr val="FF0000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质量</a:t>
            </a:r>
            <a:endParaRPr lang="zh-CN" altLang="en-US" sz="2600" dirty="0">
              <a:solidFill>
                <a:srgbClr val="FF0000"/>
              </a:solidFill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1538" y="5565775"/>
            <a:ext cx="1517650" cy="612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rgbClr val="FF0000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运动速度</a:t>
            </a:r>
            <a:endParaRPr lang="zh-CN" altLang="en-US" sz="2600" dirty="0">
              <a:solidFill>
                <a:srgbClr val="FF0000"/>
              </a:solidFill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0" y="1963738"/>
            <a:ext cx="850900" cy="612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做功</a:t>
            </a:r>
            <a:endParaRPr kumimoji="0" lang="zh-CN" altLang="en-US" sz="2600" kern="1200" cap="none" spc="0" normalizeH="0" baseline="0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5367" name="文本框 2"/>
          <p:cNvSpPr txBox="1"/>
          <p:nvPr/>
        </p:nvSpPr>
        <p:spPr>
          <a:xfrm>
            <a:off x="6945313" y="2501900"/>
            <a:ext cx="517525" cy="611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8" name="文本框 3"/>
          <p:cNvSpPr txBox="1"/>
          <p:nvPr/>
        </p:nvSpPr>
        <p:spPr>
          <a:xfrm>
            <a:off x="6186488" y="3014663"/>
            <a:ext cx="850900" cy="539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水能</a:t>
            </a:r>
            <a:endParaRPr lang="zh-CN" altLang="en-US" sz="2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442" name="组合 2"/>
          <p:cNvGrpSpPr/>
          <p:nvPr/>
        </p:nvGrpSpPr>
        <p:grpSpPr>
          <a:xfrm>
            <a:off x="3605213" y="6161088"/>
            <a:ext cx="5538787" cy="696912"/>
            <a:chOff x="2964449" y="6182337"/>
            <a:chExt cx="6179551" cy="697202"/>
          </a:xfrm>
        </p:grpSpPr>
        <p:sp>
          <p:nvSpPr>
            <p:cNvPr id="11" name="矩形 10"/>
            <p:cNvSpPr/>
            <p:nvPr/>
          </p:nvSpPr>
          <p:spPr bwMode="auto">
            <a:xfrm>
              <a:off x="3063634" y="6423737"/>
              <a:ext cx="6080366" cy="455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>
              <a:spAutoFit/>
              <a:scene3d>
                <a:camera prst="perspectiveRigh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44" name="文本框 37"/>
            <p:cNvSpPr txBox="1"/>
            <p:nvPr/>
          </p:nvSpPr>
          <p:spPr>
            <a:xfrm>
              <a:off x="2964449" y="6182337"/>
              <a:ext cx="884159" cy="460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提示</a:t>
              </a:r>
              <a:endParaRPr lang="zh-CN" altLang="en-US" sz="2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8445" name="文本框 38"/>
            <p:cNvSpPr txBox="1"/>
            <p:nvPr/>
          </p:nvSpPr>
          <p:spPr>
            <a:xfrm>
              <a:off x="3114544" y="6486941"/>
              <a:ext cx="6029456" cy="3386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1600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打开工具栏，点击“课件素材”，选取“科学动画：动能</a:t>
              </a:r>
              <a:r>
                <a:rPr lang="en-US" altLang="zh-CN" sz="1600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endParaRPr lang="zh-CN" altLang="en-US" sz="16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7" grpId="0"/>
      <p:bldP spid="153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99"/>
          <p:cNvSpPr txBox="1"/>
          <p:nvPr/>
        </p:nvSpPr>
        <p:spPr>
          <a:xfrm>
            <a:off x="339725" y="639763"/>
            <a:ext cx="8464550" cy="541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知识点三、势能以及影响势能大小的因素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、重力势能：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被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的物体具有的能（一切有高度的物体都有重力势能）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我们猜想重力势能的大小与物体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都有关。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练习：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一辆洒水车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匀速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行驶在平直的公路上，在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洒水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过程中，洒水车的动能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；汽车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匀速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沿斜坡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向上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行驶，则汽车的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能不变，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能增大；运送救灾物资的飞机在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某一水平高度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匀速飞行，当它把救灾物资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投下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时，动能将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；势能将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、弹性势能：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发生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的物体具有弹性势能。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我们猜想弹性势能的大小与弹性形变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和物体本身有关，同一物体的弹性形变越大，弹性势能越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59" name="文本框 2"/>
          <p:cNvSpPr txBox="1"/>
          <p:nvPr/>
        </p:nvSpPr>
        <p:spPr>
          <a:xfrm>
            <a:off x="157163" y="5930900"/>
            <a:ext cx="8466137" cy="53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【我的疑惑】</a:t>
            </a:r>
            <a:r>
              <a:rPr lang="en-US" altLang="zh-CN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</a:t>
            </a:r>
            <a:endParaRPr lang="en-US" altLang="zh-CN" sz="2400" u="sng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27313" y="1041400"/>
            <a:ext cx="800100" cy="5349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举高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56225" y="1898650"/>
            <a:ext cx="800100" cy="5349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8250" y="1898650"/>
            <a:ext cx="800100" cy="5349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高度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73388" y="4508500"/>
            <a:ext cx="1416050" cy="5365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弹性形变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84863" y="4968875"/>
            <a:ext cx="800100" cy="5365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大小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14988" y="5413375"/>
            <a:ext cx="541337" cy="53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大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78063" y="2801938"/>
            <a:ext cx="955675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减少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050" y="3240088"/>
            <a:ext cx="742950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01863" y="3246438"/>
            <a:ext cx="1108075" cy="5349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重力势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75450" y="3706813"/>
            <a:ext cx="957263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减少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5013" y="4168775"/>
            <a:ext cx="955675" cy="53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减少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4" grpId="0"/>
      <p:bldP spid="15" grpId="0"/>
      <p:bldP spid="2" grpId="0"/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5121"/>
          <p:cNvSpPr/>
          <p:nvPr/>
        </p:nvSpPr>
        <p:spPr>
          <a:xfrm>
            <a:off x="935038" y="2781300"/>
            <a:ext cx="7691437" cy="1212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知识链接</a:t>
            </a:r>
            <a:endParaRPr lang="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一个物体</a:t>
            </a:r>
            <a:r>
              <a:rPr lang="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能够</a:t>
            </a:r>
            <a:r>
              <a:rPr lang="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做功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，我们就说它具有</a:t>
            </a: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_____.</a:t>
            </a:r>
            <a:endParaRPr lang="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935038" y="4014788"/>
            <a:ext cx="7453313" cy="1212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       一个物体能够做的功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____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，这个物体的能量就越大。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0484" name="图片 5123" descr="2004121144039876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742950"/>
            <a:ext cx="4002088" cy="258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文本框 5124"/>
          <p:cNvSpPr txBox="1"/>
          <p:nvPr/>
        </p:nvSpPr>
        <p:spPr>
          <a:xfrm>
            <a:off x="1143000" y="5846763"/>
            <a:ext cx="7086600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None/>
            </a:pPr>
            <a:endParaRPr lang="zh-CN" altLang="en-US" sz="2800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5126" name="文本框 5125"/>
          <p:cNvSpPr txBox="1"/>
          <p:nvPr/>
        </p:nvSpPr>
        <p:spPr>
          <a:xfrm>
            <a:off x="935038" y="5184775"/>
            <a:ext cx="7453313" cy="1152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        </a:t>
            </a:r>
            <a:r>
              <a:rPr kumimoji="0" lang="zh-CN" altLang="en-US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这个物体的</a:t>
            </a:r>
            <a:r>
              <a:rPr kumimoji="0" lang="zh-CN" altLang="en-US" sz="2800" kern="1200" cap="none" spc="0" normalizeH="0" baseline="0" noProof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能量越大</a:t>
            </a:r>
            <a:r>
              <a:rPr kumimoji="0" lang="zh-CN" altLang="en-US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，它</a:t>
            </a:r>
            <a:r>
              <a:rPr kumimoji="0" lang="zh-CN" altLang="en-US" sz="2800" kern="1200" cap="none" spc="0" normalizeH="0" baseline="0" noProof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能够做的功</a:t>
            </a:r>
            <a:r>
              <a:rPr kumimoji="0" lang="zh-CN" altLang="en-US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就越多。但</a:t>
            </a:r>
            <a:r>
              <a:rPr kumimoji="0" lang="zh-CN" altLang="en-US" sz="28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未必正在</a:t>
            </a:r>
            <a:r>
              <a:rPr kumimoji="0" lang="zh-CN" altLang="en-US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做功。</a:t>
            </a:r>
            <a:r>
              <a:rPr kumimoji="0" lang="en-US" altLang="zh-CN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(</a:t>
            </a:r>
            <a:r>
              <a:rPr kumimoji="0" lang="zh-CN" altLang="en-US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如高山的大石头</a:t>
            </a:r>
            <a:r>
              <a:rPr kumimoji="0" lang="zh-CN" altLang="zh-CN" sz="2800" kern="1200" cap="none" spc="0" normalizeH="0" baseline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）</a:t>
            </a:r>
            <a:endParaRPr kumimoji="0" lang="zh-CN" altLang="zh-CN" sz="2800" kern="1200" cap="none" spc="0" normalizeH="0" baseline="0" noProof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20487" name="文本框 99"/>
          <p:cNvSpPr txBox="1"/>
          <p:nvPr/>
        </p:nvSpPr>
        <p:spPr>
          <a:xfrm>
            <a:off x="935038" y="773113"/>
            <a:ext cx="2797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【合作探究】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26313" y="3251200"/>
            <a:ext cx="903288" cy="652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能量</a:t>
            </a:r>
            <a:endParaRPr kumimoji="0" lang="zh-CN" altLang="en-US" sz="2800" kern="1200" cap="none" spc="0" normalizeH="0" baseline="0" noProof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1550" y="3983038"/>
            <a:ext cx="903288" cy="592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越多</a:t>
            </a:r>
            <a:endParaRPr kumimoji="0" lang="zh-CN" altLang="en-US" sz="2800" kern="1200" cap="none" spc="0" normalizeH="0" baseline="0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99"/>
          <p:cNvSpPr txBox="1"/>
          <p:nvPr/>
        </p:nvSpPr>
        <p:spPr>
          <a:xfrm>
            <a:off x="661988" y="692150"/>
            <a:ext cx="48450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（一）探究影响动能大小因素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7" name="文本框 3"/>
          <p:cNvSpPr txBox="1"/>
          <p:nvPr/>
        </p:nvSpPr>
        <p:spPr>
          <a:xfrm>
            <a:off x="827088" y="2112963"/>
            <a:ext cx="787082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小球由斜面某位置滚下，撞击水平面上一个小盒。</a:t>
            </a:r>
            <a:endParaRPr lang="zh-CN" altLang="en-US" sz="2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pic>
        <p:nvPicPr>
          <p:cNvPr id="21508" name="内容占位符 11266"/>
          <p:cNvPicPr>
            <a:picLocks noGrp="1" noRot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9563" y="2755900"/>
            <a:ext cx="4308475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文本框 1"/>
          <p:cNvSpPr txBox="1"/>
          <p:nvPr/>
        </p:nvSpPr>
        <p:spPr>
          <a:xfrm>
            <a:off x="827088" y="1522413"/>
            <a:ext cx="6648450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请一个同学讲解实验设计并上台演示实验</a:t>
            </a:r>
            <a:endParaRPr lang="zh-CN" altLang="en-US" sz="2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1510" name="文本框 1"/>
          <p:cNvSpPr txBox="1"/>
          <p:nvPr/>
        </p:nvSpPr>
        <p:spPr>
          <a:xfrm>
            <a:off x="827088" y="5181600"/>
            <a:ext cx="6553200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该实验通过什么来表示动能大小的不同？</a:t>
            </a:r>
            <a:endParaRPr lang="zh-CN" altLang="en-US" sz="28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用了哪些实验探究方法？</a:t>
            </a:r>
            <a:endParaRPr lang="zh-CN" altLang="en-US" sz="2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9462" name="文本框 1"/>
          <p:cNvSpPr txBox="1">
            <a:spLocks noChangeArrowheads="1"/>
          </p:cNvSpPr>
          <p:nvPr/>
        </p:nvSpPr>
        <p:spPr bwMode="auto">
          <a:xfrm>
            <a:off x="1593850" y="1231900"/>
            <a:ext cx="5459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（组内讨论设计一个实验探究影响动能因素的实验）</a:t>
            </a:r>
            <a:endParaRPr kumimoji="0" lang="zh-CN" altLang="en-US" kern="1200" cap="none" spc="0" normalizeH="0" baseline="0" noProof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12289"/>
          <p:cNvSpPr/>
          <p:nvPr/>
        </p:nvSpPr>
        <p:spPr>
          <a:xfrm>
            <a:off x="1008063" y="1644650"/>
            <a:ext cx="11318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现象：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1" name="矩形 12290"/>
          <p:cNvSpPr/>
          <p:nvPr/>
        </p:nvSpPr>
        <p:spPr>
          <a:xfrm>
            <a:off x="1008063" y="3616325"/>
            <a:ext cx="11318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现象：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2" name="矩形 12291"/>
          <p:cNvSpPr/>
          <p:nvPr/>
        </p:nvSpPr>
        <p:spPr>
          <a:xfrm>
            <a:off x="1008063" y="1020763"/>
            <a:ext cx="7092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）、相同高度（</a:t>
            </a: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不变），质量不同。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3" name="矩形 12292"/>
          <p:cNvSpPr/>
          <p:nvPr/>
        </p:nvSpPr>
        <p:spPr>
          <a:xfrm>
            <a:off x="998538" y="3003550"/>
            <a:ext cx="72405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）、同一小球（</a:t>
            </a: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不变），速度不同。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4" name="矩形 12293"/>
          <p:cNvSpPr/>
          <p:nvPr/>
        </p:nvSpPr>
        <p:spPr>
          <a:xfrm>
            <a:off x="998538" y="2271713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越大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5" name="矩形 12294"/>
          <p:cNvSpPr/>
          <p:nvPr/>
        </p:nvSpPr>
        <p:spPr>
          <a:xfrm>
            <a:off x="2951163" y="2271713"/>
            <a:ext cx="16748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推得越远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6" name="矩形 12295"/>
          <p:cNvSpPr/>
          <p:nvPr/>
        </p:nvSpPr>
        <p:spPr>
          <a:xfrm>
            <a:off x="6588125" y="2259013"/>
            <a:ext cx="1651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能越大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7" name="直接连接符 12296"/>
          <p:cNvSpPr/>
          <p:nvPr/>
        </p:nvSpPr>
        <p:spPr>
          <a:xfrm flipV="1">
            <a:off x="2509838" y="2533650"/>
            <a:ext cx="4572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38" name="直接连接符 12297"/>
          <p:cNvSpPr/>
          <p:nvPr/>
        </p:nvSpPr>
        <p:spPr>
          <a:xfrm flipV="1">
            <a:off x="4500563" y="2533650"/>
            <a:ext cx="4572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39" name="矩形 12298"/>
          <p:cNvSpPr/>
          <p:nvPr/>
        </p:nvSpPr>
        <p:spPr>
          <a:xfrm>
            <a:off x="4897438" y="2276475"/>
            <a:ext cx="1620837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越多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40" name="直接连接符 12299"/>
          <p:cNvSpPr/>
          <p:nvPr/>
        </p:nvSpPr>
        <p:spPr>
          <a:xfrm>
            <a:off x="6376988" y="2533650"/>
            <a:ext cx="287337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1" name="矩形 12300"/>
          <p:cNvSpPr/>
          <p:nvPr/>
        </p:nvSpPr>
        <p:spPr>
          <a:xfrm>
            <a:off x="2265363" y="4292600"/>
            <a:ext cx="3527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水平面上的</a:t>
            </a: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越大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42" name="矩形 12301"/>
          <p:cNvSpPr/>
          <p:nvPr/>
        </p:nvSpPr>
        <p:spPr>
          <a:xfrm>
            <a:off x="6084888" y="429260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推得越远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43" name="矩形 12302"/>
          <p:cNvSpPr/>
          <p:nvPr/>
        </p:nvSpPr>
        <p:spPr>
          <a:xfrm>
            <a:off x="4179888" y="5021263"/>
            <a:ext cx="16652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能越大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44" name="直接连接符 12303"/>
          <p:cNvSpPr/>
          <p:nvPr/>
        </p:nvSpPr>
        <p:spPr>
          <a:xfrm flipV="1">
            <a:off x="5637213" y="4581525"/>
            <a:ext cx="4572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5" name="直接连接符 12304"/>
          <p:cNvSpPr/>
          <p:nvPr/>
        </p:nvSpPr>
        <p:spPr>
          <a:xfrm flipV="1">
            <a:off x="1131888" y="5303838"/>
            <a:ext cx="619125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6" name="矩形 12305"/>
          <p:cNvSpPr/>
          <p:nvPr/>
        </p:nvSpPr>
        <p:spPr>
          <a:xfrm>
            <a:off x="1779588" y="504190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</a:t>
            </a: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越多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47" name="矩形 12306"/>
          <p:cNvSpPr/>
          <p:nvPr/>
        </p:nvSpPr>
        <p:spPr>
          <a:xfrm>
            <a:off x="955675" y="4292600"/>
            <a:ext cx="10350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越高</a:t>
            </a:r>
            <a:endParaRPr lang="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48" name="直接连接符 12307"/>
          <p:cNvSpPr/>
          <p:nvPr/>
        </p:nvSpPr>
        <p:spPr>
          <a:xfrm flipV="1">
            <a:off x="1819275" y="4581525"/>
            <a:ext cx="4572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9" name="直接连接符 12308"/>
          <p:cNvSpPr/>
          <p:nvPr/>
        </p:nvSpPr>
        <p:spPr>
          <a:xfrm flipV="1">
            <a:off x="3400425" y="5294313"/>
            <a:ext cx="792163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文本框 1"/>
          <p:cNvSpPr txBox="1"/>
          <p:nvPr/>
        </p:nvSpPr>
        <p:spPr>
          <a:xfrm>
            <a:off x="4010025" y="981075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速度</a:t>
            </a:r>
            <a:endParaRPr lang="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2188" y="226218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质量</a:t>
            </a:r>
            <a:endParaRPr lang="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99025" y="2236788"/>
            <a:ext cx="9064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做功</a:t>
            </a:r>
            <a:endParaRPr lang="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15113" y="2224088"/>
            <a:ext cx="5461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动</a:t>
            </a:r>
            <a:endParaRPr lang="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05275" y="4244975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速度</a:t>
            </a:r>
            <a:endParaRPr lang="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9588" y="5021263"/>
            <a:ext cx="89852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做功</a:t>
            </a:r>
            <a:endParaRPr lang="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92588" y="5019675"/>
            <a:ext cx="5429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动</a:t>
            </a:r>
            <a:endParaRPr lang="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</Template>
  <TotalTime>0</TotalTime>
  <Words>3465</Words>
  <Application>WPS 演示</Application>
  <PresentationFormat>全屏显示(4:3)</PresentationFormat>
  <Paragraphs>330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黑体</vt:lpstr>
      <vt:lpstr>Times New Roman</vt:lpstr>
      <vt:lpstr>+mn-ea</vt:lpstr>
      <vt:lpstr>华文行楷</vt:lpstr>
      <vt:lpstr>Tahoma</vt:lpstr>
      <vt:lpstr>微软雅黑</vt:lpstr>
      <vt:lpstr>Arial Unicode MS</vt:lpstr>
      <vt:lpstr>HelveticaNeue LT 43 LightEx</vt:lpstr>
      <vt:lpstr>诗情画意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www.dearedu.com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www.dearedu.com</dc:title>
  <dc:creator>www.dearedu.com</dc:creator>
  <cp:keywords>www.dearedu.com</cp:keywords>
  <dc:description>www.dearedu.com</dc:description>
  <dc:subject>www.dearedu.com</dc:subject>
  <cp:category>www.dearedu.com</cp:category>
  <cp:lastModifiedBy>hxdn</cp:lastModifiedBy>
  <cp:revision>106</cp:revision>
  <dcterms:created xsi:type="dcterms:W3CDTF">2004-03-28T23:43:00Z</dcterms:created>
  <dcterms:modified xsi:type="dcterms:W3CDTF">2018-06-05T12:14:30Z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