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89" r:id="rId5"/>
    <p:sldId id="311" r:id="rId6"/>
    <p:sldId id="259" r:id="rId7"/>
    <p:sldId id="288" r:id="rId8"/>
    <p:sldId id="310" r:id="rId9"/>
    <p:sldId id="319" r:id="rId10"/>
    <p:sldId id="340" r:id="rId11"/>
    <p:sldId id="323" r:id="rId12"/>
    <p:sldId id="325" r:id="rId13"/>
    <p:sldId id="283" r:id="rId14"/>
    <p:sldId id="294" r:id="rId15"/>
    <p:sldId id="300" r:id="rId16"/>
    <p:sldId id="290" r:id="rId17"/>
    <p:sldId id="332" r:id="rId18"/>
    <p:sldId id="335" r:id="rId19"/>
    <p:sldId id="338" r:id="rId20"/>
    <p:sldId id="334" r:id="rId21"/>
    <p:sldId id="339" r:id="rId22"/>
    <p:sldId id="327" r:id="rId23"/>
    <p:sldId id="275" r:id="rId2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xkb1.co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00FF00"/>
    <a:srgbClr val="003399"/>
    <a:srgbClr val="FF00FF"/>
    <a:srgbClr val="6600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3818" autoAdjust="0"/>
  </p:normalViewPr>
  <p:slideViewPr>
    <p:cSldViewPr>
      <p:cViewPr varScale="1">
        <p:scale>
          <a:sx n="69" d="100"/>
          <a:sy n="69" d="100"/>
        </p:scale>
        <p:origin x="8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60C5C-6EA5-4B16-9A33-1DEDC3D67B2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1F956-5C63-454B-BC37-34E11A38FC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1F956-5C63-454B-BC37-34E11A38F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1F956-5C63-454B-BC37-34E11A38F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1F956-5C63-454B-BC37-34E11A38F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1F956-5C63-454B-BC37-34E11A38F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1F956-5C63-454B-BC37-34E11A38F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9CA7C900-D055-4A88-815C-4BDE2525A860}" type="slidenum">
              <a:rPr lang="en-US" altLang="zh-CN"/>
            </a:fld>
            <a:endParaRPr lang="en-US" altLang="zh-CN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BDA9405-E457-485E-B5EF-4855D1D6A6CE}" type="slidenum">
              <a:rPr lang="en-US" altLang="zh-CN"/>
            </a:fld>
            <a:endParaRPr lang="en-US" altLang="zh-CN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DA5CD-BF29-47C8-941C-AFE5F51C83DD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ECA23-593B-4F85-9ED0-BCB6EC9AFEE5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FB1D-58BF-4B06-BFF1-091DD9434FE9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C595-708B-4321-BF3D-2D0192DFD1F0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B2F9-A03E-450D-98E5-9B0CAD49E674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1CE26-48FC-4182-A498-5DAAD3AF05F1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982D-3CB3-4EE9-9842-8172CF128935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009F5-CEBC-41CB-B6B3-57B085830490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DC096-8934-4B49-8706-D4379DDD3034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3FECF-B059-4D3B-9D3C-19F4CD287E3D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A094-A128-4AE4-8448-207CCCBFEFCF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/>
              <a:t>单击此处编辑母版标题样式</a:t>
            </a:r>
            <a:endParaRPr 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/>
              <a:t>单击此处编辑母版文本样式</a:t>
            </a:r>
            <a:endParaRPr lang="zh-CN" smtClean="0"/>
          </a:p>
          <a:p>
            <a:pPr lvl="1"/>
            <a:r>
              <a:rPr lang="zh-CN" smtClean="0"/>
              <a:t>第二级</a:t>
            </a:r>
            <a:endParaRPr lang="zh-CN" smtClean="0"/>
          </a:p>
          <a:p>
            <a:pPr lvl="2"/>
            <a:r>
              <a:rPr lang="zh-CN" smtClean="0"/>
              <a:t>第三级</a:t>
            </a:r>
            <a:endParaRPr lang="zh-CN" smtClean="0"/>
          </a:p>
          <a:p>
            <a:pPr lvl="3"/>
            <a:r>
              <a:rPr lang="zh-CN" smtClean="0"/>
              <a:t>第四级</a:t>
            </a:r>
            <a:endParaRPr lang="zh-CN" smtClean="0"/>
          </a:p>
          <a:p>
            <a:pPr lvl="4"/>
            <a:r>
              <a:rPr lang="zh-CN" smtClean="0"/>
              <a:t>第五级</a:t>
            </a:r>
            <a:endParaRPr 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1D88C849-0DFD-4A04-B63C-E01120E1D88F}" type="slidenum">
              <a:rPr lang="zh-CN" altLang="zh-CN"/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slide" Target="slide21.xml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"/>
          <p:cNvSpPr>
            <a:spLocks noChangeArrowheads="1"/>
          </p:cNvSpPr>
          <p:nvPr/>
        </p:nvSpPr>
        <p:spPr bwMode="auto">
          <a:xfrm>
            <a:off x="0" y="3429000"/>
            <a:ext cx="91440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  升华和</a:t>
            </a:r>
            <a:r>
              <a:rPr lang="zh-CN" altLang="en-US" sz="48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凝华</a:t>
            </a:r>
            <a:endParaRPr lang="en-US" altLang="zh-CN" sz="4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1" name="矩形 2"/>
          <p:cNvSpPr>
            <a:spLocks noChangeArrowheads="1"/>
          </p:cNvSpPr>
          <p:nvPr/>
        </p:nvSpPr>
        <p:spPr bwMode="auto">
          <a:xfrm>
            <a:off x="0" y="1773238"/>
            <a:ext cx="9144000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5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  物态变化</a:t>
            </a:r>
            <a:endParaRPr lang="zh-CN" altLang="en-US" sz="5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2" name="矩形 3"/>
          <p:cNvSpPr>
            <a:spLocks noChangeArrowheads="1"/>
          </p:cNvSpPr>
          <p:nvPr/>
        </p:nvSpPr>
        <p:spPr bwMode="auto">
          <a:xfrm>
            <a:off x="179388" y="188913"/>
            <a:ext cx="6391275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义 务 教 育 教 科 书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物理 八年级 上册（人教版）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344848"/>
            <a:ext cx="2592288" cy="468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770710" y="2094192"/>
            <a:ext cx="1079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/>
              <a:t>钨丝</a:t>
            </a:r>
            <a:endParaRPr lang="zh-CN" altLang="en-US" sz="2800" b="1" dirty="0"/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5626248" y="4094442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/>
              <a:t>钨蒸气</a:t>
            </a:r>
            <a:endParaRPr lang="zh-CN" altLang="en-US" sz="2800" b="1" dirty="0"/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5509021" y="6146140"/>
            <a:ext cx="2042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/>
              <a:t>钨的颗粒</a:t>
            </a:r>
            <a:endParaRPr lang="zh-CN" altLang="en-US" sz="2800" b="1" dirty="0"/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>
            <a:off x="6273948" y="2525992"/>
            <a:ext cx="0" cy="3671888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"/>
            <a:rou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5842148" y="3894417"/>
            <a:ext cx="7921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5400" b="1" dirty="0">
                <a:solidFill>
                  <a:schemeClr val="bg1"/>
                </a:solidFill>
              </a:rPr>
              <a:t>?</a:t>
            </a:r>
            <a:endParaRPr kumimoji="1" lang="en-US" altLang="zh-CN" sz="5400" b="1" dirty="0">
              <a:solidFill>
                <a:schemeClr val="bg1"/>
              </a:solidFill>
            </a:endParaRPr>
          </a:p>
        </p:txBody>
      </p:sp>
      <p:sp>
        <p:nvSpPr>
          <p:cNvPr id="131084" name="Line 12"/>
          <p:cNvSpPr>
            <a:spLocks noChangeShapeType="1"/>
          </p:cNvSpPr>
          <p:nvPr/>
        </p:nvSpPr>
        <p:spPr bwMode="auto">
          <a:xfrm>
            <a:off x="6273948" y="2452967"/>
            <a:ext cx="0" cy="172878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>
            <a:off x="6273948" y="4540530"/>
            <a:ext cx="0" cy="172878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62457" y="1049073"/>
            <a:ext cx="8539085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3200" b="1" dirty="0" smtClean="0"/>
              <a:t>用久了的灯泡变黑是钨丝先</a:t>
            </a:r>
            <a:r>
              <a:rPr kumimoji="1" lang="zh-CN" altLang="en-US" sz="3200" b="1" u="sng" dirty="0" smtClean="0"/>
              <a:t>           </a:t>
            </a:r>
            <a:r>
              <a:rPr kumimoji="1" lang="zh-CN" altLang="en-US" sz="3200" b="1" dirty="0" smtClean="0"/>
              <a:t>再</a:t>
            </a:r>
            <a:r>
              <a:rPr kumimoji="1" lang="zh-CN" altLang="en-US" sz="3200" b="1" u="sng" dirty="0" smtClean="0"/>
              <a:t>          </a:t>
            </a:r>
            <a:r>
              <a:rPr kumimoji="1" lang="zh-CN" altLang="en-US" sz="3200" b="1" dirty="0" smtClean="0"/>
              <a:t>。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填物态变化名称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)  </a:t>
            </a:r>
            <a:endParaRPr kumimoji="1"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86218" y="980728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>
                <a:solidFill>
                  <a:srgbClr val="FF0000"/>
                </a:solidFill>
              </a:rPr>
              <a:t>凝华</a:t>
            </a:r>
            <a:endParaRPr kumimoji="1"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73289" y="1027446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 smtClean="0">
                <a:solidFill>
                  <a:srgbClr val="FF0000"/>
                </a:solidFill>
              </a:rPr>
              <a:t>升华</a:t>
            </a:r>
            <a:endParaRPr kumimoji="1" lang="zh-CN" alt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39552" y="2205223"/>
            <a:ext cx="3672408" cy="4422513"/>
            <a:chOff x="262375" y="1012021"/>
            <a:chExt cx="2948803" cy="3785131"/>
          </a:xfrm>
        </p:grpSpPr>
        <p:pic>
          <p:nvPicPr>
            <p:cNvPr id="17" name="Picture 2" descr="发黑的灯泡4-2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75" y="1012021"/>
              <a:ext cx="2948803" cy="378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1941806" y="4388273"/>
              <a:ext cx="8819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b="1" dirty="0"/>
                <a:t>钨颗粒</a:t>
              </a:r>
              <a:endParaRPr lang="zh-CN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91928" y="1712776"/>
              <a:ext cx="649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b="1" dirty="0" smtClean="0"/>
                <a:t>钨丝</a:t>
              </a:r>
              <a:endParaRPr lang="zh-CN" altLang="en-US" dirty="0"/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755576" y="2025714"/>
              <a:ext cx="702864" cy="12592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H="1" flipV="1">
              <a:off x="2123728" y="4077072"/>
              <a:ext cx="208103" cy="4184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>
            <a:off x="35496" y="188640"/>
            <a:ext cx="3056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4000" i="1" kern="10" dirty="0">
                <a:ln w="9525">
                  <a:round/>
                </a:ln>
                <a:solidFill>
                  <a:srgbClr val="CC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学以致用</a:t>
            </a:r>
            <a:endParaRPr lang="zh-CN" altLang="en-US" sz="4000" i="1" kern="10" dirty="0">
              <a:ln w="9525">
                <a:round/>
              </a:ln>
              <a:solidFill>
                <a:srgbClr val="CC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13537" y="262389"/>
            <a:ext cx="475252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3600" b="1" dirty="0" smtClean="0">
                <a:ea typeface="方正姚体" panose="02010601030101010101" pitchFamily="2" charset="-122"/>
              </a:rPr>
              <a:t>你见过这样的灯泡吗？</a:t>
            </a:r>
            <a:endParaRPr kumimoji="1" lang="zh-CN" altLang="en-US" sz="3600" b="1" dirty="0">
              <a:ea typeface="方正姚体" panose="02010601030101010101" pitchFamily="2" charset="-122"/>
            </a:endParaRPr>
          </a:p>
        </p:txBody>
      </p:sp>
      <p:grpSp>
        <p:nvGrpSpPr>
          <p:cNvPr id="24" name="Group 16"/>
          <p:cNvGrpSpPr/>
          <p:nvPr/>
        </p:nvGrpSpPr>
        <p:grpSpPr bwMode="auto">
          <a:xfrm>
            <a:off x="7380312" y="2112629"/>
            <a:ext cx="1808893" cy="4485082"/>
            <a:chOff x="4332" y="393"/>
            <a:chExt cx="1069" cy="2899"/>
          </a:xfrm>
        </p:grpSpPr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4403" y="393"/>
              <a:ext cx="99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</a:rPr>
                <a:t>固态</a:t>
              </a:r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415" y="3001"/>
              <a:ext cx="8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</a:rPr>
                <a:t>固态</a:t>
              </a:r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4332" y="1675"/>
              <a:ext cx="104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</a:rPr>
                <a:t>气态</a:t>
              </a:r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4649" y="630"/>
              <a:ext cx="0" cy="108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4649" y="1962"/>
              <a:ext cx="0" cy="108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509021" y="2920405"/>
            <a:ext cx="1957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升华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（开灯）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509021" y="5120291"/>
            <a:ext cx="18712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凝华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（关灯）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9" grpId="0"/>
      <p:bldP spid="131083" grpId="0"/>
      <p:bldP spid="131083" grpId="1"/>
      <p:bldP spid="2" grpId="0"/>
      <p:bldP spid="15" grpId="0"/>
      <p:bldP spid="31" grpId="0"/>
      <p:bldP spid="31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2"/>
          <p:cNvGrpSpPr/>
          <p:nvPr/>
        </p:nvGrpSpPr>
        <p:grpSpPr bwMode="auto">
          <a:xfrm>
            <a:off x="511002" y="252760"/>
            <a:ext cx="941387" cy="1016000"/>
            <a:chOff x="793" y="2246"/>
            <a:chExt cx="593" cy="640"/>
          </a:xfrm>
          <a:solidFill>
            <a:srgbClr val="FF00FF"/>
          </a:solidFill>
        </p:grpSpPr>
        <p:grpSp>
          <p:nvGrpSpPr>
            <p:cNvPr id="27" name="Group 37"/>
            <p:cNvGrpSpPr/>
            <p:nvPr/>
          </p:nvGrpSpPr>
          <p:grpSpPr bwMode="auto">
            <a:xfrm flipH="1">
              <a:off x="793" y="2296"/>
              <a:ext cx="593" cy="564"/>
              <a:chOff x="2016" y="1920"/>
              <a:chExt cx="1680" cy="1680"/>
            </a:xfrm>
            <a:grpFill/>
          </p:grpSpPr>
          <p:sp>
            <p:nvSpPr>
              <p:cNvPr id="29" name="Oval 3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  <p:sp>
            <p:nvSpPr>
              <p:cNvPr id="30" name="Freeform 39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</p:grpSp>
        <p:sp>
          <p:nvSpPr>
            <p:cNvPr id="28" name="Text Box 40"/>
            <p:cNvSpPr txBox="1">
              <a:spLocks noChangeArrowheads="1"/>
            </p:cNvSpPr>
            <p:nvPr/>
          </p:nvSpPr>
          <p:spPr bwMode="gray">
            <a:xfrm flipH="1">
              <a:off x="880" y="2246"/>
              <a:ext cx="400" cy="6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6000" b="1" dirty="0" smtClean="0">
                  <a:solidFill>
                    <a:schemeClr val="bg1"/>
                  </a:solidFill>
                  <a:latin typeface="휴먼매직체" pitchFamily="18" charset="-127"/>
                  <a:ea typeface="휴먼매직체" pitchFamily="18" charset="-127"/>
                </a:rPr>
                <a:t>3</a:t>
              </a:r>
              <a:endParaRPr lang="en-US" altLang="zh-CN" sz="60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422226" y="439503"/>
            <a:ext cx="257371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chemeClr val="accent2"/>
                </a:solidFill>
                <a:ea typeface="楷体_GB2312" pitchFamily="49" charset="-122"/>
              </a:rPr>
              <a:t>神奇的</a:t>
            </a:r>
            <a:r>
              <a:rPr lang="zh-CN" sz="3200" b="1" dirty="0" smtClean="0">
                <a:solidFill>
                  <a:schemeClr val="accent2"/>
                </a:solidFill>
                <a:ea typeface="楷体_GB2312" pitchFamily="49" charset="-122"/>
              </a:rPr>
              <a:t>干冰</a:t>
            </a:r>
            <a:endParaRPr lang="zh-CN" sz="3200" b="1" dirty="0">
              <a:solidFill>
                <a:schemeClr val="accent2"/>
              </a:solidFill>
              <a:ea typeface="楷体_GB2312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59" y="133767"/>
            <a:ext cx="2220804" cy="20886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319" y="2309971"/>
            <a:ext cx="881718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干冰</a:t>
            </a:r>
            <a:r>
              <a:rPr lang="en-US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即固态二氧化碳，将二氧化碳气体压缩得到，</a:t>
            </a:r>
            <a:r>
              <a:rPr lang="zh-CN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以-78.5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r>
              <a:rPr lang="zh-CN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存在。常温下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固态</a:t>
            </a:r>
            <a:r>
              <a:rPr lang="zh-CN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干冰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极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易</a:t>
            </a:r>
            <a:r>
              <a:rPr lang="zh-CN" altLang="zh-CN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升华</a:t>
            </a:r>
            <a:r>
              <a:rPr lang="zh-CN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为气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态二氧化碳并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吸收大量的</a:t>
            </a:r>
            <a:r>
              <a:rPr lang="zh-CN" altLang="zh-CN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</a:t>
            </a:r>
            <a:r>
              <a:rPr lang="zh-CN" altLang="zh-CN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2400" b="1" dirty="0">
              <a:solidFill>
                <a:schemeClr val="dk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253463" y="3687414"/>
            <a:ext cx="2579844" cy="2765921"/>
            <a:chOff x="4427984" y="3562003"/>
            <a:chExt cx="3530498" cy="2700598"/>
          </a:xfrm>
        </p:grpSpPr>
        <p:pic>
          <p:nvPicPr>
            <p:cNvPr id="21" name="Picture 3" descr="200967424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27984" y="4038637"/>
              <a:ext cx="3516727" cy="2223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427984" y="3562003"/>
              <a:ext cx="3530498" cy="4755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sz="2400" b="1" dirty="0" smtClean="0">
                  <a:solidFill>
                    <a:srgbClr val="FF3300"/>
                  </a:solidFill>
                  <a:ea typeface="黑体" panose="02010609060101010101" pitchFamily="49" charset="-122"/>
                </a:rPr>
                <a:t>舞台</a:t>
              </a:r>
              <a:r>
                <a:rPr lang="zh-CN" sz="2400" b="1" dirty="0" smtClean="0">
                  <a:solidFill>
                    <a:srgbClr val="FF3300"/>
                  </a:solidFill>
                  <a:latin typeface="宋体" panose="02010600030101010101" pitchFamily="2" charset="-122"/>
                  <a:ea typeface="黑体" panose="02010609060101010101" pitchFamily="49" charset="-122"/>
                </a:rPr>
                <a:t>“</a:t>
              </a:r>
              <a:r>
                <a:rPr lang="zh-CN" sz="2400" b="1" dirty="0" smtClean="0">
                  <a:solidFill>
                    <a:srgbClr val="FF3300"/>
                  </a:solidFill>
                  <a:ea typeface="黑体" panose="02010609060101010101" pitchFamily="49" charset="-122"/>
                </a:rPr>
                <a:t>烟雾</a:t>
              </a:r>
              <a:r>
                <a:rPr lang="zh-CN" altLang="en-US" sz="2400" b="1" dirty="0" smtClean="0">
                  <a:solidFill>
                    <a:srgbClr val="FF3300"/>
                  </a:solidFill>
                  <a:ea typeface="黑体" panose="02010609060101010101" pitchFamily="49" charset="-122"/>
                </a:rPr>
                <a:t>效果</a:t>
              </a:r>
              <a:r>
                <a:rPr lang="zh-CN" sz="2400" b="1" dirty="0" smtClean="0">
                  <a:solidFill>
                    <a:srgbClr val="FF3300"/>
                  </a:solidFill>
                  <a:latin typeface="宋体" panose="02010600030101010101" pitchFamily="2" charset="-122"/>
                  <a:ea typeface="黑体" panose="02010609060101010101" pitchFamily="49" charset="-122"/>
                </a:rPr>
                <a:t>”</a:t>
              </a:r>
              <a:endParaRPr lang="zh-CN" sz="2400" b="1" dirty="0">
                <a:solidFill>
                  <a:srgbClr val="FF3300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48795" y="3631427"/>
            <a:ext cx="2755624" cy="2821907"/>
            <a:chOff x="4965828" y="406443"/>
            <a:chExt cx="3170567" cy="2970093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257" y="976793"/>
              <a:ext cx="3114138" cy="2399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67"/>
            <a:stretch>
              <a:fillRect/>
            </a:stretch>
          </p:blipFill>
          <p:spPr>
            <a:xfrm>
              <a:off x="4965828" y="1812432"/>
              <a:ext cx="1440160" cy="1564104"/>
            </a:xfrm>
            <a:prstGeom prst="rect">
              <a:avLst/>
            </a:prstGeom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5022257" y="406443"/>
              <a:ext cx="2870402" cy="4859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3300"/>
                  </a:solidFill>
                  <a:ea typeface="黑体" panose="02010609060101010101" pitchFamily="49" charset="-122"/>
                </a:rPr>
                <a:t>干冰冷藏冷冻</a:t>
              </a:r>
              <a:endParaRPr lang="zh-CN" sz="2400" b="1" dirty="0">
                <a:solidFill>
                  <a:srgbClr val="FF3300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6776447" y="976794"/>
              <a:ext cx="1217000" cy="400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FF3300"/>
                  </a:solidFill>
                  <a:ea typeface="黑体" panose="02010609060101010101" pitchFamily="49" charset="-122"/>
                </a:rPr>
                <a:t>运输</a:t>
              </a:r>
              <a:r>
                <a:rPr lang="zh-CN" altLang="en-US" sz="2000" b="1" dirty="0" smtClean="0">
                  <a:solidFill>
                    <a:srgbClr val="FF3300"/>
                  </a:solidFill>
                  <a:ea typeface="黑体" panose="02010609060101010101" pitchFamily="49" charset="-122"/>
                </a:rPr>
                <a:t>冷藏</a:t>
              </a:r>
              <a:endParaRPr lang="zh-CN" sz="2000" b="1" dirty="0">
                <a:solidFill>
                  <a:srgbClr val="FF3300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957547" y="3687414"/>
            <a:ext cx="3027964" cy="2765920"/>
            <a:chOff x="379124" y="3597009"/>
            <a:chExt cx="3464751" cy="2796181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8" r="4303" b="37363"/>
            <a:stretch>
              <a:fillRect/>
            </a:stretch>
          </p:blipFill>
          <p:spPr>
            <a:xfrm>
              <a:off x="379124" y="4120760"/>
              <a:ext cx="3464751" cy="2272430"/>
            </a:xfrm>
            <a:prstGeom prst="rect">
              <a:avLst/>
            </a:prstGeom>
          </p:spPr>
        </p:pic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1290372" y="3597009"/>
              <a:ext cx="1787890" cy="49762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3300"/>
                  </a:solidFill>
                  <a:ea typeface="黑体" panose="02010609060101010101" pitchFamily="49" charset="-122"/>
                </a:rPr>
                <a:t>人工降雨</a:t>
              </a:r>
              <a:endParaRPr lang="zh-CN" sz="2400" b="1" dirty="0">
                <a:solidFill>
                  <a:srgbClr val="FF3300"/>
                </a:solidFill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200967424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31840" y="188639"/>
            <a:ext cx="5804204" cy="417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67544" y="1330968"/>
            <a:ext cx="2585477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sz="2800" b="1" dirty="0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“烟雾</a:t>
            </a:r>
            <a:r>
              <a:rPr lang="zh-CN" altLang="en-US" sz="2800" b="1" dirty="0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效果</a:t>
            </a:r>
            <a:r>
              <a:rPr lang="zh-CN" sz="2800" b="1" dirty="0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b="1" dirty="0" smtClean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是怎样产生的？</a:t>
            </a:r>
            <a:endParaRPr lang="zh-CN" sz="2800" b="1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Group 22"/>
          <p:cNvGrpSpPr/>
          <p:nvPr/>
        </p:nvGrpSpPr>
        <p:grpSpPr bwMode="auto">
          <a:xfrm>
            <a:off x="174229" y="188640"/>
            <a:ext cx="941387" cy="1016000"/>
            <a:chOff x="793" y="2246"/>
            <a:chExt cx="593" cy="640"/>
          </a:xfrm>
          <a:solidFill>
            <a:srgbClr val="FF00FF"/>
          </a:solidFill>
        </p:grpSpPr>
        <p:grpSp>
          <p:nvGrpSpPr>
            <p:cNvPr id="3" name="Group 37"/>
            <p:cNvGrpSpPr/>
            <p:nvPr/>
          </p:nvGrpSpPr>
          <p:grpSpPr bwMode="auto">
            <a:xfrm flipH="1">
              <a:off x="793" y="2296"/>
              <a:ext cx="593" cy="564"/>
              <a:chOff x="2016" y="1920"/>
              <a:chExt cx="1680" cy="1680"/>
            </a:xfrm>
            <a:grpFill/>
          </p:grpSpPr>
          <p:sp>
            <p:nvSpPr>
              <p:cNvPr id="5" name="Oval 3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  <p:sp>
            <p:nvSpPr>
              <p:cNvPr id="6" name="Freeform 39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</p:grpSp>
        <p:sp>
          <p:nvSpPr>
            <p:cNvPr id="4" name="Text Box 40"/>
            <p:cNvSpPr txBox="1">
              <a:spLocks noChangeArrowheads="1"/>
            </p:cNvSpPr>
            <p:nvPr/>
          </p:nvSpPr>
          <p:spPr bwMode="gray">
            <a:xfrm flipH="1">
              <a:off x="880" y="2246"/>
              <a:ext cx="400" cy="6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6000" b="1" dirty="0" smtClean="0">
                  <a:solidFill>
                    <a:schemeClr val="bg1"/>
                  </a:solidFill>
                  <a:latin typeface="휴먼매직체" pitchFamily="18" charset="-127"/>
                  <a:ea typeface="휴먼매직체" pitchFamily="18" charset="-127"/>
                </a:rPr>
                <a:t>3</a:t>
              </a:r>
              <a:endParaRPr lang="en-US" altLang="zh-CN" sz="60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90178" y="332656"/>
            <a:ext cx="257371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ea typeface="楷体_GB2312" pitchFamily="49" charset="-122"/>
              </a:rPr>
              <a:t>神奇的</a:t>
            </a:r>
            <a:r>
              <a:rPr lang="zh-CN" sz="3200" b="1" dirty="0" smtClean="0">
                <a:solidFill>
                  <a:srgbClr val="0000FF"/>
                </a:solidFill>
                <a:ea typeface="楷体_GB2312" pitchFamily="49" charset="-122"/>
              </a:rPr>
              <a:t>干冰</a:t>
            </a:r>
            <a:endParaRPr lang="zh-CN" sz="3200" b="1" dirty="0">
              <a:solidFill>
                <a:srgbClr val="0000FF"/>
              </a:solidFill>
              <a:ea typeface="楷体_GB2312" pitchFamily="49" charset="-122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4681" y="4515333"/>
            <a:ext cx="8761815" cy="8309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干冰营造的“烟雾”效果，其实不是“烟”而是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“雾”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，即液态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液滴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。它是舞台周围空气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中的水蒸气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遇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冷液化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而成的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小液滴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95536" y="5622339"/>
            <a:ext cx="8568952" cy="8309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“烟雾机”里喷出的固态干冰直接</a:t>
            </a:r>
            <a:r>
              <a:rPr lang="zh-CN" altLang="en-US" sz="2400" b="1" u="sng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      　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</a:t>
            </a: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气态的二氧化碳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，干冰升华时要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吸收大量的热</a:t>
            </a:r>
            <a:r>
              <a:rPr lang="zh-CN" altLang="en-US" sz="2400" b="1" dirty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使舞台周围空气温度降低</a:t>
            </a:r>
            <a:r>
              <a:rPr lang="zh-CN" altLang="en-US" sz="2400" b="1" dirty="0" smtClean="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b="1" dirty="0" smtClean="0">
              <a:solidFill>
                <a:schemeClr val="dk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22167" y="558924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升华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4303" b="37363"/>
          <a:stretch>
            <a:fillRect/>
          </a:stretch>
        </p:blipFill>
        <p:spPr>
          <a:xfrm>
            <a:off x="168325" y="2513869"/>
            <a:ext cx="3005339" cy="242729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11560" y="1177588"/>
            <a:ext cx="8338981" cy="4555668"/>
            <a:chOff x="-294123" y="1147435"/>
            <a:chExt cx="8338981" cy="4555668"/>
          </a:xfrm>
        </p:grpSpPr>
        <p:sp>
          <p:nvSpPr>
            <p:cNvPr id="163846" name="Text Box 6"/>
            <p:cNvSpPr txBox="1">
              <a:spLocks noChangeArrowheads="1"/>
            </p:cNvSpPr>
            <p:nvPr/>
          </p:nvSpPr>
          <p:spPr bwMode="auto">
            <a:xfrm>
              <a:off x="4719893" y="1500876"/>
              <a:ext cx="25923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6600"/>
                  </a:solidFill>
                  <a:ea typeface="华文琥珀" panose="02010800040101010101" pitchFamily="2" charset="-122"/>
                </a:rPr>
                <a:t>二氧化碳气体</a:t>
              </a:r>
              <a:endParaRPr lang="zh-CN" altLang="en-US" sz="2800" b="1" dirty="0">
                <a:solidFill>
                  <a:srgbClr val="006600"/>
                </a:solidFill>
                <a:ea typeface="华文琥珀" panose="02010800040101010101" pitchFamily="2" charset="-122"/>
              </a:endParaRPr>
            </a:p>
          </p:txBody>
        </p:sp>
        <p:sp>
          <p:nvSpPr>
            <p:cNvPr id="163847" name="Text Box 7"/>
            <p:cNvSpPr txBox="1">
              <a:spLocks noChangeArrowheads="1"/>
            </p:cNvSpPr>
            <p:nvPr/>
          </p:nvSpPr>
          <p:spPr bwMode="auto">
            <a:xfrm>
              <a:off x="3266037" y="1147435"/>
              <a:ext cx="12969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1" dirty="0">
                  <a:ea typeface="华文新魏" panose="02010800040101010101" pitchFamily="2" charset="-122"/>
                </a:rPr>
                <a:t>升华</a:t>
              </a:r>
              <a:endParaRPr lang="zh-CN" altLang="en-US" sz="2800" b="1" dirty="0">
                <a:ea typeface="华文新魏" panose="02010800040101010101" pitchFamily="2" charset="-122"/>
              </a:endParaRPr>
            </a:p>
          </p:txBody>
        </p:sp>
        <p:sp>
          <p:nvSpPr>
            <p:cNvPr id="163848" name="Text Box 8"/>
            <p:cNvSpPr txBox="1">
              <a:spLocks noChangeArrowheads="1"/>
            </p:cNvSpPr>
            <p:nvPr/>
          </p:nvSpPr>
          <p:spPr bwMode="auto">
            <a:xfrm>
              <a:off x="3204443" y="2629016"/>
              <a:ext cx="10795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FF0000"/>
                  </a:solidFill>
                  <a:ea typeface="华文隶书" panose="02010800040101010101" pitchFamily="2" charset="-122"/>
                </a:rPr>
                <a:t>热</a:t>
              </a:r>
              <a:endParaRPr lang="zh-CN" altLang="en-US" sz="3200" b="1" dirty="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  <p:grpSp>
          <p:nvGrpSpPr>
            <p:cNvPr id="2" name="Group 9"/>
            <p:cNvGrpSpPr/>
            <p:nvPr/>
          </p:nvGrpSpPr>
          <p:grpSpPr bwMode="auto">
            <a:xfrm>
              <a:off x="3780706" y="2781376"/>
              <a:ext cx="431800" cy="360363"/>
              <a:chOff x="793" y="1344"/>
              <a:chExt cx="272" cy="227"/>
            </a:xfrm>
          </p:grpSpPr>
          <p:sp>
            <p:nvSpPr>
              <p:cNvPr id="25626" name="Line 10"/>
              <p:cNvSpPr>
                <a:spLocks noChangeShapeType="1"/>
              </p:cNvSpPr>
              <p:nvPr/>
            </p:nvSpPr>
            <p:spPr bwMode="auto">
              <a:xfrm flipV="1">
                <a:off x="793" y="1344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27" name="Line 11"/>
              <p:cNvSpPr>
                <a:spLocks noChangeShapeType="1"/>
              </p:cNvSpPr>
              <p:nvPr/>
            </p:nvSpPr>
            <p:spPr bwMode="auto">
              <a:xfrm flipV="1">
                <a:off x="929" y="1344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28" name="Line 12"/>
              <p:cNvSpPr>
                <a:spLocks noChangeShapeType="1"/>
              </p:cNvSpPr>
              <p:nvPr/>
            </p:nvSpPr>
            <p:spPr bwMode="auto">
              <a:xfrm flipV="1">
                <a:off x="1065" y="1344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3853" name="Text Box 13"/>
            <p:cNvSpPr txBox="1">
              <a:spLocks noChangeArrowheads="1"/>
            </p:cNvSpPr>
            <p:nvPr/>
          </p:nvSpPr>
          <p:spPr bwMode="auto">
            <a:xfrm>
              <a:off x="2412283" y="3234966"/>
              <a:ext cx="28079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6600"/>
                  </a:solidFill>
                  <a:ea typeface="华文琥珀" panose="02010800040101010101" pitchFamily="2" charset="-122"/>
                </a:rPr>
                <a:t>空气中的水蒸气</a:t>
              </a:r>
              <a:endParaRPr lang="zh-CN" altLang="en-US" sz="2800" b="1" dirty="0">
                <a:solidFill>
                  <a:srgbClr val="006600"/>
                </a:solidFill>
                <a:ea typeface="华文琥珀" panose="02010800040101010101" pitchFamily="2" charset="-122"/>
              </a:endParaRPr>
            </a:p>
          </p:txBody>
        </p:sp>
        <p:grpSp>
          <p:nvGrpSpPr>
            <p:cNvPr id="3" name="Group 14"/>
            <p:cNvGrpSpPr/>
            <p:nvPr/>
          </p:nvGrpSpPr>
          <p:grpSpPr bwMode="auto">
            <a:xfrm>
              <a:off x="5076106" y="3029026"/>
              <a:ext cx="1439862" cy="760413"/>
              <a:chOff x="1565" y="1681"/>
              <a:chExt cx="907" cy="479"/>
            </a:xfrm>
          </p:grpSpPr>
          <p:sp>
            <p:nvSpPr>
              <p:cNvPr id="25624" name="Line 15"/>
              <p:cNvSpPr>
                <a:spLocks noChangeShapeType="1"/>
              </p:cNvSpPr>
              <p:nvPr/>
            </p:nvSpPr>
            <p:spPr bwMode="auto">
              <a:xfrm flipV="1">
                <a:off x="1565" y="1681"/>
                <a:ext cx="907" cy="226"/>
              </a:xfrm>
              <a:prstGeom prst="line">
                <a:avLst/>
              </a:prstGeom>
              <a:noFill/>
              <a:ln w="38100" cmpd="dbl">
                <a:solidFill>
                  <a:srgbClr val="FF66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25" name="Line 16"/>
              <p:cNvSpPr>
                <a:spLocks noChangeShapeType="1"/>
              </p:cNvSpPr>
              <p:nvPr/>
            </p:nvSpPr>
            <p:spPr bwMode="auto">
              <a:xfrm>
                <a:off x="1565" y="1979"/>
                <a:ext cx="907" cy="181"/>
              </a:xfrm>
              <a:prstGeom prst="line">
                <a:avLst/>
              </a:prstGeom>
              <a:noFill/>
              <a:ln w="38100" cmpd="dbl">
                <a:solidFill>
                  <a:srgbClr val="FF66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3857" name="Text Box 17"/>
            <p:cNvSpPr txBox="1">
              <a:spLocks noChangeArrowheads="1"/>
            </p:cNvSpPr>
            <p:nvPr/>
          </p:nvSpPr>
          <p:spPr bwMode="auto">
            <a:xfrm>
              <a:off x="5076106" y="2884595"/>
              <a:ext cx="863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 b="1" dirty="0">
                  <a:ea typeface="华文新魏" panose="02010800040101010101" pitchFamily="2" charset="-122"/>
                </a:rPr>
                <a:t>凝华</a:t>
              </a:r>
              <a:endParaRPr lang="zh-CN" altLang="en-US" sz="2400" b="1" dirty="0">
                <a:ea typeface="华文新魏" panose="02010800040101010101" pitchFamily="2" charset="-122"/>
              </a:endParaRPr>
            </a:p>
          </p:txBody>
        </p:sp>
        <p:sp>
          <p:nvSpPr>
            <p:cNvPr id="163858" name="Text Box 18"/>
            <p:cNvSpPr txBox="1">
              <a:spLocks noChangeArrowheads="1"/>
            </p:cNvSpPr>
            <p:nvPr/>
          </p:nvSpPr>
          <p:spPr bwMode="auto">
            <a:xfrm>
              <a:off x="5143500" y="3608310"/>
              <a:ext cx="9350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 b="1" dirty="0">
                  <a:ea typeface="华文新魏" panose="02010800040101010101" pitchFamily="2" charset="-122"/>
                </a:rPr>
                <a:t>液化</a:t>
              </a:r>
              <a:endParaRPr lang="zh-CN" altLang="en-US" sz="2400" b="1" dirty="0">
                <a:ea typeface="华文新魏" panose="02010800040101010101" pitchFamily="2" charset="-122"/>
              </a:endParaRPr>
            </a:p>
          </p:txBody>
        </p:sp>
        <p:grpSp>
          <p:nvGrpSpPr>
            <p:cNvPr id="4" name="Group 19"/>
            <p:cNvGrpSpPr/>
            <p:nvPr/>
          </p:nvGrpSpPr>
          <p:grpSpPr bwMode="auto">
            <a:xfrm>
              <a:off x="6658843" y="2709937"/>
              <a:ext cx="1368425" cy="1392238"/>
              <a:chOff x="2608" y="1480"/>
              <a:chExt cx="862" cy="877"/>
            </a:xfrm>
          </p:grpSpPr>
          <p:sp>
            <p:nvSpPr>
              <p:cNvPr id="25622" name="Text Box 20"/>
              <p:cNvSpPr txBox="1">
                <a:spLocks noChangeArrowheads="1"/>
              </p:cNvSpPr>
              <p:nvPr/>
            </p:nvSpPr>
            <p:spPr bwMode="auto">
              <a:xfrm>
                <a:off x="2653" y="1480"/>
                <a:ext cx="81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chemeClr val="accent2"/>
                    </a:solidFill>
                    <a:ea typeface="华文新魏" panose="02010800040101010101" pitchFamily="2" charset="-122"/>
                  </a:rPr>
                  <a:t>冰晶</a:t>
                </a:r>
                <a:endParaRPr lang="zh-CN" altLang="en-US" sz="2400" b="1">
                  <a:solidFill>
                    <a:schemeClr val="accent2"/>
                  </a:solidFill>
                  <a:ea typeface="华文新魏" panose="02010800040101010101" pitchFamily="2" charset="-122"/>
                </a:endParaRPr>
              </a:p>
            </p:txBody>
          </p:sp>
          <p:sp>
            <p:nvSpPr>
              <p:cNvPr id="25623" name="Text Box 21"/>
              <p:cNvSpPr txBox="1">
                <a:spLocks noChangeArrowheads="1"/>
              </p:cNvSpPr>
              <p:nvPr/>
            </p:nvSpPr>
            <p:spPr bwMode="auto">
              <a:xfrm>
                <a:off x="2608" y="2069"/>
                <a:ext cx="86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chemeClr val="accent2"/>
                    </a:solidFill>
                    <a:ea typeface="华文新魏" panose="02010800040101010101" pitchFamily="2" charset="-122"/>
                  </a:rPr>
                  <a:t>小水珠</a:t>
                </a:r>
                <a:endParaRPr lang="zh-CN" altLang="en-US" sz="2400" b="1">
                  <a:solidFill>
                    <a:schemeClr val="accent2"/>
                  </a:solidFill>
                  <a:ea typeface="华文新魏" panose="02010800040101010101" pitchFamily="2" charset="-122"/>
                </a:endParaRPr>
              </a:p>
            </p:txBody>
          </p:sp>
        </p:grpSp>
        <p:grpSp>
          <p:nvGrpSpPr>
            <p:cNvPr id="5" name="Group 22"/>
            <p:cNvGrpSpPr/>
            <p:nvPr/>
          </p:nvGrpSpPr>
          <p:grpSpPr bwMode="auto">
            <a:xfrm>
              <a:off x="6876331" y="4223107"/>
              <a:ext cx="647700" cy="1446520"/>
              <a:chOff x="2699" y="2402"/>
              <a:chExt cx="408" cy="1224"/>
            </a:xfrm>
          </p:grpSpPr>
          <p:sp>
            <p:nvSpPr>
              <p:cNvPr id="25618" name="Line 23"/>
              <p:cNvSpPr>
                <a:spLocks noChangeShapeType="1"/>
              </p:cNvSpPr>
              <p:nvPr/>
            </p:nvSpPr>
            <p:spPr bwMode="auto">
              <a:xfrm>
                <a:off x="2699" y="2402"/>
                <a:ext cx="0" cy="1224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19" name="Line 24"/>
              <p:cNvSpPr>
                <a:spLocks noChangeShapeType="1"/>
              </p:cNvSpPr>
              <p:nvPr/>
            </p:nvSpPr>
            <p:spPr bwMode="auto">
              <a:xfrm>
                <a:off x="2835" y="2402"/>
                <a:ext cx="0" cy="1224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20" name="Line 25"/>
              <p:cNvSpPr>
                <a:spLocks noChangeShapeType="1"/>
              </p:cNvSpPr>
              <p:nvPr/>
            </p:nvSpPr>
            <p:spPr bwMode="auto">
              <a:xfrm>
                <a:off x="2971" y="2402"/>
                <a:ext cx="0" cy="1224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21" name="Line 26"/>
              <p:cNvSpPr>
                <a:spLocks noChangeShapeType="1"/>
              </p:cNvSpPr>
              <p:nvPr/>
            </p:nvSpPr>
            <p:spPr bwMode="auto">
              <a:xfrm>
                <a:off x="3107" y="2402"/>
                <a:ext cx="0" cy="1224"/>
              </a:xfrm>
              <a:prstGeom prst="line">
                <a:avLst/>
              </a:prstGeom>
              <a:noFill/>
              <a:ln w="22225">
                <a:solidFill>
                  <a:srgbClr val="00CCFF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3867" name="Text Box 27"/>
            <p:cNvSpPr txBox="1">
              <a:spLocks noChangeArrowheads="1"/>
            </p:cNvSpPr>
            <p:nvPr/>
          </p:nvSpPr>
          <p:spPr bwMode="auto">
            <a:xfrm>
              <a:off x="7054925" y="4818034"/>
              <a:ext cx="6477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3200" b="1" dirty="0">
                  <a:solidFill>
                    <a:schemeClr val="accent2"/>
                  </a:solidFill>
                </a:rPr>
                <a:t>雨</a:t>
              </a:r>
              <a:endParaRPr lang="zh-CN" altLang="en-US" sz="3200" b="1" dirty="0">
                <a:solidFill>
                  <a:schemeClr val="accent2"/>
                </a:solidFill>
              </a:endParaRPr>
            </a:p>
          </p:txBody>
        </p:sp>
        <p:sp>
          <p:nvSpPr>
            <p:cNvPr id="163868" name="AutoShape 28"/>
            <p:cNvSpPr>
              <a:spLocks noChangeArrowheads="1"/>
            </p:cNvSpPr>
            <p:nvPr/>
          </p:nvSpPr>
          <p:spPr bwMode="auto">
            <a:xfrm>
              <a:off x="6026724" y="2586092"/>
              <a:ext cx="2018134" cy="1657350"/>
            </a:xfrm>
            <a:prstGeom prst="cloudCallout">
              <a:avLst>
                <a:gd name="adj1" fmla="val -21676"/>
                <a:gd name="adj2" fmla="val 17528"/>
              </a:avLst>
            </a:prstGeom>
            <a:solidFill>
              <a:schemeClr val="accent1">
                <a:alpha val="0"/>
              </a:schemeClr>
            </a:solidFill>
            <a:ln w="19050">
              <a:solidFill>
                <a:srgbClr val="0000FF"/>
              </a:solidFill>
              <a:prstDash val="dash"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/>
            </a:p>
          </p:txBody>
        </p:sp>
        <p:sp>
          <p:nvSpPr>
            <p:cNvPr id="7" name="矩形 6"/>
            <p:cNvSpPr/>
            <p:nvPr/>
          </p:nvSpPr>
          <p:spPr>
            <a:xfrm>
              <a:off x="-294123" y="1526639"/>
              <a:ext cx="357420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dirty="0" smtClean="0">
                  <a:solidFill>
                    <a:schemeClr val="accent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干冰（</a:t>
              </a:r>
              <a:r>
                <a:rPr lang="zh-CN" altLang="en-US" sz="2800" b="1" dirty="0">
                  <a:solidFill>
                    <a:schemeClr val="accent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固态二氧化碳）</a:t>
              </a:r>
              <a:endParaRPr lang="zh-CN" altLang="en-US" sz="28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3260232" y="1867515"/>
              <a:ext cx="12969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1" dirty="0" smtClean="0">
                  <a:ea typeface="华文新魏" panose="02010800040101010101" pitchFamily="2" charset="-122"/>
                </a:rPr>
                <a:t>吸热</a:t>
              </a:r>
              <a:endParaRPr lang="zh-CN" altLang="en-US" sz="2800" b="1" dirty="0">
                <a:ea typeface="华文新魏" panose="02010800040101010101" pitchFamily="2" charset="-122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3231237" y="1788908"/>
              <a:ext cx="1366589" cy="0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7702625" y="3861863"/>
              <a:ext cx="0" cy="1841240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>
              <a:off x="7884493" y="3861863"/>
              <a:ext cx="0" cy="1840501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" name="Group 22"/>
          <p:cNvGrpSpPr/>
          <p:nvPr/>
        </p:nvGrpSpPr>
        <p:grpSpPr bwMode="auto">
          <a:xfrm>
            <a:off x="30213" y="116632"/>
            <a:ext cx="941387" cy="1016000"/>
            <a:chOff x="793" y="2246"/>
            <a:chExt cx="593" cy="640"/>
          </a:xfrm>
          <a:solidFill>
            <a:srgbClr val="FF00FF"/>
          </a:solidFill>
        </p:grpSpPr>
        <p:grpSp>
          <p:nvGrpSpPr>
            <p:cNvPr id="44" name="Group 37"/>
            <p:cNvGrpSpPr/>
            <p:nvPr/>
          </p:nvGrpSpPr>
          <p:grpSpPr bwMode="auto">
            <a:xfrm flipH="1">
              <a:off x="793" y="2296"/>
              <a:ext cx="593" cy="564"/>
              <a:chOff x="2016" y="1920"/>
              <a:chExt cx="1680" cy="1680"/>
            </a:xfrm>
            <a:grpFill/>
          </p:grpSpPr>
          <p:sp>
            <p:nvSpPr>
              <p:cNvPr id="46" name="Oval 3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</p:grpSp>
        <p:sp>
          <p:nvSpPr>
            <p:cNvPr id="45" name="Text Box 40"/>
            <p:cNvSpPr txBox="1">
              <a:spLocks noChangeArrowheads="1"/>
            </p:cNvSpPr>
            <p:nvPr/>
          </p:nvSpPr>
          <p:spPr bwMode="gray">
            <a:xfrm flipH="1">
              <a:off x="880" y="2246"/>
              <a:ext cx="400" cy="6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6000" b="1" dirty="0" smtClean="0">
                  <a:solidFill>
                    <a:schemeClr val="bg1"/>
                  </a:solidFill>
                  <a:latin typeface="휴먼매직체" pitchFamily="18" charset="-127"/>
                  <a:ea typeface="휴먼매직체" pitchFamily="18" charset="-127"/>
                </a:rPr>
                <a:t>3</a:t>
              </a:r>
              <a:endParaRPr lang="en-US" altLang="zh-CN" sz="60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941437" y="260648"/>
            <a:ext cx="514265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ea typeface="楷体_GB2312" pitchFamily="49" charset="-122"/>
              </a:rPr>
              <a:t>神奇的</a:t>
            </a:r>
            <a:r>
              <a:rPr lang="zh-CN" sz="3200" b="1" dirty="0" smtClean="0">
                <a:solidFill>
                  <a:srgbClr val="0000FF"/>
                </a:solidFill>
                <a:ea typeface="楷体_GB2312" pitchFamily="49" charset="-122"/>
              </a:rPr>
              <a:t>干冰</a:t>
            </a:r>
            <a:r>
              <a:rPr lang="en-US" altLang="zh-CN" sz="3200" b="1" dirty="0" smtClean="0">
                <a:solidFill>
                  <a:srgbClr val="0000FF"/>
                </a:solidFill>
                <a:ea typeface="楷体_GB2312" pitchFamily="49" charset="-122"/>
              </a:rPr>
              <a:t>----</a:t>
            </a:r>
            <a:r>
              <a:rPr lang="zh-CN" altLang="en-US" sz="3200" b="1" dirty="0" smtClean="0">
                <a:solidFill>
                  <a:srgbClr val="0000FF"/>
                </a:solidFill>
                <a:ea typeface="楷体_GB2312" pitchFamily="49" charset="-122"/>
              </a:rPr>
              <a:t>人工降雨</a:t>
            </a:r>
            <a:endParaRPr lang="zh-CN" sz="3200" b="1" dirty="0">
              <a:solidFill>
                <a:srgbClr val="0000FF"/>
              </a:solidFill>
              <a:ea typeface="楷体_GB2312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1050" y="187548"/>
            <a:ext cx="1573629" cy="865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tailEnd type="none" w="lg" len="lg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kern="10" dirty="0" smtClean="0"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</a:rPr>
              <a:t>小结：</a:t>
            </a:r>
            <a:endParaRPr lang="zh-CN" altLang="en-US" kern="10" dirty="0"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99628" y="2312232"/>
            <a:ext cx="162086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4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固态</a:t>
            </a:r>
            <a:endParaRPr lang="zh-CN" sz="4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815232" y="2300038"/>
            <a:ext cx="162086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4400" b="1" dirty="0">
                <a:latin typeface="Times New Roman" panose="02020603050405020304" pitchFamily="18" charset="0"/>
              </a:rPr>
              <a:t>液态</a:t>
            </a:r>
            <a:endParaRPr lang="zh-CN" sz="4400" b="1" dirty="0">
              <a:latin typeface="Times New Roman" panose="02020603050405020304" pitchFamily="18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199608" y="2372769"/>
            <a:ext cx="162086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4400" b="1" dirty="0">
                <a:latin typeface="Times New Roman" panose="02020603050405020304" pitchFamily="18" charset="0"/>
              </a:rPr>
              <a:t>气态</a:t>
            </a:r>
            <a:endParaRPr lang="zh-CN" sz="4400" b="1" dirty="0">
              <a:latin typeface="Times New Roman" panose="02020603050405020304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5312447" y="2533132"/>
            <a:ext cx="2076348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b="1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1785366" y="2469206"/>
            <a:ext cx="2076349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b="1"/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H="1">
            <a:off x="5234659" y="2877271"/>
            <a:ext cx="2154136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1200" b="1"/>
          </a:p>
        </p:txBody>
      </p:sp>
      <p:grpSp>
        <p:nvGrpSpPr>
          <p:cNvPr id="31" name="组合 30"/>
          <p:cNvGrpSpPr/>
          <p:nvPr/>
        </p:nvGrpSpPr>
        <p:grpSpPr>
          <a:xfrm>
            <a:off x="1735287" y="1929746"/>
            <a:ext cx="5662665" cy="1592425"/>
            <a:chOff x="1571155" y="2944780"/>
            <a:chExt cx="5662665" cy="1592425"/>
          </a:xfrm>
        </p:grpSpPr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391644" y="3995283"/>
              <a:ext cx="1252537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放</a:t>
              </a:r>
              <a:r>
                <a:rPr 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5981282" y="4024900"/>
              <a:ext cx="1252538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放</a:t>
              </a:r>
              <a:r>
                <a:rPr 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5848028" y="2987171"/>
              <a:ext cx="1252538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吸</a:t>
              </a:r>
              <a:r>
                <a:rPr 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2435251" y="2944780"/>
              <a:ext cx="1252537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吸</a:t>
              </a:r>
              <a:r>
                <a:rPr 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5249342" y="4013985"/>
              <a:ext cx="1174750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液化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1599556" y="2956119"/>
              <a:ext cx="1252537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熔化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4983932" y="2996952"/>
              <a:ext cx="1252538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汽化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1571155" y="3985900"/>
              <a:ext cx="1252537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凝固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sp>
        <p:nvSpPr>
          <p:cNvPr id="62" name="Line 16"/>
          <p:cNvSpPr>
            <a:spLocks noChangeShapeType="1"/>
          </p:cNvSpPr>
          <p:nvPr/>
        </p:nvSpPr>
        <p:spPr bwMode="auto">
          <a:xfrm flipH="1">
            <a:off x="1711796" y="2866227"/>
            <a:ext cx="206831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b="1"/>
          </a:p>
        </p:txBody>
      </p:sp>
      <p:grpSp>
        <p:nvGrpSpPr>
          <p:cNvPr id="64" name="组合 63"/>
          <p:cNvGrpSpPr/>
          <p:nvPr/>
        </p:nvGrpSpPr>
        <p:grpSpPr>
          <a:xfrm>
            <a:off x="941949" y="705610"/>
            <a:ext cx="7068091" cy="4195628"/>
            <a:chOff x="777817" y="1720644"/>
            <a:chExt cx="7068091" cy="4195628"/>
          </a:xfrm>
        </p:grpSpPr>
        <p:sp>
          <p:nvSpPr>
            <p:cNvPr id="66" name="Text Box 19"/>
            <p:cNvSpPr txBox="1">
              <a:spLocks noChangeArrowheads="1"/>
            </p:cNvSpPr>
            <p:nvPr/>
          </p:nvSpPr>
          <p:spPr bwMode="auto">
            <a:xfrm>
              <a:off x="3122048" y="1720644"/>
              <a:ext cx="2293932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 b="1" dirty="0" smtClean="0">
                  <a:latin typeface="Times New Roman" panose="02020603050405020304" pitchFamily="18" charset="0"/>
                </a:rPr>
                <a:t>升华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（吸热）</a:t>
              </a:r>
              <a:endPara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200014" y="5393052"/>
              <a:ext cx="2257244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 b="1" dirty="0" smtClean="0">
                  <a:latin typeface="Times New Roman" panose="02020603050405020304" pitchFamily="18" charset="0"/>
                </a:rPr>
                <a:t>凝华</a:t>
              </a:r>
              <a:r>
                <a:rPr lang="zh-CN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（放热）</a:t>
              </a:r>
              <a:endPara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811365" y="2229724"/>
              <a:ext cx="7034543" cy="1335001"/>
              <a:chOff x="811365" y="1524948"/>
              <a:chExt cx="7034543" cy="1575885"/>
            </a:xfrm>
          </p:grpSpPr>
          <p:cxnSp>
            <p:nvCxnSpPr>
              <p:cNvPr id="73" name="直接连接符 72"/>
              <p:cNvCxnSpPr/>
              <p:nvPr/>
            </p:nvCxnSpPr>
            <p:spPr>
              <a:xfrm>
                <a:off x="845928" y="1524948"/>
                <a:ext cx="0" cy="144016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811365" y="1567466"/>
                <a:ext cx="7034543" cy="29421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74"/>
              <p:cNvCxnSpPr/>
              <p:nvPr/>
            </p:nvCxnSpPr>
            <p:spPr>
              <a:xfrm>
                <a:off x="7812360" y="1556792"/>
                <a:ext cx="0" cy="154404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组合 68"/>
            <p:cNvGrpSpPr/>
            <p:nvPr/>
          </p:nvGrpSpPr>
          <p:grpSpPr>
            <a:xfrm rot="10800000">
              <a:off x="777817" y="4005064"/>
              <a:ext cx="7034543" cy="1335001"/>
              <a:chOff x="811365" y="1524948"/>
              <a:chExt cx="7034543" cy="1575885"/>
            </a:xfrm>
          </p:grpSpPr>
          <p:cxnSp>
            <p:nvCxnSpPr>
              <p:cNvPr id="70" name="直接连接符 69"/>
              <p:cNvCxnSpPr/>
              <p:nvPr/>
            </p:nvCxnSpPr>
            <p:spPr>
              <a:xfrm>
                <a:off x="845928" y="1524948"/>
                <a:ext cx="0" cy="1440160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811365" y="1567466"/>
                <a:ext cx="7034543" cy="29421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/>
              <p:nvPr/>
            </p:nvCxnSpPr>
            <p:spPr>
              <a:xfrm>
                <a:off x="7812360" y="1556792"/>
                <a:ext cx="0" cy="1544041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00171" y="5217220"/>
            <a:ext cx="7318098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 smtClean="0"/>
              <a:t>神奇的</a:t>
            </a:r>
            <a:r>
              <a:rPr lang="zh-CN" altLang="zh-CN" b="1" dirty="0" smtClean="0"/>
              <a:t>干冰</a:t>
            </a:r>
            <a:r>
              <a:rPr lang="zh-CN" altLang="en-US" b="1" dirty="0" smtClean="0"/>
              <a:t>：</a:t>
            </a:r>
            <a:r>
              <a:rPr lang="zh-CN" altLang="en-US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（利用升华吸热）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、冷藏冷冻 </a:t>
            </a:r>
            <a:r>
              <a:rPr lang="en-US" altLang="zh-CN" sz="2800" b="1" dirty="0" smtClean="0"/>
              <a:t>2</a:t>
            </a:r>
            <a:r>
              <a:rPr lang="zh-CN" altLang="en-US" sz="2800" b="1" dirty="0" smtClean="0"/>
              <a:t>、烟雾效果  </a:t>
            </a:r>
            <a:r>
              <a:rPr lang="en-US" altLang="zh-CN" sz="2800" b="1" dirty="0" smtClean="0"/>
              <a:t>3</a:t>
            </a:r>
            <a:r>
              <a:rPr lang="zh-CN" altLang="en-US" sz="2800" b="1" dirty="0" smtClean="0"/>
              <a:t>、人工降雨</a:t>
            </a:r>
            <a:endParaRPr lang="zh-CN" altLang="zh-CN" sz="2800" b="1" dirty="0"/>
          </a:p>
        </p:txBody>
      </p:sp>
      <p:pic>
        <p:nvPicPr>
          <p:cNvPr id="40" name="Picture 3" descr="6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4200" r="2352" b="76900"/>
          <a:stretch>
            <a:fillRect/>
          </a:stretch>
        </p:blipFill>
        <p:spPr bwMode="auto">
          <a:xfrm>
            <a:off x="606698" y="1385476"/>
            <a:ext cx="7772140" cy="29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9" name="Rectangle 11"/>
          <p:cNvSpPr>
            <a:spLocks noChangeArrowheads="1"/>
          </p:cNvSpPr>
          <p:nvPr/>
        </p:nvSpPr>
        <p:spPr bwMode="auto">
          <a:xfrm>
            <a:off x="47631" y="827995"/>
            <a:ext cx="9060873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指出下面的物理现象属于物态变化的哪种方式。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(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樟脑丸过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一段时间后会变小。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______  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(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寒冷的早晨，窗玻璃上凝结着冰花。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(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冰化成水。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(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4)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洒在地上的水很快干了。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9252" name="Text Box 4"/>
          <p:cNvSpPr txBox="1">
            <a:spLocks noChangeArrowheads="1"/>
          </p:cNvSpPr>
          <p:nvPr/>
        </p:nvSpPr>
        <p:spPr bwMode="auto">
          <a:xfrm>
            <a:off x="5761707" y="1680500"/>
            <a:ext cx="898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升华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2843808" y="3388600"/>
            <a:ext cx="898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熔化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/>
        </p:nvSpPr>
        <p:spPr bwMode="auto">
          <a:xfrm>
            <a:off x="4653473" y="4201924"/>
            <a:ext cx="23166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汽化（蒸发）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9257" name="Text Box 9"/>
          <p:cNvSpPr txBox="1">
            <a:spLocks noChangeArrowheads="1"/>
          </p:cNvSpPr>
          <p:nvPr/>
        </p:nvSpPr>
        <p:spPr bwMode="auto">
          <a:xfrm>
            <a:off x="6876256" y="2491949"/>
            <a:ext cx="898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凝华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/>
      <p:bldP spid="309254" grpId="0"/>
      <p:bldP spid="309255" grpId="0"/>
      <p:bldP spid="3092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占位符 17409"/>
          <p:cNvSpPr>
            <a:spLocks noGrp="1" noChangeArrowheads="1"/>
          </p:cNvSpPr>
          <p:nvPr>
            <p:ph idx="1"/>
          </p:nvPr>
        </p:nvSpPr>
        <p:spPr>
          <a:xfrm>
            <a:off x="275193" y="1674586"/>
            <a:ext cx="8868807" cy="24024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下列现象中哪一种属于升华现象（      　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、水结冰                  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、地上结了一层霜。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、冬天室外冰冻的衣服干了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D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、洒在地上的水干了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8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800" b="1" dirty="0" smtClean="0"/>
          </a:p>
        </p:txBody>
      </p:sp>
      <p:sp>
        <p:nvSpPr>
          <p:cNvPr id="17415" name="文本框 17414"/>
          <p:cNvSpPr txBox="1">
            <a:spLocks noChangeArrowheads="1"/>
          </p:cNvSpPr>
          <p:nvPr/>
        </p:nvSpPr>
        <p:spPr bwMode="auto">
          <a:xfrm>
            <a:off x="6684630" y="1026514"/>
            <a:ext cx="99899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8800" dirty="0" smtClean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en-US" altLang="zh-CN" sz="8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3"/>
          <p:cNvGrpSpPr/>
          <p:nvPr/>
        </p:nvGrpSpPr>
        <p:grpSpPr bwMode="auto">
          <a:xfrm>
            <a:off x="490201" y="140106"/>
            <a:ext cx="2232347" cy="908720"/>
            <a:chOff x="0" y="0"/>
            <a:chExt cx="1766" cy="972"/>
          </a:xfrm>
        </p:grpSpPr>
        <p:sp>
          <p:nvSpPr>
            <p:cNvPr id="6" name="AutoShape 22"/>
            <p:cNvSpPr>
              <a:spLocks noChangeArrowheads="1"/>
            </p:cNvSpPr>
            <p:nvPr/>
          </p:nvSpPr>
          <p:spPr bwMode="auto">
            <a:xfrm>
              <a:off x="0" y="0"/>
              <a:ext cx="1766" cy="972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 sz="1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WordArt 5"/>
            <p:cNvSpPr>
              <a:spLocks noChangeArrowheads="1" noChangeShapeType="1"/>
            </p:cNvSpPr>
            <p:nvPr/>
          </p:nvSpPr>
          <p:spPr bwMode="auto">
            <a:xfrm>
              <a:off x="340" y="210"/>
              <a:ext cx="1179" cy="5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3200" b="1" kern="10" dirty="0">
                  <a:ln w="9525">
                    <a:noFill/>
                    <a:rou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C0C0C0">
                        <a:alpha val="78998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巩固加深</a:t>
              </a:r>
              <a:endParaRPr lang="zh-CN" altLang="en-US" sz="32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06547" y="220486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98680" y="2068298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凝华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07865" y="3284984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汽化（蒸发）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2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197684"/>
            <a:ext cx="8496944" cy="26488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冬天清晨，在有人居住的室内窗户上往往会出现</a:t>
            </a:r>
            <a:endParaRPr 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冰花，下列说法正确的是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(       )</a:t>
            </a:r>
            <a:endParaRPr lang="zh-CN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AutoNum type="alphaUcPeriod"/>
            </a:pPr>
            <a:r>
              <a:rPr 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由水蒸气</a:t>
            </a:r>
            <a:r>
              <a:rPr 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凝华</a:t>
            </a:r>
            <a:r>
              <a:rPr 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而</a:t>
            </a:r>
            <a:r>
              <a:rPr 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成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出现在窗内侧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AutoNum type="alphaUcPeriod"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由水蒸气</a:t>
            </a:r>
            <a:r>
              <a:rPr lang="zh-CN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凝华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而成，出现在窗外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侧</a:t>
            </a:r>
            <a:endParaRPr 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由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水蒸气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  <a:r>
              <a:rPr 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而成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出现在窗内侧</a:t>
            </a:r>
            <a:endParaRPr 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由水蒸气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液化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而成，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出现在窗外侧</a:t>
            </a:r>
            <a:endParaRPr lang="zh-CN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7308304" y="238156"/>
            <a:ext cx="122413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5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en-US" altLang="zh-CN" sz="115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99592" y="2924944"/>
            <a:ext cx="7416824" cy="3377421"/>
            <a:chOff x="839689" y="47189"/>
            <a:chExt cx="7984117" cy="3092019"/>
          </a:xfrm>
        </p:grpSpPr>
        <p:sp>
          <p:nvSpPr>
            <p:cNvPr id="7" name="圆角矩形 6"/>
            <p:cNvSpPr/>
            <p:nvPr/>
          </p:nvSpPr>
          <p:spPr>
            <a:xfrm>
              <a:off x="839689" y="47189"/>
              <a:ext cx="7984117" cy="3092019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9" b="6869"/>
            <a:stretch>
              <a:fillRect/>
            </a:stretch>
          </p:blipFill>
          <p:spPr>
            <a:xfrm>
              <a:off x="1082394" y="175215"/>
              <a:ext cx="3576724" cy="23224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376" y="175215"/>
              <a:ext cx="3749836" cy="232246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120367" y="2100935"/>
              <a:ext cx="7562911" cy="8734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冰花是北方寒冬时节，</a:t>
              </a: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空气中水蒸气</a:t>
              </a:r>
              <a:r>
                <a:rPr lang="zh-CN" altLang="en-US" sz="2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遇到冰冷的玻璃窗直接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凝华</a:t>
              </a:r>
              <a:r>
                <a:rPr lang="zh-CN" altLang="en-US" sz="2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成的冰晶</a:t>
              </a: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ChangeArrowheads="1"/>
          </p:cNvSpPr>
          <p:nvPr/>
        </p:nvSpPr>
        <p:spPr bwMode="auto">
          <a:xfrm>
            <a:off x="179512" y="4082057"/>
            <a:ext cx="9108504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火箭刚发射时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高温火焰向下喷射到发射台的地面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很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多物体遇到这样的高温会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______,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为了保护发射台底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就建一个大水池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让火焰喷到水中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利用水的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来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吸收巨大的热量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我们在电视上看到火箭升空瞬间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伴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有迅速扩展的庞大白色气团是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______________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形成的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kumimoji="1"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203" name="Rectangle 3"/>
          <p:cNvSpPr>
            <a:spLocks noChangeArrowheads="1"/>
          </p:cNvSpPr>
          <p:nvPr/>
        </p:nvSpPr>
        <p:spPr bwMode="auto">
          <a:xfrm>
            <a:off x="251519" y="679336"/>
            <a:ext cx="871207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以下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物态变化，都需要吸收热量的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是 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　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] </a:t>
            </a:r>
            <a:b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熔化、汽化、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升华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、液化、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凝华　 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凝华、凝固、汽化　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熔化、凝华、液化　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4607049" y="4432895"/>
            <a:ext cx="898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熔化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7631236" y="4936133"/>
            <a:ext cx="898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汽化</a:t>
            </a:r>
            <a:endParaRPr kumimoji="1"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5183311" y="5728295"/>
            <a:ext cx="2684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水蒸气遇冷液化</a:t>
            </a:r>
            <a:endParaRPr kumimoji="1"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6853903" y="389217"/>
            <a:ext cx="79541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6600" b="1" dirty="0">
                <a:solidFill>
                  <a:srgbClr val="FF0000"/>
                </a:solidFill>
              </a:rPr>
              <a:t>A</a:t>
            </a:r>
            <a:endParaRPr kumimoji="1" lang="en-US" altLang="zh-CN" sz="6600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23" y="1353721"/>
            <a:ext cx="2458625" cy="2806345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 bwMode="auto">
          <a:xfrm>
            <a:off x="467543" y="70902"/>
            <a:ext cx="1872208" cy="600030"/>
            <a:chOff x="0" y="0"/>
            <a:chExt cx="1766" cy="972"/>
          </a:xfrm>
        </p:grpSpPr>
        <p:sp>
          <p:nvSpPr>
            <p:cNvPr id="10" name="AutoShape 22"/>
            <p:cNvSpPr>
              <a:spLocks noChangeArrowheads="1"/>
            </p:cNvSpPr>
            <p:nvPr/>
          </p:nvSpPr>
          <p:spPr bwMode="auto">
            <a:xfrm>
              <a:off x="0" y="0"/>
              <a:ext cx="1766" cy="972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 sz="1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WordArt 5"/>
            <p:cNvSpPr>
              <a:spLocks noChangeArrowheads="1" noChangeShapeType="1"/>
            </p:cNvSpPr>
            <p:nvPr/>
          </p:nvSpPr>
          <p:spPr bwMode="auto">
            <a:xfrm>
              <a:off x="340" y="210"/>
              <a:ext cx="1179" cy="5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3200" b="1" kern="10" dirty="0">
                  <a:ln w="9525">
                    <a:noFill/>
                    <a:rou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C0C0C0">
                        <a:alpha val="78998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巩固加深</a:t>
              </a:r>
              <a:endParaRPr lang="zh-CN" altLang="en-US" sz="32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椭圆 2">
            <a:hlinkClick r:id="rId2" action="ppaction://hlinksldjump"/>
          </p:cNvPr>
          <p:cNvSpPr/>
          <p:nvPr/>
        </p:nvSpPr>
        <p:spPr>
          <a:xfrm>
            <a:off x="467543" y="3405190"/>
            <a:ext cx="644367" cy="628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  <p:bldP spid="307206" grpId="0"/>
      <p:bldP spid="3072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占位符 17409"/>
          <p:cNvSpPr>
            <a:spLocks noGrp="1" noChangeArrowheads="1"/>
          </p:cNvSpPr>
          <p:nvPr>
            <p:ph idx="1"/>
          </p:nvPr>
        </p:nvSpPr>
        <p:spPr>
          <a:xfrm>
            <a:off x="324544" y="1242538"/>
            <a:ext cx="8783960" cy="355461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800" b="1" dirty="0" smtClean="0"/>
          </a:p>
          <a:p>
            <a:pPr marL="0" indent="0">
              <a:buNone/>
            </a:pPr>
            <a:r>
              <a:rPr lang="en-US" altLang="zh-CN" sz="2800" b="1" dirty="0" smtClean="0"/>
              <a:t>6</a:t>
            </a:r>
            <a:r>
              <a:rPr lang="zh-CN" altLang="en-US" sz="2800" b="1" dirty="0" smtClean="0"/>
              <a:t>、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下面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的几个现象中，属于凝华的现象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是（  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　　）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早晨有</a:t>
            </a:r>
            <a:r>
              <a:rPr lang="zh-CN" altLang="en-US" sz="28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浓雾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     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用钢水铸造零件；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北方的严冬，玻璃窗内壁上结了一层冰花；   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kumimoji="1"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kumimoji="1"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白炽灯丝时间用长了会变细</a:t>
            </a:r>
            <a:r>
              <a:rPr kumimoji="1"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7" name="文本框 17416"/>
          <p:cNvSpPr txBox="1">
            <a:spLocks noChangeArrowheads="1"/>
          </p:cNvSpPr>
          <p:nvPr/>
        </p:nvSpPr>
        <p:spPr bwMode="auto">
          <a:xfrm>
            <a:off x="7380312" y="1030245"/>
            <a:ext cx="122413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5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endParaRPr lang="en-US" altLang="zh-CN" sz="115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Group 3"/>
          <p:cNvGrpSpPr/>
          <p:nvPr/>
        </p:nvGrpSpPr>
        <p:grpSpPr bwMode="auto">
          <a:xfrm>
            <a:off x="324544" y="264942"/>
            <a:ext cx="2232347" cy="908720"/>
            <a:chOff x="0" y="0"/>
            <a:chExt cx="1766" cy="972"/>
          </a:xfrm>
        </p:grpSpPr>
        <p:sp>
          <p:nvSpPr>
            <p:cNvPr id="6" name="AutoShape 22"/>
            <p:cNvSpPr>
              <a:spLocks noChangeArrowheads="1"/>
            </p:cNvSpPr>
            <p:nvPr/>
          </p:nvSpPr>
          <p:spPr bwMode="auto">
            <a:xfrm>
              <a:off x="0" y="0"/>
              <a:ext cx="1766" cy="972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 sz="1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WordArt 5"/>
            <p:cNvSpPr>
              <a:spLocks noChangeArrowheads="1" noChangeShapeType="1"/>
            </p:cNvSpPr>
            <p:nvPr/>
          </p:nvSpPr>
          <p:spPr bwMode="auto">
            <a:xfrm>
              <a:off x="340" y="210"/>
              <a:ext cx="1179" cy="5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3200" b="1" kern="10" dirty="0">
                  <a:ln w="9525">
                    <a:noFill/>
                    <a:rou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C0C0C0">
                        <a:alpha val="78998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巩固加深</a:t>
              </a:r>
              <a:endParaRPr lang="zh-CN" altLang="en-US" sz="32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305943" y="2758235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09019" y="223501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液化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76056" y="378904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升华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99628" y="2947390"/>
            <a:ext cx="162086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4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固态</a:t>
            </a:r>
            <a:endParaRPr lang="zh-CN" sz="4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815232" y="2935196"/>
            <a:ext cx="162086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4400" b="1" dirty="0">
                <a:latin typeface="Times New Roman" panose="02020603050405020304" pitchFamily="18" charset="0"/>
              </a:rPr>
              <a:t>液态</a:t>
            </a:r>
            <a:endParaRPr lang="zh-CN" sz="4400" b="1" dirty="0">
              <a:latin typeface="Times New Roman" panose="02020603050405020304" pitchFamily="18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199608" y="3007927"/>
            <a:ext cx="162086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sz="4400" b="1" dirty="0">
                <a:latin typeface="Times New Roman" panose="02020603050405020304" pitchFamily="18" charset="0"/>
              </a:rPr>
              <a:t>气态</a:t>
            </a:r>
            <a:endParaRPr lang="zh-CN" sz="4400" b="1" dirty="0">
              <a:latin typeface="Times New Roman" panose="02020603050405020304" pitchFamily="18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5312447" y="3168290"/>
            <a:ext cx="2076348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b="1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1785366" y="3104364"/>
            <a:ext cx="2076349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b="1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5234659" y="3512429"/>
            <a:ext cx="2154136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sz="1200" b="1"/>
          </a:p>
        </p:txBody>
      </p:sp>
      <p:grpSp>
        <p:nvGrpSpPr>
          <p:cNvPr id="4" name="组合 3"/>
          <p:cNvGrpSpPr/>
          <p:nvPr/>
        </p:nvGrpSpPr>
        <p:grpSpPr>
          <a:xfrm>
            <a:off x="5413474" y="3634109"/>
            <a:ext cx="1984478" cy="523220"/>
            <a:chOff x="5413474" y="3634109"/>
            <a:chExt cx="1984478" cy="523220"/>
          </a:xfrm>
        </p:grpSpPr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6145414" y="3645024"/>
              <a:ext cx="1252538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放</a:t>
              </a:r>
              <a:r>
                <a:rPr 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5413474" y="3634109"/>
              <a:ext cx="1174750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液化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63688" y="2564904"/>
            <a:ext cx="2088232" cy="534559"/>
            <a:chOff x="1763688" y="2564904"/>
            <a:chExt cx="2088232" cy="534559"/>
          </a:xfrm>
        </p:grpSpPr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2599383" y="2564904"/>
              <a:ext cx="1252537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吸</a:t>
              </a:r>
              <a:r>
                <a:rPr 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1763688" y="2576243"/>
              <a:ext cx="1252537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熔化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48064" y="2607295"/>
            <a:ext cx="2116634" cy="533001"/>
            <a:chOff x="5148064" y="2607295"/>
            <a:chExt cx="2116634" cy="533001"/>
          </a:xfrm>
        </p:grpSpPr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6012160" y="2607295"/>
              <a:ext cx="1252538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吸</a:t>
              </a:r>
              <a:r>
                <a:rPr 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5148064" y="2617076"/>
              <a:ext cx="1252538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汽化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35287" y="3606024"/>
            <a:ext cx="2073026" cy="523220"/>
            <a:chOff x="1735287" y="3606024"/>
            <a:chExt cx="2073026" cy="523220"/>
          </a:xfrm>
        </p:grpSpPr>
        <p:sp>
          <p:nvSpPr>
            <p:cNvPr id="4098" name="Text Box 2"/>
            <p:cNvSpPr txBox="1">
              <a:spLocks noChangeArrowheads="1"/>
            </p:cNvSpPr>
            <p:nvPr/>
          </p:nvSpPr>
          <p:spPr bwMode="auto">
            <a:xfrm>
              <a:off x="2555776" y="3615407"/>
              <a:ext cx="1252537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(</a:t>
              </a:r>
              <a:r>
                <a:rPr lang="zh-CN" altLang="en-US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放</a:t>
              </a:r>
              <a:r>
                <a:rPr 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热</a:t>
              </a:r>
              <a:r>
                <a:rPr lang="en-US" altLang="zh-CN" sz="24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楷体_GB2312" pitchFamily="49" charset="-122"/>
                </a:rPr>
                <a:t>)</a:t>
              </a:r>
              <a:endParaRPr 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1735287" y="3606024"/>
              <a:ext cx="1252537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sz="2800" b="1" dirty="0">
                  <a:latin typeface="Times New Roman" panose="02020603050405020304" pitchFamily="18" charset="0"/>
                  <a:ea typeface="楷体_GB2312" pitchFamily="49" charset="-122"/>
                </a:rPr>
                <a:t>凝固</a:t>
              </a:r>
              <a:endParaRPr lang="zh-CN" sz="2800" b="1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</p:grpSp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1711796" y="3501385"/>
            <a:ext cx="206831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zh-CN" altLang="en-US" b="1"/>
          </a:p>
        </p:txBody>
      </p:sp>
      <p:grpSp>
        <p:nvGrpSpPr>
          <p:cNvPr id="56" name="组合 55"/>
          <p:cNvGrpSpPr/>
          <p:nvPr/>
        </p:nvGrpSpPr>
        <p:grpSpPr>
          <a:xfrm>
            <a:off x="397489" y="193390"/>
            <a:ext cx="1929113" cy="1075370"/>
            <a:chOff x="107505" y="44624"/>
            <a:chExt cx="1929113" cy="1075370"/>
          </a:xfrm>
        </p:grpSpPr>
        <p:sp>
          <p:nvSpPr>
            <p:cNvPr id="3094" name="AutoShape 22"/>
            <p:cNvSpPr>
              <a:spLocks noChangeArrowheads="1"/>
            </p:cNvSpPr>
            <p:nvPr/>
          </p:nvSpPr>
          <p:spPr bwMode="auto">
            <a:xfrm>
              <a:off x="107505" y="44624"/>
              <a:ext cx="1929113" cy="1075370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 sz="1400">
                <a:latin typeface="Times New Roman" panose="02020603050405020304" pitchFamily="18" charset="0"/>
              </a:endParaRPr>
            </a:p>
          </p:txBody>
        </p:sp>
        <p:sp>
          <p:nvSpPr>
            <p:cNvPr id="3095" name="WordArt 23"/>
            <p:cNvSpPr>
              <a:spLocks noChangeArrowheads="1" noChangeShapeType="1"/>
            </p:cNvSpPr>
            <p:nvPr/>
          </p:nvSpPr>
          <p:spPr bwMode="auto">
            <a:xfrm>
              <a:off x="467544" y="404664"/>
              <a:ext cx="1244252" cy="44967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4000" b="1" kern="10" normalizeH="1" dirty="0">
                  <a:ln w="9525">
                    <a:noFill/>
                    <a:rou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8998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知识</a:t>
              </a:r>
              <a:r>
                <a:rPr lang="zh-CN" altLang="en-US" sz="4000" b="1" kern="10" normalizeH="1" dirty="0" smtClean="0">
                  <a:ln w="9525">
                    <a:noFill/>
                    <a:rou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8998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回顾</a:t>
              </a:r>
              <a:endParaRPr lang="zh-CN" altLang="en-US" sz="4000" b="1" kern="10" normalizeH="1" dirty="0">
                <a:ln w="9525">
                  <a:noFill/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41949" y="1340768"/>
            <a:ext cx="7342036" cy="4626473"/>
            <a:chOff x="941949" y="1538831"/>
            <a:chExt cx="7342036" cy="4626473"/>
          </a:xfrm>
        </p:grpSpPr>
        <p:grpSp>
          <p:nvGrpSpPr>
            <p:cNvPr id="54" name="组合 53"/>
            <p:cNvGrpSpPr/>
            <p:nvPr/>
          </p:nvGrpSpPr>
          <p:grpSpPr>
            <a:xfrm>
              <a:off x="941949" y="1538831"/>
              <a:ext cx="7068091" cy="3662544"/>
              <a:chOff x="777817" y="1720644"/>
              <a:chExt cx="7068091" cy="3662544"/>
            </a:xfrm>
          </p:grpSpPr>
          <p:sp>
            <p:nvSpPr>
              <p:cNvPr id="4115" name="Text Box 19"/>
              <p:cNvSpPr txBox="1">
                <a:spLocks noChangeArrowheads="1"/>
              </p:cNvSpPr>
              <p:nvPr/>
            </p:nvSpPr>
            <p:spPr bwMode="auto">
              <a:xfrm>
                <a:off x="3932479" y="1720644"/>
                <a:ext cx="860425" cy="91440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zh-CN" sz="5400" b="1" dirty="0">
                    <a:latin typeface="Times New Roman" panose="02020603050405020304" pitchFamily="18" charset="0"/>
                  </a:rPr>
                  <a:t>?</a:t>
                </a:r>
                <a:endParaRPr lang="zh-CN" altLang="zh-CN" sz="54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6" name="Text Box 20"/>
              <p:cNvSpPr txBox="1">
                <a:spLocks noChangeArrowheads="1"/>
              </p:cNvSpPr>
              <p:nvPr/>
            </p:nvSpPr>
            <p:spPr bwMode="auto">
              <a:xfrm>
                <a:off x="3932479" y="4467200"/>
                <a:ext cx="860425" cy="9159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zh-CN" sz="5400" b="1" dirty="0">
                    <a:latin typeface="Times New Roman" panose="02020603050405020304" pitchFamily="18" charset="0"/>
                  </a:rPr>
                  <a:t>?</a:t>
                </a:r>
                <a:endParaRPr lang="zh-CN" altLang="zh-CN" sz="5400" b="1"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3" name="组合 52"/>
              <p:cNvGrpSpPr/>
              <p:nvPr/>
            </p:nvGrpSpPr>
            <p:grpSpPr>
              <a:xfrm>
                <a:off x="811365" y="2229724"/>
                <a:ext cx="7034543" cy="1335001"/>
                <a:chOff x="811365" y="1524948"/>
                <a:chExt cx="7034543" cy="1575885"/>
              </a:xfrm>
            </p:grpSpPr>
            <p:cxnSp>
              <p:nvCxnSpPr>
                <p:cNvPr id="44" name="直接连接符 43"/>
                <p:cNvCxnSpPr/>
                <p:nvPr/>
              </p:nvCxnSpPr>
              <p:spPr>
                <a:xfrm>
                  <a:off x="845928" y="1524948"/>
                  <a:ext cx="0" cy="144016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/>
                <p:cNvCxnSpPr/>
                <p:nvPr/>
              </p:nvCxnSpPr>
              <p:spPr>
                <a:xfrm>
                  <a:off x="811365" y="1567466"/>
                  <a:ext cx="7034543" cy="29421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箭头连接符 47"/>
                <p:cNvCxnSpPr/>
                <p:nvPr/>
              </p:nvCxnSpPr>
              <p:spPr>
                <a:xfrm>
                  <a:off x="7812360" y="1556792"/>
                  <a:ext cx="0" cy="1544041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组合 82"/>
              <p:cNvGrpSpPr/>
              <p:nvPr/>
            </p:nvGrpSpPr>
            <p:grpSpPr>
              <a:xfrm rot="10800000">
                <a:off x="777817" y="4005064"/>
                <a:ext cx="7034543" cy="1335001"/>
                <a:chOff x="811365" y="1524948"/>
                <a:chExt cx="7034543" cy="1575885"/>
              </a:xfrm>
            </p:grpSpPr>
            <p:cxnSp>
              <p:nvCxnSpPr>
                <p:cNvPr id="84" name="直接连接符 83"/>
                <p:cNvCxnSpPr/>
                <p:nvPr/>
              </p:nvCxnSpPr>
              <p:spPr>
                <a:xfrm>
                  <a:off x="845928" y="1524948"/>
                  <a:ext cx="0" cy="1440160"/>
                </a:xfrm>
                <a:prstGeom prst="line">
                  <a:avLst/>
                </a:prstGeom>
                <a:ln w="762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811365" y="1567466"/>
                  <a:ext cx="7034543" cy="29421"/>
                </a:xfrm>
                <a:prstGeom prst="line">
                  <a:avLst/>
                </a:prstGeom>
                <a:ln w="762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箭头连接符 85"/>
                <p:cNvCxnSpPr/>
                <p:nvPr/>
              </p:nvCxnSpPr>
              <p:spPr>
                <a:xfrm>
                  <a:off x="7812360" y="1556792"/>
                  <a:ext cx="0" cy="1544041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010060" y="5580529"/>
              <a:ext cx="7273925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sz="3200" b="1" dirty="0">
                  <a:latin typeface="Times New Roman" panose="02020603050405020304" pitchFamily="18" charset="0"/>
                </a:rPr>
                <a:t>物质能在固态和气态之间直接变化吗</a:t>
              </a:r>
              <a:r>
                <a:rPr lang="zh-CN" altLang="zh-CN" sz="3200" b="1" dirty="0" smtClean="0">
                  <a:latin typeface="Times New Roman" panose="02020603050405020304" pitchFamily="18" charset="0"/>
                </a:rPr>
                <a:t>?</a:t>
              </a:r>
              <a:endParaRPr lang="zh-CN" altLang="zh-CN" sz="32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2494730" y="377132"/>
            <a:ext cx="5893694" cy="707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我们所学过的物态变化</a:t>
            </a:r>
            <a:endParaRPr lang="en-US" altLang="zh-CN" sz="4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62842" y="789677"/>
            <a:ext cx="8692678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kumimoji="0" lang="en-US" altLang="zh-CN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kumimoji="0"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冬天，戴眼镜的</a:t>
            </a:r>
            <a:r>
              <a:rPr kumimoji="0" lang="zh-CN" altLang="en-US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人从室外走进温暖的室内时，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镜片上会出现一层雾</a:t>
            </a:r>
            <a:r>
              <a:rPr kumimoji="0" lang="zh-CN" altLang="en-US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kumimoji="0"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这是</a:t>
            </a:r>
            <a:r>
              <a:rPr kumimoji="0" lang="en-US" altLang="zh-CN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_________</a:t>
            </a:r>
            <a:r>
              <a:rPr kumimoji="0" lang="zh-CN" altLang="en-US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现象；</a:t>
            </a:r>
            <a:endParaRPr kumimoji="0" lang="en-US" altLang="zh-CN" b="1" dirty="0" smtClean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None/>
            </a:pPr>
            <a:r>
              <a:rPr kumimoji="0" lang="en-US" altLang="zh-CN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kumimoji="0" lang="zh-CN" altLang="en-US" b="1" dirty="0" smtClean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、从冰箱拿出来的冰棒或易拉罐，上面出现</a:t>
            </a:r>
            <a:r>
              <a:rPr kumimoji="0"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一层“白粉”，这些“白粉”是空气中的水蒸气</a:t>
            </a:r>
            <a:r>
              <a:rPr kumimoji="0" lang="en-US" altLang="zh-CN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</a:t>
            </a:r>
            <a:r>
              <a:rPr kumimoji="0" lang="zh-CN" altLang="en-US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而成的。</a:t>
            </a:r>
            <a:endParaRPr kumimoji="0" lang="zh-CN" altLang="en-US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-36512" y="3361933"/>
            <a:ext cx="19888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凝华</a:t>
            </a:r>
            <a:endParaRPr kumimoji="0" lang="zh-CN" altLang="en-US" sz="4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076056" y="1273701"/>
            <a:ext cx="19888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液化</a:t>
            </a:r>
            <a:endParaRPr kumimoji="0" lang="zh-CN" altLang="en-US" sz="4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1" y="4226029"/>
            <a:ext cx="4156781" cy="23747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 bwMode="auto">
          <a:xfrm>
            <a:off x="4716016" y="4226029"/>
            <a:ext cx="4139504" cy="2374793"/>
            <a:chOff x="3780" y="7056"/>
            <a:chExt cx="6375" cy="3276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" y="7056"/>
              <a:ext cx="3495" cy="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" y="7056"/>
              <a:ext cx="3023" cy="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"/>
          <p:cNvGrpSpPr/>
          <p:nvPr/>
        </p:nvGrpSpPr>
        <p:grpSpPr bwMode="auto">
          <a:xfrm>
            <a:off x="162842" y="121573"/>
            <a:ext cx="2021734" cy="596096"/>
            <a:chOff x="0" y="0"/>
            <a:chExt cx="1766" cy="972"/>
          </a:xfrm>
        </p:grpSpPr>
        <p:sp>
          <p:nvSpPr>
            <p:cNvPr id="12" name="AutoShape 22"/>
            <p:cNvSpPr>
              <a:spLocks noChangeArrowheads="1"/>
            </p:cNvSpPr>
            <p:nvPr/>
          </p:nvSpPr>
          <p:spPr bwMode="auto">
            <a:xfrm>
              <a:off x="0" y="0"/>
              <a:ext cx="1766" cy="972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zh-CN" sz="105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WordArt 5"/>
            <p:cNvSpPr>
              <a:spLocks noChangeArrowheads="1" noChangeShapeType="1"/>
            </p:cNvSpPr>
            <p:nvPr/>
          </p:nvSpPr>
          <p:spPr bwMode="auto">
            <a:xfrm>
              <a:off x="340" y="210"/>
              <a:ext cx="1179" cy="5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2000" b="1" kern="10" dirty="0">
                  <a:ln w="9525">
                    <a:noFill/>
                    <a:rou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C0C0C0">
                        <a:alpha val="78998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巩固加深</a:t>
              </a:r>
              <a:endParaRPr lang="zh-CN" altLang="en-US" sz="20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8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4" name="椭圆 13">
            <a:hlinkClick r:id="rId4" action="ppaction://hlinksldjump"/>
          </p:cNvPr>
          <p:cNvSpPr/>
          <p:nvPr/>
        </p:nvSpPr>
        <p:spPr>
          <a:xfrm>
            <a:off x="8211153" y="116632"/>
            <a:ext cx="644367" cy="628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7704" y="1772816"/>
            <a:ext cx="5699125" cy="2520553"/>
          </a:xfrm>
        </p:spPr>
        <p:txBody>
          <a:bodyPr/>
          <a:lstStyle/>
          <a:p>
            <a:pPr eaLnBrk="1" hangingPunct="1"/>
            <a:r>
              <a:rPr lang="zh-CN" altLang="en-US" sz="12900" dirty="0" smtClean="0">
                <a:solidFill>
                  <a:srgbClr val="00FF00"/>
                </a:solidFill>
                <a:ea typeface="华文行楷" panose="02010800040101010101" pitchFamily="2" charset="-122"/>
              </a:rPr>
              <a:t>谢</a:t>
            </a:r>
            <a:r>
              <a:rPr lang="zh-CN" altLang="en-US" sz="12900" dirty="0" smtClean="0">
                <a:solidFill>
                  <a:srgbClr val="FF0000"/>
                </a:solidFill>
                <a:ea typeface="华文行楷" panose="02010800040101010101" pitchFamily="2" charset="-122"/>
              </a:rPr>
              <a:t>谢</a:t>
            </a:r>
            <a:r>
              <a:rPr lang="zh-CN" altLang="en-US" sz="12900" dirty="0" smtClean="0">
                <a:solidFill>
                  <a:srgbClr val="0000FF"/>
                </a:solidFill>
                <a:ea typeface="华文行楷" panose="02010800040101010101" pitchFamily="2" charset="-122"/>
              </a:rPr>
              <a:t>！</a:t>
            </a:r>
            <a:endParaRPr lang="zh-CN" altLang="en-US" sz="12900" dirty="0" smtClean="0">
              <a:solidFill>
                <a:srgbClr val="0000FF"/>
              </a:solidFill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44488" y="118373"/>
            <a:ext cx="7611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CC"/>
                </a:solidFill>
                <a:ea typeface="华文彩云" panose="02010800040101010101" pitchFamily="2" charset="-122"/>
              </a:rPr>
              <a:t>探究实验</a:t>
            </a:r>
            <a:r>
              <a:rPr lang="zh-CN" altLang="en-US" sz="3600" b="1" dirty="0" smtClean="0">
                <a:solidFill>
                  <a:srgbClr val="0000CC"/>
                </a:solidFill>
                <a:ea typeface="华文彩云" panose="02010800040101010101" pitchFamily="2" charset="-122"/>
              </a:rPr>
              <a:t>：</a:t>
            </a:r>
            <a:r>
              <a:rPr lang="zh-CN" altLang="en-US" sz="3600" b="1" dirty="0">
                <a:solidFill>
                  <a:srgbClr val="0000CC"/>
                </a:solidFill>
                <a:ea typeface="隶书" panose="02010509060101010101" pitchFamily="49" charset="-122"/>
              </a:rPr>
              <a:t>碘的升华、</a:t>
            </a:r>
            <a:r>
              <a:rPr lang="zh-CN" altLang="en-US" sz="3600" b="1" dirty="0" smtClean="0">
                <a:solidFill>
                  <a:srgbClr val="0000CC"/>
                </a:solidFill>
                <a:ea typeface="隶书" panose="02010509060101010101" pitchFamily="49" charset="-122"/>
              </a:rPr>
              <a:t>凝华</a:t>
            </a:r>
            <a:endParaRPr lang="zh-CN" altLang="en-US" sz="3600" b="1" dirty="0">
              <a:solidFill>
                <a:srgbClr val="0000CC"/>
              </a:solidFill>
              <a:ea typeface="隶书" panose="02010509060101010101" pitchFamily="49" charset="-122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04056" y="807095"/>
            <a:ext cx="6012160" cy="46166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ea typeface="华文仿宋" panose="02010600040101010101" pitchFamily="2" charset="-122"/>
              </a:rPr>
              <a:t>实验器材：冷水、热水、装有碘的玻璃管</a:t>
            </a:r>
            <a:endParaRPr lang="zh-CN" altLang="en-US" sz="2400" b="1" dirty="0">
              <a:solidFill>
                <a:schemeClr val="accent4">
                  <a:lumMod val="95000"/>
                  <a:lumOff val="5000"/>
                </a:schemeClr>
              </a:solidFill>
              <a:ea typeface="华文仿宋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6577" y="1447541"/>
            <a:ext cx="3251287" cy="5410459"/>
            <a:chOff x="197328" y="1397781"/>
            <a:chExt cx="3428442" cy="487960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6" r="11019" b="32636"/>
            <a:stretch>
              <a:fillRect/>
            </a:stretch>
          </p:blipFill>
          <p:spPr>
            <a:xfrm>
              <a:off x="241395" y="3628411"/>
              <a:ext cx="3384375" cy="26489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矩形 11"/>
            <p:cNvSpPr/>
            <p:nvPr/>
          </p:nvSpPr>
          <p:spPr>
            <a:xfrm>
              <a:off x="643866" y="5681457"/>
              <a:ext cx="912638" cy="36085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kumimoji="1" lang="zh-CN" altLang="en-US" sz="2000" b="1" dirty="0" smtClean="0">
                  <a:latin typeface="华文仿宋" panose="02010600040101010101" pitchFamily="2" charset="-122"/>
                  <a:ea typeface="华文仿宋" panose="02010600040101010101" pitchFamily="2" charset="-122"/>
                </a:rPr>
                <a:t>冷 水</a:t>
              </a:r>
              <a:endParaRPr lang="zh-CN" altLang="en-US" sz="2000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987559" y="5681457"/>
              <a:ext cx="894827" cy="36085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kumimoji="1" lang="zh-CN" altLang="en-US" sz="2000" b="1" dirty="0" smtClean="0">
                  <a:latin typeface="华文仿宋" panose="02010600040101010101" pitchFamily="2" charset="-122"/>
                  <a:ea typeface="华文仿宋" panose="02010600040101010101" pitchFamily="2" charset="-122"/>
                </a:rPr>
                <a:t>热 水</a:t>
              </a:r>
              <a:endParaRPr lang="zh-CN" altLang="en-US" sz="2000" dirty="0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92"/>
            <a:stretch>
              <a:fillRect/>
            </a:stretch>
          </p:blipFill>
          <p:spPr>
            <a:xfrm rot="16200000">
              <a:off x="687603" y="907506"/>
              <a:ext cx="2371960" cy="33525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24544" y="332656"/>
            <a:ext cx="28854" cy="3025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8872" rIns="0" bIns="88872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20453" y="1550397"/>
            <a:ext cx="6080537" cy="52629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、未加热前，观察到玻璃管中的碘是一种    </a:t>
            </a:r>
            <a:r>
              <a:rPr kumimoji="1" lang="en-US" altLang="zh-CN" sz="2400" b="1" u="sng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色的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体。</a:t>
            </a:r>
            <a:endParaRPr kumimoji="1"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、将玻璃管放入热水中加热，会观察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到固态的碘变成了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态的碘</a:t>
            </a:r>
            <a:r>
              <a:rPr kumimoji="1"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且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（有或无）液态碘生成。</a:t>
            </a:r>
            <a:endParaRPr kumimoji="1"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结论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：物质可以从</a:t>
            </a:r>
            <a:r>
              <a:rPr kumimoji="1" lang="zh-CN" altLang="en-US" sz="2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态直接变成</a:t>
            </a:r>
            <a:r>
              <a:rPr kumimoji="1" lang="zh-CN" altLang="en-US" sz="2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endParaRPr kumimoji="1"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将玻璃管放入冷水中一会，会观察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到紫色的碘蒸汽变成了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态的碘颗粒。</a:t>
            </a:r>
            <a:endParaRPr kumimoji="1" lang="en-US" altLang="zh-CN" sz="24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结论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：物质可以从</a:t>
            </a:r>
            <a:r>
              <a:rPr kumimoji="1" lang="zh-CN" altLang="en-US" sz="2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态直接变成</a:t>
            </a:r>
            <a:r>
              <a:rPr kumimoji="1" lang="zh-CN" altLang="en-US" sz="2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24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1"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en-US" altLang="zh-CN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27984" y="184656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固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56376" y="4124787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气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56184" y="3274513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无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52120" y="4124787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固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37997" y="5564947"/>
            <a:ext cx="77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气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884506" y="6139270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固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5358" y="6141011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气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60032" y="3258950"/>
            <a:ext cx="77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气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54641" y="1772816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黑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43346" y="546354"/>
            <a:ext cx="8369214" cy="245262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b="1" dirty="0" smtClean="0"/>
              <a:t>升华：</a:t>
            </a:r>
            <a:endParaRPr lang="zh-CN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b="1" dirty="0" smtClean="0"/>
              <a:t>物质从</a:t>
            </a:r>
            <a:r>
              <a:rPr lang="zh-CN" b="1" dirty="0" smtClean="0">
                <a:solidFill>
                  <a:srgbClr val="FF0000"/>
                </a:solidFill>
              </a:rPr>
              <a:t>固态</a:t>
            </a:r>
            <a:r>
              <a:rPr lang="zh-CN" b="1" dirty="0" smtClean="0"/>
              <a:t>直接变成</a:t>
            </a:r>
            <a:r>
              <a:rPr lang="zh-CN" b="1" dirty="0" smtClean="0">
                <a:solidFill>
                  <a:srgbClr val="FF0000"/>
                </a:solidFill>
              </a:rPr>
              <a:t>气态</a:t>
            </a:r>
            <a:r>
              <a:rPr lang="zh-CN" b="1" dirty="0" smtClean="0"/>
              <a:t>的过程</a:t>
            </a:r>
            <a:r>
              <a:rPr lang="zh-CN" altLang="en-US" sz="2400" b="1" dirty="0" smtClean="0"/>
              <a:t>（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升华吸热</a:t>
            </a:r>
            <a:r>
              <a:rPr lang="zh-CN" altLang="en-US" sz="2400" b="1" dirty="0" smtClean="0"/>
              <a:t>）</a:t>
            </a:r>
            <a:endParaRPr lang="zh-CN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000" b="1" dirty="0" smtClean="0"/>
              <a:t>生活中的升华现象</a:t>
            </a:r>
            <a:r>
              <a:rPr lang="en-US" altLang="zh-CN" sz="2000" b="1" dirty="0" smtClean="0"/>
              <a:t>P64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）衣柜里的樟脑丸变小了</a:t>
            </a:r>
            <a:endParaRPr lang="en-US" altLang="zh-CN" sz="2800" b="1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）北方的冬天</a:t>
            </a:r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冰冻的</a:t>
            </a:r>
            <a:r>
              <a:rPr lang="zh-CN" altLang="en-US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衣服也会</a:t>
            </a:r>
            <a:r>
              <a: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</a:t>
            </a:r>
            <a:r>
              <a:rPr lang="zh-CN" altLang="en-US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</a:t>
            </a:r>
            <a:endParaRPr lang="zh-CN" altLang="en-US" sz="2800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27953" y="4669354"/>
            <a:ext cx="2960471" cy="1955661"/>
            <a:chOff x="-322861" y="6352203"/>
            <a:chExt cx="3998178" cy="3008976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2861" y="6405499"/>
              <a:ext cx="3998178" cy="2955680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2859" y="6352203"/>
              <a:ext cx="2019522" cy="1435831"/>
            </a:xfrm>
            <a:prstGeom prst="rect">
              <a:avLst/>
            </a:prstGeom>
          </p:spPr>
        </p:pic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212097" y="3597894"/>
            <a:ext cx="8081717" cy="30610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b="1" kern="0" dirty="0" smtClean="0"/>
              <a:t>凝</a:t>
            </a:r>
            <a:r>
              <a:rPr lang="zh-CN" b="1" kern="0" dirty="0" smtClean="0"/>
              <a:t>华：</a:t>
            </a:r>
            <a:endParaRPr lang="zh-CN" b="1" kern="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b="1" kern="0" dirty="0" smtClean="0"/>
              <a:t>物质从</a:t>
            </a:r>
            <a:r>
              <a:rPr lang="zh-CN" altLang="zh-CN" b="1" kern="0" dirty="0">
                <a:solidFill>
                  <a:srgbClr val="FF0000"/>
                </a:solidFill>
              </a:rPr>
              <a:t>气态</a:t>
            </a:r>
            <a:r>
              <a:rPr lang="zh-CN" b="1" kern="0" dirty="0" smtClean="0"/>
              <a:t>直接变成</a:t>
            </a:r>
            <a:r>
              <a:rPr lang="zh-CN" altLang="zh-CN" b="1" kern="0" dirty="0" smtClean="0">
                <a:solidFill>
                  <a:srgbClr val="FF0000"/>
                </a:solidFill>
              </a:rPr>
              <a:t>固态</a:t>
            </a:r>
            <a:r>
              <a:rPr lang="zh-CN" b="1" kern="0" dirty="0" smtClean="0"/>
              <a:t>的过程</a:t>
            </a:r>
            <a:r>
              <a:rPr lang="zh-CN" altLang="en-US" sz="2400" b="1" kern="0" dirty="0" smtClean="0"/>
              <a:t>（</a:t>
            </a:r>
            <a:r>
              <a:rPr lang="zh-CN" altLang="en-US" sz="2400" b="1" kern="0" dirty="0" smtClean="0">
                <a:solidFill>
                  <a:srgbClr val="FF0000"/>
                </a:solidFill>
              </a:rPr>
              <a:t>凝华放热</a:t>
            </a:r>
            <a:r>
              <a:rPr lang="zh-CN" altLang="en-US" sz="2400" b="1" kern="0" dirty="0" smtClean="0"/>
              <a:t>）</a:t>
            </a:r>
            <a:endParaRPr lang="zh-CN" sz="2400" b="1" kern="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sz="2000" b="1" dirty="0"/>
              <a:t>生活中</a:t>
            </a:r>
            <a:r>
              <a:rPr lang="zh-CN" altLang="en-US" sz="2000" b="1" dirty="0" smtClean="0"/>
              <a:t>的凝华</a:t>
            </a:r>
            <a:r>
              <a:rPr lang="zh-CN" altLang="en-US" sz="2000" b="1" dirty="0"/>
              <a:t>现象</a:t>
            </a:r>
            <a:r>
              <a:rPr lang="en-US" altLang="zh-CN" sz="2000" b="1" dirty="0" smtClean="0"/>
              <a:t>P64</a:t>
            </a:r>
            <a:r>
              <a:rPr lang="zh-CN" altLang="en-US" sz="2000" b="1" kern="0" dirty="0" smtClean="0"/>
              <a:t>：</a:t>
            </a:r>
            <a:endParaRPr lang="en-US" altLang="zh-CN" sz="2000" b="1" kern="0" dirty="0" smtClean="0"/>
          </a:p>
          <a:p>
            <a:r>
              <a:rPr lang="zh-CN" altLang="en-US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）秋冬季节的霜</a:t>
            </a:r>
            <a:endParaRPr lang="en-US" altLang="zh-CN" sz="2800" b="1" kern="0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）北方的雾凇</a:t>
            </a:r>
            <a:endParaRPr lang="en-US" altLang="zh-CN" sz="2800" b="1" kern="0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kern="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）玻璃窗</a:t>
            </a:r>
            <a:r>
              <a:rPr lang="zh-CN" altLang="en-US" sz="2800" b="1" kern="0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上的冰花</a:t>
            </a:r>
            <a:endParaRPr lang="zh-CN" altLang="en-US" sz="2800" b="1" kern="0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40352" y="4725144"/>
            <a:ext cx="615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霜</a:t>
            </a:r>
            <a:endParaRPr lang="en-US" altLang="zh-CN" sz="3200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71600" y="3210404"/>
            <a:ext cx="7984375" cy="3448517"/>
            <a:chOff x="2715107" y="1480850"/>
            <a:chExt cx="7984375" cy="3448517"/>
          </a:xfrm>
        </p:grpSpPr>
        <p:grpSp>
          <p:nvGrpSpPr>
            <p:cNvPr id="3" name="组合 2"/>
            <p:cNvGrpSpPr/>
            <p:nvPr/>
          </p:nvGrpSpPr>
          <p:grpSpPr>
            <a:xfrm>
              <a:off x="2715107" y="1480850"/>
              <a:ext cx="7984375" cy="3448517"/>
              <a:chOff x="2715107" y="1480850"/>
              <a:chExt cx="7984375" cy="3448517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2715107" y="1480850"/>
                <a:ext cx="7984375" cy="344851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15517" y="1769234"/>
                <a:ext cx="3663872" cy="27805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10" descr="20081111111247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7507" y="1844533"/>
                <a:ext cx="1744174" cy="2188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576" y="1756624"/>
                <a:ext cx="3605689" cy="2762669"/>
              </a:xfrm>
              <a:prstGeom prst="rect">
                <a:avLst/>
              </a:prstGeom>
            </p:spPr>
          </p:pic>
          <p:sp>
            <p:nvSpPr>
              <p:cNvPr id="44" name="矩形 43"/>
              <p:cNvSpPr/>
              <p:nvPr/>
            </p:nvSpPr>
            <p:spPr>
              <a:xfrm>
                <a:off x="3074370" y="4122785"/>
                <a:ext cx="3528989" cy="46166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衣柜里的樟脑丸变小了</a:t>
                </a:r>
                <a:endPara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6901148" y="4105073"/>
                <a:ext cx="3587842" cy="46166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北方冰冻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的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衣服也会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变干</a:t>
                </a:r>
                <a:endParaRPr lang="zh-CN" altLang="en-US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8540287" y="1742222"/>
              <a:ext cx="18996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kumimoji="1" lang="zh-CN" altLang="en-US" sz="20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气温</a:t>
              </a:r>
              <a:r>
                <a:rPr kumimoji="1" lang="en-US" altLang="zh-CN" sz="20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</a:t>
              </a:r>
              <a:r>
                <a:rPr lang="zh-CN" altLang="zh-CN" sz="20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℃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以下</a:t>
              </a:r>
              <a:endPara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Group 20"/>
          <p:cNvGrpSpPr/>
          <p:nvPr/>
        </p:nvGrpSpPr>
        <p:grpSpPr bwMode="auto">
          <a:xfrm>
            <a:off x="308719" y="258371"/>
            <a:ext cx="950913" cy="1015999"/>
            <a:chOff x="657" y="774"/>
            <a:chExt cx="599" cy="640"/>
          </a:xfrm>
        </p:grpSpPr>
        <p:grpSp>
          <p:nvGrpSpPr>
            <p:cNvPr id="11" name="Group 21"/>
            <p:cNvGrpSpPr/>
            <p:nvPr/>
          </p:nvGrpSpPr>
          <p:grpSpPr bwMode="auto">
            <a:xfrm flipH="1">
              <a:off x="657" y="845"/>
              <a:ext cx="599" cy="561"/>
              <a:chOff x="2016" y="1920"/>
              <a:chExt cx="1680" cy="1680"/>
            </a:xfrm>
          </p:grpSpPr>
          <p:sp>
            <p:nvSpPr>
              <p:cNvPr id="13" name="Oval 2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3C052"/>
                  </a:gs>
                  <a:gs pos="100000">
                    <a:srgbClr val="3A4B2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  <p:sp>
            <p:nvSpPr>
              <p:cNvPr id="14" name="Freeform 23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3C05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</p:grpSp>
        <p:sp>
          <p:nvSpPr>
            <p:cNvPr id="12" name="Text Box 24"/>
            <p:cNvSpPr txBox="1">
              <a:spLocks noChangeArrowheads="1"/>
            </p:cNvSpPr>
            <p:nvPr/>
          </p:nvSpPr>
          <p:spPr bwMode="gray">
            <a:xfrm flipH="1">
              <a:off x="748" y="774"/>
              <a:ext cx="40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6000" b="1" dirty="0">
                  <a:solidFill>
                    <a:schemeClr val="bg1"/>
                  </a:solidFill>
                  <a:latin typeface="휴먼매직체" pitchFamily="18" charset="-127"/>
                  <a:ea typeface="휴먼매직체" pitchFamily="18" charset="-127"/>
                </a:rPr>
                <a:t>1</a:t>
              </a:r>
              <a:endParaRPr lang="en-US" altLang="zh-CN" sz="60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  <p:grpSp>
        <p:nvGrpSpPr>
          <p:cNvPr id="79" name="Group 22"/>
          <p:cNvGrpSpPr/>
          <p:nvPr/>
        </p:nvGrpSpPr>
        <p:grpSpPr bwMode="auto">
          <a:xfrm>
            <a:off x="318245" y="3205109"/>
            <a:ext cx="941387" cy="1016000"/>
            <a:chOff x="793" y="2225"/>
            <a:chExt cx="593" cy="640"/>
          </a:xfrm>
        </p:grpSpPr>
        <p:grpSp>
          <p:nvGrpSpPr>
            <p:cNvPr id="80" name="Group 37"/>
            <p:cNvGrpSpPr/>
            <p:nvPr/>
          </p:nvGrpSpPr>
          <p:grpSpPr bwMode="auto">
            <a:xfrm flipH="1">
              <a:off x="793" y="2296"/>
              <a:ext cx="593" cy="564"/>
              <a:chOff x="2016" y="1920"/>
              <a:chExt cx="1680" cy="1680"/>
            </a:xfrm>
          </p:grpSpPr>
          <p:sp>
            <p:nvSpPr>
              <p:cNvPr id="82" name="Oval 3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EA7EA"/>
                  </a:gs>
                  <a:gs pos="100000">
                    <a:srgbClr val="18324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  <p:sp>
            <p:nvSpPr>
              <p:cNvPr id="83" name="Freeform 39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4EA7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kumimoji="1" lang="zh-TW" altLang="en-US" sz="2800" b="1">
                  <a:latin typeface="휴먼매직체" pitchFamily="18" charset="-127"/>
                  <a:ea typeface="휴먼매직체" pitchFamily="18" charset="-127"/>
                </a:endParaRPr>
              </a:p>
            </p:txBody>
          </p:sp>
        </p:grpSp>
        <p:sp>
          <p:nvSpPr>
            <p:cNvPr id="81" name="Text Box 40"/>
            <p:cNvSpPr txBox="1">
              <a:spLocks noChangeArrowheads="1"/>
            </p:cNvSpPr>
            <p:nvPr/>
          </p:nvSpPr>
          <p:spPr bwMode="gray">
            <a:xfrm flipH="1">
              <a:off x="881" y="2225"/>
              <a:ext cx="40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en-US" altLang="zh-CN" sz="6000" b="1" dirty="0">
                  <a:solidFill>
                    <a:schemeClr val="bg1"/>
                  </a:solidFill>
                  <a:latin typeface="휴먼매직체" pitchFamily="18" charset="-127"/>
                  <a:ea typeface="휴먼매직체" pitchFamily="18" charset="-127"/>
                </a:rPr>
                <a:t>2</a:t>
              </a:r>
              <a:endParaRPr lang="en-US" altLang="zh-CN" sz="60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67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0739" r="18102" b="69950"/>
          <a:stretch>
            <a:fillRect/>
          </a:stretch>
        </p:blipFill>
        <p:spPr bwMode="auto">
          <a:xfrm>
            <a:off x="4788024" y="116632"/>
            <a:ext cx="4270395" cy="24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988840"/>
            <a:ext cx="9131661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霜的形成条件是：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较低的温度 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空气中含较多水蒸气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如图，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将冰块放入易拉罐中并加入适量的盐．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用手摇罐体半分钟，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用温度计测量罐中冰水的温度，可以看到温度低于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0℃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，这时观察到易拉罐外的下部和底部有白霜生成，这主要是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空气中的水蒸气遇冷直接</a:t>
            </a:r>
            <a:r>
              <a:rPr lang="zh-CN" altLang="en-US" sz="2800" b="1" i="1" dirty="0" smtClean="0">
                <a:solidFill>
                  <a:srgbClr val="FF0000"/>
                </a:solidFill>
              </a:rPr>
              <a:t>凝华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成固态的霜。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实验中利用了冰熔化</a:t>
            </a:r>
            <a:r>
              <a:rPr lang="zh-CN" altLang="en-US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热降低易拉罐的温度。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“在易拉罐里加入适量的盐”作用是降低冰的</a:t>
            </a:r>
            <a:r>
              <a:rPr lang="zh-CN" altLang="en-US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US" altLang="zh-CN" sz="28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“罐底下垫一块湿毛巾”作用是增加空气中的</a:t>
            </a:r>
            <a:r>
              <a:rPr lang="zh-CN" altLang="en-US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en-US" altLang="zh-CN" sz="2800" b="1" u="sng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536" y="406405"/>
            <a:ext cx="4823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CC"/>
                </a:solidFill>
                <a:ea typeface="华文彩云" panose="02010800040101010101" pitchFamily="2" charset="-122"/>
              </a:rPr>
              <a:t>探究实验</a:t>
            </a:r>
            <a:r>
              <a:rPr lang="zh-CN" altLang="en-US" sz="3600" b="1" dirty="0" smtClean="0">
                <a:solidFill>
                  <a:srgbClr val="0000CC"/>
                </a:solidFill>
                <a:ea typeface="华文彩云" panose="02010800040101010101" pitchFamily="2" charset="-122"/>
              </a:rPr>
              <a:t>：造霜</a:t>
            </a:r>
            <a:endParaRPr lang="zh-CN" altLang="en-US" sz="3600" b="1" dirty="0">
              <a:solidFill>
                <a:srgbClr val="0000CC"/>
              </a:solidFill>
              <a:ea typeface="华文彩云" panose="020108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212098" y="5302949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吸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754778" y="5734997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熔点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400574" y="621166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水蒸气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97925" y="237457"/>
            <a:ext cx="8250539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atinLnBrk="1"/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深秋的傍晚，有经验的农民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往往在田间燃烧烟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堆“熏烟防霜”，其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原理是（　　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b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．避免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水蒸气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液化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霜</a:t>
            </a:r>
            <a:b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．避免水蒸气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成霜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 smtClean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atinLnBrk="1"/>
            <a:r>
              <a:rPr lang="en-US" altLang="zh-CN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避免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水蒸气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汽化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霜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b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燃烧烟堆能提高地面附近的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温度同时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减少空气中的水蒸气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含量，避免水蒸气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凝华</a:t>
            </a:r>
            <a:r>
              <a:rPr lang="zh-CN" altLang="en-US" sz="28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</a:t>
            </a:r>
            <a:r>
              <a:rPr lang="zh-CN" altLang="en-US" sz="2800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霜。</a:t>
            </a:r>
            <a:endParaRPr lang="zh-CN" altLang="en-US" sz="2800" b="0" i="0" dirty="0">
              <a:solidFill>
                <a:srgbClr val="333333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32040" y="476672"/>
            <a:ext cx="861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endParaRPr lang="zh-CN" altLang="en-US" sz="72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3861048"/>
            <a:ext cx="3056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4000" i="1" kern="10" dirty="0">
                <a:ln w="9525">
                  <a:round/>
                </a:ln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学以致用</a:t>
            </a:r>
            <a:endParaRPr lang="zh-CN" altLang="en-US" sz="4000" i="1" kern="10" dirty="0">
              <a:ln w="9525">
                <a:round/>
              </a:ln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13584" y="3429000"/>
            <a:ext cx="5400600" cy="3240360"/>
            <a:chOff x="395536" y="3673534"/>
            <a:chExt cx="4536504" cy="269721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673534"/>
              <a:ext cx="4536504" cy="2697212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099208" y="5833885"/>
              <a:ext cx="1693627" cy="48675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熏烟防霜</a:t>
              </a:r>
              <a:endParaRPr lang="zh-CN" altLang="en-US" sz="32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5496" y="-27384"/>
            <a:ext cx="9100956" cy="6885384"/>
            <a:chOff x="43044" y="-27384"/>
            <a:chExt cx="9100956" cy="688538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-27384"/>
              <a:ext cx="4644008" cy="331236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49" y="3378309"/>
              <a:ext cx="4640851" cy="337895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4" y="0"/>
              <a:ext cx="4456947" cy="328498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185" y="3357950"/>
              <a:ext cx="4671841" cy="3500049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6" t="12676" r="15370"/>
            <a:stretch>
              <a:fillRect/>
            </a:stretch>
          </p:blipFill>
          <p:spPr>
            <a:xfrm>
              <a:off x="43044" y="3385722"/>
              <a:ext cx="4456947" cy="3472278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468825" y="2757784"/>
              <a:ext cx="8131691" cy="120032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dirty="0"/>
                <a:t>雾凇，俗称树挂</a:t>
              </a:r>
              <a:r>
                <a:rPr lang="zh-CN" altLang="en-US" sz="2400" b="1" dirty="0" smtClean="0"/>
                <a:t>，是</a:t>
              </a:r>
              <a:r>
                <a:rPr lang="zh-CN" altLang="en-US" sz="2400" b="1" dirty="0" smtClean="0">
                  <a:solidFill>
                    <a:srgbClr val="FF0000"/>
                  </a:solidFill>
                </a:rPr>
                <a:t>水蒸气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遇冷直接</a:t>
              </a:r>
              <a:r>
                <a:rPr lang="zh-CN" altLang="en-US" sz="2400" b="1" dirty="0" smtClean="0">
                  <a:solidFill>
                    <a:srgbClr val="FF0000"/>
                  </a:solidFill>
                </a:rPr>
                <a:t>凝华成冰晶</a:t>
              </a:r>
              <a:r>
                <a:rPr lang="zh-CN" altLang="en-US" sz="2400" b="1" dirty="0" smtClean="0"/>
                <a:t>的</a:t>
              </a:r>
              <a:r>
                <a:rPr lang="zh-CN" altLang="en-US" sz="2400" b="1" dirty="0"/>
                <a:t>一种自然</a:t>
              </a:r>
              <a:r>
                <a:rPr lang="zh-CN" altLang="en-US" sz="2400" b="1" dirty="0" smtClean="0"/>
                <a:t>奇观</a:t>
              </a:r>
              <a:r>
                <a:rPr lang="en-US" altLang="zh-CN" sz="2400" b="1" dirty="0"/>
                <a:t>.</a:t>
              </a:r>
              <a:r>
                <a:rPr lang="zh-CN" altLang="en-US" sz="2400" b="1" dirty="0" smtClean="0"/>
                <a:t>形成</a:t>
              </a:r>
              <a:r>
                <a:rPr lang="zh-CN" altLang="en-US" sz="2400" b="1" dirty="0"/>
                <a:t>条件极其</a:t>
              </a:r>
              <a:r>
                <a:rPr lang="zh-CN" altLang="en-US" sz="2400" b="1" dirty="0" smtClean="0"/>
                <a:t>苛刻：既</a:t>
              </a:r>
              <a:r>
                <a:rPr lang="zh-CN" altLang="en-US" sz="2400" b="1" dirty="0"/>
                <a:t>需要很低的气温，又需要很充足的</a:t>
              </a:r>
              <a:r>
                <a:rPr lang="zh-CN" altLang="en-US" sz="2400" b="1" dirty="0" smtClean="0"/>
                <a:t>水蒸汽</a:t>
              </a:r>
              <a:r>
                <a:rPr lang="en-US" altLang="zh-CN" sz="2400" b="1" dirty="0" smtClean="0"/>
                <a:t>.</a:t>
              </a:r>
              <a:r>
                <a:rPr lang="zh-CN" altLang="en-US" sz="2400" b="1" dirty="0" smtClean="0"/>
                <a:t>一般</a:t>
              </a:r>
              <a:r>
                <a:rPr lang="zh-CN" altLang="en-US" sz="2400" b="1" dirty="0"/>
                <a:t>形成于北方严冬时节的</a:t>
              </a:r>
              <a:r>
                <a:rPr lang="zh-CN" altLang="en-US" sz="2400" b="1" dirty="0" smtClean="0"/>
                <a:t>大河、水库边</a:t>
              </a:r>
              <a:r>
                <a:rPr lang="en-US" altLang="zh-CN" sz="2400" b="1" dirty="0" smtClean="0"/>
                <a:t>.</a:t>
              </a:r>
              <a:endParaRPr lang="zh-CN" altLang="en-US" sz="2400" b="1" dirty="0"/>
            </a:p>
          </p:txBody>
        </p:sp>
      </p:grpSp>
      <p:sp>
        <p:nvSpPr>
          <p:cNvPr id="5" name="矩形 4"/>
          <p:cNvSpPr/>
          <p:nvPr/>
        </p:nvSpPr>
        <p:spPr>
          <a:xfrm>
            <a:off x="3203848" y="35913"/>
            <a:ext cx="2922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0000CC"/>
                </a:solidFill>
                <a:ea typeface="华文彩云" panose="02010800040101010101" pitchFamily="2" charset="-122"/>
              </a:rPr>
              <a:t>凝华现象</a:t>
            </a:r>
            <a:r>
              <a:rPr lang="en-US" altLang="zh-CN" sz="3200" b="1" dirty="0" smtClean="0">
                <a:solidFill>
                  <a:srgbClr val="0000CC"/>
                </a:solidFill>
                <a:ea typeface="华文彩云" panose="02010800040101010101" pitchFamily="2" charset="-122"/>
              </a:rPr>
              <a:t>--</a:t>
            </a:r>
            <a:r>
              <a:rPr lang="zh-CN" altLang="en-US" sz="3200" b="1" dirty="0"/>
              <a:t>雾凇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84918" y="118373"/>
              <a:ext cx="5843266" cy="64633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</a:rPr>
                <a:t>2016</a:t>
              </a:r>
              <a:r>
                <a:rPr lang="zh-CN" altLang="en-US" sz="3600" b="1" dirty="0" smtClean="0">
                  <a:solidFill>
                    <a:srgbClr val="FF0000"/>
                  </a:solidFill>
                </a:rPr>
                <a:t>灵山县罗阳山雾凇景观</a:t>
              </a:r>
              <a:endParaRPr lang="zh-CN" alt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9" y="-32436"/>
            <a:ext cx="9144000" cy="6858000"/>
            <a:chOff x="2915816" y="1412776"/>
            <a:chExt cx="9144000" cy="68580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1412776"/>
              <a:ext cx="9144000" cy="6858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635896" y="1854314"/>
              <a:ext cx="5843266" cy="64633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</a:rPr>
                <a:t>2016</a:t>
              </a:r>
              <a:r>
                <a:rPr lang="zh-CN" altLang="en-US" sz="3600" b="1" dirty="0" smtClean="0">
                  <a:solidFill>
                    <a:srgbClr val="FF0000"/>
                  </a:solidFill>
                </a:rPr>
                <a:t>灵山县罗阳山雾凇景观</a:t>
              </a:r>
              <a:endParaRPr lang="zh-CN" alt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0" y="-64872"/>
            <a:ext cx="9144000" cy="6858000"/>
            <a:chOff x="-3448" y="13120"/>
            <a:chExt cx="9144000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448" y="13120"/>
              <a:ext cx="9144000" cy="6858000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43931" y="267966"/>
              <a:ext cx="5843266" cy="64633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</a:rPr>
                <a:t>2016</a:t>
              </a:r>
              <a:r>
                <a:rPr lang="zh-CN" altLang="en-US" sz="3600" b="1" dirty="0" smtClean="0">
                  <a:solidFill>
                    <a:srgbClr val="FF0000"/>
                  </a:solidFill>
                </a:rPr>
                <a:t>灵山县罗阳山雾凇景观</a:t>
              </a:r>
              <a:endParaRPr lang="zh-CN" alt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419" y="28453"/>
            <a:ext cx="9075912" cy="6864559"/>
            <a:chOff x="-2328870" y="6858000"/>
            <a:chExt cx="9146650" cy="687111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26220" y="6871118"/>
              <a:ext cx="9144000" cy="685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-2328870" y="6858000"/>
              <a:ext cx="5888809" cy="64694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</a:rPr>
                <a:t>2016</a:t>
              </a:r>
              <a:r>
                <a:rPr lang="zh-CN" altLang="en-US" sz="3600" b="1" dirty="0" smtClean="0">
                  <a:solidFill>
                    <a:srgbClr val="FF0000"/>
                  </a:solidFill>
                </a:rPr>
                <a:t>灵山县罗阳山雾凇景观</a:t>
              </a:r>
              <a:endParaRPr lang="zh-CN" alt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86918" y="76537"/>
            <a:ext cx="9146178" cy="6853939"/>
            <a:chOff x="-9710482" y="-1613374"/>
            <a:chExt cx="9208096" cy="690607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710482" y="-1613374"/>
              <a:ext cx="9208096" cy="6906072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-9281785" y="-1336201"/>
              <a:ext cx="5882824" cy="6512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</a:rPr>
                <a:t>2016</a:t>
              </a:r>
              <a:r>
                <a:rPr lang="zh-CN" altLang="en-US" sz="3600" b="1" dirty="0" smtClean="0">
                  <a:solidFill>
                    <a:srgbClr val="FF0000"/>
                  </a:solidFill>
                </a:rPr>
                <a:t>灵山县罗阳山雾凇景观</a:t>
              </a:r>
              <a:endParaRPr lang="zh-CN" alt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53" y="83126"/>
            <a:ext cx="9094079" cy="6710002"/>
            <a:chOff x="-16206" y="33611"/>
            <a:chExt cx="9094079" cy="6908290"/>
          </a:xfrm>
        </p:grpSpPr>
        <p:grpSp>
          <p:nvGrpSpPr>
            <p:cNvPr id="20" name="组合 19"/>
            <p:cNvGrpSpPr/>
            <p:nvPr/>
          </p:nvGrpSpPr>
          <p:grpSpPr>
            <a:xfrm>
              <a:off x="-16206" y="33611"/>
              <a:ext cx="9094079" cy="6908290"/>
              <a:chOff x="25515" y="0"/>
              <a:chExt cx="9094079" cy="690829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5515" y="0"/>
                <a:ext cx="9094079" cy="6908290"/>
                <a:chOff x="25515" y="0"/>
                <a:chExt cx="9094079" cy="6908290"/>
              </a:xfrm>
            </p:grpSpPr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5" t="2411" r="3763" b="4507"/>
                <a:stretch>
                  <a:fillRect/>
                </a:stretch>
              </p:blipFill>
              <p:spPr>
                <a:xfrm>
                  <a:off x="25515" y="0"/>
                  <a:ext cx="9094079" cy="6309320"/>
                </a:xfrm>
                <a:prstGeom prst="rect">
                  <a:avLst/>
                </a:prstGeom>
              </p:spPr>
            </p:pic>
            <p:sp>
              <p:nvSpPr>
                <p:cNvPr id="25" name="矩形 24"/>
                <p:cNvSpPr/>
                <p:nvPr/>
              </p:nvSpPr>
              <p:spPr>
                <a:xfrm>
                  <a:off x="240705" y="5672490"/>
                  <a:ext cx="8814873" cy="12358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r>
                    <a:rPr lang="zh-CN" altLang="en-US" sz="36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灵东水库产生丰富的水蒸气，水蒸气上升到罗阳山顶遇冷直接</a:t>
                  </a:r>
                  <a:r>
                    <a:rPr lang="zh-CN" altLang="en-US" sz="3600" b="1" dirty="0">
                      <a:solidFill>
                        <a:srgbClr val="FF0000"/>
                      </a:solidFill>
                    </a:rPr>
                    <a:t>凝华</a:t>
                  </a:r>
                  <a:r>
                    <a:rPr lang="zh-CN" altLang="en-US" sz="36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成固态冰晶。</a:t>
                  </a:r>
                  <a:endParaRPr lang="en-US" altLang="zh-CN" sz="3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79512" y="0"/>
                <a:ext cx="2651578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4400" b="1" dirty="0" smtClean="0">
                    <a:solidFill>
                      <a:srgbClr val="0000CC"/>
                    </a:solidFill>
                    <a:ea typeface="华文彩云" panose="02010800040101010101" pitchFamily="2" charset="-122"/>
                  </a:rPr>
                  <a:t>学以致用：</a:t>
                </a:r>
                <a:endParaRPr lang="zh-CN" altLang="en-US" sz="4400" b="1" dirty="0">
                  <a:solidFill>
                    <a:srgbClr val="0000CC"/>
                  </a:solidFill>
                  <a:ea typeface="华文彩云" panose="02010800040101010101" pitchFamily="2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698690" y="2032579"/>
              <a:ext cx="1420582" cy="58477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水蒸气</a:t>
              </a:r>
              <a:endParaRPr lang="zh-CN" altLang="en-US" sz="32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79512" y="908720"/>
            <a:ext cx="8855968" cy="5328592"/>
            <a:chOff x="815663" y="88430"/>
            <a:chExt cx="8216664" cy="3069886"/>
          </a:xfrm>
        </p:grpSpPr>
        <p:sp>
          <p:nvSpPr>
            <p:cNvPr id="67" name="圆角矩形 66"/>
            <p:cNvSpPr/>
            <p:nvPr/>
          </p:nvSpPr>
          <p:spPr>
            <a:xfrm>
              <a:off x="815663" y="88430"/>
              <a:ext cx="8216664" cy="3069886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9" b="6869"/>
            <a:stretch>
              <a:fillRect/>
            </a:stretch>
          </p:blipFill>
          <p:spPr>
            <a:xfrm>
              <a:off x="1144523" y="359764"/>
              <a:ext cx="3576724" cy="2322464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505" y="359764"/>
              <a:ext cx="3749836" cy="2322464"/>
            </a:xfrm>
            <a:prstGeom prst="rect">
              <a:avLst/>
            </a:prstGeom>
          </p:spPr>
        </p:pic>
        <p:sp>
          <p:nvSpPr>
            <p:cNvPr id="73" name="矩形 72"/>
            <p:cNvSpPr/>
            <p:nvPr/>
          </p:nvSpPr>
          <p:spPr>
            <a:xfrm>
              <a:off x="2821528" y="359764"/>
              <a:ext cx="4752192" cy="30143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凝华现象</a:t>
              </a:r>
              <a:r>
                <a:rPr lang="en-US" altLang="zh-CN" sz="2800" b="1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--</a:t>
              </a:r>
              <a:r>
                <a:rPr lang="zh-CN" altLang="en-US" sz="2800" b="1" dirty="0" smtClean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北方玻璃窗</a:t>
              </a:r>
              <a:r>
                <a:rPr lang="zh-CN" altLang="en-US" sz="2800" b="1" dirty="0">
                  <a:solidFill>
                    <a:srgbClr val="0033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上的冰花</a:t>
              </a:r>
              <a:endParaRPr lang="zh-CN" altLang="en-US" sz="28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146802" y="2743467"/>
              <a:ext cx="7562911" cy="3014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空气</a:t>
              </a: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中水蒸气</a:t>
              </a:r>
              <a:r>
                <a:rPr lang="zh-CN" altLang="en-US" sz="2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遇到冰冷的玻璃窗直接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凝华</a:t>
              </a:r>
              <a:r>
                <a:rPr lang="zh-CN" altLang="en-US" sz="2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成的冰晶</a:t>
              </a: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2344</Words>
  <Application>WPS 演示</Application>
  <PresentationFormat>全屏显示(4:3)</PresentationFormat>
  <Paragraphs>358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楷体</vt:lpstr>
      <vt:lpstr>Times New Roman</vt:lpstr>
      <vt:lpstr>黑体</vt:lpstr>
      <vt:lpstr>楷体_GB2312</vt:lpstr>
      <vt:lpstr>华文彩云</vt:lpstr>
      <vt:lpstr>隶书</vt:lpstr>
      <vt:lpstr>华文仿宋</vt:lpstr>
      <vt:lpstr>휴먼매직체</vt:lpstr>
      <vt:lpstr>方正姚体</vt:lpstr>
      <vt:lpstr>Arial Unicode MS</vt:lpstr>
      <vt:lpstr>等线</vt:lpstr>
      <vt:lpstr>华文琥珀</vt:lpstr>
      <vt:lpstr>华文新魏</vt:lpstr>
      <vt:lpstr>华文隶书</vt:lpstr>
      <vt:lpstr>Tahoma</vt:lpstr>
      <vt:lpstr>Calibri</vt:lpstr>
      <vt:lpstr>华文行楷</vt:lpstr>
      <vt:lpstr>新宋体</vt:lpstr>
      <vt:lpstr>Malgun Gothic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非你莫属</cp:lastModifiedBy>
  <cp:revision>560</cp:revision>
  <cp:lastPrinted>2411-12-30T00:00:00Z</cp:lastPrinted>
  <dcterms:created xsi:type="dcterms:W3CDTF">2012-05-23T04:56:00Z</dcterms:created>
  <dcterms:modified xsi:type="dcterms:W3CDTF">2018-10-22T08:34:17Z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