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42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" Target="slide2.xml"/><Relationship Id="rId7" Type="http://schemas.openxmlformats.org/officeDocument/2006/relationships/package" Target="../embeddings/Microsoft_Word___9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9.bin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slide" Target="slide2.xml"/><Relationship Id="rId7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0.bin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" Target="slide2.xml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1.bin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2.bin"/><Relationship Id="rId5" Type="http://schemas.openxmlformats.org/officeDocument/2006/relationships/slide" Target="slide19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1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3.bin"/><Relationship Id="rId5" Type="http://schemas.openxmlformats.org/officeDocument/2006/relationships/slide" Target="slide19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1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4.bin"/><Relationship Id="rId5" Type="http://schemas.openxmlformats.org/officeDocument/2006/relationships/slide" Target="slide19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" Target="slide13.xml"/><Relationship Id="rId7" Type="http://schemas.openxmlformats.org/officeDocument/2006/relationships/package" Target="../embeddings/Microsoft_Word___1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5.bin"/><Relationship Id="rId5" Type="http://schemas.openxmlformats.org/officeDocument/2006/relationships/slide" Target="slide19.xml"/><Relationship Id="rId4" Type="http://schemas.openxmlformats.org/officeDocument/2006/relationships/slide" Target="slid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Word___16.docx"/><Relationship Id="rId4" Type="http://schemas.openxmlformats.org/officeDocument/2006/relationships/oleObject" Target="../embeddings/oleObject16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7.emf"/><Relationship Id="rId5" Type="http://schemas.openxmlformats.org/officeDocument/2006/relationships/package" Target="../embeddings/Microsoft_Word___17.docx"/><Relationship Id="rId4" Type="http://schemas.openxmlformats.org/officeDocument/2006/relationships/oleObject" Target="../embeddings/oleObject17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9.docx"/><Relationship Id="rId3" Type="http://schemas.openxmlformats.org/officeDocument/2006/relationships/slide" Target="slide22.xml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8.emf"/><Relationship Id="rId5" Type="http://schemas.openxmlformats.org/officeDocument/2006/relationships/package" Target="../embeddings/Microsoft_Word___18.docx"/><Relationship Id="rId4" Type="http://schemas.openxmlformats.org/officeDocument/2006/relationships/oleObject" Target="../embeddings/oleObject18.bin"/><Relationship Id="rId9" Type="http://schemas.openxmlformats.org/officeDocument/2006/relationships/image" Target="../media/image19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" Target="slide2.xml"/><Relationship Id="rId7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" Target="slide2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" Target="slide2.xml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slide" Target="slide2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slide" Target="slide2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" Target="slide2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slide" Target="slide2.xml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8.emf"/><Relationship Id="rId5" Type="http://schemas.openxmlformats.org/officeDocument/2006/relationships/slide" Target="slide7.xml"/><Relationship Id="rId10" Type="http://schemas.openxmlformats.org/officeDocument/2006/relationships/package" Target="../embeddings/Microsoft_Word___8.docx"/><Relationship Id="rId4" Type="http://schemas.openxmlformats.org/officeDocument/2006/relationships/slide" Target="slide6.xml"/><Relationship Id="rId9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222384" y="2017756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chemeClr val="accent6"/>
                </a:solidFill>
              </a:rPr>
              <a:t>第四章　机械运动</a:t>
            </a:r>
            <a:endParaRPr lang="zh-CN" altLang="zh-CN" sz="60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775628"/>
          <a:ext cx="8128000" cy="35607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文档" r:id="rId7" imgW="3912235" imgH="1714500" progId="Word.Document.12">
                  <p:embed/>
                </p:oleObj>
              </mc:Choice>
              <mc:Fallback>
                <p:oleObj name="文档" r:id="rId7" imgW="3912235" imgH="1714500" progId="Word.Document.12">
                  <p:embed/>
                  <p:pic>
                    <p:nvPicPr>
                      <p:cNvPr id="0" name="图片 819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775628"/>
                        <a:ext cx="8128000" cy="35607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8553934" y="4046628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919536" y="1340768"/>
          <a:ext cx="8128000" cy="51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文档" r:id="rId7" imgW="3912235" imgH="2472055" progId="Word.Document.12">
                  <p:embed/>
                </p:oleObj>
              </mc:Choice>
              <mc:Fallback>
                <p:oleObj name="文档" r:id="rId7" imgW="3912235" imgH="2472055" progId="Word.Document.12">
                  <p:embed/>
                  <p:pic>
                    <p:nvPicPr>
                      <p:cNvPr id="0" name="图片 922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19536" y="1340768"/>
                        <a:ext cx="8128000" cy="5138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5969295" y="3028125"/>
            <a:ext cx="379911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60296" y="4933862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991544" y="1313932"/>
          <a:ext cx="8128000" cy="5544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文档" r:id="rId7" imgW="3912235" imgH="2668270" progId="Word.Document.12">
                  <p:embed/>
                </p:oleObj>
              </mc:Choice>
              <mc:Fallback>
                <p:oleObj name="文档" r:id="rId7" imgW="3912235" imgH="2668270" progId="Word.Document.12">
                  <p:embed/>
                  <p:pic>
                    <p:nvPicPr>
                      <p:cNvPr id="0" name="图片 1024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91544" y="1313932"/>
                        <a:ext cx="8128000" cy="55440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6019807" y="3584136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95471" y="4002669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46524" y="5157192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40389" y="5569187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044871"/>
            <a:ext cx="1859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467538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亲爱的同学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请你应用所学的物理知识解答下列问题。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为了让读数更精确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应选择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乙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刻度尺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所测物块的长度为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737322" y="3105462"/>
          <a:ext cx="6717355" cy="11339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name="文档" r:id="rId7" imgW="3839210" imgH="648970" progId="Word.Document.12">
                  <p:embed/>
                </p:oleObj>
              </mc:Choice>
              <mc:Fallback>
                <p:oleObj name="文档" r:id="rId7" imgW="3839210" imgH="648970" progId="Word.Document.12">
                  <p:embed/>
                  <p:pic>
                    <p:nvPicPr>
                      <p:cNvPr id="0" name="图片 1229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37322" y="3105462"/>
                        <a:ext cx="6717355" cy="11339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2032000" y="5485489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方法归纳刻度尺读数方法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对刻度尺读数时要先确定其分度值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然后再读数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读数时视线要与刻度线垂直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读数要估计到分度值的下一位。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4276777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甲刻度尺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其分度值为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乙刻度尺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个小格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其分度值为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使用乙刻度尺测量较准确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物体左侧与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刻度线对齐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右侧与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所以物体的长度为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44072" y="2365854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96070" y="2748625"/>
            <a:ext cx="48084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484784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贵州毕节中考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铅笔的长度为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632867" y="2319811"/>
          <a:ext cx="6717355" cy="1289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name="文档" r:id="rId7" imgW="3839210" imgH="737870" progId="Word.Document.12">
                  <p:embed/>
                </p:oleObj>
              </mc:Choice>
              <mc:Fallback>
                <p:oleObj name="文档" r:id="rId7" imgW="3839210" imgH="737870" progId="Word.Document.12">
                  <p:embed/>
                  <p:pic>
                    <p:nvPicPr>
                      <p:cNvPr id="0" name="图片 133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32867" y="2319811"/>
                        <a:ext cx="6717355" cy="1289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3609366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刻度尺上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个小格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所以一个小格代表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即刻度尺的分度值为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mm;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铅笔左端与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右端与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所以铅笔的长度为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59203" y="1555271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268760"/>
            <a:ext cx="29070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和静止的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相对性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653569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湖北宜昌中考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嫦娥四号成功登陆月球背面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首次实现月球背面着陆。当嫦娥四号从空中下降时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说嫦娥四号是运动的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所选参照物是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嫦娥四号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月球表面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嫦娥四号上的照相机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嫦娥四号上的计算机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667089" y="2471897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4550901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当嫦娥四号从空中下降时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以嫦娥四号、嫦娥四号上的照相机、嫦娥四号上的计算机为参照物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嫦娥四号与它们之间均没有位置变化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是静止的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以月球表面为参照物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嫦娥四号对于月球表面之间的位置不断发生变化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是运动的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所以说嫦娥四号是运动的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所选参照物是月球表面。</a:t>
            </a:r>
            <a:endParaRPr lang="zh-CN" altLang="en-US" sz="2200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032000" y="1988840"/>
            <a:ext cx="8128000" cy="4972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方法归纳运动和静止的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相对性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2433514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物体的运动和静止是相对的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判断一个物体是运动还是静止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主要看被研究的物体与参照物之间是否有位置的变化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则被研究的物体相对于参照物运动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若没有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则被研究的物体相对于参照物静止。其步骤是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确定研究对象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判断相对位置是否变化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确认是运动还是静止。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196752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江苏淮安中考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小明坐在正在行驶的公共汽车上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他认为自己是静止的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所选取的参照物是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小明旁边的座位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路旁的树木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沿途的路灯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迎面驶来的公共汽车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104112" y="1615987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3687819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小明坐在正在行驶的公共汽车上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选定小明旁边的座位为参照物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小明和旁边的座位之间没有发生改变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以旁边的座位为参照物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小明是静止的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坐在行驶的汽车中的小明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小明和路旁的树木、沿途的路灯、迎面驶来的公共汽车之间的位置都发生了变化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所以以路旁的树木、沿途的路灯、迎面驶来的公共汽车为参照物时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小明是运动的。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052736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玉兔二号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从停稳在月球表面的嫦娥四号上沿轨道缓缓下行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到达月球表面。关于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玉兔二号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下行的过程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若以月球表面为参照物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嫦娥四号是运动的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若以月球表面为参照物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玉兔二号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是静止的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若以轨道为参照物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玉兔二号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是运动的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若以嫦娥四号为参照物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玉兔二号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是静止的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672064" y="1865606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3886997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嫦娥四号停稳在月球表面上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若以月球表面为参照物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嫦娥四号相对于月球表面之间没有位置变化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是静止的。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玉兔二号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下行的过程中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若以月球表面为参照物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玉兔二号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相对于月球表面之间发生了位置变化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是运动的。若以轨道为参照物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玉兔二号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相对于轨道上的某个点之间的位置不断发生变化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是运动的。若以嫦娥四号为参照物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玉兔二号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相对于嫦娥四号之间的位置不断发生变化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是运动的。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196752"/>
            <a:ext cx="38614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v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t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图象的相关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695350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江苏宿迁中考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甲、乙两同学在同一直道上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从同一出发点相同方向跑步锻炼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运动的路程和时间图象如图所示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他们跑步时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速度较快的是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乙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相遇时距离出发点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728831" y="2977945"/>
          <a:ext cx="6717355" cy="19343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" name="文档" r:id="rId7" imgW="3839210" imgH="1106170" progId="Word.Document.12">
                  <p:embed/>
                </p:oleObj>
              </mc:Choice>
              <mc:Fallback>
                <p:oleObj name="文档" r:id="rId7" imgW="3839210" imgH="1106170" progId="Word.Document.12">
                  <p:embed/>
                  <p:pic>
                    <p:nvPicPr>
                      <p:cNvPr id="0" name="图片 1434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28831" y="2977945"/>
                        <a:ext cx="6717355" cy="19343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032000" y="4919561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由图象知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即相遇点距离出发点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而乙在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内运动了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通过的路程相同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乙用的时间少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可知乙的速度较快。从图象可知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他们相遇时距离出发点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9816" y="2589329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56094" y="2578938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68760"/>
            <a:ext cx="26276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和时间的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767358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长度的测量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长度的测量是物理学最基本的测量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国际单位制中长度的基本单位是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符号是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。长度的常用单位有千米、分米、厘米、毫米、微米、纳米。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刻度尺的使用和读数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长度测量的基本工具是刻度尺。刻度尺的正确使用方法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08843" y="3117457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44476" y="2669481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032000" y="256490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方法归纳图象问题注意事项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对于图象问题要注意两坐标轴所表示的物理量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弄懂图象中每一段的含义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然后再结合问题与图象选择相关的公式计算与分析。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196752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浙江湖州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甲、乙两物体运动时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路程与时间关系的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图象如图所示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其中甲为曲线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乙为直线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时两线相交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则由图象可知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两物体在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时一定相遇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两物体在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内通过的路程甲小于乙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甲物体做曲线运动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乙物体做直线运动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甲物体做变速运动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乙物体做匀速运动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176120" y="2049913"/>
          <a:ext cx="3282950" cy="204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9" name="文档" r:id="rId7" imgW="1888490" imgH="1176655" progId="Word.Document.12">
                  <p:embed/>
                </p:oleObj>
              </mc:Choice>
              <mc:Fallback>
                <p:oleObj name="文档" r:id="rId7" imgW="1888490" imgH="1176655" progId="Word.Document.12">
                  <p:embed/>
                  <p:pic>
                    <p:nvPicPr>
                      <p:cNvPr id="0" name="图片 1536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76120" y="2049913"/>
                        <a:ext cx="3282950" cy="2049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3665801" y="2015439"/>
            <a:ext cx="38481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D </a:t>
            </a:r>
            <a:endParaRPr lang="zh-CN" altLang="en-US" sz="220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32000" y="4132940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图象中两线相交表示两物体通过的路程相等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题中没有说明出发时间和方向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时不一定能相遇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由图象可知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两物体在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内通过的路程甲等于乙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图象仅描述直线运动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甲物体的运动图象是曲线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表示物体做变速直线运动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乙物体的图象是一条过原点的斜线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表示乙物体做匀速直线运动。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196752"/>
            <a:ext cx="35356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测量物体运动的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平均速度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719045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考查方向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用刻度尺和停表正确测量长度和时间并准确记录以及速度的计算。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187321" y="2598049"/>
          <a:ext cx="8128000" cy="32577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name="文档" r:id="rId5" imgW="3947160" imgH="1581785" progId="Word.Document.12">
                  <p:embed/>
                </p:oleObj>
              </mc:Choice>
              <mc:Fallback>
                <p:oleObj name="文档" r:id="rId5" imgW="3947160" imgH="1581785" progId="Word.Document.12">
                  <p:embed/>
                  <p:pic>
                    <p:nvPicPr>
                      <p:cNvPr id="0" name="图片 1843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87321" y="2598049"/>
                        <a:ext cx="8128000" cy="32577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544522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注意事项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利用刻度尺按照精确测量的要求准确测量出小车的路程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计算速度时一定要看准对应的时间和路程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并按照实验要求的单位计算速度。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124744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贵州铜仁中考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小王在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测量小车的平均速度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他已经从实验室借到的实验器材有小车一辆、停表一块、长木板一块、小木块一块。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他为了完成该实验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还需要的实验器材有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刻度尺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为了方便计时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应该使斜面的坡度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较小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m,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小车从斜面顶端由静止下滑的过程中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停表记录如图所示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则小车在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上的平均速度是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401454" y="4444946"/>
          <a:ext cx="7389091" cy="1369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4" name="文档" r:id="rId5" imgW="3839210" imgH="713105" progId="Word.Document.12">
                  <p:embed/>
                </p:oleObj>
              </mc:Choice>
              <mc:Fallback>
                <p:oleObj name="文档" r:id="rId5" imgW="3839210" imgH="713105" progId="Word.Document.12">
                  <p:embed/>
                  <p:pic>
                    <p:nvPicPr>
                      <p:cNvPr id="0" name="图片 1946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01454" y="4444946"/>
                        <a:ext cx="7389091" cy="1369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7556213" y="2432008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12899" y="2838888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60202" y="4009776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63552" y="1484784"/>
          <a:ext cx="8128000" cy="453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2" name="文档" r:id="rId5" imgW="3839210" imgH="216535" progId="Word.Document.12">
                  <p:embed/>
                </p:oleObj>
              </mc:Choice>
              <mc:Fallback>
                <p:oleObj name="文档" r:id="rId5" imgW="3839210" imgH="216535" progId="Word.Document.12">
                  <p:embed/>
                  <p:pic>
                    <p:nvPicPr>
                      <p:cNvPr id="0" name="图片 2355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63552" y="1484784"/>
                        <a:ext cx="8128000" cy="4539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032000" y="1986393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刻度尺测出小车通过的距离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题目中已经给出了停表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因此还需要的实验器材是刻度尺。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若要计时方便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应使斜面的坡度较小一些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使小车在斜面上通过的时间更长。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所以小车在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上的平均速度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919536" y="5309315"/>
          <a:ext cx="8128000" cy="5447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3" name="文档" r:id="rId8" imgW="3839210" imgH="259080" progId="Word.Document.12">
                  <p:embed/>
                </p:oleObj>
              </mc:Choice>
              <mc:Fallback>
                <p:oleObj name="文档" r:id="rId8" imgW="3839210" imgH="259080" progId="Word.Document.12">
                  <p:embed/>
                  <p:pic>
                    <p:nvPicPr>
                      <p:cNvPr id="0" name="图片 2355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19536" y="5309315"/>
                        <a:ext cx="8128000" cy="5447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拓展练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实验前必须学会熟练使用停表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如果让小车运动通过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点后才开始计时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则会使所测小车在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段的平均速度偏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大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小车全程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不是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做匀速直线运动。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要使小车的平均速度增大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可采用的方法有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增大斜面倾斜角度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写出一种即可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88288" y="2606468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35933" y="3420748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30386" y="4242599"/>
            <a:ext cx="2358950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991544" y="1124744"/>
          <a:ext cx="8128000" cy="59235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文档" r:id="rId7" imgW="3912235" imgH="2849880" progId="Word.Document.12">
                  <p:embed/>
                </p:oleObj>
              </mc:Choice>
              <mc:Fallback>
                <p:oleObj name="文档" r:id="rId7" imgW="3912235" imgH="2849880" progId="Word.Document.12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91544" y="1124744"/>
                        <a:ext cx="8128000" cy="59235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209754" y="3068960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02175" y="3480955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09754" y="4171843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65161" y="5306200"/>
            <a:ext cx="177231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266331" y="2204864"/>
            <a:ext cx="17894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时间的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测量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2000" y="2712396"/>
          <a:ext cx="8128000" cy="17428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文档" r:id="rId7" imgW="3895090" imgH="836930" progId="Word.Document.12">
                  <p:embed/>
                </p:oleObj>
              </mc:Choice>
              <mc:Fallback>
                <p:oleObj name="文档" r:id="rId7" imgW="3895090" imgH="836930" progId="Word.Document.12">
                  <p:embed/>
                  <p:pic>
                    <p:nvPicPr>
                      <p:cNvPr id="0" name="图片 205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2712396"/>
                        <a:ext cx="8128000" cy="17428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032000" y="400506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误差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测量值与被测物体的真实值之间总会有些差异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这种差异叫误差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94596" y="2788269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68760"/>
            <a:ext cx="217297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误差与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2000" y="1754588"/>
          <a:ext cx="8128000" cy="36795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文档" r:id="rId7" imgW="3912235" imgH="1771015" progId="Word.Document.12">
                  <p:embed/>
                </p:oleObj>
              </mc:Choice>
              <mc:Fallback>
                <p:oleObj name="文档" r:id="rId7" imgW="3912235" imgH="1771015" progId="Word.Document.12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754588"/>
                        <a:ext cx="8128000" cy="36795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209754" y="2750872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6493" y="3748142"/>
            <a:ext cx="112258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68760"/>
            <a:ext cx="2697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运动和静止的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相对性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749228"/>
          <a:ext cx="8128000" cy="3613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文档" r:id="rId7" imgW="3912235" imgH="1740535" progId="Word.Document.12">
                  <p:embed/>
                </p:oleObj>
              </mc:Choice>
              <mc:Fallback>
                <p:oleObj name="文档" r:id="rId7" imgW="3912235" imgH="1740535" progId="Word.Document.12">
                  <p:embed/>
                  <p:pic>
                    <p:nvPicPr>
                      <p:cNvPr id="0" name="图片 410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749228"/>
                        <a:ext cx="8128000" cy="3613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4941168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特别提示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运动是绝对的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一切物体时时刻刻都在运动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静止是相对的。如果选择的参照物不同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描述同一物体的运动时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结论一般也不同。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74262" y="2389919"/>
            <a:ext cx="194954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37647" y="3337631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61873" y="4284787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052736"/>
            <a:ext cx="1859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速度及其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08188" y="1531938"/>
          <a:ext cx="8097837" cy="580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文档" r:id="rId7" imgW="3933190" imgH="2831465" progId="Word.Document.12">
                  <p:embed/>
                </p:oleObj>
              </mc:Choice>
              <mc:Fallback>
                <p:oleObj name="文档" r:id="rId7" imgW="3933190" imgH="2831465" progId="Word.Document.12">
                  <p:embed/>
                  <p:pic>
                    <p:nvPicPr>
                      <p:cNvPr id="0" name="图片 51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08188" y="1531938"/>
                        <a:ext cx="8097837" cy="5805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964654" y="2132856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63752" y="2544122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83602" y="3459608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551363" y="4434681"/>
            <a:ext cx="5247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575720" y="3899773"/>
            <a:ext cx="57606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71053" y="4540262"/>
            <a:ext cx="633670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28184" y="4727073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12664" y="5341527"/>
            <a:ext cx="16111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0413" y="1222375"/>
          <a:ext cx="8142287" cy="467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文档" r:id="rId7" imgW="3915410" imgH="2251075" progId="Word.Document.12">
                  <p:embed/>
                </p:oleObj>
              </mc:Choice>
              <mc:Fallback>
                <p:oleObj name="文档" r:id="rId7" imgW="3915410" imgH="2251075" progId="Word.Document.12">
                  <p:embed/>
                  <p:pic>
                    <p:nvPicPr>
                      <p:cNvPr id="0" name="图片 614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0413" y="1222375"/>
                        <a:ext cx="8142287" cy="4672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2032000" y="5517232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特别提示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平均速度不是速度的平均值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而是通过的总路程和所用的总时间的比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80914" y="2419260"/>
            <a:ext cx="112258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3561754" y="4036237"/>
            <a:ext cx="5247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605672" y="3501737"/>
            <a:ext cx="57606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29367" y="4683047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15880" y="4693438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706062" y="3231233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133827" y="3626873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919536" y="1154202"/>
          <a:ext cx="8128000" cy="625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文档" r:id="rId7" imgW="3839210" imgH="295910" progId="Word.Document.12">
                  <p:embed/>
                </p:oleObj>
              </mc:Choice>
              <mc:Fallback>
                <p:oleObj name="文档" r:id="rId7" imgW="3839210" imgH="295910" progId="Word.Document.12">
                  <p:embed/>
                  <p:pic>
                    <p:nvPicPr>
                      <p:cNvPr id="0" name="图片 717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19536" y="1154202"/>
                        <a:ext cx="8128000" cy="6254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180572" y="1946290"/>
          <a:ext cx="8128000" cy="49335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文档" r:id="rId10" imgW="3912235" imgH="2376170" progId="Word.Document.12">
                  <p:embed/>
                </p:oleObj>
              </mc:Choice>
              <mc:Fallback>
                <p:oleObj name="文档" r:id="rId10" imgW="3912235" imgH="2376170" progId="Word.Document.12">
                  <p:embed/>
                  <p:pic>
                    <p:nvPicPr>
                      <p:cNvPr id="0" name="图片 717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80572" y="1946290"/>
                        <a:ext cx="8128000" cy="49335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9372047" y="3490617"/>
            <a:ext cx="43792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61645" y="3843134"/>
            <a:ext cx="58287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08168" y="4194521"/>
            <a:ext cx="58287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531608" y="4914730"/>
            <a:ext cx="48171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290749" y="5277638"/>
            <a:ext cx="48171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1609</Words>
  <Application>Microsoft Office PowerPoint</Application>
  <PresentationFormat>自定义</PresentationFormat>
  <Paragraphs>138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Office 主题</vt:lpstr>
      <vt:lpstr>文档</vt:lpstr>
      <vt:lpstr>第四章　机械运动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第四章　机械运动</dc:title>
  <dc:creator>Administrator</dc:creator>
  <cp:lastModifiedBy>User</cp:lastModifiedBy>
  <cp:revision>3</cp:revision>
  <dcterms:created xsi:type="dcterms:W3CDTF">2019-11-26T04:16:00Z</dcterms:created>
  <dcterms:modified xsi:type="dcterms:W3CDTF">2020-02-08T00:59:27Z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