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3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098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87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871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2881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任意多边形 122882"/>
            <p:cNvSpPr>
              <a:spLocks noChangeArrowheads="1"/>
            </p:cNvSpPr>
            <p:nvPr/>
          </p:nvSpPr>
          <p:spPr bwMode="auto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6" name="任意多边形 122883"/>
            <p:cNvSpPr>
              <a:spLocks noChangeArrowheads="1"/>
            </p:cNvSpPr>
            <p:nvPr/>
          </p:nvSpPr>
          <p:spPr bwMode="auto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7" name="任意多边形 122884"/>
            <p:cNvSpPr>
              <a:spLocks noChangeArrowheads="1"/>
            </p:cNvSpPr>
            <p:nvPr/>
          </p:nvSpPr>
          <p:spPr bwMode="auto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8" name="任意多边形 122885"/>
            <p:cNvSpPr>
              <a:spLocks noChangeArrowheads="1"/>
            </p:cNvSpPr>
            <p:nvPr/>
          </p:nvSpPr>
          <p:spPr bwMode="auto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9" name="任意多边形 122886"/>
            <p:cNvSpPr>
              <a:spLocks noChangeArrowheads="1"/>
            </p:cNvSpPr>
            <p:nvPr/>
          </p:nvSpPr>
          <p:spPr bwMode="auto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" name="任意多边形 122887"/>
            <p:cNvSpPr>
              <a:spLocks noChangeArrowheads="1"/>
            </p:cNvSpPr>
            <p:nvPr/>
          </p:nvSpPr>
          <p:spPr bwMode="auto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1" name="任意多边形 122888"/>
            <p:cNvSpPr>
              <a:spLocks noChangeArrowheads="1"/>
            </p:cNvSpPr>
            <p:nvPr/>
          </p:nvSpPr>
          <p:spPr bwMode="auto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2" name="任意多边形 122889"/>
            <p:cNvSpPr>
              <a:spLocks noChangeArrowheads="1"/>
            </p:cNvSpPr>
            <p:nvPr/>
          </p:nvSpPr>
          <p:spPr bwMode="auto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3" name="任意多边形 122890"/>
            <p:cNvSpPr>
              <a:spLocks noChangeArrowheads="1"/>
            </p:cNvSpPr>
            <p:nvPr/>
          </p:nvSpPr>
          <p:spPr bwMode="auto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4" name="任意多边形 122891"/>
            <p:cNvSpPr>
              <a:spLocks noChangeArrowheads="1"/>
            </p:cNvSpPr>
            <p:nvPr/>
          </p:nvSpPr>
          <p:spPr bwMode="auto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5" name="任意多边形 122892"/>
            <p:cNvSpPr>
              <a:spLocks noChangeArrowheads="1"/>
            </p:cNvSpPr>
            <p:nvPr/>
          </p:nvSpPr>
          <p:spPr bwMode="auto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6" name="任意多边形 122893"/>
            <p:cNvSpPr>
              <a:spLocks noChangeArrowheads="1"/>
            </p:cNvSpPr>
            <p:nvPr/>
          </p:nvSpPr>
          <p:spPr bwMode="auto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7" name="任意多边形 122894"/>
            <p:cNvSpPr>
              <a:spLocks noChangeArrowheads="1"/>
            </p:cNvSpPr>
            <p:nvPr/>
          </p:nvSpPr>
          <p:spPr bwMode="auto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8" name="任意多边形 122895"/>
            <p:cNvSpPr>
              <a:spLocks noChangeArrowheads="1"/>
            </p:cNvSpPr>
            <p:nvPr/>
          </p:nvSpPr>
          <p:spPr bwMode="auto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9" name="任意多边形 122896"/>
            <p:cNvSpPr>
              <a:spLocks noChangeArrowheads="1"/>
            </p:cNvSpPr>
            <p:nvPr/>
          </p:nvSpPr>
          <p:spPr bwMode="auto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</p:grpSp>
      <p:sp>
        <p:nvSpPr>
          <p:cNvPr id="122898" name="标题 122897"/>
          <p:cNvSpPr>
            <a:spLocks noGrp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sz="57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22899" name="副标题 122898"/>
          <p:cNvSpPr>
            <a:spLocks noGrp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3600" kern="1200"/>
            </a:lvl1pPr>
            <a:lvl2pPr marL="457200" lvl="1" indent="-457200" algn="ctr">
              <a:buNone/>
              <a:defRPr sz="3600" kern="1200"/>
            </a:lvl2pPr>
            <a:lvl3pPr marL="914400" lvl="2" indent="-914400" algn="ctr">
              <a:buNone/>
              <a:defRPr sz="3600" kern="1200"/>
            </a:lvl3pPr>
            <a:lvl4pPr marL="1371600" lvl="3" indent="-1371600" algn="ctr">
              <a:buNone/>
              <a:defRPr sz="3600" kern="1200"/>
            </a:lvl4pPr>
            <a:lvl5pPr marL="1828800" lvl="4" indent="-1828800" algn="ctr">
              <a:buNone/>
              <a:defRPr sz="3600"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20" name="日期占位符 122899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21" name="页脚占位符 12290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22" name="灯片编号占位符 1229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4D637-0644-4AFD-9689-FBF0D19AC60F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4040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5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7FD68-8D89-4215-9989-57960219EA93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35792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5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AD51B-40AF-40A7-929D-FF342FFAAD58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14303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307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7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DA99D-E603-47E5-9956-0A88794D0654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36651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8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9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B08C9-27AB-448B-B64E-45393F94C9B2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15127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4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5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4A9FC-E960-41D0-87B3-D69DE1EC82B0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8018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3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4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F53D2-3CE7-4A6F-AE69-6DE102627B52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626426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7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10DDF-CC51-4433-87A0-D5539726D42D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8061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733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7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F8D7A-98E5-4C7A-889A-553D80F91622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0740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5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AB286-8A81-4162-8627-F52457B66ED8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6428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0573" cy="58531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187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/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5" name="页脚占位符 12187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6" name="灯片编号占位符 12187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888DC-CDAF-4AC1-8DA8-B02B3387D164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zh-CN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40515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20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916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44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51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88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1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251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FDFF-9A44-4465-8B0F-7AB567A4A720}" type="datetimeFigureOut">
              <a:rPr lang="zh-CN" altLang="en-US" smtClean="0"/>
              <a:pPr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E7F2-41F8-4805-9FC8-40F673C566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732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21857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1027" name="任意多边形 121858"/>
            <p:cNvSpPr>
              <a:spLocks noChangeArrowheads="1"/>
            </p:cNvSpPr>
            <p:nvPr/>
          </p:nvSpPr>
          <p:spPr bwMode="auto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28" name="任意多边形 121859"/>
            <p:cNvSpPr>
              <a:spLocks noChangeArrowheads="1"/>
            </p:cNvSpPr>
            <p:nvPr/>
          </p:nvSpPr>
          <p:spPr bwMode="auto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29" name="任意多边形 121860"/>
            <p:cNvSpPr>
              <a:spLocks noChangeArrowheads="1"/>
            </p:cNvSpPr>
            <p:nvPr/>
          </p:nvSpPr>
          <p:spPr bwMode="auto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0" name="任意多边形 121861"/>
            <p:cNvSpPr>
              <a:spLocks noChangeArrowheads="1"/>
            </p:cNvSpPr>
            <p:nvPr/>
          </p:nvSpPr>
          <p:spPr bwMode="auto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1" name="任意多边形 121862"/>
            <p:cNvSpPr>
              <a:spLocks noChangeArrowheads="1"/>
            </p:cNvSpPr>
            <p:nvPr/>
          </p:nvSpPr>
          <p:spPr bwMode="auto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2" name="任意多边形 121863"/>
            <p:cNvSpPr>
              <a:spLocks noChangeArrowheads="1"/>
            </p:cNvSpPr>
            <p:nvPr/>
          </p:nvSpPr>
          <p:spPr bwMode="auto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3" name="任意多边形 121864"/>
            <p:cNvSpPr>
              <a:spLocks noChangeArrowheads="1"/>
            </p:cNvSpPr>
            <p:nvPr/>
          </p:nvSpPr>
          <p:spPr bwMode="auto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4" name="任意多边形 121865"/>
            <p:cNvSpPr>
              <a:spLocks noChangeArrowheads="1"/>
            </p:cNvSpPr>
            <p:nvPr/>
          </p:nvSpPr>
          <p:spPr bwMode="auto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5" name="任意多边形 121866"/>
            <p:cNvSpPr>
              <a:spLocks noChangeArrowheads="1"/>
            </p:cNvSpPr>
            <p:nvPr/>
          </p:nvSpPr>
          <p:spPr bwMode="auto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6" name="任意多边形 121867"/>
            <p:cNvSpPr>
              <a:spLocks noChangeArrowheads="1"/>
            </p:cNvSpPr>
            <p:nvPr/>
          </p:nvSpPr>
          <p:spPr bwMode="auto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7" name="任意多边形 121868"/>
            <p:cNvSpPr>
              <a:spLocks noChangeArrowheads="1"/>
            </p:cNvSpPr>
            <p:nvPr/>
          </p:nvSpPr>
          <p:spPr bwMode="auto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8" name="任意多边形 121869"/>
            <p:cNvSpPr>
              <a:spLocks noChangeArrowheads="1"/>
            </p:cNvSpPr>
            <p:nvPr/>
          </p:nvSpPr>
          <p:spPr bwMode="auto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39" name="任意多边形 121870"/>
            <p:cNvSpPr>
              <a:spLocks noChangeArrowheads="1"/>
            </p:cNvSpPr>
            <p:nvPr/>
          </p:nvSpPr>
          <p:spPr bwMode="auto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40" name="任意多边形 121871"/>
            <p:cNvSpPr>
              <a:spLocks noChangeArrowheads="1"/>
            </p:cNvSpPr>
            <p:nvPr/>
          </p:nvSpPr>
          <p:spPr bwMode="auto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  <p:sp>
          <p:nvSpPr>
            <p:cNvPr id="1041" name="任意多边形 121872"/>
            <p:cNvSpPr>
              <a:spLocks noChangeArrowheads="1"/>
            </p:cNvSpPr>
            <p:nvPr/>
          </p:nvSpPr>
          <p:spPr bwMode="auto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008B8B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EAEAEA"/>
                </a:solidFill>
              </a:endParaRPr>
            </a:p>
          </p:txBody>
        </p:sp>
      </p:grpSp>
      <p:sp>
        <p:nvSpPr>
          <p:cNvPr id="121874" name="标题 121873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21875" name="日期占位符 121874"/>
          <p:cNvSpPr>
            <a:spLocks noGrp="1"/>
          </p:cNvSpPr>
          <p:nvPr>
            <p:ph type="dt" sz="half" idx="2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b="0" noProof="1" dirty="0">
                <a:latin typeface="Verdana" panose="020B0604030504040204" pitchFamily="34" charset="0"/>
                <a:cs typeface="+mn-ea"/>
              </a:defRPr>
            </a:lvl1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962C8B-B14F-4D97-AF65-F5344CB8AC3E}" type="datetimeFigureOut">
              <a:rPr lang="zh-CN" altLang="en-US">
                <a:solidFill>
                  <a:srgbClr val="EAEAEA"/>
                </a:solidFill>
              </a:rPr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2018/11/29</a:t>
            </a:fld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121876" name="页脚占位符 12187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200" b="0" noProof="1" dirty="0">
                <a:latin typeface="Verdana" panose="020B0604030504040204" pitchFamily="34" charset="0"/>
              </a:defRPr>
            </a:lvl1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121877" name="灯片编号占位符 121876"/>
          <p:cNvSpPr>
            <a:spLocks noGrp="1"/>
          </p:cNvSpPr>
          <p:nvPr>
            <p:ph type="sldNum" sz="quarter" idx="4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200" b="0" noProof="1" dirty="0">
                <a:latin typeface="Verdana" panose="020B0604030504040204" pitchFamily="34" charset="0"/>
                <a:cs typeface="+mn-ea"/>
              </a:defRPr>
            </a:lvl1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C4FBCAA-6EE9-4DD4-94AA-167402E198C0}" type="slidenum">
              <a:rPr lang="zh-CN" altLang="en-US">
                <a:solidFill>
                  <a:srgbClr val="EAEAEA"/>
                </a:solidFill>
              </a:rPr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>
              <a:solidFill>
                <a:srgbClr val="EAEAEA"/>
              </a:solidFill>
              <a:cs typeface="+mn-cs"/>
            </a:endParaRPr>
          </a:p>
        </p:txBody>
      </p:sp>
      <p:sp>
        <p:nvSpPr>
          <p:cNvPr id="121878" name="文本占位符 12187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18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9.2/&#23567;&#32452;&#25171;&#20998;.do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19.2/&#23567;&#32452;&#25171;&#20998;.doc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D:/&#23398;&#31185;&#24503;&#32946;&#28183;&#36879;&#35838;/&#23398;&#31185;&#24503;&#32946;&#35838;&#20110;&#25391;&#26143;/http:/img.jyeoo.net/quiz/images/201108/12/9c233e09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8913"/>
          <p:cNvSpPr>
            <a:spLocks noGrp="1"/>
          </p:cNvSpPr>
          <p:nvPr>
            <p:ph type="title" idx="4294967295"/>
          </p:nvPr>
        </p:nvSpPr>
        <p:spPr>
          <a:xfrm>
            <a:off x="1426030" y="2492150"/>
            <a:ext cx="8856663" cy="1584325"/>
          </a:xfrm>
        </p:spPr>
        <p:txBody>
          <a:bodyPr/>
          <a:lstStyle/>
          <a:p>
            <a:r>
              <a:rPr lang="en-US" altLang="zh-CN" b="1" noProof="1">
                <a:solidFill>
                  <a:schemeClr val="tx2">
                    <a:lumMod val="90000"/>
                  </a:schemeClr>
                </a:solidFill>
              </a:rPr>
              <a:t>19.2  </a:t>
            </a:r>
            <a:r>
              <a:rPr lang="zh-CN" altLang="en-US" b="1" noProof="1">
                <a:solidFill>
                  <a:schemeClr val="tx2">
                    <a:lumMod val="90000"/>
                  </a:schemeClr>
                </a:solidFill>
              </a:rPr>
              <a:t>家庭电路中电流过大的原因</a:t>
            </a:r>
            <a:r>
              <a:rPr lang="zh-CN" altLang="en-US" b="1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zh-CN" altLang="en-US" b="1" dirty="0">
                <a:solidFill>
                  <a:schemeClr val="tx2">
                    <a:lumMod val="90000"/>
                  </a:schemeClr>
                </a:solidFill>
              </a:rPr>
            </a:br>
            <a:endParaRPr lang="zh-CN" altLang="en-US" b="1" noProof="1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36999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 152577"/>
          <p:cNvSpPr>
            <a:spLocks noGrp="1"/>
          </p:cNvSpPr>
          <p:nvPr>
            <p:ph type="title"/>
          </p:nvPr>
        </p:nvSpPr>
        <p:spPr>
          <a:xfrm>
            <a:off x="1882775" y="800101"/>
            <a:ext cx="8229600" cy="1139825"/>
          </a:xfrm>
        </p:spPr>
        <p:txBody>
          <a:bodyPr/>
          <a:lstStyle/>
          <a:p>
            <a:r>
              <a:rPr lang="en-US" altLang="zh-CN" sz="3600" noProof="1"/>
              <a:t>2.</a:t>
            </a:r>
            <a:r>
              <a:rPr lang="zh-CN" altLang="en-US" sz="3600" noProof="1"/>
              <a:t>一定注意：不要让总电流超过家里供电线路和电能表所允许的最大值。</a:t>
            </a:r>
          </a:p>
        </p:txBody>
      </p:sp>
      <p:sp>
        <p:nvSpPr>
          <p:cNvPr id="152579" name="文本占位符 152578"/>
          <p:cNvSpPr>
            <a:spLocks noGrp="1"/>
          </p:cNvSpPr>
          <p:nvPr>
            <p:ph idx="1"/>
          </p:nvPr>
        </p:nvSpPr>
        <p:spPr>
          <a:xfrm>
            <a:off x="1981200" y="2457450"/>
            <a:ext cx="8229600" cy="2038350"/>
          </a:xfrm>
        </p:spPr>
        <p:txBody>
          <a:bodyPr/>
          <a:lstStyle/>
          <a:p>
            <a:r>
              <a:rPr lang="zh-CN" altLang="en-US" b="1" noProof="1">
                <a:solidFill>
                  <a:schemeClr val="accent4">
                    <a:lumMod val="40000"/>
                    <a:lumOff val="60000"/>
                  </a:schemeClr>
                </a:solidFill>
              </a:rPr>
              <a:t>电路中同时使用的用电器的总功率不能太大，否则容易引起线路故障，甚至发生火灾。</a:t>
            </a:r>
          </a:p>
          <a:p>
            <a:pPr marL="0" indent="0">
              <a:buNone/>
            </a:pPr>
            <a:endParaRPr lang="zh-CN" altLang="en-US" b="1" noProof="1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314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标题 1597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159747" name="文本占位符 159746"/>
          <p:cNvSpPr>
            <a:spLocks noGrp="1"/>
          </p:cNvSpPr>
          <p:nvPr>
            <p:ph idx="1"/>
          </p:nvPr>
        </p:nvSpPr>
        <p:spPr>
          <a:xfrm>
            <a:off x="1955800" y="1593851"/>
            <a:ext cx="8229600" cy="5002213"/>
          </a:xfrm>
        </p:spPr>
        <p:txBody>
          <a:bodyPr/>
          <a:lstStyle/>
          <a:p>
            <a:r>
              <a:rPr lang="zh-CN" altLang="en-US" noProof="1"/>
              <a:t>家庭电路中大功率用电器越来越多，总功率变大，总电流变大，导线和电能表允许通过的电流必须变大，所以电线要换粗的，电能表要换成额定最大电流更大的。 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566989" y="3681413"/>
            <a:ext cx="6561137" cy="2844800"/>
            <a:chOff x="1643" y="5798"/>
            <a:chExt cx="10331" cy="4480"/>
          </a:xfrm>
        </p:grpSpPr>
        <p:pic>
          <p:nvPicPr>
            <p:cNvPr id="13316" name="图片 159747" descr="供电线路增容改造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5797"/>
              <a:ext cx="6860" cy="4435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图片 159748" descr="电能表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" y="5797"/>
              <a:ext cx="3415" cy="4480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27035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noProof="1"/>
              <a:t>3.</a:t>
            </a:r>
            <a:r>
              <a:rPr lang="zh-CN" altLang="en-US" sz="4000" b="1" noProof="1"/>
              <a:t>用电器的总功率过大的危害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862138"/>
          </a:xfrm>
        </p:spPr>
        <p:txBody>
          <a:bodyPr/>
          <a:lstStyle/>
          <a:p>
            <a:r>
              <a:rPr lang="zh-CN" altLang="en-US" b="1" noProof="1">
                <a:solidFill>
                  <a:schemeClr val="accent4">
                    <a:lumMod val="40000"/>
                    <a:lumOff val="60000"/>
                  </a:schemeClr>
                </a:solidFill>
              </a:rPr>
              <a:t>根据焦耳定律可知：电阻和通电时间一定时，电流过大，产生的热量越多，越容易引起火灾。</a:t>
            </a:r>
          </a:p>
        </p:txBody>
      </p:sp>
      <p:pic>
        <p:nvPicPr>
          <p:cNvPr id="4" name="图片 3" descr="19-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38"/>
          <a:stretch>
            <a:fillRect/>
          </a:stretch>
        </p:blipFill>
        <p:spPr bwMode="auto">
          <a:xfrm>
            <a:off x="4476750" y="4041776"/>
            <a:ext cx="27574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E:\李燃\教师教学用书\2012人教教师用书项目\ppt\物理\图标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7063" y="2254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0164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1" y="277814"/>
            <a:ext cx="2314575" cy="1139825"/>
          </a:xfrm>
        </p:spPr>
        <p:txBody>
          <a:bodyPr/>
          <a:lstStyle/>
          <a:p>
            <a:pPr algn="l"/>
            <a:r>
              <a:rPr lang="zh-CN" altLang="en-US" b="1" noProof="1"/>
              <a:t>例题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259013"/>
          </a:xfrm>
        </p:spPr>
        <p:txBody>
          <a:bodyPr/>
          <a:lstStyle/>
          <a:p>
            <a:r>
              <a:rPr lang="zh-CN" altLang="en-US" b="1" noProof="1">
                <a:sym typeface="+mn-ea"/>
              </a:rPr>
              <a:t>你家里现正在使用的用电器的总功率是</a:t>
            </a:r>
            <a:r>
              <a:rPr lang="en-US" altLang="zh-CN" b="1" noProof="1">
                <a:sym typeface="+mn-ea"/>
              </a:rPr>
              <a:t>3300 W</a:t>
            </a:r>
            <a:r>
              <a:rPr lang="zh-CN" altLang="en-US" b="1" noProof="1">
                <a:sym typeface="+mn-ea"/>
              </a:rPr>
              <a:t>，电能表如图所示。请通过计算说明：从安全用电的角度考虑，你家的电路是否允许再安装一台</a:t>
            </a:r>
            <a:r>
              <a:rPr lang="en-US" altLang="zh-CN" b="1" noProof="1">
                <a:sym typeface="+mn-ea"/>
              </a:rPr>
              <a:t>1000 W</a:t>
            </a:r>
            <a:r>
              <a:rPr lang="zh-CN" altLang="en-US" b="1" noProof="1">
                <a:sym typeface="+mn-ea"/>
              </a:rPr>
              <a:t>空调？</a:t>
            </a:r>
            <a:endParaRPr lang="zh-CN" altLang="en-US" noProof="1"/>
          </a:p>
        </p:txBody>
      </p:sp>
      <p:pic>
        <p:nvPicPr>
          <p:cNvPr id="34825" name="图片 34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897313"/>
            <a:ext cx="21272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856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文本框 155649"/>
          <p:cNvSpPr txBox="1"/>
          <p:nvPr/>
        </p:nvSpPr>
        <p:spPr>
          <a:xfrm>
            <a:off x="2317751" y="2457450"/>
            <a:ext cx="6742113" cy="60939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CACACA">
                    <a:lumMod val="40000"/>
                    <a:lumOff val="60000"/>
                  </a:srgbClr>
                </a:solidFill>
                <a:latin typeface="Verdana" panose="020B0604030504040204" pitchFamily="34" charset="0"/>
                <a:cs typeface="+mn-ea"/>
              </a:rPr>
              <a:t>解：</a:t>
            </a:r>
            <a:r>
              <a:rPr lang="zh-CN" altLang="en-US" noProof="1">
                <a:solidFill>
                  <a:srgbClr val="EAEAEA"/>
                </a:solidFill>
                <a:latin typeface="Verdana" panose="020B0604030504040204" pitchFamily="34" charset="0"/>
                <a:cs typeface="+mn-ea"/>
              </a:rPr>
              <a:t> </a:t>
            </a:r>
            <a:r>
              <a:rPr lang="en-US" altLang="x-none" sz="2800" b="1" i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P</a:t>
            </a:r>
            <a:r>
              <a:rPr lang="en-US" altLang="zh-CN" sz="2800" b="1" i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 </a:t>
            </a:r>
            <a:r>
              <a:rPr lang="en-US" altLang="x-none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=</a:t>
            </a:r>
            <a:r>
              <a:rPr lang="en-US" altLang="x-none" sz="2800" b="1" i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P</a:t>
            </a:r>
            <a:r>
              <a:rPr lang="en-US" altLang="x-none" sz="2800" b="1" baseline="-25000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1</a:t>
            </a:r>
            <a:r>
              <a:rPr lang="en-US" altLang="x-none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+</a:t>
            </a:r>
            <a:r>
              <a:rPr lang="en-US" altLang="x-none" sz="2800" b="1" i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P</a:t>
            </a:r>
            <a:r>
              <a:rPr lang="en-US" altLang="x-none" sz="2800" b="1" baseline="-25000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2</a:t>
            </a:r>
            <a:r>
              <a:rPr lang="en-US" altLang="x-none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=1 000 W +</a:t>
            </a:r>
            <a:r>
              <a:rPr lang="en-US" altLang="zh-CN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3300</a:t>
            </a:r>
            <a:r>
              <a:rPr lang="en-US" altLang="x-none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 W=</a:t>
            </a:r>
            <a:r>
              <a:rPr lang="en-US" altLang="zh-CN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4300</a:t>
            </a:r>
            <a:r>
              <a:rPr lang="en-US" altLang="x-none" sz="2800" b="1" noProof="1">
                <a:solidFill>
                  <a:srgbClr val="EAEAEA"/>
                </a:solidFill>
                <a:latin typeface="Times New Roman" panose="02020603050405020304" pitchFamily="18" charset="0"/>
                <a:cs typeface="+mn-ea"/>
              </a:rPr>
              <a:t> W</a:t>
            </a:r>
            <a:endParaRPr lang="en-US" altLang="x-none" sz="2800" b="1" noProof="1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文本框 155650"/>
          <p:cNvSpPr txBox="1">
            <a:spLocks noChangeArrowheads="1"/>
          </p:cNvSpPr>
          <p:nvPr/>
        </p:nvSpPr>
        <p:spPr bwMode="auto">
          <a:xfrm>
            <a:off x="2387601" y="3681413"/>
            <a:ext cx="4930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rgbClr val="EAEAEA"/>
                </a:solidFill>
                <a:latin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EAEAEA"/>
                </a:solidFill>
                <a:latin typeface="Times New Roman" panose="02020603050405020304" pitchFamily="18" charset="0"/>
              </a:rPr>
              <a:t>0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=</a:t>
            </a:r>
            <a:r>
              <a:rPr lang="en-US" sz="2800" i="1">
                <a:solidFill>
                  <a:srgbClr val="EAEAEA"/>
                </a:solidFill>
                <a:latin typeface="Times New Roman" panose="02020603050405020304" pitchFamily="18" charset="0"/>
              </a:rPr>
              <a:t>UI</a:t>
            </a:r>
            <a:r>
              <a:rPr lang="en-US" sz="2800" baseline="-25000">
                <a:solidFill>
                  <a:srgbClr val="EAEAEA"/>
                </a:solidFill>
                <a:latin typeface="Times New Roman" panose="02020603050405020304" pitchFamily="18" charset="0"/>
              </a:rPr>
              <a:t>0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=220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V</a:t>
            </a:r>
            <a:r>
              <a:rPr lang="en-US" sz="2800">
                <a:solidFill>
                  <a:srgbClr val="EAEAEA"/>
                </a:solidFill>
              </a:rPr>
              <a:t>×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44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00</a:t>
            </a:r>
            <a:r>
              <a:rPr lang="en-US" sz="2800" baseline="-25000">
                <a:solidFill>
                  <a:srgbClr val="EAEAEA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 W</a:t>
            </a:r>
          </a:p>
        </p:txBody>
      </p:sp>
      <p:sp>
        <p:nvSpPr>
          <p:cNvPr id="155652" name="文本框 155651"/>
          <p:cNvSpPr txBox="1">
            <a:spLocks noChangeArrowheads="1"/>
          </p:cNvSpPr>
          <p:nvPr/>
        </p:nvSpPr>
        <p:spPr bwMode="auto">
          <a:xfrm>
            <a:off x="7391400" y="3644901"/>
            <a:ext cx="183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&gt; 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430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0 W </a:t>
            </a:r>
          </a:p>
        </p:txBody>
      </p:sp>
      <p:pic>
        <p:nvPicPr>
          <p:cNvPr id="16388" name="Picture 9" descr="E:\李燃\教师教学用书\2012人教教师用书项目\ppt\物理\图标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57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矩形 155653"/>
          <p:cNvSpPr>
            <a:spLocks noChangeArrowheads="1"/>
          </p:cNvSpPr>
          <p:nvPr/>
        </p:nvSpPr>
        <p:spPr bwMode="auto">
          <a:xfrm>
            <a:off x="2063751" y="4832350"/>
            <a:ext cx="68421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  <a:latin typeface="Verdana" panose="020B0604030504040204" pitchFamily="34" charset="0"/>
              </a:rPr>
              <a:t>从安全用电的角度考虑，可以安装这样一台空调。</a:t>
            </a:r>
          </a:p>
        </p:txBody>
      </p:sp>
      <p:sp>
        <p:nvSpPr>
          <p:cNvPr id="16390" name="矩形 155654"/>
          <p:cNvSpPr/>
          <p:nvPr/>
        </p:nvSpPr>
        <p:spPr>
          <a:xfrm>
            <a:off x="2208214" y="1341438"/>
            <a:ext cx="6439583" cy="112646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EAEAEA"/>
                </a:solidFill>
                <a:cs typeface="+mn-ea"/>
              </a:rPr>
              <a:t>①</a:t>
            </a:r>
            <a:r>
              <a:rPr lang="zh-CN" altLang="en-US" sz="2800" b="1" noProof="1">
                <a:solidFill>
                  <a:srgbClr val="EAEAEA"/>
                </a:solidFill>
                <a:latin typeface="Verdana" panose="020B0604030504040204" pitchFamily="34" charset="0"/>
                <a:cs typeface="+mn-ea"/>
              </a:rPr>
              <a:t> </a:t>
            </a:r>
            <a:r>
              <a:rPr lang="zh-CN" altLang="en-US" sz="2800" b="1" noProof="1">
                <a:solidFill>
                  <a:srgbClr val="CACACA">
                    <a:lumMod val="40000"/>
                    <a:lumOff val="60000"/>
                  </a:srgbClr>
                </a:solidFill>
                <a:latin typeface="Verdana" panose="020B0604030504040204" pitchFamily="34" charset="0"/>
                <a:cs typeface="+mn-ea"/>
              </a:rPr>
              <a:t>计算用电器的总功率是否超过电能表</a:t>
            </a:r>
            <a:endParaRPr lang="zh-CN" altLang="en-US" sz="2800" b="1" noProof="1">
              <a:solidFill>
                <a:srgbClr val="CACACA">
                  <a:lumMod val="40000"/>
                  <a:lumOff val="60000"/>
                </a:srgbClr>
              </a:solidFill>
              <a:latin typeface="Verdana" panose="020B060403050404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CACACA">
                    <a:lumMod val="40000"/>
                    <a:lumOff val="60000"/>
                  </a:srgbClr>
                </a:solidFill>
                <a:latin typeface="Verdana" panose="020B0604030504040204" pitchFamily="34" charset="0"/>
                <a:cs typeface="+mn-ea"/>
              </a:rPr>
              <a:t>允许使用的最大功率</a:t>
            </a:r>
            <a:endParaRPr lang="zh-CN" altLang="en-US" sz="2800" b="1" noProof="1">
              <a:solidFill>
                <a:srgbClr val="CACACA">
                  <a:lumMod val="40000"/>
                  <a:lumOff val="60000"/>
                </a:srgb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49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/>
      <p:bldP spid="155652" grpId="0"/>
      <p:bldP spid="1556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组合 156673"/>
          <p:cNvGrpSpPr>
            <a:grpSpLocks/>
          </p:cNvGrpSpPr>
          <p:nvPr/>
        </p:nvGrpSpPr>
        <p:grpSpPr bwMode="auto">
          <a:xfrm>
            <a:off x="2316164" y="2528888"/>
            <a:ext cx="6048375" cy="946150"/>
            <a:chOff x="1338" y="3498"/>
            <a:chExt cx="3810" cy="596"/>
          </a:xfrm>
        </p:grpSpPr>
        <p:sp>
          <p:nvSpPr>
            <p:cNvPr id="17410" name="矩形 156674"/>
            <p:cNvSpPr>
              <a:spLocks noChangeArrowheads="1"/>
            </p:cNvSpPr>
            <p:nvPr/>
          </p:nvSpPr>
          <p:spPr bwMode="auto">
            <a:xfrm>
              <a:off x="1338" y="3634"/>
              <a:ext cx="38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800" baseline="-25000">
                  <a:solidFill>
                    <a:srgbClr val="EAEAEA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= </a:t>
              </a:r>
              <a:r>
                <a:rPr lang="zh-CN" alt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　　　　</a:t>
              </a: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≈ 4.55 A</a:t>
              </a:r>
            </a:p>
          </p:txBody>
        </p:sp>
        <p:sp>
          <p:nvSpPr>
            <p:cNvPr id="17411" name="矩形 156675"/>
            <p:cNvSpPr>
              <a:spLocks noChangeArrowheads="1"/>
            </p:cNvSpPr>
            <p:nvPr/>
          </p:nvSpPr>
          <p:spPr bwMode="auto">
            <a:xfrm>
              <a:off x="1787" y="3498"/>
              <a:ext cx="32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sz="2800" baseline="-25000">
                  <a:solidFill>
                    <a:srgbClr val="EAEAEA"/>
                  </a:solidFill>
                  <a:latin typeface="Times New Roman" panose="02020603050405020304" pitchFamily="18" charset="0"/>
                </a:rPr>
                <a:t>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412" name="直接连接符 156676"/>
            <p:cNvSpPr>
              <a:spLocks noChangeShapeType="1"/>
            </p:cNvSpPr>
            <p:nvPr/>
          </p:nvSpPr>
          <p:spPr bwMode="auto">
            <a:xfrm>
              <a:off x="1794" y="381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EAEAEA"/>
                </a:solidFill>
              </a:endParaRPr>
            </a:p>
          </p:txBody>
        </p:sp>
        <p:sp>
          <p:nvSpPr>
            <p:cNvPr id="17413" name="矩形 156677"/>
            <p:cNvSpPr>
              <a:spLocks noChangeArrowheads="1"/>
            </p:cNvSpPr>
            <p:nvPr/>
          </p:nvSpPr>
          <p:spPr bwMode="auto">
            <a:xfrm>
              <a:off x="2396" y="3498"/>
              <a:ext cx="69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zh-CN" sz="2800" baseline="30000">
                  <a:solidFill>
                    <a:srgbClr val="EAEAEA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 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220 V</a:t>
              </a:r>
            </a:p>
          </p:txBody>
        </p:sp>
        <p:sp>
          <p:nvSpPr>
            <p:cNvPr id="17414" name="直接连接符 156678"/>
            <p:cNvSpPr>
              <a:spLocks noChangeShapeType="1"/>
            </p:cNvSpPr>
            <p:nvPr/>
          </p:nvSpPr>
          <p:spPr bwMode="auto">
            <a:xfrm>
              <a:off x="2338" y="3807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EAEAEA"/>
                </a:solidFill>
              </a:endParaRPr>
            </a:p>
          </p:txBody>
        </p:sp>
      </p:grpSp>
      <p:sp>
        <p:nvSpPr>
          <p:cNvPr id="156680" name="矩形 156679"/>
          <p:cNvSpPr>
            <a:spLocks noChangeArrowheads="1"/>
          </p:cNvSpPr>
          <p:nvPr/>
        </p:nvSpPr>
        <p:spPr bwMode="auto">
          <a:xfrm>
            <a:off x="1919288" y="1808163"/>
            <a:ext cx="7885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CC"/>
                </a:solidFill>
                <a:latin typeface="Verdana" panose="020B0604030504040204" pitchFamily="34" charset="0"/>
              </a:rPr>
              <a:t>解</a:t>
            </a:r>
            <a:r>
              <a:rPr lang="en-US" altLang="zh-CN" sz="2800">
                <a:solidFill>
                  <a:srgbClr val="FFFFCC"/>
                </a:solidFill>
                <a:latin typeface="Verdana" panose="020B0604030504040204" pitchFamily="34" charset="0"/>
              </a:rPr>
              <a:t>:</a:t>
            </a:r>
            <a:r>
              <a:rPr lang="zh-CN" altLang="en-US" sz="2800">
                <a:solidFill>
                  <a:srgbClr val="FFFFCC"/>
                </a:solidFill>
                <a:latin typeface="Verdana" panose="020B0604030504040204" pitchFamily="34" charset="0"/>
              </a:rPr>
              <a:t>　 空调接入家庭电路使用，电压为</a:t>
            </a:r>
            <a:r>
              <a:rPr lang="en-US" sz="2800">
                <a:solidFill>
                  <a:srgbClr val="FFFFCC"/>
                </a:solidFill>
                <a:latin typeface="Verdana" panose="020B0604030504040204" pitchFamily="34" charset="0"/>
              </a:rPr>
              <a:t>220 V</a:t>
            </a:r>
            <a:r>
              <a:rPr lang="zh-CN" altLang="en-US" sz="2800">
                <a:solidFill>
                  <a:srgbClr val="FFFFCC"/>
                </a:solidFill>
                <a:latin typeface="Verdana" panose="020B0604030504040204" pitchFamily="34" charset="0"/>
              </a:rPr>
              <a:t>。</a:t>
            </a:r>
          </a:p>
        </p:txBody>
      </p:sp>
      <p:sp>
        <p:nvSpPr>
          <p:cNvPr id="17416" name="矩形 156680"/>
          <p:cNvSpPr>
            <a:spLocks noChangeArrowheads="1"/>
          </p:cNvSpPr>
          <p:nvPr/>
        </p:nvSpPr>
        <p:spPr bwMode="auto">
          <a:xfrm>
            <a:off x="2135189" y="620713"/>
            <a:ext cx="6256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</a:rPr>
              <a:t>②</a:t>
            </a:r>
            <a:r>
              <a:rPr lang="zh-CN" altLang="en-US" sz="2800">
                <a:solidFill>
                  <a:srgbClr val="EAEAEA"/>
                </a:solidFill>
                <a:latin typeface="Verdana" panose="020B0604030504040204" pitchFamily="34" charset="0"/>
              </a:rPr>
              <a:t>计算同时使用所有用电器时的总电流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  <a:latin typeface="Verdana" panose="020B0604030504040204" pitchFamily="34" charset="0"/>
              </a:rPr>
              <a:t>是否超过</a:t>
            </a:r>
            <a:r>
              <a:rPr lang="en-US" sz="2800">
                <a:solidFill>
                  <a:srgbClr val="EAEAEA"/>
                </a:solidFill>
                <a:latin typeface="Verdana" panose="020B0604030504040204" pitchFamily="34" charset="0"/>
              </a:rPr>
              <a:t>10 A</a:t>
            </a:r>
            <a:r>
              <a:rPr lang="zh-CN" altLang="en-US" sz="2800">
                <a:solidFill>
                  <a:srgbClr val="EAEAEA"/>
                </a:solidFill>
                <a:latin typeface="Verdana" panose="020B0604030504040204" pitchFamily="34" charset="0"/>
              </a:rPr>
              <a:t>。</a:t>
            </a:r>
          </a:p>
        </p:txBody>
      </p:sp>
      <p:sp>
        <p:nvSpPr>
          <p:cNvPr id="156682" name="文本框 156681"/>
          <p:cNvSpPr txBox="1">
            <a:spLocks noChangeArrowheads="1"/>
          </p:cNvSpPr>
          <p:nvPr/>
        </p:nvSpPr>
        <p:spPr bwMode="auto">
          <a:xfrm>
            <a:off x="7356475" y="4545013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zh-CN" sz="2800">
                <a:solidFill>
                  <a:srgbClr val="EAEAEA"/>
                </a:solidFill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0 A</a:t>
            </a:r>
          </a:p>
        </p:txBody>
      </p:sp>
      <p:sp>
        <p:nvSpPr>
          <p:cNvPr id="156683" name="矩形 156682"/>
          <p:cNvSpPr>
            <a:spLocks noChangeArrowheads="1"/>
          </p:cNvSpPr>
          <p:nvPr/>
        </p:nvSpPr>
        <p:spPr bwMode="auto">
          <a:xfrm>
            <a:off x="2279651" y="4545013"/>
            <a:ext cx="5795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rgbClr val="FFFFCC"/>
                </a:solidFill>
                <a:latin typeface="Times New Roman" panose="02020603050405020304" pitchFamily="18" charset="0"/>
              </a:rPr>
              <a:t>I=I</a:t>
            </a:r>
            <a:r>
              <a:rPr lang="en-US" sz="2800" baseline="-25000">
                <a:solidFill>
                  <a:srgbClr val="FFFFCC"/>
                </a:solidFill>
                <a:latin typeface="Times New Roman" panose="02020603050405020304" pitchFamily="18" charset="0"/>
              </a:rPr>
              <a:t>1 </a:t>
            </a:r>
            <a:r>
              <a:rPr 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+</a:t>
            </a:r>
            <a:r>
              <a:rPr lang="en-US" sz="2800" i="1">
                <a:solidFill>
                  <a:srgbClr val="FFFFCC"/>
                </a:solidFill>
                <a:latin typeface="Times New Roman" panose="02020603050405020304" pitchFamily="18" charset="0"/>
              </a:rPr>
              <a:t>I</a:t>
            </a:r>
            <a:r>
              <a:rPr lang="en-US" sz="2800" baseline="-25000">
                <a:solidFill>
                  <a:srgbClr val="FFFFCC"/>
                </a:solidFill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=4.55 A+</a:t>
            </a:r>
            <a:r>
              <a:rPr lang="en-US" altLang="zh-CN" sz="2400" b="0">
                <a:solidFill>
                  <a:srgbClr val="FFFFCC"/>
                </a:solidFill>
                <a:latin typeface="Verdana" panose="020B0604030504040204" pitchFamily="34" charset="0"/>
              </a:rPr>
              <a:t>15</a:t>
            </a:r>
            <a:r>
              <a:rPr lang="en-US" sz="240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A=</a:t>
            </a:r>
            <a:r>
              <a:rPr lang="en-US" altLang="zh-CN" sz="2800">
                <a:solidFill>
                  <a:srgbClr val="FFFFCC"/>
                </a:solidFill>
                <a:latin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9.</a:t>
            </a:r>
            <a:r>
              <a:rPr lang="en-US" altLang="zh-CN" sz="2800">
                <a:solidFill>
                  <a:srgbClr val="FFFFCC"/>
                </a:solidFill>
                <a:latin typeface="Times New Roman" panose="02020603050405020304" pitchFamily="18" charset="0"/>
              </a:rPr>
              <a:t>55</a:t>
            </a:r>
            <a:r>
              <a:rPr 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 A</a:t>
            </a:r>
          </a:p>
        </p:txBody>
      </p:sp>
      <p:grpSp>
        <p:nvGrpSpPr>
          <p:cNvPr id="156684" name="组合 156683"/>
          <p:cNvGrpSpPr>
            <a:grpSpLocks/>
          </p:cNvGrpSpPr>
          <p:nvPr/>
        </p:nvGrpSpPr>
        <p:grpSpPr bwMode="auto">
          <a:xfrm>
            <a:off x="2279651" y="3465513"/>
            <a:ext cx="6048375" cy="946150"/>
            <a:chOff x="1338" y="3498"/>
            <a:chExt cx="3810" cy="596"/>
          </a:xfrm>
        </p:grpSpPr>
        <p:sp>
          <p:nvSpPr>
            <p:cNvPr id="17420" name="矩形 156684"/>
            <p:cNvSpPr>
              <a:spLocks noChangeArrowheads="1"/>
            </p:cNvSpPr>
            <p:nvPr/>
          </p:nvSpPr>
          <p:spPr bwMode="auto">
            <a:xfrm>
              <a:off x="1338" y="3634"/>
              <a:ext cx="381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800" baseline="-25000">
                  <a:solidFill>
                    <a:srgbClr val="EAEAEA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= </a:t>
              </a:r>
              <a:r>
                <a:rPr lang="zh-CN" altLang="en-US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　　　　 </a:t>
              </a:r>
              <a:r>
                <a:rPr lang="en-US" sz="1800">
                  <a:solidFill>
                    <a:srgbClr val="EAEAEA"/>
                  </a:solidFill>
                  <a:latin typeface="Verdana" panose="020B0604030504040204" pitchFamily="34" charset="0"/>
                </a:rPr>
                <a:t>=</a:t>
              </a:r>
              <a:r>
                <a:rPr lang="en-US" sz="1800" b="0">
                  <a:solidFill>
                    <a:srgbClr val="EAEAEA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zh-CN" sz="2400" b="0">
                  <a:solidFill>
                    <a:srgbClr val="EAEAEA"/>
                  </a:solidFill>
                  <a:latin typeface="Verdana" panose="020B0604030504040204" pitchFamily="34" charset="0"/>
                </a:rPr>
                <a:t>15</a:t>
              </a: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21" name="矩形 156685"/>
            <p:cNvSpPr>
              <a:spLocks noChangeArrowheads="1"/>
            </p:cNvSpPr>
            <p:nvPr/>
          </p:nvSpPr>
          <p:spPr bwMode="auto">
            <a:xfrm>
              <a:off x="1787" y="3498"/>
              <a:ext cx="32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sz="2800" baseline="-25000">
                  <a:solidFill>
                    <a:srgbClr val="EAEAEA"/>
                  </a:solidFill>
                  <a:latin typeface="Times New Roman" panose="02020603050405020304" pitchFamily="18" charset="0"/>
                </a:rPr>
                <a:t>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i="1">
                  <a:solidFill>
                    <a:srgbClr val="EAEAEA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422" name="直接连接符 156686"/>
            <p:cNvSpPr>
              <a:spLocks noChangeShapeType="1"/>
            </p:cNvSpPr>
            <p:nvPr/>
          </p:nvSpPr>
          <p:spPr bwMode="auto">
            <a:xfrm>
              <a:off x="1794" y="381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EAEAEA"/>
                </a:solidFill>
              </a:endParaRPr>
            </a:p>
          </p:txBody>
        </p:sp>
        <p:sp>
          <p:nvSpPr>
            <p:cNvPr id="17423" name="矩形 156687"/>
            <p:cNvSpPr>
              <a:spLocks noChangeArrowheads="1"/>
            </p:cNvSpPr>
            <p:nvPr/>
          </p:nvSpPr>
          <p:spPr bwMode="auto">
            <a:xfrm>
              <a:off x="2322" y="3498"/>
              <a:ext cx="84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3300 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EAEAEA"/>
                  </a:solidFill>
                  <a:latin typeface="Times New Roman" panose="02020603050405020304" pitchFamily="18" charset="0"/>
                </a:rPr>
                <a:t>220 V</a:t>
              </a:r>
            </a:p>
          </p:txBody>
        </p:sp>
        <p:sp>
          <p:nvSpPr>
            <p:cNvPr id="17424" name="直接连接符 156688"/>
            <p:cNvSpPr>
              <a:spLocks noChangeShapeType="1"/>
            </p:cNvSpPr>
            <p:nvPr/>
          </p:nvSpPr>
          <p:spPr bwMode="auto">
            <a:xfrm>
              <a:off x="2338" y="3807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EAEAEA"/>
                </a:solidFill>
              </a:endParaRPr>
            </a:p>
          </p:txBody>
        </p:sp>
      </p:grpSp>
      <p:pic>
        <p:nvPicPr>
          <p:cNvPr id="1742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12764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1" name="矩形 156690"/>
          <p:cNvSpPr>
            <a:spLocks noChangeArrowheads="1"/>
          </p:cNvSpPr>
          <p:nvPr/>
        </p:nvSpPr>
        <p:spPr bwMode="auto">
          <a:xfrm>
            <a:off x="2243139" y="5373689"/>
            <a:ext cx="68421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  <a:latin typeface="Verdana" panose="020B0604030504040204" pitchFamily="34" charset="0"/>
              </a:rPr>
              <a:t>从安全用电的角度考虑，可以安装这样一台空调。</a:t>
            </a:r>
          </a:p>
        </p:txBody>
      </p:sp>
    </p:spTree>
    <p:extLst>
      <p:ext uri="{BB962C8B-B14F-4D97-AF65-F5344CB8AC3E}">
        <p14:creationId xmlns:p14="http://schemas.microsoft.com/office/powerpoint/2010/main" xmlns="" val="1438693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2" grpId="0"/>
      <p:bldP spid="156683" grpId="0"/>
      <p:bldP spid="1566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6"/>
          <p:cNvSpPr>
            <a:spLocks noChangeArrowheads="1"/>
          </p:cNvSpPr>
          <p:nvPr/>
        </p:nvSpPr>
        <p:spPr bwMode="auto">
          <a:xfrm>
            <a:off x="2027239" y="2420939"/>
            <a:ext cx="8243887" cy="15017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　　有时候家庭电路中用电器的总功率并不是很大，但是也会产生电流过大的现象，你认为原因可能是什么？</a:t>
            </a:r>
          </a:p>
        </p:txBody>
      </p:sp>
      <p:sp>
        <p:nvSpPr>
          <p:cNvPr id="18435" name="矩形 31751"/>
          <p:cNvSpPr>
            <a:spLocks noChangeArrowheads="1"/>
          </p:cNvSpPr>
          <p:nvPr/>
        </p:nvSpPr>
        <p:spPr bwMode="auto">
          <a:xfrm>
            <a:off x="1955800" y="1628776"/>
            <a:ext cx="2052638" cy="5191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66CC"/>
                </a:solidFill>
                <a:latin typeface="宋体" panose="02010600030101010101" pitchFamily="2" charset="-122"/>
              </a:rPr>
              <a:t>想想议议</a:t>
            </a:r>
          </a:p>
        </p:txBody>
      </p:sp>
      <p:sp>
        <p:nvSpPr>
          <p:cNvPr id="31753" name="TextBox 5"/>
          <p:cNvSpPr>
            <a:spLocks noChangeArrowheads="1"/>
          </p:cNvSpPr>
          <p:nvPr/>
        </p:nvSpPr>
        <p:spPr bwMode="auto">
          <a:xfrm>
            <a:off x="1982789" y="4211639"/>
            <a:ext cx="7812087" cy="17423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</a:rPr>
              <a:t>　　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在短路情况下，根据欧姆定律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I=U/R</a:t>
            </a:r>
            <a:r>
              <a:rPr lang="en-US" altLang="zh-CN" sz="2800" dirty="0">
                <a:solidFill>
                  <a:schemeClr val="tx2">
                    <a:lumMod val="90000"/>
                  </a:schemeClr>
                </a:solidFill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sym typeface="Arial" panose="020B0604020202020204" pitchFamily="34" charset="0"/>
              </a:rPr>
              <a:t>判断：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因为电压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U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一定，发生短路时电阻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R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很小；所以导致电路中的电流</a:t>
            </a:r>
            <a:r>
              <a:rPr lang="en-US" altLang="zh-CN" sz="2800" i="1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I</a:t>
            </a: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就很大．</a:t>
            </a:r>
          </a:p>
        </p:txBody>
      </p:sp>
      <p:sp>
        <p:nvSpPr>
          <p:cNvPr id="156691" name="矩形 156690"/>
          <p:cNvSpPr>
            <a:spLocks noChangeArrowheads="1"/>
          </p:cNvSpPr>
          <p:nvPr/>
        </p:nvSpPr>
        <p:spPr bwMode="auto">
          <a:xfrm>
            <a:off x="1682750" y="572408"/>
            <a:ext cx="79200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C0000"/>
                </a:solidFill>
              </a:rPr>
              <a:t>1.</a:t>
            </a:r>
            <a:r>
              <a:rPr lang="zh-CN" altLang="en-US" dirty="0">
                <a:solidFill>
                  <a:srgbClr val="CC0000"/>
                </a:solidFill>
              </a:rPr>
              <a:t>短路</a:t>
            </a:r>
            <a:r>
              <a:rPr lang="zh-CN" altLang="en-US" dirty="0">
                <a:solidFill>
                  <a:srgbClr val="FFFFCC"/>
                </a:solidFill>
              </a:rPr>
              <a:t>是家庭电路中电流过大的另一个原因</a:t>
            </a:r>
            <a:r>
              <a:rPr lang="zh-CN" altLang="en-US" dirty="0">
                <a:solidFill>
                  <a:srgbClr val="EAEAEA"/>
                </a:solidFill>
              </a:rPr>
              <a:t>。</a:t>
            </a:r>
            <a:endParaRPr lang="zh-CN" altLang="en-US" sz="2400" dirty="0">
              <a:solidFill>
                <a:srgbClr val="EAEAEA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488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  <p:bldP spid="31753" grpId="0" bldLvl="0" animBg="1"/>
      <p:bldP spid="1566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文本占位符 157698"/>
          <p:cNvSpPr>
            <a:spLocks noGrp="1"/>
          </p:cNvSpPr>
          <p:nvPr>
            <p:ph idx="1"/>
          </p:nvPr>
        </p:nvSpPr>
        <p:spPr>
          <a:xfrm>
            <a:off x="1981200" y="1304925"/>
            <a:ext cx="822960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noProof="1"/>
              <a:t>2.</a:t>
            </a:r>
            <a:r>
              <a:rPr lang="zh-CN" altLang="en-US" b="1" noProof="1"/>
              <a:t>火线和零线直接连通造成短路。你知道家庭电路中有时会发生的短路现象有那些？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noProof="1"/>
              <a:t>（</a:t>
            </a:r>
            <a:r>
              <a:rPr lang="en-US" altLang="zh-CN" b="1" noProof="1"/>
              <a:t>1</a:t>
            </a:r>
            <a:r>
              <a:rPr lang="zh-CN" altLang="en-US" b="1" noProof="1"/>
              <a:t>）改装电路时不小心</a:t>
            </a:r>
            <a:endParaRPr lang="en-US" altLang="zh-CN" b="1" noProof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noProof="1"/>
              <a:t>（</a:t>
            </a:r>
            <a:r>
              <a:rPr lang="en-US" altLang="zh-CN" b="1" noProof="1"/>
              <a:t>2</a:t>
            </a:r>
            <a:r>
              <a:rPr lang="zh-CN" altLang="en-US" b="1" noProof="1"/>
              <a:t>）电线绝缘皮被刮破或烤焦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noProof="1"/>
              <a:t>（</a:t>
            </a:r>
            <a:r>
              <a:rPr lang="en-US" altLang="zh-CN" b="1" noProof="1"/>
              <a:t>3</a:t>
            </a:r>
            <a:r>
              <a:rPr lang="zh-CN" altLang="en-US" b="1" noProof="1"/>
              <a:t>）绝缘皮破损或老化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1" noProof="1"/>
              <a:t>（</a:t>
            </a:r>
            <a:r>
              <a:rPr lang="en-US" altLang="zh-CN" b="1" noProof="1"/>
              <a:t>4</a:t>
            </a:r>
            <a:r>
              <a:rPr lang="zh-CN" altLang="en-US" b="1" noProof="1"/>
              <a:t>）用电器进水</a:t>
            </a:r>
          </a:p>
          <a:p>
            <a:pPr>
              <a:lnSpc>
                <a:spcPct val="90000"/>
              </a:lnSpc>
            </a:pPr>
            <a:r>
              <a:rPr lang="en-US" altLang="zh-CN" b="1" noProof="1"/>
              <a:t>3.</a:t>
            </a:r>
            <a:r>
              <a:rPr lang="zh-CN" altLang="en-US" b="1" noProof="1"/>
              <a:t>短路时电路中的电流非常大，会产生大量的热，使导线温度急剧升高，很容易造成火灾。应避免在家庭电路中出现短路。</a:t>
            </a:r>
          </a:p>
          <a:p>
            <a:pPr>
              <a:lnSpc>
                <a:spcPct val="90000"/>
              </a:lnSpc>
            </a:pPr>
            <a:endParaRPr lang="zh-CN" altLang="en-US" b="1" noProof="1"/>
          </a:p>
        </p:txBody>
      </p:sp>
      <p:sp>
        <p:nvSpPr>
          <p:cNvPr id="157700" name="矩形 4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811212"/>
          </a:xfr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  <a:gs pos="100000">
                <a:srgbClr val="3A7CCB"/>
              </a:gs>
            </a:gsLst>
            <a:lin ang="5400000"/>
            <a:tileRect/>
          </a:gradFill>
          <a:ln>
            <a:solidFill>
              <a:srgbClr val="4A7EBB"/>
            </a:solidFill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/>
          <a:lstStyle/>
          <a:p>
            <a:pPr algn="l"/>
            <a:r>
              <a:rPr lang="zh-CN" altLang="en-US" sz="3600" b="1" noProof="1"/>
              <a:t>二、短路对家庭电路的影响</a:t>
            </a:r>
          </a:p>
        </p:txBody>
      </p:sp>
    </p:spTree>
    <p:extLst>
      <p:ext uri="{BB962C8B-B14F-4D97-AF65-F5344CB8AC3E}">
        <p14:creationId xmlns:p14="http://schemas.microsoft.com/office/powerpoint/2010/main" xmlns="" val="625166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9697" descr="19-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92"/>
          <a:stretch>
            <a:fillRect/>
          </a:stretch>
        </p:blipFill>
        <p:spPr bwMode="auto">
          <a:xfrm>
            <a:off x="2135189" y="2457451"/>
            <a:ext cx="3925887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29700"/>
          <p:cNvSpPr>
            <a:spLocks noChangeArrowheads="1"/>
          </p:cNvSpPr>
          <p:nvPr/>
        </p:nvSpPr>
        <p:spPr bwMode="auto">
          <a:xfrm>
            <a:off x="1955800" y="1268413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</a:rPr>
              <a:t>　　为了防止电路中电流过大，发生危险，电路中常常要安装保险丝，以保护用电器或人身安全。</a:t>
            </a: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1955800" y="411163"/>
            <a:ext cx="270033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三、保险丝</a:t>
            </a:r>
          </a:p>
        </p:txBody>
      </p:sp>
      <p:pic>
        <p:nvPicPr>
          <p:cNvPr id="29704" name="图片 29703" descr="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" t="49417" r="48410"/>
          <a:stretch>
            <a:fillRect/>
          </a:stretch>
        </p:blipFill>
        <p:spPr bwMode="auto">
          <a:xfrm>
            <a:off x="6024563" y="2457451"/>
            <a:ext cx="3384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49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28674"/>
          <p:cNvSpPr>
            <a:spLocks noChangeArrowheads="1"/>
          </p:cNvSpPr>
          <p:nvPr/>
        </p:nvSpPr>
        <p:spPr bwMode="auto">
          <a:xfrm>
            <a:off x="1955800" y="1268413"/>
            <a:ext cx="8064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12900" indent="-16129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srgbClr val="FFFFCC"/>
                </a:solidFill>
              </a:rPr>
              <a:t>．</a:t>
            </a:r>
            <a:r>
              <a:rPr lang="zh-CN" alt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保险丝是用</a:t>
            </a:r>
            <a:r>
              <a:rPr lang="zh-CN" altLang="en-US" sz="2800">
                <a:solidFill>
                  <a:srgbClr val="FFFFCC"/>
                </a:solidFill>
                <a:latin typeface="华文新魏" panose="02010800040101010101" pitchFamily="2" charset="-122"/>
              </a:rPr>
              <a:t>铅锑合金制作的，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　　　　</a:t>
            </a:r>
            <a:r>
              <a:rPr lang="zh-CN" altLang="en-US" sz="2800">
                <a:solidFill>
                  <a:srgbClr val="FFFFCC"/>
                </a:solidFill>
                <a:latin typeface="宋体" panose="02010600030101010101" pitchFamily="2" charset="-122"/>
              </a:rPr>
              <a:t> 　　</a:t>
            </a:r>
            <a:r>
              <a:rPr lang="zh-CN" altLang="en-US" sz="2800">
                <a:solidFill>
                  <a:srgbClr val="CC0000"/>
                </a:solidFill>
                <a:latin typeface="华文新魏" panose="02010800040101010101" pitchFamily="2" charset="-122"/>
              </a:rPr>
              <a:t>电阻比较大</a:t>
            </a:r>
            <a:r>
              <a:rPr lang="en-US" sz="2800">
                <a:solidFill>
                  <a:srgbClr val="CC0000"/>
                </a:solidFill>
                <a:latin typeface="华文新魏" panose="02010800040101010101" pitchFamily="2" charset="-122"/>
              </a:rPr>
              <a:t>，</a:t>
            </a:r>
            <a:r>
              <a:rPr lang="zh-CN" altLang="en-US" sz="2800">
                <a:solidFill>
                  <a:srgbClr val="CC0000"/>
                </a:solidFill>
                <a:latin typeface="华文新魏" panose="02010800040101010101" pitchFamily="2" charset="-122"/>
              </a:rPr>
              <a:t>熔点比较低</a:t>
            </a:r>
          </a:p>
        </p:txBody>
      </p:sp>
      <p:sp>
        <p:nvSpPr>
          <p:cNvPr id="28677" name="文本框 28676"/>
          <p:cNvSpPr txBox="1">
            <a:spLocks noChangeArrowheads="1"/>
          </p:cNvSpPr>
          <p:nvPr/>
        </p:nvSpPr>
        <p:spPr bwMode="auto">
          <a:xfrm>
            <a:off x="1955800" y="2584451"/>
            <a:ext cx="72009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0" bIns="10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EAEAEA"/>
                </a:solidFill>
              </a:rPr>
              <a:t>　　 观察保险盒和闸刀开关上的保险丝。</a:t>
            </a: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955801" y="411163"/>
            <a:ext cx="385286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三、保险丝的作用</a:t>
            </a:r>
          </a:p>
        </p:txBody>
      </p:sp>
      <p:pic>
        <p:nvPicPr>
          <p:cNvPr id="28682" name="图片 28681" descr="开关和保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926" y="3213100"/>
            <a:ext cx="1262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矩形 28682"/>
          <p:cNvSpPr>
            <a:spLocks noChangeArrowheads="1"/>
          </p:cNvSpPr>
          <p:nvPr/>
        </p:nvSpPr>
        <p:spPr bwMode="auto">
          <a:xfrm>
            <a:off x="2424113" y="3716338"/>
            <a:ext cx="55816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800">
                <a:solidFill>
                  <a:srgbClr val="EAEAEA"/>
                </a:solidFill>
              </a:rPr>
              <a:t>保险丝或空气开关通常安装在电能表之后的进户线上，保险丝</a:t>
            </a:r>
            <a:r>
              <a:rPr lang="zh-CN" alt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应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</a:rPr>
              <a:t>串联</a:t>
            </a:r>
            <a:r>
              <a:rPr lang="zh-CN" altLang="en-US" sz="2800">
                <a:solidFill>
                  <a:srgbClr val="EAEAEA"/>
                </a:solidFill>
                <a:latin typeface="Times New Roman" panose="02020603050405020304" pitchFamily="18" charset="0"/>
              </a:rPr>
              <a:t>在电路中。</a:t>
            </a:r>
          </a:p>
        </p:txBody>
      </p:sp>
    </p:spTree>
    <p:extLst>
      <p:ext uri="{BB962C8B-B14F-4D97-AF65-F5344CB8AC3E}">
        <p14:creationId xmlns:p14="http://schemas.microsoft.com/office/powerpoint/2010/main" xmlns="" val="3765137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286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413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600" y="981076"/>
            <a:ext cx="77406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矩形 141316"/>
          <p:cNvSpPr/>
          <p:nvPr/>
        </p:nvSpPr>
        <p:spPr>
          <a:xfrm>
            <a:off x="1703388" y="188913"/>
            <a:ext cx="1979612" cy="75406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" tIns="10800" rIns="0" bIns="1080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noProof="1">
                <a:solidFill>
                  <a:srgbClr val="FFFF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看一看</a:t>
            </a:r>
            <a:endParaRPr lang="zh-CN" altLang="en-US" sz="4000" b="1" noProof="1">
              <a:solidFill>
                <a:srgbClr val="FFFFCC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9434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6626"/>
          <p:cNvSpPr>
            <a:spLocks noChangeArrowheads="1"/>
          </p:cNvSpPr>
          <p:nvPr/>
        </p:nvSpPr>
        <p:spPr bwMode="auto">
          <a:xfrm>
            <a:off x="1955800" y="3536950"/>
            <a:ext cx="8064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>
                <a:solidFill>
                  <a:srgbClr val="FFFFCC"/>
                </a:solidFill>
                <a:latin typeface="Times New Roman" panose="02020603050405020304" pitchFamily="18" charset="0"/>
              </a:rPr>
              <a:t>2．电路中电流过大时，保险丝熔断，自动切断电路，起到保护作用。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1955800" y="411163"/>
            <a:ext cx="41036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三、保险丝的作用</a:t>
            </a:r>
          </a:p>
        </p:txBody>
      </p:sp>
      <p:sp>
        <p:nvSpPr>
          <p:cNvPr id="26633" name="文本框 26632"/>
          <p:cNvSpPr txBox="1">
            <a:spLocks noChangeArrowheads="1"/>
          </p:cNvSpPr>
          <p:nvPr/>
        </p:nvSpPr>
        <p:spPr bwMode="auto">
          <a:xfrm>
            <a:off x="1955801" y="5121275"/>
            <a:ext cx="8316913" cy="52322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66CC"/>
                </a:solidFill>
                <a:latin typeface="楷体_GB2312" pitchFamily="49" charset="-122"/>
              </a:rPr>
              <a:t>　　</a:t>
            </a:r>
            <a:r>
              <a:rPr lang="zh-CN" altLang="en-US" sz="2800">
                <a:solidFill>
                  <a:srgbClr val="CC0000"/>
                </a:solidFill>
              </a:rPr>
              <a:t>注意</a:t>
            </a:r>
            <a:r>
              <a:rPr lang="zh-CN" altLang="en-US" sz="2800">
                <a:solidFill>
                  <a:srgbClr val="0066CC"/>
                </a:solidFill>
              </a:rPr>
              <a:t>：不同粗细的保险丝具有不同的额定电流。</a:t>
            </a:r>
            <a:endParaRPr lang="zh-CN" altLang="en-US" sz="2800">
              <a:solidFill>
                <a:srgbClr val="0066CC"/>
              </a:solidFill>
              <a:latin typeface="楷体_GB2312" pitchFamily="49" charset="-122"/>
            </a:endParaRPr>
          </a:p>
        </p:txBody>
      </p:sp>
      <p:sp>
        <p:nvSpPr>
          <p:cNvPr id="26634" name="文本占位符 26633"/>
          <p:cNvSpPr>
            <a:spLocks noGrp="1"/>
          </p:cNvSpPr>
          <p:nvPr>
            <p:ph idx="1"/>
          </p:nvPr>
        </p:nvSpPr>
        <p:spPr>
          <a:xfrm>
            <a:off x="1919288" y="1304925"/>
            <a:ext cx="8424862" cy="2052638"/>
          </a:xfrm>
        </p:spPr>
        <p:txBody>
          <a:bodyPr/>
          <a:lstStyle/>
          <a:p>
            <a:r>
              <a:rPr lang="zh-CN" altLang="en-US" sz="2800" noProof="1"/>
              <a:t>演示实验三：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noProof="1"/>
              <a:t>  将细的保险丝和较粗一些的保险丝分别接入接入电路中，依次闭合开关，使三盏灯并联在同一电路中。</a:t>
            </a:r>
          </a:p>
          <a:p>
            <a:r>
              <a:rPr lang="zh-CN" altLang="en-US" sz="2800" noProof="1"/>
              <a:t>观察：</a:t>
            </a:r>
            <a:r>
              <a:rPr lang="en-US" altLang="zh-CN" sz="2800" noProof="1"/>
              <a:t>__________________</a:t>
            </a:r>
            <a:r>
              <a:rPr lang="zh-CN" altLang="en-US" sz="2800" noProof="1"/>
              <a:t>。</a:t>
            </a:r>
          </a:p>
        </p:txBody>
      </p:sp>
      <p:sp>
        <p:nvSpPr>
          <p:cNvPr id="3" name="标题 151553"/>
          <p:cNvSpPr>
            <a:spLocks noGrp="1"/>
          </p:cNvSpPr>
          <p:nvPr/>
        </p:nvSpPr>
        <p:spPr>
          <a:xfrm>
            <a:off x="3143250" y="2636838"/>
            <a:ext cx="4986338" cy="730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rgbClr val="FFFFCC"/>
                </a:solidFill>
              </a:rPr>
              <a:t>细保险丝熔断，粗的没熔断。</a:t>
            </a:r>
          </a:p>
        </p:txBody>
      </p:sp>
    </p:spTree>
    <p:extLst>
      <p:ext uri="{BB962C8B-B14F-4D97-AF65-F5344CB8AC3E}">
        <p14:creationId xmlns:p14="http://schemas.microsoft.com/office/powerpoint/2010/main" xmlns="" val="3701033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标题 158721"/>
          <p:cNvSpPr>
            <a:spLocks noGrp="1"/>
          </p:cNvSpPr>
          <p:nvPr>
            <p:ph type="title"/>
          </p:nvPr>
        </p:nvSpPr>
        <p:spPr>
          <a:xfrm>
            <a:off x="1774826" y="657226"/>
            <a:ext cx="8291513" cy="1495425"/>
          </a:xfrm>
        </p:spPr>
        <p:txBody>
          <a:bodyPr/>
          <a:lstStyle/>
          <a:p>
            <a:r>
              <a:rPr lang="zh-CN" altLang="en-US" sz="2800" b="1" noProof="1"/>
              <a:t>小明家的保险丝短路，为了解决这一问题，聪明的小明又换了一根，可是刚换上的保险丝又断了，小明干脆换上了一根铜丝，请问小明这样做行吗？</a:t>
            </a:r>
          </a:p>
        </p:txBody>
      </p:sp>
      <p:sp>
        <p:nvSpPr>
          <p:cNvPr id="158723" name="文本占位符 158722"/>
          <p:cNvSpPr>
            <a:spLocks noGrp="1"/>
          </p:cNvSpPr>
          <p:nvPr>
            <p:ph idx="1"/>
          </p:nvPr>
        </p:nvSpPr>
        <p:spPr>
          <a:xfrm>
            <a:off x="1990725" y="2636839"/>
            <a:ext cx="8229600" cy="3305175"/>
          </a:xfrm>
        </p:spPr>
        <p:txBody>
          <a:bodyPr/>
          <a:lstStyle/>
          <a:p>
            <a:r>
              <a:rPr lang="zh-CN" altLang="en-US" sz="2800" noProof="1">
                <a:sym typeface="+mn-ea"/>
              </a:rPr>
              <a:t>不行，长度、横截面积相同，铜丝电阻小，熔点高，不能熔断，起不到保护电路的作用。</a:t>
            </a:r>
            <a:endParaRPr lang="zh-CN" altLang="en-US" sz="2800" noProof="1"/>
          </a:p>
          <a:p>
            <a:r>
              <a:rPr lang="zh-CN" altLang="en-US" sz="2800" noProof="1"/>
              <a:t>过细的保险丝不能保证用电器正常使用。过粗的保险丝不能起到有效的保险作用，</a:t>
            </a:r>
            <a:r>
              <a:rPr lang="zh-CN" altLang="en-US" sz="2800" b="1" noProof="1">
                <a:solidFill>
                  <a:srgbClr val="FF0000"/>
                </a:solidFill>
              </a:rPr>
              <a:t>禁止用铜丝铁丝代替保险丝。</a:t>
            </a:r>
          </a:p>
          <a:p>
            <a:r>
              <a:rPr lang="zh-CN" altLang="en-US" sz="2800" b="1" noProof="1">
                <a:solidFill>
                  <a:schemeClr val="tx2">
                    <a:lumMod val="75000"/>
                  </a:schemeClr>
                </a:solidFill>
                <a:sym typeface="+mn-ea"/>
              </a:rPr>
              <a:t>选择保险丝时保险丝的额定电流等于或稍大于最大额定电流。</a:t>
            </a:r>
            <a:endParaRPr lang="zh-CN" altLang="en-US" sz="2800" noProof="1"/>
          </a:p>
        </p:txBody>
      </p:sp>
      <p:pic>
        <p:nvPicPr>
          <p:cNvPr id="2355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5013" y="404814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7722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1"/>
          <p:cNvSpPr>
            <a:spLocks noChangeArrowheads="1"/>
          </p:cNvSpPr>
          <p:nvPr/>
        </p:nvSpPr>
        <p:spPr bwMode="auto">
          <a:xfrm>
            <a:off x="1955800" y="1268413"/>
            <a:ext cx="7416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0" bIns="10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</a:rPr>
              <a:t>空气开关</a:t>
            </a:r>
          </a:p>
        </p:txBody>
      </p:sp>
      <p:pic>
        <p:nvPicPr>
          <p:cNvPr id="24578" name="图片 25602" descr="漏电保护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68525"/>
            <a:ext cx="23304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5603"/>
          <p:cNvSpPr>
            <a:spLocks noChangeArrowheads="1"/>
          </p:cNvSpPr>
          <p:nvPr/>
        </p:nvSpPr>
        <p:spPr bwMode="auto">
          <a:xfrm>
            <a:off x="2819400" y="5929314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FFCC"/>
                </a:solidFill>
                <a:latin typeface="Times New Roman" panose="02020603050405020304" pitchFamily="18" charset="0"/>
              </a:rPr>
              <a:t>空气开关</a:t>
            </a:r>
          </a:p>
        </p:txBody>
      </p:sp>
      <p:pic>
        <p:nvPicPr>
          <p:cNvPr id="24580" name="图片 25604" descr="住宅配电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1" y="2168525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25605"/>
          <p:cNvSpPr>
            <a:spLocks noChangeArrowheads="1"/>
          </p:cNvSpPr>
          <p:nvPr/>
        </p:nvSpPr>
        <p:spPr bwMode="auto">
          <a:xfrm>
            <a:off x="6780214" y="5857876"/>
            <a:ext cx="1462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FFCC"/>
                </a:solidFill>
                <a:latin typeface="Times New Roman" panose="02020603050405020304" pitchFamily="18" charset="0"/>
              </a:rPr>
              <a:t>住宅配电箱</a:t>
            </a:r>
          </a:p>
        </p:txBody>
      </p:sp>
      <p:sp>
        <p:nvSpPr>
          <p:cNvPr id="24583" name="矩形 4"/>
          <p:cNvSpPr>
            <a:spLocks noChangeArrowheads="1"/>
          </p:cNvSpPr>
          <p:nvPr/>
        </p:nvSpPr>
        <p:spPr bwMode="auto">
          <a:xfrm>
            <a:off x="1955800" y="411163"/>
            <a:ext cx="38877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四、</a:t>
            </a:r>
            <a:r>
              <a:rPr lang="zh-CN" altLang="en-US">
                <a:solidFill>
                  <a:srgbClr val="000000"/>
                </a:solidFill>
              </a:rPr>
              <a:t>新型保险装置：</a:t>
            </a:r>
          </a:p>
        </p:txBody>
      </p:sp>
    </p:spTree>
    <p:extLst>
      <p:ext uri="{BB962C8B-B14F-4D97-AF65-F5344CB8AC3E}">
        <p14:creationId xmlns:p14="http://schemas.microsoft.com/office/powerpoint/2010/main" xmlns="" val="31362810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4577"/>
          <p:cNvSpPr txBox="1">
            <a:spLocks noChangeArrowheads="1"/>
          </p:cNvSpPr>
          <p:nvPr/>
        </p:nvSpPr>
        <p:spPr bwMode="auto">
          <a:xfrm>
            <a:off x="2279650" y="2997201"/>
            <a:ext cx="36004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0" bIns="10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5602" name="对象 24578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p:oleObj spid="_x0000_s1026" r:id="rId3" imgW="116577" imgH="220201" progId="Equation.3">
              <p:embed/>
            </p:oleObj>
          </a:graphicData>
        </a:graphic>
      </p:graphicFrame>
      <p:sp>
        <p:nvSpPr>
          <p:cNvPr id="25605" name="文本框 24584"/>
          <p:cNvSpPr txBox="1">
            <a:spLocks noChangeArrowheads="1"/>
          </p:cNvSpPr>
          <p:nvPr/>
        </p:nvSpPr>
        <p:spPr bwMode="auto">
          <a:xfrm>
            <a:off x="2029563" y="514351"/>
            <a:ext cx="26454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FFFF"/>
                </a:solidFill>
                <a:latin typeface="宋体" panose="02010600030101010101" pitchFamily="2" charset="-122"/>
              </a:rPr>
              <a:t>课堂小结</a:t>
            </a:r>
          </a:p>
        </p:txBody>
      </p:sp>
      <p:sp>
        <p:nvSpPr>
          <p:cNvPr id="24586" name="TextBox 5"/>
          <p:cNvSpPr>
            <a:spLocks noChangeArrowheads="1"/>
          </p:cNvSpPr>
          <p:nvPr/>
        </p:nvSpPr>
        <p:spPr bwMode="auto">
          <a:xfrm>
            <a:off x="1955801" y="1881188"/>
            <a:ext cx="8074025" cy="1189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2">
                    <a:lumMod val="90000"/>
                  </a:schemeClr>
                </a:solidFill>
              </a:rPr>
              <a:t>　　家庭电路中电流过大的原因有两个，一是电路发生短路，二是电路中用电器的总功 率过大。</a:t>
            </a:r>
            <a:r>
              <a:rPr lang="zh-CN" altLang="en-US" sz="2800" b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4587" name="TextBox 5"/>
          <p:cNvSpPr>
            <a:spLocks noChangeArrowheads="1"/>
          </p:cNvSpPr>
          <p:nvPr/>
        </p:nvSpPr>
        <p:spPr bwMode="auto">
          <a:xfrm>
            <a:off x="1955800" y="3681413"/>
            <a:ext cx="8135938" cy="2393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2">
                    <a:lumMod val="90000"/>
                  </a:schemeClr>
                </a:solidFill>
              </a:rPr>
              <a:t>　　保险丝是用电阻比较大、熔点比较低的铅锑合金制作的。把保险丝或空气开关接在 电路中，可以保证电路中的电流过大时，自动切断电路，起到保险的作用。</a:t>
            </a:r>
          </a:p>
        </p:txBody>
      </p:sp>
    </p:spTree>
    <p:extLst>
      <p:ext uri="{BB962C8B-B14F-4D97-AF65-F5344CB8AC3E}">
        <p14:creationId xmlns:p14="http://schemas.microsoft.com/office/powerpoint/2010/main" xmlns="" val="144515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巩固练习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noProof="1"/>
              <a:t> 如图所示的甲、乙两个电路中，电线燃烧起来，甲产生的原因是__________，</a:t>
            </a:r>
          </a:p>
          <a:p>
            <a:pPr marL="0" indent="0">
              <a:buNone/>
            </a:pPr>
            <a:r>
              <a:rPr lang="zh-CN" altLang="en-US" noProof="1"/>
              <a:t>   乙产生的原因是______。</a:t>
            </a:r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</p:txBody>
      </p:sp>
      <p:pic>
        <p:nvPicPr>
          <p:cNvPr id="1073742852" name="Picture 161" descr="www.xkb1.com              新课标第一网不用注册，免费下载！"/>
          <p:cNvPicPr>
            <a:picLocks noChangeAspect="1" noChangeArrowheads="1"/>
          </p:cNvPicPr>
          <p:nvPr/>
        </p:nvPicPr>
        <p:blipFill>
          <a:blip r:embed="rId2" r:link="rId3" cstate="print">
            <a:lum bright="-24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726" y="4076700"/>
            <a:ext cx="36115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5988050" y="1952625"/>
            <a:ext cx="4330700" cy="7318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rgbClr val="FFFFCC"/>
                </a:solidFill>
              </a:rPr>
              <a:t>用电器的总功率过大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5303838" y="2528889"/>
            <a:ext cx="1492250" cy="731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rgbClr val="FFFFCC"/>
                </a:solidFill>
              </a:rPr>
              <a:t>短路</a:t>
            </a:r>
          </a:p>
        </p:txBody>
      </p:sp>
    </p:spTree>
    <p:extLst>
      <p:ext uri="{BB962C8B-B14F-4D97-AF65-F5344CB8AC3E}">
        <p14:creationId xmlns:p14="http://schemas.microsoft.com/office/powerpoint/2010/main" xmlns="" val="99249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某家庭电路，已有两盏电灯正常发光，如果再使用一个电熨斗，则该电路的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（                  ）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、总电流变大      </a:t>
            </a:r>
            <a:r>
              <a:rPr lang="en-US" altLang="zh-CN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、总电压变大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    C</a:t>
            </a: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、总电阻变大      </a:t>
            </a:r>
            <a:r>
              <a:rPr lang="en-US" altLang="zh-CN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D</a:t>
            </a:r>
            <a:r>
              <a:rPr lang="zh-CN" altLang="en-US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、总功率变大</a:t>
            </a:r>
          </a:p>
          <a:p>
            <a:endParaRPr lang="zh-CN" altLang="en-US" noProof="1">
              <a:solidFill>
                <a:schemeClr val="tx2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6324" name="文本框 56323"/>
          <p:cNvSpPr txBox="1">
            <a:spLocks noChangeArrowheads="1"/>
          </p:cNvSpPr>
          <p:nvPr/>
        </p:nvSpPr>
        <p:spPr bwMode="auto">
          <a:xfrm>
            <a:off x="2676525" y="2708276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A  D</a:t>
            </a:r>
          </a:p>
        </p:txBody>
      </p:sp>
    </p:spTree>
    <p:extLst>
      <p:ext uri="{BB962C8B-B14F-4D97-AF65-F5344CB8AC3E}">
        <p14:creationId xmlns:p14="http://schemas.microsoft.com/office/powerpoint/2010/main" xmlns="" val="818640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noProof="1"/>
              <a:t>在下列现象中，不可能引起家中保险丝熔断的是（        ）</a:t>
            </a:r>
          </a:p>
          <a:p>
            <a:pPr marL="0" indent="0">
              <a:buNone/>
            </a:pPr>
            <a:r>
              <a:rPr lang="zh-CN" altLang="en-US" noProof="1"/>
              <a:t>  A．开关中的两个线头相碰               </a:t>
            </a:r>
          </a:p>
          <a:p>
            <a:pPr marL="0" indent="0">
              <a:buNone/>
            </a:pPr>
            <a:r>
              <a:rPr lang="zh-CN" altLang="en-US" noProof="1"/>
              <a:t>  B．电路中增加了大功率用电器</a:t>
            </a:r>
          </a:p>
          <a:p>
            <a:pPr marL="0" indent="0">
              <a:buNone/>
            </a:pPr>
            <a:r>
              <a:rPr lang="zh-CN" altLang="en-US" noProof="1"/>
              <a:t>  C</a:t>
            </a:r>
            <a:r>
              <a:rPr lang="zh-CN" altLang="en-US" noProof="1">
                <a:sym typeface="+mn-ea"/>
              </a:rPr>
              <a:t>．</a:t>
            </a:r>
            <a:r>
              <a:rPr lang="zh-CN" altLang="en-US" noProof="1"/>
              <a:t>插座中的两个线头相碰                </a:t>
            </a:r>
          </a:p>
          <a:p>
            <a:pPr marL="0" indent="0">
              <a:buNone/>
            </a:pPr>
            <a:r>
              <a:rPr lang="zh-CN" altLang="en-US" noProof="1"/>
              <a:t>  D．室内两根电线绝缘皮破损后接触</a:t>
            </a:r>
          </a:p>
        </p:txBody>
      </p:sp>
      <p:sp>
        <p:nvSpPr>
          <p:cNvPr id="56324" name="文本框 56323"/>
          <p:cNvSpPr txBox="1">
            <a:spLocks noChangeArrowheads="1"/>
          </p:cNvSpPr>
          <p:nvPr/>
        </p:nvSpPr>
        <p:spPr bwMode="auto">
          <a:xfrm>
            <a:off x="3143251" y="1881189"/>
            <a:ext cx="1452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   A  </a:t>
            </a:r>
          </a:p>
        </p:txBody>
      </p:sp>
    </p:spTree>
    <p:extLst>
      <p:ext uri="{BB962C8B-B14F-4D97-AF65-F5344CB8AC3E}">
        <p14:creationId xmlns:p14="http://schemas.microsoft.com/office/powerpoint/2010/main" xmlns="" val="202201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2313" y="944564"/>
            <a:ext cx="8229600" cy="1139825"/>
          </a:xfrm>
        </p:spPr>
        <p:txBody>
          <a:bodyPr/>
          <a:lstStyle/>
          <a:p>
            <a:r>
              <a:rPr lang="zh-CN" altLang="en-US" noProof="1"/>
              <a:t>珍爱生命，科学用电！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2024063"/>
            <a:ext cx="8229600" cy="4106862"/>
          </a:xfrm>
        </p:spPr>
        <p:txBody>
          <a:bodyPr/>
          <a:lstStyle/>
          <a:p>
            <a:pPr marL="0" indent="0" algn="ctr">
              <a:buNone/>
            </a:pPr>
            <a:endParaRPr lang="zh-CN" altLang="en-US" sz="6600" noProof="1"/>
          </a:p>
          <a:p>
            <a:pPr marL="0" indent="0" algn="ctr">
              <a:buNone/>
            </a:pPr>
            <a:r>
              <a:rPr lang="zh-CN" altLang="en-US" sz="6600" b="1" noProof="1"/>
              <a:t>再 见！</a:t>
            </a:r>
          </a:p>
        </p:txBody>
      </p:sp>
    </p:spTree>
    <p:extLst>
      <p:ext uri="{BB962C8B-B14F-4D97-AF65-F5344CB8AC3E}">
        <p14:creationId xmlns:p14="http://schemas.microsoft.com/office/powerpoint/2010/main" xmlns="" val="202354090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42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014" y="1042989"/>
            <a:ext cx="6657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169654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44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689" y="1000125"/>
            <a:ext cx="6524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03706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43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4" y="914400"/>
            <a:ext cx="6619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34903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标题 1484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148483" name="文本占位符 14848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noProof="1"/>
              <a:t>火灾事故，会对生命和财产造成巨大的损失。这些危害都是用电时电流过大造成的。</a:t>
            </a:r>
          </a:p>
          <a:p>
            <a:r>
              <a:rPr lang="zh-CN" altLang="en-US" noProof="1"/>
              <a:t>哪些原因会造成家庭电路中电流过大呢？这节课我们就来学习家庭电路中电流过大的原因。</a:t>
            </a:r>
          </a:p>
        </p:txBody>
      </p:sp>
    </p:spTree>
    <p:extLst>
      <p:ext uri="{BB962C8B-B14F-4D97-AF65-F5344CB8AC3E}">
        <p14:creationId xmlns:p14="http://schemas.microsoft.com/office/powerpoint/2010/main" xmlns="" val="1099056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标题 149505"/>
          <p:cNvSpPr>
            <a:spLocks noGrp="1"/>
          </p:cNvSpPr>
          <p:nvPr>
            <p:ph type="title"/>
          </p:nvPr>
        </p:nvSpPr>
        <p:spPr>
          <a:xfrm>
            <a:off x="1811339" y="277814"/>
            <a:ext cx="8605837" cy="1139825"/>
          </a:xfrm>
        </p:spPr>
        <p:txBody>
          <a:bodyPr/>
          <a:lstStyle/>
          <a:p>
            <a:r>
              <a:rPr lang="zh-CN" altLang="en-US" sz="3600" b="1" noProof="1">
                <a:solidFill>
                  <a:srgbClr val="FFFFFF"/>
                </a:solidFill>
              </a:rPr>
              <a:t>一、家用电器的总功率对家庭电路的影响</a:t>
            </a:r>
            <a:r>
              <a:rPr lang="zh-CN" altLang="en-US" sz="3600" b="1" dirty="0">
                <a:solidFill>
                  <a:srgbClr val="FFFFFF"/>
                </a:solidFill>
              </a:rPr>
              <a:t/>
            </a:r>
            <a:br>
              <a:rPr lang="zh-CN" altLang="en-US" sz="3600" b="1" dirty="0">
                <a:solidFill>
                  <a:srgbClr val="FFFFFF"/>
                </a:solidFill>
              </a:rPr>
            </a:br>
            <a:endParaRPr lang="zh-CN" altLang="en-US" sz="3600" b="1" noProof="1">
              <a:solidFill>
                <a:srgbClr val="FFFFFF"/>
              </a:solidFill>
            </a:endParaRPr>
          </a:p>
        </p:txBody>
      </p:sp>
      <p:sp>
        <p:nvSpPr>
          <p:cNvPr id="149507" name="文本占位符 149506"/>
          <p:cNvSpPr>
            <a:spLocks noGrp="1"/>
          </p:cNvSpPr>
          <p:nvPr>
            <p:ph idx="1"/>
          </p:nvPr>
        </p:nvSpPr>
        <p:spPr>
          <a:xfrm>
            <a:off x="1262743" y="1600201"/>
            <a:ext cx="8948057" cy="3629025"/>
          </a:xfrm>
        </p:spPr>
        <p:txBody>
          <a:bodyPr/>
          <a:lstStyle/>
          <a:p>
            <a:r>
              <a:rPr lang="zh-CN" altLang="en-US" sz="2800" noProof="1"/>
              <a:t>演示实验一：</a:t>
            </a:r>
            <a:r>
              <a:rPr lang="en-US" altLang="zh-CN" sz="2800" noProof="1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noProof="1"/>
              <a:t>多个小灯泡并联接入电路中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noProof="1"/>
              <a:t>观察：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noProof="1"/>
              <a:t>用电器总功率在</a:t>
            </a:r>
            <a:r>
              <a:rPr lang="en-US" altLang="zh-CN" sz="2800" noProof="1"/>
              <a:t>_____(</a:t>
            </a:r>
            <a:r>
              <a:rPr lang="zh-CN" altLang="en-US" sz="2800" noProof="1"/>
              <a:t>选填“变大”或“变小”</a:t>
            </a:r>
            <a:r>
              <a:rPr lang="en-US" altLang="zh-CN" sz="2800" noProof="1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800" noProof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noProof="1"/>
              <a:t>此时电流表示数</a:t>
            </a:r>
            <a:r>
              <a:rPr lang="en-US" altLang="zh-CN" sz="2800" noProof="1"/>
              <a:t>_____(</a:t>
            </a:r>
            <a:r>
              <a:rPr lang="zh-CN" altLang="en-US" sz="2800" noProof="1"/>
              <a:t>选填“变大”或“变小”</a:t>
            </a:r>
            <a:r>
              <a:rPr lang="en-US" altLang="zh-CN" sz="2800" noProof="1"/>
              <a:t>)</a:t>
            </a:r>
            <a:r>
              <a:rPr lang="zh-CN" altLang="en-US" sz="2800" noProof="1"/>
              <a:t>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800" noProof="1"/>
          </a:p>
          <a:p>
            <a:pPr>
              <a:buFont typeface="Wingdings" panose="05000000000000000000" pitchFamily="2" charset="2"/>
              <a:buNone/>
            </a:pPr>
            <a:endParaRPr lang="zh-CN" altLang="en-US" sz="2800" noProof="1"/>
          </a:p>
        </p:txBody>
      </p:sp>
      <p:pic>
        <p:nvPicPr>
          <p:cNvPr id="9219" name="图片 149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557338"/>
            <a:ext cx="3200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1882776" y="800100"/>
            <a:ext cx="12033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EAEAEA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877129" y="2907167"/>
            <a:ext cx="1008609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2">
                    <a:lumMod val="90000"/>
                  </a:schemeClr>
                </a:solidFill>
                <a:sym typeface="Arial" panose="020B0604020202020204" pitchFamily="34" charset="0"/>
              </a:rPr>
              <a:t>变大</a:t>
            </a:r>
            <a:endParaRPr lang="zh-CN" alt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05932" y="3887335"/>
            <a:ext cx="1008609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2">
                    <a:lumMod val="90000"/>
                  </a:schemeClr>
                </a:solidFill>
                <a:sym typeface="宋体" panose="02010600030101010101" pitchFamily="2" charset="-122"/>
              </a:rPr>
              <a:t>变大</a:t>
            </a:r>
            <a:endParaRPr lang="zh-CN" alt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74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标题 150529"/>
          <p:cNvSpPr>
            <a:spLocks noGrp="1"/>
          </p:cNvSpPr>
          <p:nvPr>
            <p:ph type="title"/>
          </p:nvPr>
        </p:nvSpPr>
        <p:spPr>
          <a:xfrm>
            <a:off x="1703389" y="549276"/>
            <a:ext cx="8569325" cy="1692275"/>
          </a:xfrm>
        </p:spPr>
        <p:txBody>
          <a:bodyPr/>
          <a:lstStyle/>
          <a:p>
            <a:r>
              <a:rPr lang="en-US" altLang="zh-CN" sz="3600" b="1" noProof="1">
                <a:solidFill>
                  <a:srgbClr val="CC0000"/>
                </a:solidFill>
              </a:rPr>
              <a:t>1.</a:t>
            </a:r>
            <a:r>
              <a:rPr lang="zh-CN" altLang="en-US" sz="3600" b="1" noProof="1">
                <a:solidFill>
                  <a:srgbClr val="CC0000"/>
                </a:solidFill>
              </a:rPr>
              <a:t>用电器的总功率过大</a:t>
            </a:r>
            <a:r>
              <a:rPr lang="zh-CN" altLang="en-US" sz="3600" b="1" noProof="1">
                <a:solidFill>
                  <a:schemeClr val="tx1"/>
                </a:solidFill>
              </a:rPr>
              <a:t>是家庭电路中电流过大的原因之一。</a:t>
            </a:r>
          </a:p>
        </p:txBody>
      </p:sp>
      <p:sp>
        <p:nvSpPr>
          <p:cNvPr id="150531" name="文本占位符 150530"/>
          <p:cNvSpPr>
            <a:spLocks noGrp="1"/>
          </p:cNvSpPr>
          <p:nvPr>
            <p:ph idx="1"/>
          </p:nvPr>
        </p:nvSpPr>
        <p:spPr>
          <a:xfrm>
            <a:off x="1992314" y="2781301"/>
            <a:ext cx="8193087" cy="2879725"/>
          </a:xfrm>
        </p:spPr>
        <p:txBody>
          <a:bodyPr/>
          <a:lstStyle/>
          <a:p>
            <a:r>
              <a:rPr lang="zh-CN" altLang="en-US" b="1" noProof="1"/>
              <a:t>家庭电路中的总功率</a:t>
            </a:r>
            <a:r>
              <a:rPr lang="en-US" altLang="x-none" b="1" noProof="1"/>
              <a:t>P</a:t>
            </a:r>
            <a:r>
              <a:rPr lang="zh-CN" altLang="en-US" b="1" noProof="1"/>
              <a:t> </a:t>
            </a:r>
            <a:r>
              <a:rPr lang="en-US" altLang="x-none" b="1" noProof="1"/>
              <a:t>= P1+ P2 + …+ Pn</a:t>
            </a:r>
            <a:r>
              <a:rPr lang="zh-CN" altLang="en-US" b="1" noProof="1"/>
              <a:t>，根据</a:t>
            </a:r>
            <a:r>
              <a:rPr lang="en-US" altLang="x-none" b="1" noProof="1"/>
              <a:t>P =UI</a:t>
            </a:r>
            <a:r>
              <a:rPr lang="zh-CN" altLang="en-US" b="1" noProof="1"/>
              <a:t>，可以得到</a:t>
            </a:r>
            <a:r>
              <a:rPr lang="en-US" altLang="x-none" b="1" noProof="1"/>
              <a:t>I =P</a:t>
            </a:r>
            <a:r>
              <a:rPr lang="en-US" altLang="zh-CN" b="1" noProof="1"/>
              <a:t>/</a:t>
            </a:r>
            <a:r>
              <a:rPr lang="en-US" altLang="x-none" b="1" noProof="1"/>
              <a:t>U</a:t>
            </a:r>
            <a:r>
              <a:rPr lang="zh-CN" altLang="en-US" b="1" noProof="1"/>
              <a:t>。家庭电路中的电压是一定的，</a:t>
            </a:r>
            <a:r>
              <a:rPr lang="en-US" altLang="x-none" b="1" noProof="1"/>
              <a:t>U = 220 V</a:t>
            </a:r>
            <a:r>
              <a:rPr lang="zh-CN" altLang="en-US" b="1" noProof="1"/>
              <a:t>，所以 用电器总电功率</a:t>
            </a:r>
            <a:r>
              <a:rPr lang="en-US" altLang="x-none" b="1" noProof="1"/>
              <a:t>P </a:t>
            </a:r>
            <a:r>
              <a:rPr lang="zh-CN" altLang="en-US" b="1" noProof="1"/>
              <a:t>越大，电路中的电流 </a:t>
            </a:r>
            <a:r>
              <a:rPr lang="en-US" altLang="x-none" b="1" noProof="1"/>
              <a:t>I </a:t>
            </a:r>
            <a:r>
              <a:rPr lang="zh-CN" altLang="en-US" b="1" noProof="1"/>
              <a:t>就越大。 </a:t>
            </a:r>
          </a:p>
        </p:txBody>
      </p:sp>
    </p:spTree>
    <p:extLst>
      <p:ext uri="{BB962C8B-B14F-4D97-AF65-F5344CB8AC3E}">
        <p14:creationId xmlns:p14="http://schemas.microsoft.com/office/powerpoint/2010/main" xmlns="" val="32238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文本占位符 15155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557588"/>
          </a:xfrm>
        </p:spPr>
        <p:txBody>
          <a:bodyPr/>
          <a:lstStyle/>
          <a:p>
            <a:r>
              <a:rPr lang="zh-CN" altLang="en-US" noProof="1"/>
              <a:t>演示实验二：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noProof="1"/>
              <a:t>将火柴头放入事先做好的导线环中，依次闭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noProof="1"/>
              <a:t>合开关，使三盏灯并联在同一电路中。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noProof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noProof="1"/>
              <a:t>观察：</a:t>
            </a:r>
            <a:r>
              <a:rPr lang="en-US" altLang="zh-CN" noProof="1"/>
              <a:t>__________________</a:t>
            </a:r>
            <a:r>
              <a:rPr lang="zh-CN" altLang="en-US" noProof="1"/>
              <a:t>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3" name="标题 151553"/>
          <p:cNvSpPr>
            <a:spLocks noGrp="1"/>
          </p:cNvSpPr>
          <p:nvPr/>
        </p:nvSpPr>
        <p:spPr>
          <a:xfrm>
            <a:off x="3251200" y="3571875"/>
            <a:ext cx="4986338" cy="730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rgbClr val="FFFFCC"/>
                </a:solidFill>
              </a:rPr>
              <a:t>三盏灯都闭合后，火柴燃烧</a:t>
            </a:r>
          </a:p>
        </p:txBody>
      </p:sp>
    </p:spTree>
    <p:extLst>
      <p:ext uri="{BB962C8B-B14F-4D97-AF65-F5344CB8AC3E}">
        <p14:creationId xmlns:p14="http://schemas.microsoft.com/office/powerpoint/2010/main" xmlns="" val="981981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ff">
  <a:themeElements>
    <a:clrScheme name="">
      <a:dk1>
        <a:srgbClr val="EAEAEA"/>
      </a:dk1>
      <a:lt1>
        <a:srgbClr val="006666"/>
      </a:lt1>
      <a:dk2>
        <a:srgbClr val="FFFFCC"/>
      </a:dk2>
      <a:lt2>
        <a:srgbClr val="009999"/>
      </a:lt2>
      <a:accent1>
        <a:srgbClr val="339966"/>
      </a:accent1>
      <a:accent2>
        <a:srgbClr val="5E855B"/>
      </a:accent2>
      <a:accent3>
        <a:srgbClr val="AAB9B9"/>
      </a:accent3>
      <a:accent4>
        <a:srgbClr val="CACACA"/>
      </a:accent4>
      <a:accent5>
        <a:srgbClr val="ADCAB9"/>
      </a:accent5>
      <a:accent6>
        <a:srgbClr val="547751"/>
      </a:accent6>
      <a:hlink>
        <a:srgbClr val="EEC85E"/>
      </a:hlink>
      <a:folHlink>
        <a:srgbClr val="AA845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996</Words>
  <Application>Microsoft Office PowerPoint</Application>
  <PresentationFormat>自定义</PresentationFormat>
  <Paragraphs>111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Cliff</vt:lpstr>
      <vt:lpstr>Microsoft 公式 3.0</vt:lpstr>
      <vt:lpstr>19.2  家庭电路中电流过大的原因 </vt:lpstr>
      <vt:lpstr>幻灯片 2</vt:lpstr>
      <vt:lpstr>幻灯片 3</vt:lpstr>
      <vt:lpstr>幻灯片 4</vt:lpstr>
      <vt:lpstr>幻灯片 5</vt:lpstr>
      <vt:lpstr>幻灯片 6</vt:lpstr>
      <vt:lpstr>一、家用电器的总功率对家庭电路的影响 </vt:lpstr>
      <vt:lpstr>1.用电器的总功率过大是家庭电路中电流过大的原因之一。</vt:lpstr>
      <vt:lpstr>幻灯片 9</vt:lpstr>
      <vt:lpstr>2.一定注意：不要让总电流超过家里供电线路和电能表所允许的最大值。</vt:lpstr>
      <vt:lpstr>幻灯片 11</vt:lpstr>
      <vt:lpstr>3.用电器的总功率过大的危害</vt:lpstr>
      <vt:lpstr>例题</vt:lpstr>
      <vt:lpstr>幻灯片 14</vt:lpstr>
      <vt:lpstr>幻灯片 15</vt:lpstr>
      <vt:lpstr>幻灯片 16</vt:lpstr>
      <vt:lpstr>二、短路对家庭电路的影响</vt:lpstr>
      <vt:lpstr>幻灯片 18</vt:lpstr>
      <vt:lpstr>幻灯片 19</vt:lpstr>
      <vt:lpstr>幻灯片 20</vt:lpstr>
      <vt:lpstr>小明家的保险丝短路，为了解决这一问题，聪明的小明又换了一根，可是刚换上的保险丝又断了，小明干脆换上了一根铜丝，请问小明这样做行吗？</vt:lpstr>
      <vt:lpstr>幻灯片 22</vt:lpstr>
      <vt:lpstr>幻灯片 23</vt:lpstr>
      <vt:lpstr>巩固练习</vt:lpstr>
      <vt:lpstr>幻灯片 25</vt:lpstr>
      <vt:lpstr>幻灯片 26</vt:lpstr>
      <vt:lpstr>珍爱生命，科学用电！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19.2  家庭电路中电流过大的原因 </dc:title>
  <dc:creator>Administrator</dc:creator>
  <cp:lastModifiedBy>China</cp:lastModifiedBy>
  <cp:revision>2</cp:revision>
  <dcterms:created xsi:type="dcterms:W3CDTF">2018-11-28T00:42:27Z</dcterms:created>
  <dcterms:modified xsi:type="dcterms:W3CDTF">2018-11-29T02:22:48Z</dcterms:modified>
</cp:coreProperties>
</file>