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95" r:id="rId4"/>
    <p:sldId id="351" r:id="rId5"/>
    <p:sldId id="315" r:id="rId6"/>
    <p:sldId id="305" r:id="rId7"/>
    <p:sldId id="307" r:id="rId8"/>
    <p:sldId id="349" r:id="rId9"/>
    <p:sldId id="303" r:id="rId10"/>
    <p:sldId id="352" r:id="rId11"/>
    <p:sldId id="341" r:id="rId12"/>
    <p:sldId id="353" r:id="rId13"/>
    <p:sldId id="342" r:id="rId14"/>
    <p:sldId id="354" r:id="rId15"/>
    <p:sldId id="355" r:id="rId16"/>
  </p:sldIdLst>
  <p:sldSz cx="9144000" cy="5143500" type="screen16x9"/>
  <p:notesSz cx="9942195" cy="676084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A096"/>
    <a:srgbClr val="006762"/>
    <a:srgbClr val="6FB52F"/>
    <a:srgbClr val="99CA6C"/>
    <a:srgbClr val="316A2C"/>
    <a:srgbClr val="5AB430"/>
    <a:srgbClr val="B18147"/>
    <a:srgbClr val="7F4E21"/>
    <a:srgbClr val="A500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7806" autoAdjust="0"/>
    <p:restoredTop sz="99704" autoAdjust="0"/>
  </p:normalViewPr>
  <p:slideViewPr>
    <p:cSldViewPr snapToGrid="0">
      <p:cViewPr varScale="1">
        <p:scale>
          <a:sx n="68" d="100"/>
          <a:sy n="68" d="100"/>
        </p:scale>
        <p:origin x="-90" y="-13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21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华文楷体" panose="02010600040101010101" charset="-122"/>
          <a:ea typeface="华文楷体" panose="0201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emf"/><Relationship Id="rId1" Type="http://schemas.openxmlformats.org/officeDocument/2006/relationships/package" Target="../embeddings/Document1.docx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emf"/><Relationship Id="rId1" Type="http://schemas.openxmlformats.org/officeDocument/2006/relationships/package" Target="../embeddings/Document2.docx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/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家庭电路与安全用电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903862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教材复习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124547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安全用电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5" y="731521"/>
            <a:ext cx="7883789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18-4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所示为电热水壶所用的三脚插头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插入插座后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插脚与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选填“火线”“地线”或“零线”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相连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电热水壶正常工作时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”或“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插脚与水壶的金属外壳相连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其目的是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18-4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8" name="18ZX175.EPS" descr="id:2147504264;FounderCES"/>
          <p:cNvPicPr/>
          <p:nvPr/>
        </p:nvPicPr>
        <p:blipFill>
          <a:blip r:embed="rId1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440724" y="2119745"/>
            <a:ext cx="768584" cy="1024437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7450533" y="79453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火线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7096617" y="1219406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6203556" y="160776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防止触电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6866" y="314036"/>
            <a:ext cx="7878247" cy="2929254"/>
            <a:chOff x="816866" y="314036"/>
            <a:chExt cx="7878247" cy="2929254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92925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电工师傅维修电路有时需要带电操作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18-5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以下操作不会发生触电事故的是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18-5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8ZX176.EPS" descr="id:2147504271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604190" y="1332111"/>
              <a:ext cx="4490445" cy="1377838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2357286" y="822037"/>
            <a:ext cx="3417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637508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家庭电路故障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16866" y="731521"/>
            <a:ext cx="7883789" cy="2981192"/>
            <a:chOff x="816866" y="731521"/>
            <a:chExt cx="7883789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7883789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18-6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所示家庭电路中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正常发光的两盏灯突然全部熄灭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经检查保险丝完好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用试电笔分别插入插座的两个孔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氖管均发光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说明插座两个孔的接线头都与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线相连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电路故障原因是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18-6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18ZX177.EPS" descr="id:2147504285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96137" y="2116741"/>
              <a:ext cx="2577643" cy="1032857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1094578" y="1638938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火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327535" y="1601993"/>
            <a:ext cx="18004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进户的零线断开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459124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不定项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为检查家庭电路的故障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林红同学采用的方法是：取下保险丝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将额定电压为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220 V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的“校验灯”接在保险丝的两个接线柱上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18-7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甲、乙所示。在检查某灯之前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先断开所有开关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再闭合闸刀开关、该支路开关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18-7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“校验灯”恰能正常发光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说明该支路短路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“校验灯”恰能正常发光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说明该支路工作正常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“校验灯”发光不正常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暗红色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说明该支路工作正常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“校验灯”发光不正常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暗红色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说明该支路断路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pic>
        <p:nvPicPr>
          <p:cNvPr id="7" name="20JX134.EPS" descr="id:2147504292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31169" y="1600836"/>
            <a:ext cx="3252758" cy="1188072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7780854" y="1223302"/>
            <a:ext cx="509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AC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488201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总结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家庭电路故障分析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943136" y="880254"/>
          <a:ext cx="7739046" cy="3355687"/>
        </p:xfrm>
        <a:graphic>
          <a:graphicData uri="http://schemas.openxmlformats.org/drawingml/2006/table">
            <a:tbl>
              <a:tblPr/>
              <a:tblGrid>
                <a:gridCol w="1199700"/>
                <a:gridCol w="979056"/>
                <a:gridCol w="2733963"/>
                <a:gridCol w="2826327"/>
              </a:tblGrid>
              <a:tr h="427759"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故障类型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故障原因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发生现象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836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中电流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过大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短路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线路中火线和零线短接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1951" marR="2195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导线发热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保险丝熔断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空气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开关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跳闸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线路中所有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用电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均不能工作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18836">
                <a:tc v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过载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电路中用电器总功率过大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1951" marR="2195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845128">
                <a:tc rowSpan="2"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断路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火线断路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用试电笔检测两线时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氖管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都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不发光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1951" marR="2195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45128">
                <a:tc vMerge="1" gridSpan="2">
                  <a:tcPr/>
                </a:tc>
                <a:tc vMerge="1"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零线断路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用试电笔检测两线时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氖管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都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发光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1951" marR="2195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124547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家庭电路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9" name="表格 8"/>
          <p:cNvGraphicFramePr>
            <a:graphicFrameLocks noGrp="1"/>
          </p:cNvGraphicFramePr>
          <p:nvPr/>
        </p:nvGraphicFramePr>
        <p:xfrm>
          <a:off x="867294" y="890501"/>
          <a:ext cx="7852757" cy="3623310"/>
        </p:xfrm>
        <a:graphic>
          <a:graphicData uri="http://schemas.openxmlformats.org/drawingml/2006/table">
            <a:tbl>
              <a:tblPr/>
              <a:tblGrid>
                <a:gridCol w="980442"/>
                <a:gridCol w="6872315"/>
              </a:tblGrid>
              <a:tr h="191088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组成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及连接顺序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两根进户线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之间电压为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220 V,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用试电笔来辨别火线和零线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试电笔使用时要接触笔尾金属体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如图所示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、总开关、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、插座、用电器、导线等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24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示</a:t>
                      </a:r>
                      <a:endParaRPr 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意图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3424843" y="1820488"/>
            <a:ext cx="3283527" cy="2617343"/>
            <a:chOff x="3424843" y="1820488"/>
            <a:chExt cx="3283527" cy="2617343"/>
          </a:xfrm>
        </p:grpSpPr>
        <p:pic>
          <p:nvPicPr>
            <p:cNvPr id="25602" name="7jk225A.EPS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339242" y="1820488"/>
              <a:ext cx="2012844" cy="856210"/>
            </a:xfrm>
            <a:prstGeom prst="rect">
              <a:avLst/>
            </a:prstGeom>
            <a:noFill/>
          </p:spPr>
        </p:pic>
        <p:pic>
          <p:nvPicPr>
            <p:cNvPr id="25601" name="7jk223.EPS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424843" y="2901141"/>
              <a:ext cx="3283527" cy="1536690"/>
            </a:xfrm>
            <a:prstGeom prst="rect">
              <a:avLst/>
            </a:prstGeom>
            <a:noFill/>
          </p:spPr>
        </p:pic>
      </p:grpSp>
      <p:sp>
        <p:nvSpPr>
          <p:cNvPr id="14" name="矩形 13"/>
          <p:cNvSpPr/>
          <p:nvPr/>
        </p:nvSpPr>
        <p:spPr>
          <a:xfrm>
            <a:off x="5285119" y="1302435"/>
            <a:ext cx="838691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电能表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7245927" y="1301568"/>
            <a:ext cx="105670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保险装置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392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续表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77466" y="816841"/>
          <a:ext cx="7869371" cy="3717468"/>
        </p:xfrm>
        <a:graphic>
          <a:graphicData uri="http://schemas.openxmlformats.org/drawingml/2006/table">
            <a:tbl>
              <a:tblPr/>
              <a:tblGrid>
                <a:gridCol w="960571"/>
                <a:gridCol w="6908800"/>
              </a:tblGrid>
              <a:tr h="2390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元件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连接方式及注意事项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1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空气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开关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当电路中的电流过大时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空气开关自动断开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切断电路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0740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保险丝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熔断器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位置：安装在总开关的后面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串联在电路中的火线上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材料：保险丝选用材料为电阻率大、熔点低的铅锑合金。禁止用铜丝、铁丝等导线代替保险丝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作用：当电流过大时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保险丝由于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而熔断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从而切断电路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起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到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作用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420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开关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与用电器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zh-CN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联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接在用电器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和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zh-CN" alt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线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之间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5169341" y="3194626"/>
            <a:ext cx="105670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温度过高</a:t>
            </a:r>
            <a:endParaRPr lang="zh-CN" altLang="en-US" sz="1700" dirty="0"/>
          </a:p>
        </p:txBody>
      </p:sp>
      <p:sp>
        <p:nvSpPr>
          <p:cNvPr id="9" name="矩形 8"/>
          <p:cNvSpPr/>
          <p:nvPr/>
        </p:nvSpPr>
        <p:spPr>
          <a:xfrm>
            <a:off x="1890433" y="3582553"/>
            <a:ext cx="105670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保护电路</a:t>
            </a:r>
            <a:endParaRPr lang="zh-CN" altLang="en-US" sz="1700" dirty="0"/>
          </a:p>
        </p:txBody>
      </p:sp>
      <p:sp>
        <p:nvSpPr>
          <p:cNvPr id="12" name="矩形 11"/>
          <p:cNvSpPr/>
          <p:nvPr/>
        </p:nvSpPr>
        <p:spPr>
          <a:xfrm>
            <a:off x="3070358" y="4086148"/>
            <a:ext cx="402674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串</a:t>
            </a:r>
            <a:endParaRPr lang="zh-CN" altLang="en-US" sz="1700" dirty="0"/>
          </a:p>
        </p:txBody>
      </p:sp>
      <p:sp>
        <p:nvSpPr>
          <p:cNvPr id="13" name="矩形 12"/>
          <p:cNvSpPr/>
          <p:nvPr/>
        </p:nvSpPr>
        <p:spPr>
          <a:xfrm>
            <a:off x="5259376" y="4095384"/>
            <a:ext cx="402674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火</a:t>
            </a:r>
            <a:endParaRPr lang="zh-CN" altLang="en-US" sz="17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3927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 algn="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续表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sz="105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68229" y="803566"/>
          <a:ext cx="7869371" cy="2309089"/>
        </p:xfrm>
        <a:graphic>
          <a:graphicData uri="http://schemas.openxmlformats.org/drawingml/2006/table">
            <a:tbl>
              <a:tblPr/>
              <a:tblGrid>
                <a:gridCol w="960571"/>
                <a:gridCol w="6908800"/>
              </a:tblGrid>
              <a:tr h="84974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用电器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螺旋灯座的螺旋套应接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zh-CN" alt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线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上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各用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电器</a:t>
                      </a:r>
                      <a:r>
                        <a:rPr lang="zh-CN" altLang="en-US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zh-CN" alt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联接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入电路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带有金属外壳的用电器一定要将金属外壳接地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802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三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孔插座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接法：左零右火上接地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7905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漏电保</a:t>
                      </a:r>
                      <a:endParaRPr 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护器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装在控制插座的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上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当电流经过人体流入大地时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它会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迅速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起保护作用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41015" marR="4101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840509" y="3191804"/>
            <a:ext cx="7878618" cy="136536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[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注意</a:t>
            </a:r>
            <a:r>
              <a:rPr lang="en-US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] 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火线标着“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”字样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零线标着“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N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”字样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地线标着“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E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”字样。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开关必须接在火线和用电器之间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如果用电器是螺口灯泡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开关要连到灯泡的凸起端。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两孔插座接法：左零右火。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节点处加黑点。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561163" y="886509"/>
            <a:ext cx="402674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零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537745" y="876407"/>
            <a:ext cx="402674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并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761552" y="2289282"/>
            <a:ext cx="838691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总开关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977678" y="2650223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切断</a:t>
            </a:r>
            <a:endParaRPr lang="zh-CN" altLang="en-US" sz="1700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4176391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家庭电路中电流过大的原因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家庭电路中电流过大的原因：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如火线和零线直接连通、电线绝缘皮破损或老化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如大功率用电器的使用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多个用电器同时使用。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21506" name="Object 2"/>
          <p:cNvGraphicFramePr>
            <a:graphicFrameLocks noChangeAspect="1"/>
          </p:cNvGraphicFramePr>
          <p:nvPr/>
        </p:nvGraphicFramePr>
        <p:xfrm>
          <a:off x="860425" y="2127250"/>
          <a:ext cx="7831138" cy="2381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7844155" imgH="2393950" progId="Word.Document.12">
                  <p:embed/>
                </p:oleObj>
              </mc:Choice>
              <mc:Fallback>
                <p:oleObj name="文档" r:id="rId1" imgW="7844155" imgH="2393950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0425" y="2127250"/>
                        <a:ext cx="7831138" cy="2381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4459667" y="86308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短路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833344" y="1278721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用电器的总功率过大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124547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安全用电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334776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对人体安全的电压为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家庭电路电压为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触电类型：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双线触电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同时接触零线、火线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、单线触电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与火线接触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、高压电弧触电、跨步电压触电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分别如图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18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-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甲、乙、丙、丁所示。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18-1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9" name="20DZ5.EPS" descr="id:2147504222;FounderCE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95213" y="2258866"/>
            <a:ext cx="4111125" cy="1306370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284321" y="863083"/>
            <a:ext cx="1162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不高于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36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465447" y="900030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220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26103" y="3168073"/>
            <a:ext cx="7856080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触电急救：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首先迅速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 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或用一根干燥的绝缘棒将触电者身上的电线挑开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然后尽快使触电者离开现场。发生触电火灾时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必须在切断电源后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才能泼水救火。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23553" name="Object 1"/>
          <p:cNvGraphicFramePr>
            <a:graphicFrameLocks noChangeAspect="1"/>
          </p:cNvGraphicFramePr>
          <p:nvPr/>
        </p:nvGraphicFramePr>
        <p:xfrm>
          <a:off x="850900" y="398463"/>
          <a:ext cx="7297738" cy="287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7303135" imgH="2881630" progId="Word.Document.12">
                  <p:embed/>
                </p:oleObj>
              </mc:Choice>
              <mc:Fallback>
                <p:oleObj name="文档" r:id="rId1" imgW="7303135" imgH="2881630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0900" y="398463"/>
                        <a:ext cx="7297738" cy="28702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3248178" y="3227593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切断电源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663430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家庭电路的组成与连接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866" y="731521"/>
            <a:ext cx="7883789" cy="3396690"/>
            <a:chOff x="816866" y="731521"/>
            <a:chExt cx="7883789" cy="3396690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7883789" cy="33966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18-2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是林红家家庭电路的一部分电路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图中虚线框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是电灯、开关的位置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则开关应安装在虚线框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”或“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用试电笔分别测试插座的左右两孔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则试电笔测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选填“左”或“右”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孔时氖管会发光。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18-2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18ZX170.EPS" descr="id:2147504243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527311" y="2414095"/>
              <a:ext cx="2347016" cy="1147292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4490953" y="1220849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5405362" y="1617724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右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6866" y="314036"/>
            <a:ext cx="7878247" cy="2932268"/>
            <a:chOff x="816866" y="314036"/>
            <a:chExt cx="7878247" cy="293226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93226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[2018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贵港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请将图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18-3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中的“光控开关”、“声控开关”、灯泡用笔画线代替导线正确连入电路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设计出只有在光线很暗且有声音时灯才亮的楼道灯自动控制电路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同时安装一个不受开关控制的三孔插座。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18-3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132.EPS" descr="id:2147504250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72145" y="1681712"/>
              <a:ext cx="2142385" cy="1098434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911378" y="2987447"/>
            <a:ext cx="3346586" cy="1553517"/>
            <a:chOff x="911378" y="2987447"/>
            <a:chExt cx="3346586" cy="1553517"/>
          </a:xfrm>
        </p:grpSpPr>
        <p:sp>
          <p:nvSpPr>
            <p:cNvPr id="8" name="矩形 7"/>
            <p:cNvSpPr/>
            <p:nvPr/>
          </p:nvSpPr>
          <p:spPr>
            <a:xfrm>
              <a:off x="911378" y="2987447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ea typeface="微软雅黑" panose="020B0503020204020204" pitchFamily="34" charset="-122"/>
                  <a:cs typeface="Times New Roman" panose="02020603050405020304"/>
                </a:rPr>
                <a:t>如图所示</a:t>
              </a:r>
              <a:endParaRPr lang="zh-CN" altLang="en-US" dirty="0"/>
            </a:p>
          </p:txBody>
        </p:sp>
        <p:pic>
          <p:nvPicPr>
            <p:cNvPr id="10" name="20JX133.EPS" descr="id:2147490424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69595" y="3371965"/>
              <a:ext cx="2288369" cy="1168999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2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2126</Words>
  <Application>WPS 演示</Application>
  <PresentationFormat>全屏显示(16:9)</PresentationFormat>
  <Paragraphs>272</Paragraphs>
  <Slides>14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Calibri</vt:lpstr>
      <vt:lpstr>Times New Roman</vt:lpstr>
      <vt:lpstr>Times New Roman</vt:lpstr>
      <vt:lpstr>华文楷体</vt:lpstr>
      <vt:lpstr>楷体</vt:lpstr>
      <vt:lpstr>123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2019-07-27T07:43:00Z</cp:lastPrinted>
  <dcterms:created xsi:type="dcterms:W3CDTF">2018-08-24T06:22:00Z</dcterms:created>
  <dcterms:modified xsi:type="dcterms:W3CDTF">2020-02-10T18:49:01Z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