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1" r:id="rId2"/>
    <p:sldMasterId id="2147483671" r:id="rId3"/>
  </p:sldMasterIdLst>
  <p:notesMasterIdLst>
    <p:notesMasterId r:id="rId26"/>
  </p:notesMasterIdLst>
  <p:handoutMasterIdLst>
    <p:handoutMasterId r:id="rId27"/>
  </p:handoutMasterIdLst>
  <p:sldIdLst>
    <p:sldId id="256" r:id="rId4"/>
    <p:sldId id="306" r:id="rId5"/>
    <p:sldId id="271" r:id="rId6"/>
    <p:sldId id="261" r:id="rId7"/>
    <p:sldId id="345" r:id="rId8"/>
    <p:sldId id="346" r:id="rId9"/>
    <p:sldId id="307" r:id="rId10"/>
    <p:sldId id="347" r:id="rId11"/>
    <p:sldId id="308" r:id="rId12"/>
    <p:sldId id="309" r:id="rId13"/>
    <p:sldId id="310" r:id="rId14"/>
    <p:sldId id="348" r:id="rId15"/>
    <p:sldId id="311" r:id="rId16"/>
    <p:sldId id="312" r:id="rId17"/>
    <p:sldId id="349" r:id="rId18"/>
    <p:sldId id="313" r:id="rId19"/>
    <p:sldId id="350" r:id="rId20"/>
    <p:sldId id="314" r:id="rId21"/>
    <p:sldId id="351" r:id="rId22"/>
    <p:sldId id="334" r:id="rId23"/>
    <p:sldId id="343" r:id="rId24"/>
    <p:sldId id="344" r:id="rId25"/>
  </p:sldIdLst>
  <p:sldSz cx="9144000" cy="5143500" type="screen16x9"/>
  <p:notesSz cx="9947275" cy="6858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552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45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720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630003" y="39633"/>
            <a:ext cx="35445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21.3</a:t>
            </a:r>
            <a:r>
              <a:rPr lang="en-US" altLang="zh-CN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广播、电视和移动通信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4630003" y="39633"/>
            <a:ext cx="35445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21.3</a:t>
            </a:r>
            <a:r>
              <a:rPr lang="en-US" altLang="zh-CN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广播、电视和移动通信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6080;&#32447;&#30005;&#24191;&#25773;&#30340;&#24037;&#20316;&#36807;&#31243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30005;&#30913;&#27874;&#30340;&#21457;&#23556;&#21644;&#25509;&#25910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007745" y="1696085"/>
            <a:ext cx="7228840" cy="1873885"/>
          </a:xfrm>
        </p:spPr>
        <p:txBody>
          <a:bodyPr>
            <a:normAutofit fontScale="90000"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第二十一</a:t>
            </a:r>
            <a:r>
              <a:rPr lang="zh-CN" altLang="en-US" sz="44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 信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息的传递</a:t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广播、电视和移动通信</a:t>
            </a: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-2822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5013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5"/>
          <p:cNvSpPr txBox="1"/>
          <p:nvPr/>
        </p:nvSpPr>
        <p:spPr>
          <a:xfrm>
            <a:off x="541640" y="4278627"/>
            <a:ext cx="55673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工作区域在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几十米至几百米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的范围。</a:t>
            </a:r>
          </a:p>
        </p:txBody>
      </p:sp>
      <p:sp>
        <p:nvSpPr>
          <p:cNvPr id="25605" name="TextBox 5"/>
          <p:cNvSpPr txBox="1"/>
          <p:nvPr/>
        </p:nvSpPr>
        <p:spPr>
          <a:xfrm>
            <a:off x="611511" y="3652284"/>
            <a:ext cx="753787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座机接在市话网上，相当于小型基地台。</a:t>
            </a:r>
          </a:p>
        </p:txBody>
      </p:sp>
      <p:pic>
        <p:nvPicPr>
          <p:cNvPr id="25608" name="图片 256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5671" y="1222030"/>
            <a:ext cx="3375422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2560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3818" y="1291085"/>
            <a:ext cx="2781300" cy="1966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2690202" y="586397"/>
            <a:ext cx="2980682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无绳电话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标题 147457"/>
          <p:cNvSpPr>
            <a:spLocks noGrp="1"/>
          </p:cNvSpPr>
          <p:nvPr>
            <p:ph type="title" idx="4294967295"/>
          </p:nvPr>
        </p:nvSpPr>
        <p:spPr>
          <a:xfrm>
            <a:off x="1758081" y="3573138"/>
            <a:ext cx="2298299" cy="84646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ea typeface="黑体" panose="02010609060101010101" pitchFamily="49" charset="-122"/>
              </a:rPr>
              <a:t>舰载卫星通讯系统</a:t>
            </a:r>
          </a:p>
        </p:txBody>
      </p:sp>
      <p:sp>
        <p:nvSpPr>
          <p:cNvPr id="147459" name="文本占位符 147458"/>
          <p:cNvSpPr>
            <a:spLocks noGrp="1"/>
          </p:cNvSpPr>
          <p:nvPr>
            <p:ph idx="4294967295"/>
          </p:nvPr>
        </p:nvSpPr>
        <p:spPr>
          <a:xfrm>
            <a:off x="5045241" y="724801"/>
            <a:ext cx="2294021" cy="1793427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</a:rPr>
              <a:t>车载数字新闻通讯车 </a:t>
            </a:r>
          </a:p>
        </p:txBody>
      </p:sp>
      <p:pic>
        <p:nvPicPr>
          <p:cNvPr id="147460" name="图片 147459" descr="船载卫星电视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7530" y="777690"/>
            <a:ext cx="2228850" cy="1532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461" name="图片 147460" descr="卫星通讯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6300" y="2874619"/>
            <a:ext cx="2743200" cy="19264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462" name="图片 147461" descr="png-00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5339962" flipH="1">
            <a:off x="2513410" y="2686500"/>
            <a:ext cx="857250" cy="5298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463" name="图片 147462" descr="png-00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16077268" flipH="1">
            <a:off x="5678654" y="1852659"/>
            <a:ext cx="857250" cy="5298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220" y="685531"/>
            <a:ext cx="827772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来在我们的生活中，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手机通信业务已经逐渐推广，使用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手机不仅通话信号好，而且在使用无线网络上网时效果更佳。下列说法正确的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）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电磁波和声波在空气中的传播速度都是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3×10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km/s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电磁波和声波都是由物体振动产生的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手机无线上网是利用电磁波传输信息的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电磁波能传递能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量，声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波不能传递能量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4553049" y="1929847"/>
            <a:ext cx="4624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17"/>
          <p:cNvSpPr txBox="1"/>
          <p:nvPr/>
        </p:nvSpPr>
        <p:spPr>
          <a:xfrm>
            <a:off x="1049654" y="3021897"/>
            <a:ext cx="912863" cy="4616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线形标注 1(带边框和强调线) 4"/>
          <p:cNvSpPr/>
          <p:nvPr/>
        </p:nvSpPr>
        <p:spPr>
          <a:xfrm>
            <a:off x="5719010" y="1877497"/>
            <a:ext cx="2133601" cy="512554"/>
          </a:xfrm>
          <a:prstGeom prst="accentBorderCallout1">
            <a:avLst>
              <a:gd name="adj1" fmla="val 43143"/>
              <a:gd name="adj2" fmla="val 1430"/>
              <a:gd name="adj3" fmla="val 116494"/>
              <a:gd name="adj4" fmla="val -133729"/>
            </a:avLst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声波在空气中的传播速度是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17"/>
          <p:cNvSpPr txBox="1"/>
          <p:nvPr/>
        </p:nvSpPr>
        <p:spPr>
          <a:xfrm>
            <a:off x="2317451" y="2464622"/>
            <a:ext cx="616083" cy="4616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线形标注 1(带边框和强调线) 7"/>
          <p:cNvSpPr/>
          <p:nvPr/>
        </p:nvSpPr>
        <p:spPr>
          <a:xfrm>
            <a:off x="6318148" y="3182635"/>
            <a:ext cx="2133601" cy="512554"/>
          </a:xfrm>
          <a:prstGeom prst="accentBorderCallout1">
            <a:avLst>
              <a:gd name="adj1" fmla="val 43143"/>
              <a:gd name="adj2" fmla="val 1430"/>
              <a:gd name="adj3" fmla="val 57481"/>
              <a:gd name="adj4" fmla="val -204727"/>
            </a:avLst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电磁波是由迅速变化的电流产生的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3869765" y="4090821"/>
            <a:ext cx="251587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3"/>
          <p:cNvSpPr txBox="1"/>
          <p:nvPr/>
        </p:nvSpPr>
        <p:spPr>
          <a:xfrm>
            <a:off x="127635" y="1071536"/>
            <a:ext cx="8888254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无线电广播的发射过程是：在广播电台话筒把播音员的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转换成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，再用调制器把音频电信号加载到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载波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上，然后通过天线发射出去。无线电广播的接收过程是：收音机的天线接收到各种各样的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转动收音机调谐器的旋钮，可以从中选出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的信号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；收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音机内的电子电路再把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从中取出来，放大后送到扬声器里转换成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，我们就听到广播了。</a:t>
            </a:r>
          </a:p>
        </p:txBody>
      </p:sp>
      <p:sp>
        <p:nvSpPr>
          <p:cNvPr id="52230" name="Rectangle 6"/>
          <p:cNvSpPr/>
          <p:nvPr/>
        </p:nvSpPr>
        <p:spPr>
          <a:xfrm>
            <a:off x="7646035" y="1071245"/>
            <a:ext cx="144653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声音信号</a:t>
            </a:r>
          </a:p>
        </p:txBody>
      </p:sp>
      <p:sp>
        <p:nvSpPr>
          <p:cNvPr id="52231" name="Rectangle 7"/>
          <p:cNvSpPr/>
          <p:nvPr/>
        </p:nvSpPr>
        <p:spPr>
          <a:xfrm>
            <a:off x="1177607" y="1408720"/>
            <a:ext cx="1181576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电信号</a:t>
            </a:r>
          </a:p>
        </p:txBody>
      </p:sp>
      <p:sp>
        <p:nvSpPr>
          <p:cNvPr id="52232" name="Rectangle 8"/>
          <p:cNvSpPr/>
          <p:nvPr/>
        </p:nvSpPr>
        <p:spPr>
          <a:xfrm>
            <a:off x="7080885" y="1408721"/>
            <a:ext cx="1750219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高频电磁波</a:t>
            </a:r>
          </a:p>
        </p:txBody>
      </p:sp>
      <p:sp>
        <p:nvSpPr>
          <p:cNvPr id="52233" name="Rectangle 9"/>
          <p:cNvSpPr/>
          <p:nvPr/>
        </p:nvSpPr>
        <p:spPr>
          <a:xfrm>
            <a:off x="4682490" y="2172335"/>
            <a:ext cx="125031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电磁波</a:t>
            </a:r>
          </a:p>
        </p:txBody>
      </p:sp>
      <p:sp>
        <p:nvSpPr>
          <p:cNvPr id="52234" name="Rectangle 10"/>
          <p:cNvSpPr/>
          <p:nvPr/>
        </p:nvSpPr>
        <p:spPr>
          <a:xfrm>
            <a:off x="3347403" y="2521559"/>
            <a:ext cx="143446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特定频率</a:t>
            </a:r>
          </a:p>
        </p:txBody>
      </p:sp>
      <p:sp>
        <p:nvSpPr>
          <p:cNvPr id="52235" name="Rectangle 11"/>
          <p:cNvSpPr/>
          <p:nvPr/>
        </p:nvSpPr>
        <p:spPr>
          <a:xfrm>
            <a:off x="739775" y="2894330"/>
            <a:ext cx="145351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音频信号</a:t>
            </a:r>
          </a:p>
        </p:txBody>
      </p:sp>
      <p:sp>
        <p:nvSpPr>
          <p:cNvPr id="52236" name="Rectangle 12"/>
          <p:cNvSpPr/>
          <p:nvPr/>
        </p:nvSpPr>
        <p:spPr>
          <a:xfrm>
            <a:off x="7499350" y="2894330"/>
            <a:ext cx="86868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635" y="3798544"/>
            <a:ext cx="888825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用收音机收听无线电广播时，收音机中承担选台工作的是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    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接收天线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调谐器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检波器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扬声器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071" name="Text Box 7"/>
          <p:cNvSpPr txBox="1"/>
          <p:nvPr/>
        </p:nvSpPr>
        <p:spPr>
          <a:xfrm>
            <a:off x="8464629" y="3778123"/>
            <a:ext cx="44053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26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/>
      <p:bldP spid="52232" grpId="0"/>
      <p:bldP spid="52233" grpId="0"/>
      <p:bldP spid="52234" grpId="0"/>
      <p:bldP spid="52235" grpId="0"/>
      <p:bldP spid="52236" grpId="0"/>
      <p:bldP spid="880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Rectangle 6"/>
          <p:cNvSpPr/>
          <p:nvPr/>
        </p:nvSpPr>
        <p:spPr>
          <a:xfrm>
            <a:off x="250558" y="1144521"/>
            <a:ext cx="85439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课外活动时间，有几位同学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在讨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论无线电广播和电视信号的接收、发射，有以下几种说法，你认为正确的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）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无线电广播是光、电信号之间的相互转换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电视信号的接收或发射是声、电信号之间的转换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无论是无线电广播还是电视都是光、电信号的转换</a:t>
            </a: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无论是无线电广播还是电视都有声、电信号的转换</a:t>
            </a:r>
          </a:p>
        </p:txBody>
      </p:sp>
      <p:sp>
        <p:nvSpPr>
          <p:cNvPr id="69640" name="Text Box 8"/>
          <p:cNvSpPr txBox="1"/>
          <p:nvPr/>
        </p:nvSpPr>
        <p:spPr>
          <a:xfrm>
            <a:off x="7161261" y="1840581"/>
            <a:ext cx="4624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579" y="1207717"/>
            <a:ext cx="8571071" cy="324217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调制器的作用是 （     ）</a:t>
            </a:r>
            <a:b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把声音信号变为电信号      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B．</a:t>
            </a:r>
            <a: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能接收电磁波</a:t>
            </a:r>
            <a:b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C．</a:t>
            </a:r>
            <a: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能制造电磁波    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</a:t>
            </a:r>
            <a:r>
              <a:rPr kumimoji="1"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把电信号加到高频振荡电流上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3889011" y="1346977"/>
            <a:ext cx="46243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8" name="缺角矩形 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3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 Box 3"/>
          <p:cNvSpPr txBox="1"/>
          <p:nvPr/>
        </p:nvSpPr>
        <p:spPr>
          <a:xfrm>
            <a:off x="503555" y="1177290"/>
            <a:ext cx="8289925" cy="3693319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 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关于移动电话，下列说法中错误的</a:t>
            </a:r>
            <a:r>
              <a:rPr lang="zh-CN" altLang="en-US" sz="2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）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移动电话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间的声音信号是靠导线中的电流来传递的</a:t>
            </a:r>
            <a:b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移动电话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间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声音信号是靠空间的电磁波来传递的</a:t>
            </a:r>
            <a:b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移动电话机既是无线电发</a:t>
            </a:r>
            <a:r>
              <a:rPr lang="zh-CN" altLang="en-US" sz="2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射台，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又是无线电接收台</a:t>
            </a:r>
            <a:b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</a:t>
            </a:r>
            <a: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移动电话间的通话要靠基地台转接</a:t>
            </a:r>
            <a:br>
              <a:rPr lang="zh-CN" altLang="en-US" sz="2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070" name="Text Box 6"/>
          <p:cNvSpPr txBox="1"/>
          <p:nvPr/>
        </p:nvSpPr>
        <p:spPr>
          <a:xfrm>
            <a:off x="6594335" y="1293868"/>
            <a:ext cx="369570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345" y="1256665"/>
            <a:ext cx="7687310" cy="324217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电视机换台时，实际上是在改变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A．电视台发射电磁波的频率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B．电视台发射电磁波的波速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C．电视机接收电磁波的频率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D．电视机接收电磁波的波速 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6736847" y="1396424"/>
            <a:ext cx="36957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 bwMode="auto">
          <a:xfrm>
            <a:off x="3216593" y="592771"/>
            <a:ext cx="2411016" cy="450056"/>
            <a:chOff x="3564387" y="597378"/>
            <a:chExt cx="2247990" cy="419195"/>
          </a:xfrm>
        </p:grpSpPr>
        <p:sp>
          <p:nvSpPr>
            <p:cNvPr id="1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182065" y="549908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7870" y="1221740"/>
            <a:ext cx="7291705" cy="3223895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从广播电台发射出去的电磁波是 （       ）</a:t>
            </a:r>
            <a:b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振荡器产生的高频电磁波        </a:t>
            </a:r>
            <a:b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随声音变化的低频电磁波</a:t>
            </a:r>
            <a:b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经声音信号调制的高频电磁波    </a:t>
            </a:r>
            <a:b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经图像信号调制的高频电磁波</a:t>
            </a:r>
            <a:b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endParaRPr kumimoji="1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502" name="Text Box 6"/>
          <p:cNvSpPr txBox="1"/>
          <p:nvPr/>
        </p:nvSpPr>
        <p:spPr>
          <a:xfrm>
            <a:off x="6726386" y="1356534"/>
            <a:ext cx="44053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27" name="组合 1"/>
          <p:cNvGrpSpPr>
            <a:grpSpLocks noChangeAspect="1"/>
          </p:cNvGrpSpPr>
          <p:nvPr/>
        </p:nvGrpSpPr>
        <p:grpSpPr bwMode="auto">
          <a:xfrm>
            <a:off x="3216593" y="592771"/>
            <a:ext cx="2411016" cy="450056"/>
            <a:chOff x="3564387" y="597378"/>
            <a:chExt cx="2247990" cy="419195"/>
          </a:xfrm>
        </p:grpSpPr>
        <p:sp>
          <p:nvSpPr>
            <p:cNvPr id="28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3182065" y="549908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2656" y="1268359"/>
            <a:ext cx="8477250" cy="324217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收音机“收音”的顺序正确的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 （      ）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/>
            </a:r>
            <a:b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检波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接收天线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喇叭</a:t>
            </a:r>
            <a:b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接收天线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检波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喇叭</a:t>
            </a:r>
            <a:b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接收天线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检波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喇叭</a:t>
            </a:r>
            <a:b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接收天线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检波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调谐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喇叭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503" name="Text Box 7"/>
          <p:cNvSpPr txBox="1"/>
          <p:nvPr/>
        </p:nvSpPr>
        <p:spPr>
          <a:xfrm>
            <a:off x="6492469" y="1399716"/>
            <a:ext cx="46339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 bwMode="auto">
          <a:xfrm>
            <a:off x="3216593" y="592771"/>
            <a:ext cx="2411016" cy="450056"/>
            <a:chOff x="3564387" y="597378"/>
            <a:chExt cx="2247990" cy="419195"/>
          </a:xfrm>
        </p:grpSpPr>
        <p:sp>
          <p:nvSpPr>
            <p:cNvPr id="1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182065" y="549908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Text Box 4"/>
          <p:cNvSpPr txBox="1"/>
          <p:nvPr/>
        </p:nvSpPr>
        <p:spPr>
          <a:xfrm>
            <a:off x="288759" y="605389"/>
            <a:ext cx="4820652" cy="17532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们几乎每天都要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听广播、看电视、打电话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那这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些图像和声音是怎样传过来的？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4010" y="529564"/>
            <a:ext cx="17145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5229" y="433311"/>
            <a:ext cx="171450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407" y="2244064"/>
            <a:ext cx="3560921" cy="27303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7445" y="2399321"/>
            <a:ext cx="2743200" cy="171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04398" y="3025590"/>
            <a:ext cx="2471738" cy="1714500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08635" y="2157095"/>
            <a:ext cx="1982470" cy="829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广播、电视和移动通信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96924" y="695259"/>
            <a:ext cx="4161790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无线电广播信号的发射和接收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96924" y="2317549"/>
            <a:ext cx="2621280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电视的发射和接收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96924" y="4135119"/>
            <a:ext cx="1402080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移动电话</a:t>
            </a:r>
          </a:p>
        </p:txBody>
      </p:sp>
      <p:sp>
        <p:nvSpPr>
          <p:cNvPr id="21" name="AutoShape 28"/>
          <p:cNvSpPr/>
          <p:nvPr/>
        </p:nvSpPr>
        <p:spPr>
          <a:xfrm flipH="1">
            <a:off x="2563495" y="823595"/>
            <a:ext cx="442595" cy="3627755"/>
          </a:xfrm>
          <a:prstGeom prst="rightBrace">
            <a:avLst>
              <a:gd name="adj1" fmla="val 5602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0" y="1176860"/>
            <a:ext cx="8691656" cy="3283208"/>
            <a:chOff x="508490" y="1176860"/>
            <a:chExt cx="8691656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883417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册练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14045" y="2827020"/>
            <a:ext cx="7543165" cy="1616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无线电广播的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大致工作过程；大致了解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电视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的工作过程；了解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移动电话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是怎样工作的。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35697" y="1015655"/>
            <a:ext cx="7655377" cy="15671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通过了解广播、电视和移动电话的工作过程，初步认识科技对现代生活的影响。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8815" y="630370"/>
            <a:ext cx="8214995" cy="3871595"/>
            <a:chOff x="987" y="819"/>
            <a:chExt cx="12937" cy="6097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104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/>
        </p:nvSpPr>
        <p:spPr>
          <a:xfrm>
            <a:off x="3774874" y="1187115"/>
            <a:ext cx="5136516" cy="38546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9056" tIns="34528" rIns="69056" bIns="34528" numCol="1" anchor="t" anchorCtr="0" compatLnSpc="1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400" b="0" i="0" u="non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先将信号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加载在电磁波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上，再把载有信号的电磁波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发射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去，（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类似于把信件绑到鸽子身上，放飞鸽子</a:t>
            </a:r>
            <a:r>
              <a:rPr lang="zh-CN" altLang="en-US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Bef>
                <a:spcPts val="0"/>
              </a:spcBef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到达接收处的电磁波中把信号检出来。</a:t>
            </a:r>
            <a:r>
              <a:rPr lang="zh-CN" altLang="en-US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类似于鸽子携带信件飞到目的地，从鸽子身上取下信件并读取）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83080" y="556260"/>
            <a:ext cx="6169660" cy="463550"/>
            <a:chOff x="4360" y="888"/>
            <a:chExt cx="9716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7050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无线电广播信号的发射和接收</a:t>
              </a:r>
            </a:p>
          </p:txBody>
        </p:sp>
      </p:grpSp>
      <p:pic>
        <p:nvPicPr>
          <p:cNvPr id="25" name="图片 2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596" y="1370296"/>
            <a:ext cx="3151505" cy="21532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3" name="组合 22"/>
          <p:cNvGrpSpPr/>
          <p:nvPr/>
        </p:nvGrpSpPr>
        <p:grpSpPr>
          <a:xfrm rot="16200000">
            <a:off x="1594232" y="2390035"/>
            <a:ext cx="879947" cy="3081217"/>
            <a:chOff x="422028" y="1150512"/>
            <a:chExt cx="879947" cy="1925513"/>
          </a:xfrm>
        </p:grpSpPr>
        <p:sp>
          <p:nvSpPr>
            <p:cNvPr id="24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658958">
              <a:off x="566781" y="1055429"/>
              <a:ext cx="262737" cy="50700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Box 20"/>
            <p:cNvSpPr txBox="1"/>
            <p:nvPr/>
          </p:nvSpPr>
          <p:spPr>
            <a:xfrm>
              <a:off x="422028" y="1376955"/>
              <a:ext cx="677108" cy="1601616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点击观看</a:t>
              </a:r>
            </a:p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电磁波的发射和接收 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拓展性实验：电磁波的发射与接收</a:t>
            </a:r>
            <a:r>
              <a:rPr lang="zh-CN" altLang="zh-CN" sz="2800" b="1" spc="1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zh-CN" sz="2800" b="1" spc="100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50" name="Picture 2" descr="G:\WL_9\resource\9213\jpg\15504003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43" y="1323774"/>
            <a:ext cx="4514211" cy="342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64125" y="1401051"/>
            <a:ext cx="837045" cy="3081217"/>
            <a:chOff x="464930" y="1150512"/>
            <a:chExt cx="837045" cy="1925513"/>
          </a:xfrm>
        </p:grpSpPr>
        <p:sp>
          <p:nvSpPr>
            <p:cNvPr id="6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20433" cy="31683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20"/>
            <p:cNvSpPr txBox="1"/>
            <p:nvPr/>
          </p:nvSpPr>
          <p:spPr>
            <a:xfrm>
              <a:off x="487933" y="1472194"/>
              <a:ext cx="430887" cy="16016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578" y="861822"/>
            <a:ext cx="77790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播电台通过</a:t>
            </a:r>
            <a:r>
              <a:rPr lang="zh-CN" altLang="en-US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将信息传播给千家万户。某收音机的面板上有“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AM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 和“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FM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”两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个波段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，其中波长较长的是</a:t>
            </a:r>
            <a:r>
              <a:rPr lang="zh-CN" altLang="en-US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段。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21304.eps" descr="id:214750908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2612" y="2960536"/>
            <a:ext cx="4277661" cy="10354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0062" y="93227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电磁波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4985" y="2262205"/>
            <a:ext cx="782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AM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2945" y="4133895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电磁波的频率与波长成反比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440" y="1212030"/>
            <a:ext cx="4261009" cy="2934176"/>
            <a:chOff x="207" y="1451"/>
            <a:chExt cx="8947" cy="6796"/>
          </a:xfrm>
        </p:grpSpPr>
        <p:pic>
          <p:nvPicPr>
            <p:cNvPr id="30722" name="Picture 2" descr="E:\教科研、论文资料\人教版教学参考编制\21图\21图\21-3-4a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2" y="1560"/>
              <a:ext cx="8802" cy="4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5172" name="下箭头标注 135171"/>
            <p:cNvSpPr/>
            <p:nvPr/>
          </p:nvSpPr>
          <p:spPr>
            <a:xfrm>
              <a:off x="207" y="1451"/>
              <a:ext cx="8913" cy="6797"/>
            </a:xfrm>
            <a:prstGeom prst="downArrowCallout">
              <a:avLst>
                <a:gd name="adj1" fmla="val 13844"/>
                <a:gd name="adj2" fmla="val 16388"/>
                <a:gd name="adj3" fmla="val 14518"/>
                <a:gd name="adj4" fmla="val 77887"/>
              </a:avLst>
            </a:prstGeom>
            <a:noFill/>
            <a:ln w="5715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35173" name="矩形 135172"/>
          <p:cNvSpPr/>
          <p:nvPr/>
        </p:nvSpPr>
        <p:spPr>
          <a:xfrm>
            <a:off x="432911" y="4346470"/>
            <a:ext cx="132278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发射：</a:t>
            </a:r>
          </a:p>
        </p:txBody>
      </p:sp>
      <p:sp>
        <p:nvSpPr>
          <p:cNvPr id="135174" name="矩形 135173"/>
          <p:cNvSpPr/>
          <p:nvPr/>
        </p:nvSpPr>
        <p:spPr>
          <a:xfrm>
            <a:off x="1067753" y="4346707"/>
            <a:ext cx="26847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（由</a:t>
            </a:r>
            <a:r>
              <a:rPr lang="en-US" altLang="zh-CN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完成）</a:t>
            </a:r>
          </a:p>
        </p:txBody>
      </p:sp>
      <p:sp>
        <p:nvSpPr>
          <p:cNvPr id="135175" name="文本框 135174"/>
          <p:cNvSpPr txBox="1"/>
          <p:nvPr/>
        </p:nvSpPr>
        <p:spPr>
          <a:xfrm>
            <a:off x="1735694" y="4289557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Times New Roman" panose="02020603050405020304" pitchFamily="18" charset="0"/>
                <a:ea typeface="隶书" pitchFamily="49" charset="-122"/>
              </a:rPr>
              <a:t>电视台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73905" y="1212030"/>
            <a:ext cx="4126706" cy="3020378"/>
            <a:chOff x="9604" y="2544"/>
            <a:chExt cx="8665" cy="6342"/>
          </a:xfrm>
        </p:grpSpPr>
        <p:pic>
          <p:nvPicPr>
            <p:cNvPr id="31746" name="Picture 2" descr="E:\教科研、论文资料\人教版教学参考编制\21图\21图\21-3-4b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04" y="2743"/>
              <a:ext cx="8525" cy="41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5177" name="下箭头标注 135176"/>
            <p:cNvSpPr/>
            <p:nvPr/>
          </p:nvSpPr>
          <p:spPr>
            <a:xfrm>
              <a:off x="9605" y="2544"/>
              <a:ext cx="8664" cy="6342"/>
            </a:xfrm>
            <a:prstGeom prst="downArrowCallout">
              <a:avLst>
                <a:gd name="adj1" fmla="val 12351"/>
                <a:gd name="adj2" fmla="val 14620"/>
                <a:gd name="adj3" fmla="val 14837"/>
                <a:gd name="adj4" fmla="val 75551"/>
              </a:avLst>
            </a:prstGeom>
            <a:noFill/>
            <a:ln w="5715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35178" name="矩形 135177"/>
          <p:cNvSpPr/>
          <p:nvPr/>
        </p:nvSpPr>
        <p:spPr>
          <a:xfrm>
            <a:off x="4250531" y="4289557"/>
            <a:ext cx="132278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接收：</a:t>
            </a:r>
          </a:p>
        </p:txBody>
      </p:sp>
      <p:sp>
        <p:nvSpPr>
          <p:cNvPr id="135179" name="矩形 135178"/>
          <p:cNvSpPr/>
          <p:nvPr/>
        </p:nvSpPr>
        <p:spPr>
          <a:xfrm>
            <a:off x="4860608" y="4289557"/>
            <a:ext cx="3073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（由</a:t>
            </a:r>
            <a:r>
              <a:rPr lang="en-US" altLang="zh-CN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solidFill>
                  <a:srgbClr val="040404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完成）</a:t>
            </a:r>
          </a:p>
        </p:txBody>
      </p:sp>
      <p:sp>
        <p:nvSpPr>
          <p:cNvPr id="135180" name="文本框 135179"/>
          <p:cNvSpPr txBox="1"/>
          <p:nvPr/>
        </p:nvSpPr>
        <p:spPr>
          <a:xfrm>
            <a:off x="5630942" y="4232407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Times New Roman" panose="02020603050405020304" pitchFamily="18" charset="0"/>
                <a:ea typeface="隶书" pitchFamily="49" charset="-122"/>
              </a:rPr>
              <a:t>电视机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183067" y="563880"/>
            <a:ext cx="4591050" cy="463550"/>
            <a:chOff x="4360" y="888"/>
            <a:chExt cx="7230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4564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电视的发射与接收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4" grpId="0" bldLvl="0" animBg="1"/>
      <p:bldP spid="135175" grpId="0"/>
      <p:bldP spid="135178" grpId="0"/>
      <p:bldP spid="135179" grpId="0" bldLvl="0" animBg="1"/>
      <p:bldP spid="1351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474" y="810130"/>
            <a:ext cx="81814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地高高耸立的电视塔是地标性建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筑，电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视塔上天线的作用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 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让声音、图像信号转化为电信号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让声音、图像信号加载到高频电流上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让音频、视频电信号加载到高频电流上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让载有音频、视频信号的高频电流产生电磁波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3320407" y="1601903"/>
            <a:ext cx="4624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074" name="Picture 2" descr="G:\WL_9\resource\9212\jpg\15004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132" y="1748201"/>
            <a:ext cx="1648816" cy="1628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图片 2765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6883" y="932598"/>
            <a:ext cx="3154204" cy="27970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69" name="文本框 139268"/>
          <p:cNvSpPr txBox="1"/>
          <p:nvPr/>
        </p:nvSpPr>
        <p:spPr>
          <a:xfrm>
            <a:off x="281623" y="3877284"/>
            <a:ext cx="4340543" cy="11988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移动电话机由 </a:t>
            </a: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来传递声音，它既是</a:t>
            </a: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  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又是</a:t>
            </a: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9270" name="矩形 139269"/>
          <p:cNvSpPr/>
          <p:nvPr/>
        </p:nvSpPr>
        <p:spPr>
          <a:xfrm>
            <a:off x="2333704" y="3859936"/>
            <a:ext cx="1314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电磁波</a:t>
            </a:r>
          </a:p>
        </p:txBody>
      </p:sp>
      <p:sp>
        <p:nvSpPr>
          <p:cNvPr id="139271" name="矩形 139270"/>
          <p:cNvSpPr/>
          <p:nvPr/>
        </p:nvSpPr>
        <p:spPr>
          <a:xfrm>
            <a:off x="2304733" y="4242555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无线电发射台</a:t>
            </a:r>
          </a:p>
        </p:txBody>
      </p:sp>
      <p:sp>
        <p:nvSpPr>
          <p:cNvPr id="139272" name="矩形 139271"/>
          <p:cNvSpPr/>
          <p:nvPr/>
        </p:nvSpPr>
        <p:spPr>
          <a:xfrm>
            <a:off x="1102678" y="4589823"/>
            <a:ext cx="1543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接收台</a:t>
            </a:r>
          </a:p>
        </p:txBody>
      </p:sp>
      <p:sp>
        <p:nvSpPr>
          <p:cNvPr id="139273" name="下箭头标注 139272"/>
          <p:cNvSpPr/>
          <p:nvPr/>
        </p:nvSpPr>
        <p:spPr>
          <a:xfrm>
            <a:off x="856616" y="2385193"/>
            <a:ext cx="1017587" cy="1443989"/>
          </a:xfrm>
          <a:prstGeom prst="downArrowCallout">
            <a:avLst>
              <a:gd name="adj1" fmla="val 25000"/>
              <a:gd name="adj2" fmla="val 25000"/>
              <a:gd name="adj3" fmla="val 24561"/>
              <a:gd name="adj4" fmla="val 77324"/>
            </a:avLst>
          </a:prstGeom>
          <a:noFill/>
          <a:ln w="571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39274" name="矩形 139273"/>
          <p:cNvSpPr/>
          <p:nvPr/>
        </p:nvSpPr>
        <p:spPr>
          <a:xfrm>
            <a:off x="4430158" y="924057"/>
            <a:ext cx="4236244" cy="1198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移动电话靠</a:t>
            </a: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 </a:t>
            </a:r>
            <a:r>
              <a:rPr lang="en-US" altLang="zh-CN" sz="2400" b="1" dirty="0">
                <a:solidFill>
                  <a:srgbClr val="0404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较大的固定无线电台</a:t>
            </a:r>
            <a:r>
              <a:rPr lang="zh-CN" altLang="en-US" sz="2400" b="1" dirty="0">
                <a:solidFill>
                  <a:srgbClr val="0404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使在不同地方的人可以互相通话</a:t>
            </a:r>
          </a:p>
        </p:txBody>
      </p:sp>
      <p:sp>
        <p:nvSpPr>
          <p:cNvPr id="139275" name="矩形 139274"/>
          <p:cNvSpPr/>
          <p:nvPr/>
        </p:nvSpPr>
        <p:spPr>
          <a:xfrm>
            <a:off x="6758447" y="919295"/>
            <a:ext cx="1428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B11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基地台</a:t>
            </a:r>
          </a:p>
        </p:txBody>
      </p:sp>
      <p:sp>
        <p:nvSpPr>
          <p:cNvPr id="139276" name="椭圆 139275"/>
          <p:cNvSpPr/>
          <p:nvPr/>
        </p:nvSpPr>
        <p:spPr>
          <a:xfrm>
            <a:off x="1961833" y="1296009"/>
            <a:ext cx="742950" cy="1371600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39278" name="矩形 139277"/>
          <p:cNvSpPr/>
          <p:nvPr/>
        </p:nvSpPr>
        <p:spPr>
          <a:xfrm>
            <a:off x="4904528" y="2984115"/>
            <a:ext cx="3565704" cy="15684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设立基地台的原因：</a:t>
            </a:r>
            <a:endParaRPr lang="en-US" altLang="zh-CN" sz="2400" b="1" dirty="0">
              <a:solidFill>
                <a:srgbClr val="04040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手机体积小，发射功率不大；</a:t>
            </a:r>
          </a:p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</a:t>
            </a:r>
            <a:r>
              <a:rPr lang="zh-CN" altLang="en-US" sz="2400" b="1" dirty="0">
                <a:solidFill>
                  <a:srgbClr val="04040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天线简单，灵敏度不高。</a:t>
            </a:r>
          </a:p>
        </p:txBody>
      </p:sp>
      <p:cxnSp>
        <p:nvCxnSpPr>
          <p:cNvPr id="139279" name="曲线连接符 139278"/>
          <p:cNvCxnSpPr/>
          <p:nvPr/>
        </p:nvCxnSpPr>
        <p:spPr>
          <a:xfrm rot="16200000" flipH="1">
            <a:off x="5662445" y="2341729"/>
            <a:ext cx="746846" cy="376943"/>
          </a:xfrm>
          <a:prstGeom prst="curvedConnector3">
            <a:avLst>
              <a:gd name="adj1" fmla="val 50000"/>
            </a:avLst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139280" name="肘形连接符 139279"/>
          <p:cNvCxnSpPr>
            <a:stCxn id="139276" idx="0"/>
          </p:cNvCxnSpPr>
          <p:nvPr/>
        </p:nvCxnSpPr>
        <p:spPr>
          <a:xfrm rot="16200000">
            <a:off x="3294539" y="160152"/>
            <a:ext cx="174784" cy="2096453"/>
          </a:xfrm>
          <a:prstGeom prst="bentConnector2">
            <a:avLst/>
          </a:prstGeom>
          <a:ln w="57150" cap="flat" cmpd="sng">
            <a:solidFill>
              <a:srgbClr val="008000"/>
            </a:solidFill>
            <a:prstDash val="solid"/>
            <a:miter/>
            <a:headEnd type="none" w="med" len="med"/>
            <a:tailEnd type="triangle" w="med" len="med"/>
          </a:ln>
        </p:spPr>
      </p:cxnSp>
      <p:grpSp>
        <p:nvGrpSpPr>
          <p:cNvPr id="9" name="组合 8"/>
          <p:cNvGrpSpPr/>
          <p:nvPr/>
        </p:nvGrpSpPr>
        <p:grpSpPr>
          <a:xfrm>
            <a:off x="2673985" y="416560"/>
            <a:ext cx="3315970" cy="460375"/>
            <a:chOff x="4360" y="894"/>
            <a:chExt cx="5222" cy="725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126" y="894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移动电话</a:t>
              </a:r>
              <a:endParaRPr lang="zh-CN" altLang="en-US" sz="2400" b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 animBg="1"/>
      <p:bldP spid="139270" grpId="0"/>
      <p:bldP spid="139271" grpId="0"/>
      <p:bldP spid="139272" grpId="0"/>
      <p:bldP spid="139273" grpId="0" bldLvl="0" animBg="1"/>
      <p:bldP spid="139274" grpId="0" bldLvl="0" animBg="1"/>
      <p:bldP spid="139275" grpId="0"/>
      <p:bldP spid="139276" grpId="0" bldLvl="0" animBg="1"/>
      <p:bldP spid="13927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5e5559c-9b99-4779-8a72-f21c0ede394d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1338</Words>
  <Application>Microsoft Office PowerPoint</Application>
  <PresentationFormat>全屏显示(16:9)</PresentationFormat>
  <Paragraphs>107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《七彩课堂》课件模板（新）</vt:lpstr>
      <vt:lpstr>1_《七彩课堂》课件模板（新）</vt:lpstr>
      <vt:lpstr>自定义设计方案</vt:lpstr>
      <vt:lpstr>第二十一章 信息的传递  第3节  广播、电视和移动通信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舰载卫星通讯系统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 从广播电台发射出去的电磁波是 （       ） A．振荡器产生的高频电磁波         B．随声音变化的低频电磁波 C．经声音信号调制的高频电磁波     D．经图像信号调制的高频电磁波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28</cp:revision>
  <dcterms:created xsi:type="dcterms:W3CDTF">2018-03-01T02:03:00Z</dcterms:created>
  <dcterms:modified xsi:type="dcterms:W3CDTF">2019-11-12T09:11:45Z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