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CAA4B-1C55-4D47-972F-E889BE030E46}" type="datetimeFigureOut">
              <a:rPr lang="zh-MO" altLang="en-US" smtClean="0"/>
              <a:t>18/11/2020</a:t>
            </a:fld>
            <a:endParaRPr lang="zh-MO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MO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MO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0AB24-AEE4-42BF-88B5-637D44E21451}" type="slidenum">
              <a:rPr lang="zh-MO" altLang="en-US" smtClean="0"/>
              <a:t>‹#›</a:t>
            </a:fld>
            <a:endParaRPr lang="zh-MO" altLang="en-US"/>
          </a:p>
        </p:txBody>
      </p:sp>
    </p:spTree>
    <p:extLst>
      <p:ext uri="{BB962C8B-B14F-4D97-AF65-F5344CB8AC3E}">
        <p14:creationId xmlns:p14="http://schemas.microsoft.com/office/powerpoint/2010/main" val="933189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47128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73171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62229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91834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Users/ff/AppData/Local/Temp/Rar$DI03.076/&#24187;&#28783;&#26426;&#25918;&#22823;&#38236;&#21407;&#29702;.swf" TargetMode="Externa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hyperlink" Target="../../../../../Users/ff/AppData/Local/Temp/Rar$DI03.076/&#29031;&#30456;&#26426;&#21407;&#29702;.asf" TargetMode="Externa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jpeg"/><Relationship Id="rId5" Type="http://schemas.openxmlformats.org/officeDocument/2006/relationships/hyperlink" Target="http://www.rhsd.net.cn/products_cate1.asp?Cate2ID=24&amp;Cate3ID=140&amp;Category=&#29031;&#30456;&#26426;" TargetMode="Externa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hyperlink" Target="../../../../../Users/ff/AppData/Local/Temp/Rar$DI03.076/&#24187;&#28783;&#26426;&#19982;&#25237;&#24433;&#22120;.asf" TargetMode="Externa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10" Type="http://schemas.openxmlformats.org/officeDocument/2006/relationships/image" Target="../media/image18.jpeg"/><Relationship Id="rId4" Type="http://schemas.openxmlformats.org/officeDocument/2006/relationships/hyperlink" Target="../../../../../Users/ff/AppData/Local/Temp/Rar$DI03.076/&#24187;&#28783;&#26426;&#25918;&#22823;&#38236;&#21407;&#29702;.swf" TargetMode="External"/><Relationship Id="rId9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../../../../../Users/ff/AppData/Local/Temp/Rar$DI03.076/&#26395;&#36828;&#38236;&#32467;&#26500;&#21450;&#24037;&#20316;&#21407;&#29702;.sw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hyperlink" Target="http://image.baidu.com/i?ct=503316480&amp;z=0&amp;tn=baiduimagedetail&amp;word=%CD%C1%D0%C7&amp;in=9730&amp;cl=2&amp;cm=1&amp;sc=0&amp;lm=-1&amp;pn=7&amp;rn=1&amp;di=642108200&amp;ln=2000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Users/ff/AppData/Local/Temp/Rar$DI03.076/&#20984;&#36879;&#38236;&#25104;&#20687;&#21450;&#24212;&#29992;.sw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9.emf"/><Relationship Id="rId4" Type="http://schemas.openxmlformats.org/officeDocument/2006/relationships/oleObject" Target="../embeddings/oleObject4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4604D.jpg" TargetMode="External"/><Relationship Id="rId2" Type="http://schemas.openxmlformats.org/officeDocument/2006/relationships/hyperlink" Target="yanjing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4602D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92018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325" y="2805589"/>
            <a:ext cx="3258979" cy="3251359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488832" cy="850900"/>
          </a:xfrm>
          <a:noFill/>
          <a:ln>
            <a:noFill/>
          </a:ln>
        </p:spPr>
        <p:txBody>
          <a:bodyPr anchor="t">
            <a:noAutofit/>
          </a:bodyPr>
          <a:lstStyle/>
          <a:p>
            <a:pPr defTabSz="914400">
              <a:buClrTx/>
              <a:buSzTx/>
              <a:buFontTx/>
            </a:pPr>
            <a:r>
              <a:rPr lang="en-US" altLang="zh-CN" sz="6600" kern="1200" baseline="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4.6 </a:t>
            </a:r>
            <a:r>
              <a:rPr lang="zh-CN" altLang="en-US" sz="6600" kern="1200" baseline="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神奇</a:t>
            </a:r>
            <a:r>
              <a:rPr lang="zh-CN" altLang="en-US" sz="6600" kern="1200" baseline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的眼睛</a:t>
            </a:r>
          </a:p>
        </p:txBody>
      </p:sp>
    </p:spTree>
    <p:extLst>
      <p:ext uri="{BB962C8B-B14F-4D97-AF65-F5344CB8AC3E}">
        <p14:creationId xmlns:p14="http://schemas.microsoft.com/office/powerpoint/2010/main" val="1003783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360" name="内容占位符 52359"/>
          <p:cNvGraphicFramePr>
            <a:graphicFrameLocks noGrp="1"/>
          </p:cNvGraphicFramePr>
          <p:nvPr>
            <p:ph idx="4294967295"/>
            <p:custDataLst>
              <p:tags r:id="rId1"/>
            </p:custDataLst>
          </p:nvPr>
        </p:nvGraphicFramePr>
        <p:xfrm>
          <a:off x="0" y="765175"/>
          <a:ext cx="8893175" cy="5835650"/>
        </p:xfrm>
        <a:graphic>
          <a:graphicData uri="http://schemas.openxmlformats.org/drawingml/2006/table">
            <a:tbl>
              <a:tblPr/>
              <a:tblGrid>
                <a:gridCol w="971550"/>
                <a:gridCol w="1765300"/>
                <a:gridCol w="2749550"/>
                <a:gridCol w="1704975"/>
                <a:gridCol w="1701800"/>
              </a:tblGrid>
              <a:tr h="12239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ea typeface="楷体_GB2312" pitchFamily="49" charset="-122"/>
                        </a:rPr>
                        <a:t>症状</a:t>
                      </a:r>
                      <a:endParaRPr lang="zh-CN" altLang="en-US" sz="360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ea typeface="楷体_GB2312" pitchFamily="49" charset="-122"/>
                        </a:rPr>
                        <a:t>产生的原因</a:t>
                      </a:r>
                      <a:endParaRPr lang="zh-CN" altLang="en-US" sz="360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ea typeface="楷体_GB2312" pitchFamily="49" charset="-122"/>
                        </a:rPr>
                        <a:t>成像的位置</a:t>
                      </a:r>
                      <a:endParaRPr lang="zh-CN" altLang="en-US" sz="360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  <a:ea typeface="楷体_GB2312" pitchFamily="49" charset="-122"/>
                        </a:rPr>
                        <a:t>矫正的方法</a:t>
                      </a:r>
                      <a:endParaRPr lang="zh-CN" altLang="en-US" sz="360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26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dist">
                        <a:spcBef>
                          <a:spcPct val="0"/>
                        </a:spcBef>
                        <a:buNone/>
                      </a:pPr>
                      <a:endParaRPr lang="zh-CN" altLang="en-US" sz="3600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None/>
                      </a:pPr>
                      <a:endParaRPr lang="zh-CN" altLang="en-US" sz="3600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endParaRPr lang="zh-CN" altLang="en-US" sz="3600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endParaRPr lang="zh-CN" altLang="en-US" sz="4000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endParaRPr lang="zh-CN" altLang="en-US" sz="3600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90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endParaRPr lang="zh-CN" altLang="en-US" sz="3600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None/>
                      </a:pPr>
                      <a:endParaRPr lang="zh-CN" altLang="en-US" sz="3600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None/>
                      </a:pPr>
                      <a:endParaRPr lang="zh-CN" altLang="en-US" sz="3600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endParaRPr lang="zh-CN" altLang="en-US" sz="3600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endParaRPr lang="zh-CN" altLang="en-US" sz="3600"/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341" name="文本框 52340"/>
          <p:cNvSpPr txBox="1"/>
          <p:nvPr/>
        </p:nvSpPr>
        <p:spPr>
          <a:xfrm>
            <a:off x="53023" y="113348"/>
            <a:ext cx="7921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近视眼和远视眼产生的原因及矫正方法归纳</a:t>
            </a:r>
          </a:p>
        </p:txBody>
      </p:sp>
      <p:sp>
        <p:nvSpPr>
          <p:cNvPr id="52354" name="文本框 52353"/>
          <p:cNvSpPr txBox="1"/>
          <p:nvPr/>
        </p:nvSpPr>
        <p:spPr>
          <a:xfrm>
            <a:off x="33338" y="2241550"/>
            <a:ext cx="793750" cy="17637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dist"/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近视眼</a:t>
            </a:r>
            <a:endParaRPr lang="zh-CN" altLang="en-US" sz="40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2356" name="文本框 52355"/>
          <p:cNvSpPr txBox="1"/>
          <p:nvPr/>
        </p:nvSpPr>
        <p:spPr>
          <a:xfrm>
            <a:off x="33338" y="4437063"/>
            <a:ext cx="793750" cy="23495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远视眼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357" name="文本框 52356"/>
          <p:cNvSpPr txBox="1"/>
          <p:nvPr/>
        </p:nvSpPr>
        <p:spPr>
          <a:xfrm>
            <a:off x="1008063" y="2097088"/>
            <a:ext cx="1620837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只能看清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近处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物体</a:t>
            </a:r>
          </a:p>
        </p:txBody>
      </p:sp>
      <p:sp>
        <p:nvSpPr>
          <p:cNvPr id="52358" name="文本框 52357"/>
          <p:cNvSpPr txBox="1"/>
          <p:nvPr/>
        </p:nvSpPr>
        <p:spPr>
          <a:xfrm>
            <a:off x="1116013" y="4184650"/>
            <a:ext cx="1476375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只能看清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远处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物体</a:t>
            </a: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52361" name="文本框 52360"/>
          <p:cNvSpPr txBox="1"/>
          <p:nvPr/>
        </p:nvSpPr>
        <p:spPr>
          <a:xfrm>
            <a:off x="3095625" y="2384425"/>
            <a:ext cx="18002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晶状体太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厚</a:t>
            </a:r>
          </a:p>
        </p:txBody>
      </p:sp>
      <p:sp>
        <p:nvSpPr>
          <p:cNvPr id="52362" name="文本框 52361"/>
          <p:cNvSpPr txBox="1"/>
          <p:nvPr/>
        </p:nvSpPr>
        <p:spPr>
          <a:xfrm>
            <a:off x="3024188" y="4473575"/>
            <a:ext cx="197961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晶状体太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薄</a:t>
            </a:r>
          </a:p>
        </p:txBody>
      </p:sp>
      <p:sp>
        <p:nvSpPr>
          <p:cNvPr id="52363" name="文本框 52362"/>
          <p:cNvSpPr txBox="1"/>
          <p:nvPr/>
        </p:nvSpPr>
        <p:spPr>
          <a:xfrm>
            <a:off x="5651500" y="2097088"/>
            <a:ext cx="1296988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视网膜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前方</a:t>
            </a:r>
          </a:p>
        </p:txBody>
      </p:sp>
      <p:sp>
        <p:nvSpPr>
          <p:cNvPr id="52364" name="文本框 52363"/>
          <p:cNvSpPr txBox="1"/>
          <p:nvPr/>
        </p:nvSpPr>
        <p:spPr>
          <a:xfrm>
            <a:off x="5688013" y="4365625"/>
            <a:ext cx="1223962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视网膜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后方</a:t>
            </a:r>
          </a:p>
        </p:txBody>
      </p:sp>
      <p:sp>
        <p:nvSpPr>
          <p:cNvPr id="52365" name="文本框 52364"/>
          <p:cNvSpPr txBox="1"/>
          <p:nvPr/>
        </p:nvSpPr>
        <p:spPr>
          <a:xfrm>
            <a:off x="7451725" y="2024063"/>
            <a:ext cx="1150938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配戴凹透镜</a:t>
            </a:r>
            <a:endParaRPr lang="zh-CN" alt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2366" name="文本框 52365"/>
          <p:cNvSpPr txBox="1"/>
          <p:nvPr/>
        </p:nvSpPr>
        <p:spPr>
          <a:xfrm>
            <a:off x="7416800" y="4257675"/>
            <a:ext cx="12604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配戴凸透镜</a:t>
            </a:r>
          </a:p>
        </p:txBody>
      </p:sp>
    </p:spTree>
    <p:extLst>
      <p:ext uri="{BB962C8B-B14F-4D97-AF65-F5344CB8AC3E}">
        <p14:creationId xmlns:p14="http://schemas.microsoft.com/office/powerpoint/2010/main" val="1804140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2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2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2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2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2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2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54" grpId="0"/>
      <p:bldP spid="52356" grpId="0"/>
      <p:bldP spid="52357" grpId="0"/>
      <p:bldP spid="52358" grpId="0"/>
      <p:bldP spid="52361" grpId="0"/>
      <p:bldP spid="52362" grpId="0"/>
      <p:bldP spid="52363" grpId="0"/>
      <p:bldP spid="52364" grpId="0"/>
      <p:bldP spid="52365" grpId="0"/>
      <p:bldP spid="523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4577"/>
          <p:cNvSpPr txBox="1"/>
          <p:nvPr/>
        </p:nvSpPr>
        <p:spPr>
          <a:xfrm>
            <a:off x="0" y="152400"/>
            <a:ext cx="5638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ahoma" panose="020B0604030504040204" pitchFamily="34" charset="0"/>
              </a:rPr>
              <a:t>创新探究一：</a:t>
            </a:r>
          </a:p>
        </p:txBody>
      </p:sp>
      <p:sp>
        <p:nvSpPr>
          <p:cNvPr id="24579" name="文本框 24578"/>
          <p:cNvSpPr txBox="1"/>
          <p:nvPr/>
        </p:nvSpPr>
        <p:spPr>
          <a:xfrm>
            <a:off x="228600" y="914400"/>
            <a:ext cx="8915400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通过晶状体的调节，眼睛可以使不同远近的物体在视网膜上成清晰的像。眼睛调节的两个极限点叫远点和近点。正常眼睛的远点在无限远，近点大约在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20cm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处。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</a:rPr>
              <a:t>正常眼睛观察近处物体最清晰而又不疲劳的距离，大约</a:t>
            </a:r>
            <a:r>
              <a:rPr lang="en-US" altLang="zh-CN" sz="28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25cm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</a:rPr>
              <a:t>，叫做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</a:rPr>
              <a:t>明视距离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看书上的字，测出你的明视距离，和其他同学比较一下：</a:t>
            </a:r>
            <a:r>
              <a:rPr lang="zh-CN" altLang="en-US" sz="2800" b="1">
                <a:latin typeface="宋体" panose="02010600030101010101" pitchFamily="2" charset="-122"/>
              </a:rPr>
              <a:t>正常眼、近视眼明视距离相同吗？有什么规律？</a:t>
            </a:r>
            <a:r>
              <a:rPr lang="zh-CN" altLang="en-US" sz="2800" b="1"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24580" name="文本框 24579"/>
          <p:cNvSpPr txBox="1"/>
          <p:nvPr/>
        </p:nvSpPr>
        <p:spPr>
          <a:xfrm>
            <a:off x="0" y="4114800"/>
            <a:ext cx="891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宋体" panose="02010600030101010101" pitchFamily="2" charset="-122"/>
              </a:rPr>
              <a:t>1</a:t>
            </a:r>
            <a:r>
              <a:rPr lang="zh-CN" altLang="en-US" sz="3200">
                <a:latin typeface="Tahoma" panose="020B0604030504040204" pitchFamily="34" charset="0"/>
              </a:rPr>
              <a:t>、近视眼的明视距离比正常眼的明视距离</a:t>
            </a:r>
            <a:r>
              <a:rPr lang="zh-CN" altLang="en-US" sz="3200" u="sng">
                <a:latin typeface="Tahoma" panose="020B0604030504040204" pitchFamily="34" charset="0"/>
              </a:rPr>
              <a:t>     </a:t>
            </a:r>
            <a:r>
              <a:rPr lang="zh-CN" altLang="en-US" sz="3200">
                <a:latin typeface="Tahoma" panose="020B0604030504040204" pitchFamily="34" charset="0"/>
              </a:rPr>
              <a:t>；</a:t>
            </a:r>
          </a:p>
        </p:txBody>
      </p:sp>
      <p:sp>
        <p:nvSpPr>
          <p:cNvPr id="24581" name="文本框 24580"/>
          <p:cNvSpPr txBox="1"/>
          <p:nvPr/>
        </p:nvSpPr>
        <p:spPr>
          <a:xfrm>
            <a:off x="0" y="4876800"/>
            <a:ext cx="7467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宋体" panose="02010600030101010101" pitchFamily="2" charset="-122"/>
              </a:rPr>
              <a:t>2</a:t>
            </a:r>
            <a:r>
              <a:rPr lang="zh-CN" altLang="en-US" sz="3200">
                <a:latin typeface="Tahoma" panose="020B0604030504040204" pitchFamily="34" charset="0"/>
              </a:rPr>
              <a:t>、不同近视眼的明视距离也不同；</a:t>
            </a:r>
          </a:p>
        </p:txBody>
      </p:sp>
      <p:sp>
        <p:nvSpPr>
          <p:cNvPr id="24582" name="文本框 24581"/>
          <p:cNvSpPr txBox="1"/>
          <p:nvPr/>
        </p:nvSpPr>
        <p:spPr>
          <a:xfrm>
            <a:off x="0" y="5715000"/>
            <a:ext cx="845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</a:rPr>
              <a:t>、</a:t>
            </a:r>
            <a:r>
              <a:rPr lang="zh-CN" altLang="en-US" sz="3200">
                <a:latin typeface="Tahoma" panose="020B0604030504040204" pitchFamily="34" charset="0"/>
              </a:rPr>
              <a:t>远视眼的明视距离比正常眼的明视距离</a:t>
            </a:r>
            <a:r>
              <a:rPr lang="zh-CN" altLang="en-US" sz="3200" u="sng">
                <a:latin typeface="Tahoma" panose="020B0604030504040204" pitchFamily="34" charset="0"/>
              </a:rPr>
              <a:t>    </a:t>
            </a:r>
            <a:r>
              <a:rPr lang="zh-CN" altLang="en-US" sz="3200">
                <a:latin typeface="Tahoma" panose="020B0604030504040204" pitchFamily="34" charset="0"/>
              </a:rPr>
              <a:t>。</a:t>
            </a:r>
          </a:p>
        </p:txBody>
      </p:sp>
      <p:sp>
        <p:nvSpPr>
          <p:cNvPr id="24583" name="文本框 24582"/>
          <p:cNvSpPr txBox="1"/>
          <p:nvPr/>
        </p:nvSpPr>
        <p:spPr>
          <a:xfrm>
            <a:off x="7620000" y="4038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短</a:t>
            </a:r>
          </a:p>
        </p:txBody>
      </p:sp>
      <p:sp>
        <p:nvSpPr>
          <p:cNvPr id="24584" name="矩形 24583"/>
          <p:cNvSpPr/>
          <p:nvPr/>
        </p:nvSpPr>
        <p:spPr>
          <a:xfrm>
            <a:off x="7620000" y="56388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长</a:t>
            </a:r>
          </a:p>
        </p:txBody>
      </p:sp>
    </p:spTree>
    <p:extLst>
      <p:ext uri="{BB962C8B-B14F-4D97-AF65-F5344CB8AC3E}">
        <p14:creationId xmlns:p14="http://schemas.microsoft.com/office/powerpoint/2010/main" val="459685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4582" grpId="0"/>
      <p:bldP spid="24583" grpId="0"/>
      <p:bldP spid="245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文本框 30723"/>
          <p:cNvSpPr txBox="1"/>
          <p:nvPr/>
        </p:nvSpPr>
        <p:spPr>
          <a:xfrm>
            <a:off x="1889125" y="8604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0" y="0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练一练</a:t>
            </a:r>
          </a:p>
        </p:txBody>
      </p:sp>
      <p:sp>
        <p:nvSpPr>
          <p:cNvPr id="30726" name="文本框 30725"/>
          <p:cNvSpPr txBox="1"/>
          <p:nvPr/>
        </p:nvSpPr>
        <p:spPr>
          <a:xfrm>
            <a:off x="0" y="685800"/>
            <a:ext cx="853694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</a:rPr>
              <a:t>1</a:t>
            </a:r>
            <a:r>
              <a:rPr lang="zh-CN" altLang="en-US" sz="3200">
                <a:latin typeface="Arial" panose="020B0604020202020204" pitchFamily="34" charset="0"/>
              </a:rPr>
              <a:t>、人眼能看到物体是因为物体在眼睛的视网膜</a:t>
            </a:r>
          </a:p>
          <a:p>
            <a:r>
              <a:rPr lang="zh-CN" altLang="en-US" sz="3200">
                <a:latin typeface="Arial" panose="020B0604020202020204" pitchFamily="34" charset="0"/>
              </a:rPr>
              <a:t>上形成</a:t>
            </a:r>
            <a:r>
              <a:rPr lang="zh-CN" altLang="en-US" u="sng">
                <a:latin typeface="Arial" panose="020B0604020202020204" pitchFamily="34" charset="0"/>
              </a:rPr>
              <a:t> </a:t>
            </a:r>
            <a:r>
              <a:rPr lang="zh-CN" altLang="en-US">
                <a:latin typeface="Arial" panose="020B0604020202020204" pitchFamily="34" charset="0"/>
              </a:rPr>
              <a:t>（           ）</a:t>
            </a:r>
            <a:r>
              <a:rPr lang="zh-CN" altLang="en-US" u="sng">
                <a:latin typeface="Arial" panose="020B0604020202020204" pitchFamily="34" charset="0"/>
              </a:rPr>
              <a:t> </a:t>
            </a:r>
            <a:r>
              <a:rPr lang="zh-CN" altLang="en-US">
                <a:latin typeface="Arial" panose="020B0604020202020204" pitchFamily="34" charset="0"/>
              </a:rPr>
              <a:t>      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</a:p>
        </p:txBody>
      </p:sp>
      <p:sp>
        <p:nvSpPr>
          <p:cNvPr id="30727" name="文本框 30726"/>
          <p:cNvSpPr txBox="1"/>
          <p:nvPr/>
        </p:nvSpPr>
        <p:spPr>
          <a:xfrm>
            <a:off x="0" y="1676400"/>
            <a:ext cx="8810625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、与实象等大的倒立的实象     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、放大的正立虚像</a:t>
            </a:r>
          </a:p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、缩小的倒立的实象                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、缩小的正立虚像</a:t>
            </a:r>
          </a:p>
        </p:txBody>
      </p:sp>
      <p:sp>
        <p:nvSpPr>
          <p:cNvPr id="30728" name="文本框 30727"/>
          <p:cNvSpPr txBox="1"/>
          <p:nvPr/>
        </p:nvSpPr>
        <p:spPr>
          <a:xfrm>
            <a:off x="1600200" y="1143000"/>
            <a:ext cx="5508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  <a:latin typeface="Arial" panose="020B0604020202020204" pitchFamily="34" charset="0"/>
              </a:rPr>
              <a:t>C</a:t>
            </a:r>
          </a:p>
        </p:txBody>
      </p:sp>
      <p:sp>
        <p:nvSpPr>
          <p:cNvPr id="30729" name="文本框 30728"/>
          <p:cNvSpPr txBox="1"/>
          <p:nvPr/>
        </p:nvSpPr>
        <p:spPr>
          <a:xfrm>
            <a:off x="0" y="2819400"/>
            <a:ext cx="8288338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</a:rPr>
              <a:t>2</a:t>
            </a:r>
            <a:r>
              <a:rPr lang="zh-CN" altLang="en-US" sz="3200">
                <a:latin typeface="Arial" panose="020B0604020202020204" pitchFamily="34" charset="0"/>
              </a:rPr>
              <a:t>、在体育课上小明看到一足球迎面飞来，</a:t>
            </a:r>
          </a:p>
          <a:p>
            <a:r>
              <a:rPr lang="zh-CN" altLang="en-US" sz="3200">
                <a:latin typeface="Arial" panose="020B0604020202020204" pitchFamily="34" charset="0"/>
              </a:rPr>
              <a:t>则小明眼睛的晶状体厚薄变化情况是（       ）</a:t>
            </a:r>
          </a:p>
        </p:txBody>
      </p:sp>
      <p:sp>
        <p:nvSpPr>
          <p:cNvPr id="30730" name="文本框 30729"/>
          <p:cNvSpPr txBox="1"/>
          <p:nvPr/>
        </p:nvSpPr>
        <p:spPr>
          <a:xfrm>
            <a:off x="152400" y="3962400"/>
            <a:ext cx="610870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不变化       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、由薄变厚       </a:t>
            </a:r>
          </a:p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、由厚变薄   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、三种说法都不对</a:t>
            </a:r>
          </a:p>
        </p:txBody>
      </p:sp>
      <p:sp>
        <p:nvSpPr>
          <p:cNvPr id="30731" name="文本框 30730"/>
          <p:cNvSpPr txBox="1"/>
          <p:nvPr/>
        </p:nvSpPr>
        <p:spPr>
          <a:xfrm>
            <a:off x="7162800" y="3276600"/>
            <a:ext cx="5508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30732" name="文本框 30731"/>
          <p:cNvSpPr txBox="1"/>
          <p:nvPr/>
        </p:nvSpPr>
        <p:spPr>
          <a:xfrm>
            <a:off x="0" y="4876800"/>
            <a:ext cx="8131175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</a:rPr>
              <a:t>3</a:t>
            </a:r>
            <a:r>
              <a:rPr lang="zh-CN" altLang="en-US" sz="3200">
                <a:latin typeface="Arial" panose="020B0604020202020204" pitchFamily="34" charset="0"/>
              </a:rPr>
              <a:t>、近视眼、远视眼、正常的眼睛这三种情况</a:t>
            </a:r>
          </a:p>
          <a:p>
            <a:r>
              <a:rPr lang="zh-CN" altLang="en-US" sz="3200">
                <a:latin typeface="Arial" panose="020B0604020202020204" pitchFamily="34" charset="0"/>
              </a:rPr>
              <a:t>中眼睛的晶状体最厚的是（</a:t>
            </a:r>
            <a:r>
              <a:rPr lang="zh-CN" altLang="en-US" sz="2800">
                <a:latin typeface="Arial" panose="020B0604020202020204" pitchFamily="34" charset="0"/>
              </a:rPr>
              <a:t>          ）</a:t>
            </a:r>
          </a:p>
        </p:txBody>
      </p:sp>
      <p:sp>
        <p:nvSpPr>
          <p:cNvPr id="30733" name="文本框 30732"/>
          <p:cNvSpPr txBox="1"/>
          <p:nvPr/>
        </p:nvSpPr>
        <p:spPr>
          <a:xfrm>
            <a:off x="228600" y="5791200"/>
            <a:ext cx="620903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、近视眼                   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、远视眼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、正常的眼睛            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、一样厚</a:t>
            </a:r>
          </a:p>
        </p:txBody>
      </p:sp>
      <p:sp>
        <p:nvSpPr>
          <p:cNvPr id="30734" name="文本框 30733"/>
          <p:cNvSpPr txBox="1"/>
          <p:nvPr/>
        </p:nvSpPr>
        <p:spPr>
          <a:xfrm>
            <a:off x="5105400" y="5334000"/>
            <a:ext cx="5508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411874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0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30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/>
      <p:bldP spid="30729" grpId="0"/>
      <p:bldP spid="30730" grpId="0"/>
      <p:bldP spid="30731" grpId="0"/>
      <p:bldP spid="30732" grpId="0"/>
      <p:bldP spid="30733" grpId="0"/>
      <p:bldP spid="307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/>
        </p:nvSpPr>
        <p:spPr>
          <a:xfrm>
            <a:off x="0" y="0"/>
            <a:ext cx="8991600" cy="7040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关心工程</a:t>
            </a: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en-US" altLang="zh-CN" sz="40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1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你关心你的家人吗？你知道你爷爷（奶奶）有没有得老花眼？你爷爷（奶奶）的老花眼镜的度数是多少？假如你爷爷（奶奶）不知道他们自己的老花眼睛度数，你能帮他们测量吗？请完成下列调查任务：</a:t>
            </a:r>
            <a:endParaRPr lang="zh-CN" altLang="en-US" sz="20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、被调查人姓名：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20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、是否老花：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20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、老花眼镜的度数：左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右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，左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右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。（假如爷爷奶奶不知道则继续下一项）</a:t>
            </a:r>
          </a:p>
          <a:p>
            <a:pPr algn="just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经过你的测量，爷爷（奶奶）老花镜的度数是：</a:t>
            </a:r>
            <a:endParaRPr lang="zh-CN" altLang="en-US" sz="20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左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右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，左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右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  <a:p>
            <a:pPr algn="just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</a:rPr>
              <a:t>．简单叙述，你是用了什么方法？选了那些器材？在什么样的情况下帮你爷爷（奶奶）测量出他们的老花眼镜的度数的。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注意：老花镜的度数等于它的焦距的倒数乘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公式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</a:rPr>
              <a:t>:Q=1/fx100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           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调查人：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endParaRPr lang="zh-CN" altLang="en-US" sz="20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spcBef>
                <a:spcPct val="50000"/>
              </a:spcBef>
            </a:pP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年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月</a:t>
            </a:r>
            <a:r>
              <a:rPr lang="zh-CN" altLang="en-US" sz="2000" b="1" u="sng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</a:rPr>
              <a:t>日</a:t>
            </a:r>
            <a:endParaRPr lang="zh-CN" altLang="en-US" sz="20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000" b="1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351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4337"/>
          <p:cNvSpPr txBox="1">
            <a:spLocks noGrp="1"/>
          </p:cNvSpPr>
          <p:nvPr>
            <p:ph type="title"/>
          </p:nvPr>
        </p:nvSpPr>
        <p:spPr/>
        <p:txBody>
          <a:bodyPr vert="horz" wrap="square" anchor="ctr"/>
          <a:lstStyle/>
          <a:p>
            <a:pPr algn="l">
              <a:spcBef>
                <a:spcPct val="50000"/>
              </a:spcBef>
              <a:buFontTx/>
              <a:buNone/>
            </a:pPr>
            <a:r>
              <a:rPr lang="en-US" altLang="zh-CN" sz="3600" b="1"/>
              <a:t>1</a:t>
            </a:r>
            <a:r>
              <a:rPr lang="zh-CN" altLang="en-US" sz="3600" b="1"/>
              <a:t>、</a:t>
            </a:r>
            <a:r>
              <a:rPr lang="zh-CN" altLang="en-US" sz="3600" b="1">
                <a:hlinkClick r:id="rId3" action="ppaction://hlinkfile"/>
              </a:rPr>
              <a:t>放大镜</a:t>
            </a:r>
          </a:p>
        </p:txBody>
      </p:sp>
      <p:sp>
        <p:nvSpPr>
          <p:cNvPr id="14339" name="文本占位符 14338"/>
          <p:cNvSpPr>
            <a:spLocks noGrp="1" noRot="1"/>
          </p:cNvSpPr>
          <p:nvPr>
            <p:ph type="body" sz="half" idx="4294967295"/>
          </p:nvPr>
        </p:nvSpPr>
        <p:spPr>
          <a:xfrm>
            <a:off x="0" y="1628775"/>
            <a:ext cx="8086725" cy="4498975"/>
          </a:xfrm>
        </p:spPr>
        <p:txBody>
          <a:bodyPr/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lang="en-US" altLang="zh-CN" sz="2800">
              <a:solidFill>
                <a:srgbClr val="0000FF"/>
              </a:solidFill>
            </a:endParaRPr>
          </a:p>
          <a:p>
            <a:pPr>
              <a:buClr>
                <a:schemeClr val="hlink"/>
              </a:buClr>
              <a:buSzPct val="95000"/>
              <a:buFont typeface="Wingdings" panose="05000000000000000000" pitchFamily="2" charset="2"/>
            </a:pPr>
            <a:endParaRPr lang="en-US" altLang="zh-CN" sz="2800"/>
          </a:p>
        </p:txBody>
      </p:sp>
      <p:sp>
        <p:nvSpPr>
          <p:cNvPr id="14340" name="文本框 14339"/>
          <p:cNvSpPr txBox="1"/>
          <p:nvPr/>
        </p:nvSpPr>
        <p:spPr>
          <a:xfrm>
            <a:off x="179388" y="5157788"/>
            <a:ext cx="3352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成像原理</a:t>
            </a: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</a:p>
        </p:txBody>
      </p:sp>
      <p:pic>
        <p:nvPicPr>
          <p:cNvPr id="14341" name="图片 14340" descr="放大镜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2133600"/>
            <a:ext cx="7200900" cy="29527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4342" name="内容占位符 14341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5734050"/>
          <a:ext cx="7487920" cy="836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r:id="rId5" imgW="5406390" imgH="706120" progId="Excel.Sheet.8">
                  <p:embed/>
                </p:oleObj>
              </mc:Choice>
              <mc:Fallback>
                <p:oleObj r:id="rId5" imgW="5406390" imgH="70612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0" y="5734050"/>
                        <a:ext cx="7487920" cy="83693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CCFF">
                              <a:alpha val="37999"/>
                            </a:srgbClr>
                          </a:gs>
                          <a:gs pos="100000">
                            <a:srgbClr val="FCE0E7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3" name="文本框 14342"/>
          <p:cNvSpPr txBox="1"/>
          <p:nvPr/>
        </p:nvSpPr>
        <p:spPr>
          <a:xfrm>
            <a:off x="323850" y="1198563"/>
            <a:ext cx="8412163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放大镜是＿＿，物体通过它能成＿＿（倒立，正立）＿（放大，缩小）的＿＿像。</a:t>
            </a:r>
          </a:p>
        </p:txBody>
      </p:sp>
    </p:spTree>
    <p:extLst>
      <p:ext uri="{BB962C8B-B14F-4D97-AF65-F5344CB8AC3E}">
        <p14:creationId xmlns:p14="http://schemas.microsoft.com/office/powerpoint/2010/main" val="11182690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5361"/>
          <p:cNvSpPr txBox="1">
            <a:spLocks noGrp="1"/>
          </p:cNvSpPr>
          <p:nvPr>
            <p:ph type="title"/>
          </p:nvPr>
        </p:nvSpPr>
        <p:spPr/>
        <p:txBody>
          <a:bodyPr vert="horz" wrap="square" anchor="ctr"/>
          <a:lstStyle/>
          <a:p>
            <a:pPr algn="l">
              <a:spcBef>
                <a:spcPct val="50000"/>
              </a:spcBef>
              <a:buFontTx/>
              <a:buNone/>
            </a:pPr>
            <a:r>
              <a:rPr lang="en-US" altLang="zh-CN" sz="4000"/>
              <a:t>2</a:t>
            </a:r>
            <a:r>
              <a:rPr lang="zh-CN" altLang="en-US" sz="4000"/>
              <a:t>、</a:t>
            </a:r>
            <a:r>
              <a:rPr lang="zh-CN" altLang="en-US" sz="4000">
                <a:hlinkClick r:id="rId3" action="ppaction://hlinkfile"/>
              </a:rPr>
              <a:t>照相机</a:t>
            </a:r>
          </a:p>
        </p:txBody>
      </p:sp>
      <p:sp>
        <p:nvSpPr>
          <p:cNvPr id="15363" name="文本框 15362"/>
          <p:cNvSpPr txBox="1"/>
          <p:nvPr/>
        </p:nvSpPr>
        <p:spPr>
          <a:xfrm>
            <a:off x="179388" y="3286125"/>
            <a:ext cx="864235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照相机镜头是一个</a:t>
            </a:r>
            <a:r>
              <a:rPr lang="zh-CN" altLang="en-US" sz="2800" b="1" u="sng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，胶片相当于</a:t>
            </a:r>
            <a:r>
              <a:rPr lang="zh-CN" altLang="en-US" sz="2800" b="1" u="sng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来自物体的光经过照相机镜头后会聚到胶卷上形成一个＿＿（倒立，正立）＿＿（放大，缩小）的＿＿像</a:t>
            </a:r>
          </a:p>
        </p:txBody>
      </p:sp>
      <p:grpSp>
        <p:nvGrpSpPr>
          <p:cNvPr id="15364" name="组合 15363"/>
          <p:cNvGrpSpPr/>
          <p:nvPr/>
        </p:nvGrpSpPr>
        <p:grpSpPr>
          <a:xfrm>
            <a:off x="5076825" y="1054100"/>
            <a:ext cx="4143375" cy="1816100"/>
            <a:chOff x="0" y="0"/>
            <a:chExt cx="3522" cy="1421"/>
          </a:xfrm>
        </p:grpSpPr>
        <p:grpSp>
          <p:nvGrpSpPr>
            <p:cNvPr id="15365" name="组合 15364"/>
            <p:cNvGrpSpPr/>
            <p:nvPr/>
          </p:nvGrpSpPr>
          <p:grpSpPr>
            <a:xfrm>
              <a:off x="0" y="0"/>
              <a:ext cx="3522" cy="1421"/>
              <a:chOff x="0" y="0"/>
              <a:chExt cx="3522" cy="1421"/>
            </a:xfrm>
          </p:grpSpPr>
          <p:grpSp>
            <p:nvGrpSpPr>
              <p:cNvPr id="15366" name="组合 15365"/>
              <p:cNvGrpSpPr/>
              <p:nvPr/>
            </p:nvGrpSpPr>
            <p:grpSpPr>
              <a:xfrm>
                <a:off x="0" y="0"/>
                <a:ext cx="3000" cy="1421"/>
                <a:chOff x="0" y="0"/>
                <a:chExt cx="3000" cy="1421"/>
              </a:xfrm>
            </p:grpSpPr>
            <p:sp>
              <p:nvSpPr>
                <p:cNvPr id="15367" name="矩形 15366"/>
                <p:cNvSpPr/>
                <p:nvPr/>
              </p:nvSpPr>
              <p:spPr>
                <a:xfrm>
                  <a:off x="1535" y="953"/>
                  <a:ext cx="720" cy="46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lstStyle/>
                <a:p>
                  <a:pPr algn="just" eaLnBrk="0" hangingPunct="0"/>
                  <a:r>
                    <a:rPr lang="zh-CN" altLang="en-US" sz="2000" b="1">
                      <a:latin typeface="宋体" panose="02010600030101010101" pitchFamily="2" charset="-122"/>
                    </a:rPr>
                    <a:t>镜头</a:t>
                  </a:r>
                </a:p>
              </p:txBody>
            </p:sp>
            <p:grpSp>
              <p:nvGrpSpPr>
                <p:cNvPr id="15368" name="组合 15367"/>
                <p:cNvGrpSpPr/>
                <p:nvPr/>
              </p:nvGrpSpPr>
              <p:grpSpPr>
                <a:xfrm>
                  <a:off x="0" y="0"/>
                  <a:ext cx="3000" cy="1304"/>
                  <a:chOff x="0" y="0"/>
                  <a:chExt cx="3000" cy="1304"/>
                </a:xfrm>
              </p:grpSpPr>
              <p:grpSp>
                <p:nvGrpSpPr>
                  <p:cNvPr id="15369" name="组合 15368"/>
                  <p:cNvGrpSpPr/>
                  <p:nvPr/>
                </p:nvGrpSpPr>
                <p:grpSpPr>
                  <a:xfrm>
                    <a:off x="0" y="0"/>
                    <a:ext cx="3000" cy="1304"/>
                    <a:chOff x="0" y="0"/>
                    <a:chExt cx="3000" cy="1304"/>
                  </a:xfrm>
                </p:grpSpPr>
                <p:grpSp>
                  <p:nvGrpSpPr>
                    <p:cNvPr id="15370" name="组合 15369"/>
                    <p:cNvGrpSpPr/>
                    <p:nvPr/>
                  </p:nvGrpSpPr>
                  <p:grpSpPr>
                    <a:xfrm>
                      <a:off x="0" y="0"/>
                      <a:ext cx="3000" cy="1304"/>
                      <a:chOff x="0" y="0"/>
                      <a:chExt cx="3000" cy="1304"/>
                    </a:xfrm>
                  </p:grpSpPr>
                  <p:grpSp>
                    <p:nvGrpSpPr>
                      <p:cNvPr id="15371" name="组合 15370"/>
                      <p:cNvGrpSpPr/>
                      <p:nvPr/>
                    </p:nvGrpSpPr>
                    <p:grpSpPr>
                      <a:xfrm>
                        <a:off x="0" y="0"/>
                        <a:ext cx="2995" cy="1304"/>
                        <a:chOff x="0" y="0"/>
                        <a:chExt cx="2995" cy="1304"/>
                      </a:xfrm>
                    </p:grpSpPr>
                    <p:grpSp>
                      <p:nvGrpSpPr>
                        <p:cNvPr id="15372" name="组合 15371"/>
                        <p:cNvGrpSpPr/>
                        <p:nvPr/>
                      </p:nvGrpSpPr>
                      <p:grpSpPr>
                        <a:xfrm>
                          <a:off x="0" y="0"/>
                          <a:ext cx="2319" cy="1304"/>
                          <a:chOff x="0" y="0"/>
                          <a:chExt cx="2319" cy="1304"/>
                        </a:xfrm>
                      </p:grpSpPr>
                      <p:grpSp>
                        <p:nvGrpSpPr>
                          <p:cNvPr id="15373" name="组合 15372"/>
                          <p:cNvGrpSpPr/>
                          <p:nvPr/>
                        </p:nvGrpSpPr>
                        <p:grpSpPr>
                          <a:xfrm>
                            <a:off x="2140" y="365"/>
                            <a:ext cx="179" cy="476"/>
                            <a:chOff x="0" y="0"/>
                            <a:chExt cx="360" cy="1092"/>
                          </a:xfrm>
                        </p:grpSpPr>
                        <p:sp>
                          <p:nvSpPr>
                            <p:cNvPr id="15374" name="未知"/>
                            <p:cNvSpPr/>
                            <p:nvPr/>
                          </p:nvSpPr>
                          <p:spPr>
                            <a:xfrm>
                              <a:off x="180" y="0"/>
                              <a:ext cx="180" cy="1092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0" t="0" r="0" b="0"/>
                              <a:pathLst>
                                <a:path w="210" h="936">
                                  <a:moveTo>
                                    <a:pt x="0" y="0"/>
                                  </a:moveTo>
                                  <a:cubicBezTo>
                                    <a:pt x="75" y="104"/>
                                    <a:pt x="150" y="208"/>
                                    <a:pt x="180" y="312"/>
                                  </a:cubicBezTo>
                                  <a:cubicBezTo>
                                    <a:pt x="210" y="416"/>
                                    <a:pt x="210" y="520"/>
                                    <a:pt x="180" y="624"/>
                                  </a:cubicBezTo>
                                  <a:cubicBezTo>
                                    <a:pt x="150" y="728"/>
                                    <a:pt x="75" y="832"/>
                                    <a:pt x="0" y="936"/>
                                  </a:cubicBezTo>
                                </a:path>
                              </a:pathLst>
                            </a:custGeom>
                            <a:solidFill>
                              <a:srgbClr val="969696"/>
                            </a:solidFill>
                            <a:ln w="9525" cap="flat" cmpd="sng">
                              <a:solidFill>
                                <a:srgbClr val="000000"/>
                              </a:solidFill>
                              <a:prstDash val="solid"/>
                              <a:headEnd type="none" w="med" len="med"/>
                              <a:tailEnd type="none" w="med" len="med"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15375" name="未知"/>
                            <p:cNvSpPr/>
                            <p:nvPr/>
                          </p:nvSpPr>
                          <p:spPr>
                            <a:xfrm flipH="1">
                              <a:off x="0" y="0"/>
                              <a:ext cx="180" cy="1092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0" t="0" r="0" b="0"/>
                              <a:pathLst>
                                <a:path w="210" h="936">
                                  <a:moveTo>
                                    <a:pt x="0" y="0"/>
                                  </a:moveTo>
                                  <a:cubicBezTo>
                                    <a:pt x="75" y="104"/>
                                    <a:pt x="150" y="208"/>
                                    <a:pt x="180" y="312"/>
                                  </a:cubicBezTo>
                                  <a:cubicBezTo>
                                    <a:pt x="210" y="416"/>
                                    <a:pt x="210" y="520"/>
                                    <a:pt x="180" y="624"/>
                                  </a:cubicBezTo>
                                  <a:cubicBezTo>
                                    <a:pt x="150" y="728"/>
                                    <a:pt x="75" y="832"/>
                                    <a:pt x="0" y="936"/>
                                  </a:cubicBezTo>
                                </a:path>
                              </a:pathLst>
                            </a:custGeom>
                            <a:solidFill>
                              <a:srgbClr val="969696"/>
                            </a:solidFill>
                            <a:ln w="9525" cap="flat" cmpd="sng">
                              <a:solidFill>
                                <a:srgbClr val="000000"/>
                              </a:solidFill>
                              <a:prstDash val="solid"/>
                              <a:headEnd type="none" w="med" len="med"/>
                              <a:tailEnd type="none" w="med" len="med"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grpSp>
                        <p:nvGrpSpPr>
                          <p:cNvPr id="15376" name="组合 15375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2150" cy="1304"/>
                            <a:chOff x="0" y="0"/>
                            <a:chExt cx="2150" cy="1304"/>
                          </a:xfrm>
                        </p:grpSpPr>
                        <p:sp>
                          <p:nvSpPr>
                            <p:cNvPr id="15377" name="未知"/>
                            <p:cNvSpPr/>
                            <p:nvPr/>
                          </p:nvSpPr>
                          <p:spPr>
                            <a:xfrm>
                              <a:off x="0" y="0"/>
                              <a:ext cx="360" cy="1304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0" t="0" r="0" b="0"/>
                              <a:pathLst>
                                <a:path w="1095" h="1792">
                                  <a:moveTo>
                                    <a:pt x="480" y="246"/>
                                  </a:moveTo>
                                  <a:cubicBezTo>
                                    <a:pt x="465" y="256"/>
                                    <a:pt x="451" y="268"/>
                                    <a:pt x="435" y="276"/>
                                  </a:cubicBezTo>
                                  <a:cubicBezTo>
                                    <a:pt x="421" y="283"/>
                                    <a:pt x="403" y="282"/>
                                    <a:pt x="390" y="291"/>
                                  </a:cubicBezTo>
                                  <a:cubicBezTo>
                                    <a:pt x="355" y="314"/>
                                    <a:pt x="337" y="348"/>
                                    <a:pt x="315" y="381"/>
                                  </a:cubicBezTo>
                                  <a:cubicBezTo>
                                    <a:pt x="293" y="489"/>
                                    <a:pt x="252" y="589"/>
                                    <a:pt x="225" y="696"/>
                                  </a:cubicBezTo>
                                  <a:cubicBezTo>
                                    <a:pt x="214" y="739"/>
                                    <a:pt x="219" y="785"/>
                                    <a:pt x="180" y="816"/>
                                  </a:cubicBezTo>
                                  <a:cubicBezTo>
                                    <a:pt x="168" y="826"/>
                                    <a:pt x="149" y="824"/>
                                    <a:pt x="135" y="831"/>
                                  </a:cubicBezTo>
                                  <a:cubicBezTo>
                                    <a:pt x="90" y="854"/>
                                    <a:pt x="42" y="878"/>
                                    <a:pt x="0" y="906"/>
                                  </a:cubicBezTo>
                                  <a:cubicBezTo>
                                    <a:pt x="67" y="1142"/>
                                    <a:pt x="128" y="1043"/>
                                    <a:pt x="450" y="1056"/>
                                  </a:cubicBezTo>
                                  <a:cubicBezTo>
                                    <a:pt x="491" y="1282"/>
                                    <a:pt x="491" y="1432"/>
                                    <a:pt x="480" y="1671"/>
                                  </a:cubicBezTo>
                                  <a:cubicBezTo>
                                    <a:pt x="847" y="1793"/>
                                    <a:pt x="667" y="1421"/>
                                    <a:pt x="705" y="1131"/>
                                  </a:cubicBezTo>
                                  <a:cubicBezTo>
                                    <a:pt x="707" y="1113"/>
                                    <a:pt x="732" y="1104"/>
                                    <a:pt x="750" y="1101"/>
                                  </a:cubicBezTo>
                                  <a:cubicBezTo>
                                    <a:pt x="824" y="1089"/>
                                    <a:pt x="900" y="1091"/>
                                    <a:pt x="975" y="1086"/>
                                  </a:cubicBezTo>
                                  <a:cubicBezTo>
                                    <a:pt x="990" y="1076"/>
                                    <a:pt x="1009" y="1070"/>
                                    <a:pt x="1020" y="1056"/>
                                  </a:cubicBezTo>
                                  <a:cubicBezTo>
                                    <a:pt x="1030" y="1044"/>
                                    <a:pt x="1028" y="1025"/>
                                    <a:pt x="1035" y="1011"/>
                                  </a:cubicBezTo>
                                  <a:cubicBezTo>
                                    <a:pt x="1093" y="895"/>
                                    <a:pt x="1042" y="1034"/>
                                    <a:pt x="1080" y="921"/>
                                  </a:cubicBezTo>
                                  <a:cubicBezTo>
                                    <a:pt x="1075" y="876"/>
                                    <a:pt x="1095" y="820"/>
                                    <a:pt x="1065" y="786"/>
                                  </a:cubicBezTo>
                                  <a:cubicBezTo>
                                    <a:pt x="1038" y="756"/>
                                    <a:pt x="984" y="779"/>
                                    <a:pt x="945" y="771"/>
                                  </a:cubicBezTo>
                                  <a:cubicBezTo>
                                    <a:pt x="894" y="760"/>
                                    <a:pt x="846" y="739"/>
                                    <a:pt x="795" y="726"/>
                                  </a:cubicBezTo>
                                  <a:cubicBezTo>
                                    <a:pt x="731" y="629"/>
                                    <a:pt x="749" y="515"/>
                                    <a:pt x="705" y="411"/>
                                  </a:cubicBezTo>
                                  <a:cubicBezTo>
                                    <a:pt x="698" y="394"/>
                                    <a:pt x="683" y="382"/>
                                    <a:pt x="675" y="366"/>
                                  </a:cubicBezTo>
                                  <a:cubicBezTo>
                                    <a:pt x="649" y="314"/>
                                    <a:pt x="641" y="253"/>
                                    <a:pt x="615" y="201"/>
                                  </a:cubicBezTo>
                                  <a:cubicBezTo>
                                    <a:pt x="607" y="185"/>
                                    <a:pt x="593" y="172"/>
                                    <a:pt x="585" y="156"/>
                                  </a:cubicBezTo>
                                  <a:cubicBezTo>
                                    <a:pt x="552" y="90"/>
                                    <a:pt x="563" y="66"/>
                                    <a:pt x="495" y="21"/>
                                  </a:cubicBezTo>
                                  <a:cubicBezTo>
                                    <a:pt x="460" y="125"/>
                                    <a:pt x="501" y="0"/>
                                    <a:pt x="450" y="186"/>
                                  </a:cubicBezTo>
                                  <a:cubicBezTo>
                                    <a:pt x="444" y="209"/>
                                    <a:pt x="427" y="263"/>
                                    <a:pt x="405" y="276"/>
                                  </a:cubicBezTo>
                                  <a:cubicBezTo>
                                    <a:pt x="392" y="284"/>
                                    <a:pt x="375" y="276"/>
                                    <a:pt x="360" y="276"/>
                                  </a:cubicBezTo>
                                </a:path>
                              </a:pathLst>
                            </a:custGeom>
                            <a:solidFill>
                              <a:srgbClr val="C0C0C0"/>
                            </a:solidFill>
                            <a:ln w="9525" cap="flat" cmpd="sng">
                              <a:solidFill>
                                <a:srgbClr val="000000"/>
                              </a:solidFill>
                              <a:prstDash val="solid"/>
                              <a:headEnd type="none" w="med" len="med"/>
                              <a:tailEnd type="none" w="med" len="med"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grpSp>
                          <p:nvGrpSpPr>
                            <p:cNvPr id="15378" name="组合 15377"/>
                            <p:cNvGrpSpPr/>
                            <p:nvPr/>
                          </p:nvGrpSpPr>
                          <p:grpSpPr>
                            <a:xfrm rot="123569">
                              <a:off x="175" y="70"/>
                              <a:ext cx="1970" cy="472"/>
                              <a:chOff x="0" y="0"/>
                              <a:chExt cx="1970" cy="472"/>
                            </a:xfrm>
                          </p:grpSpPr>
                          <p:sp>
                            <p:nvSpPr>
                              <p:cNvPr id="15379" name="直接连接符 15378"/>
                              <p:cNvSpPr/>
                              <p:nvPr/>
                            </p:nvSpPr>
                            <p:spPr>
                              <a:xfrm>
                                <a:off x="0" y="0"/>
                                <a:ext cx="1255" cy="314"/>
                              </a:xfrm>
                              <a:prstGeom prst="line">
                                <a:avLst/>
                              </a:prstGeom>
                              <a:ln w="9525" cap="flat" cmpd="sng">
                                <a:solidFill>
                                  <a:srgbClr val="000000"/>
                                </a:solidFill>
                                <a:prstDash val="solid"/>
                                <a:headEnd type="none" w="med" len="med"/>
                                <a:tailEnd type="triangle" w="sm" len="med"/>
                              </a:ln>
                            </p:spPr>
                            <p:txBody>
                              <a:bodyPr/>
                              <a:lstStyle/>
                              <a:p>
                                <a:endParaRPr/>
                              </a:p>
                            </p:txBody>
                          </p:sp>
                          <p:sp>
                            <p:nvSpPr>
                              <p:cNvPr id="15380" name="直接连接符 15379"/>
                              <p:cNvSpPr/>
                              <p:nvPr/>
                            </p:nvSpPr>
                            <p:spPr>
                              <a:xfrm>
                                <a:off x="1250" y="316"/>
                                <a:ext cx="720" cy="156"/>
                              </a:xfrm>
                              <a:prstGeom prst="line">
                                <a:avLst/>
                              </a:prstGeom>
                              <a:ln w="9525" cap="flat" cmpd="sng">
                                <a:solidFill>
                                  <a:srgbClr val="000000"/>
                                </a:solidFill>
                                <a:prstDash val="solid"/>
                                <a:headEnd type="none" w="med" len="med"/>
                                <a:tailEnd type="none" w="med" len="med"/>
                              </a:ln>
                            </p:spPr>
                            <p:txBody>
                              <a:bodyPr/>
                              <a:lstStyle/>
                              <a:p>
                                <a:endParaRPr/>
                              </a:p>
                            </p:txBody>
                          </p:sp>
                        </p:grpSp>
                        <p:grpSp>
                          <p:nvGrpSpPr>
                            <p:cNvPr id="15381" name="组合 15380"/>
                            <p:cNvGrpSpPr/>
                            <p:nvPr/>
                          </p:nvGrpSpPr>
                          <p:grpSpPr>
                            <a:xfrm rot="-327825" flipV="1">
                              <a:off x="180" y="664"/>
                              <a:ext cx="1970" cy="472"/>
                              <a:chOff x="0" y="0"/>
                              <a:chExt cx="1970" cy="472"/>
                            </a:xfrm>
                          </p:grpSpPr>
                          <p:sp>
                            <p:nvSpPr>
                              <p:cNvPr id="15382" name="直接连接符 15381"/>
                              <p:cNvSpPr/>
                              <p:nvPr/>
                            </p:nvSpPr>
                            <p:spPr>
                              <a:xfrm>
                                <a:off x="0" y="0"/>
                                <a:ext cx="1255" cy="314"/>
                              </a:xfrm>
                              <a:prstGeom prst="line">
                                <a:avLst/>
                              </a:prstGeom>
                              <a:ln w="9525" cap="flat" cmpd="sng">
                                <a:solidFill>
                                  <a:srgbClr val="000000"/>
                                </a:solidFill>
                                <a:prstDash val="solid"/>
                                <a:headEnd type="none" w="med" len="med"/>
                                <a:tailEnd type="triangle" w="sm" len="med"/>
                              </a:ln>
                            </p:spPr>
                            <p:txBody>
                              <a:bodyPr/>
                              <a:lstStyle/>
                              <a:p>
                                <a:endParaRPr/>
                              </a:p>
                            </p:txBody>
                          </p:sp>
                          <p:sp>
                            <p:nvSpPr>
                              <p:cNvPr id="15383" name="直接连接符 15382"/>
                              <p:cNvSpPr/>
                              <p:nvPr/>
                            </p:nvSpPr>
                            <p:spPr>
                              <a:xfrm>
                                <a:off x="1250" y="316"/>
                                <a:ext cx="720" cy="156"/>
                              </a:xfrm>
                              <a:prstGeom prst="line">
                                <a:avLst/>
                              </a:prstGeom>
                              <a:ln w="9525" cap="flat" cmpd="sng">
                                <a:solidFill>
                                  <a:srgbClr val="000000"/>
                                </a:solidFill>
                                <a:prstDash val="solid"/>
                                <a:headEnd type="none" w="med" len="med"/>
                                <a:tailEnd type="none" w="med" len="med"/>
                              </a:ln>
                            </p:spPr>
                            <p:txBody>
                              <a:bodyPr/>
                              <a:lstStyle/>
                              <a:p>
                                <a:endParaRPr/>
                              </a:p>
                            </p:txBody>
                          </p:sp>
                        </p:grpSp>
                      </p:grpSp>
                    </p:grpSp>
                    <p:grpSp>
                      <p:nvGrpSpPr>
                        <p:cNvPr id="15384" name="组合 15383"/>
                        <p:cNvGrpSpPr/>
                        <p:nvPr/>
                      </p:nvGrpSpPr>
                      <p:grpSpPr>
                        <a:xfrm rot="310666" flipV="1">
                          <a:off x="2335" y="298"/>
                          <a:ext cx="660" cy="282"/>
                          <a:chOff x="0" y="0"/>
                          <a:chExt cx="660" cy="282"/>
                        </a:xfrm>
                      </p:grpSpPr>
                      <p:sp>
                        <p:nvSpPr>
                          <p:cNvPr id="15385" name="直接连接符 15384"/>
                          <p:cNvSpPr/>
                          <p:nvPr/>
                        </p:nvSpPr>
                        <p:spPr>
                          <a:xfrm>
                            <a:off x="0" y="0"/>
                            <a:ext cx="360" cy="156"/>
                          </a:xfrm>
                          <a:prstGeom prst="line">
                            <a:avLst/>
                          </a:prstGeom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headEnd type="none" w="med" len="med"/>
                            <a:tailEnd type="triangle" w="sm" len="med"/>
                          </a:ln>
                        </p:spPr>
                        <p:txBody>
                          <a:bodyPr/>
                          <a:lstStyle/>
                          <a:p>
                            <a:endParaRPr/>
                          </a:p>
                        </p:txBody>
                      </p:sp>
                      <p:sp>
                        <p:nvSpPr>
                          <p:cNvPr id="15386" name="直接连接符 15385"/>
                          <p:cNvSpPr/>
                          <p:nvPr/>
                        </p:nvSpPr>
                        <p:spPr>
                          <a:xfrm>
                            <a:off x="300" y="126"/>
                            <a:ext cx="360" cy="156"/>
                          </a:xfrm>
                          <a:prstGeom prst="line">
                            <a:avLst/>
                          </a:prstGeom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/>
                          <a:lstStyle/>
                          <a:p>
                            <a:endParaRPr/>
                          </a:p>
                        </p:txBody>
                      </p:sp>
                    </p:grpSp>
                    <p:grpSp>
                      <p:nvGrpSpPr>
                        <p:cNvPr id="15387" name="组合 15386"/>
                        <p:cNvGrpSpPr/>
                        <p:nvPr/>
                      </p:nvGrpSpPr>
                      <p:grpSpPr>
                        <a:xfrm rot="-310666">
                          <a:off x="2320" y="589"/>
                          <a:ext cx="660" cy="282"/>
                          <a:chOff x="0" y="0"/>
                          <a:chExt cx="660" cy="282"/>
                        </a:xfrm>
                      </p:grpSpPr>
                      <p:sp>
                        <p:nvSpPr>
                          <p:cNvPr id="15388" name="直接连接符 15387"/>
                          <p:cNvSpPr/>
                          <p:nvPr/>
                        </p:nvSpPr>
                        <p:spPr>
                          <a:xfrm>
                            <a:off x="0" y="0"/>
                            <a:ext cx="360" cy="156"/>
                          </a:xfrm>
                          <a:prstGeom prst="line">
                            <a:avLst/>
                          </a:prstGeom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headEnd type="none" w="med" len="med"/>
                            <a:tailEnd type="triangle" w="sm" len="med"/>
                          </a:ln>
                        </p:spPr>
                        <p:txBody>
                          <a:bodyPr/>
                          <a:lstStyle/>
                          <a:p>
                            <a:endParaRPr/>
                          </a:p>
                        </p:txBody>
                      </p:sp>
                      <p:sp>
                        <p:nvSpPr>
                          <p:cNvPr id="15389" name="直接连接符 15388"/>
                          <p:cNvSpPr/>
                          <p:nvPr/>
                        </p:nvSpPr>
                        <p:spPr>
                          <a:xfrm>
                            <a:off x="300" y="126"/>
                            <a:ext cx="360" cy="156"/>
                          </a:xfrm>
                          <a:prstGeom prst="line">
                            <a:avLst/>
                          </a:prstGeom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/>
                          <a:lstStyle/>
                          <a:p>
                            <a:endParaRPr/>
                          </a:p>
                        </p:txBody>
                      </p:sp>
                    </p:grpSp>
                  </p:grpSp>
                  <p:sp>
                    <p:nvSpPr>
                      <p:cNvPr id="15390" name="直接连接符 15389"/>
                      <p:cNvSpPr/>
                      <p:nvPr/>
                    </p:nvSpPr>
                    <p:spPr>
                      <a:xfrm flipH="1">
                        <a:off x="3000" y="287"/>
                        <a:ext cx="0" cy="624"/>
                      </a:xfrm>
                      <a:prstGeom prst="line">
                        <a:avLst/>
                      </a:prstGeom>
                      <a:ln w="1905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  <p:sp>
                  <p:nvSpPr>
                    <p:cNvPr id="15391" name="未知"/>
                    <p:cNvSpPr/>
                    <p:nvPr/>
                  </p:nvSpPr>
                  <p:spPr>
                    <a:xfrm>
                      <a:off x="2100" y="125"/>
                      <a:ext cx="900" cy="93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900" h="1248">
                          <a:moveTo>
                            <a:pt x="0" y="312"/>
                          </a:moveTo>
                          <a:lnTo>
                            <a:pt x="540" y="312"/>
                          </a:lnTo>
                          <a:lnTo>
                            <a:pt x="540" y="0"/>
                          </a:lnTo>
                          <a:lnTo>
                            <a:pt x="900" y="0"/>
                          </a:lnTo>
                          <a:lnTo>
                            <a:pt x="900" y="1248"/>
                          </a:lnTo>
                          <a:lnTo>
                            <a:pt x="540" y="1248"/>
                          </a:lnTo>
                          <a:lnTo>
                            <a:pt x="540" y="936"/>
                          </a:lnTo>
                          <a:lnTo>
                            <a:pt x="0" y="936"/>
                          </a:lnTo>
                        </a:path>
                      </a:pathLst>
                    </a:custGeom>
                    <a:noFill/>
                    <a:ln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5392" name="直接连接符 15391"/>
                  <p:cNvSpPr/>
                  <p:nvPr/>
                </p:nvSpPr>
                <p:spPr>
                  <a:xfrm rot="-839707" flipH="1">
                    <a:off x="1830" y="710"/>
                    <a:ext cx="360" cy="31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</p:grpSp>
          <p:sp>
            <p:nvSpPr>
              <p:cNvPr id="15393" name="矩形 15392"/>
              <p:cNvSpPr/>
              <p:nvPr/>
            </p:nvSpPr>
            <p:spPr>
              <a:xfrm>
                <a:off x="3002" y="351"/>
                <a:ext cx="520" cy="7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pPr algn="just" eaLnBrk="0" hangingPunct="0"/>
                <a:r>
                  <a:rPr lang="zh-CN" altLang="en-US" sz="2000" b="1">
                    <a:latin typeface="宋体" panose="02010600030101010101" pitchFamily="2" charset="-122"/>
                  </a:rPr>
                  <a:t>胶片</a:t>
                </a:r>
              </a:p>
            </p:txBody>
          </p:sp>
        </p:grpSp>
        <p:sp>
          <p:nvSpPr>
            <p:cNvPr id="15394" name="直接连接符 15393"/>
            <p:cNvSpPr/>
            <p:nvPr/>
          </p:nvSpPr>
          <p:spPr>
            <a:xfrm>
              <a:off x="2995" y="599"/>
              <a:ext cx="180" cy="15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pic>
        <p:nvPicPr>
          <p:cNvPr id="15395" name="图片 15394" descr="0508190118231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4438" y="1196975"/>
            <a:ext cx="2087562" cy="172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6" name="图片 15395" descr="2005108135059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950" y="1196975"/>
            <a:ext cx="1871663" cy="17272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5397" name="内容占位符 1539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5300980"/>
          <a:ext cx="7776845" cy="1341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8" r:id="rId7" imgW="5807075" imgH="706120" progId="Excel.Sheet.8">
                  <p:embed/>
                </p:oleObj>
              </mc:Choice>
              <mc:Fallback>
                <p:oleObj r:id="rId7" imgW="5807075" imgH="70612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0" y="5300980"/>
                        <a:ext cx="7776845" cy="134112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CCFF">
                              <a:alpha val="37999"/>
                            </a:srgbClr>
                          </a:gs>
                          <a:gs pos="100000">
                            <a:srgbClr val="FCE0E7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15936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6385"/>
          <p:cNvSpPr txBox="1">
            <a:spLocks noGrp="1"/>
          </p:cNvSpPr>
          <p:nvPr>
            <p:ph type="title"/>
          </p:nvPr>
        </p:nvSpPr>
        <p:spPr/>
        <p:txBody>
          <a:bodyPr vert="horz" wrap="square" anchor="ctr"/>
          <a:lstStyle/>
          <a:p>
            <a:pPr algn="l">
              <a:spcBef>
                <a:spcPct val="50000"/>
              </a:spcBef>
              <a:buFontTx/>
              <a:buNone/>
            </a:pPr>
            <a:r>
              <a:rPr lang="en-US" altLang="zh-CN" sz="4800"/>
              <a:t>3</a:t>
            </a:r>
            <a:r>
              <a:rPr lang="zh-CN" altLang="en-US" sz="4800"/>
              <a:t>、</a:t>
            </a:r>
            <a:r>
              <a:rPr lang="zh-CN" altLang="en-US" sz="3600">
                <a:hlinkClick r:id="rId3" action="ppaction://hlinkfile"/>
              </a:rPr>
              <a:t>幻灯机、投影仪</a:t>
            </a:r>
          </a:p>
        </p:txBody>
      </p:sp>
      <p:sp>
        <p:nvSpPr>
          <p:cNvPr id="16387" name="文本占位符 16386"/>
          <p:cNvSpPr txBox="1">
            <a:spLocks noGrp="1"/>
          </p:cNvSpPr>
          <p:nvPr>
            <p:ph type="body" sz="half" idx="4294967295"/>
          </p:nvPr>
        </p:nvSpPr>
        <p:spPr>
          <a:xfrm>
            <a:off x="0" y="1557655"/>
            <a:ext cx="2038350" cy="4498975"/>
          </a:xfrm>
        </p:spPr>
        <p:txBody>
          <a:bodyPr vert="horz" wrap="square" anchor="t"/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800" b="1"/>
              <a:t>   </a:t>
            </a:r>
            <a:r>
              <a:rPr lang="zh-CN" altLang="en-US" sz="2400" b="1">
                <a:hlinkClick r:id="rId4" action="ppaction://hlinkfile"/>
              </a:rPr>
              <a:t>原理</a:t>
            </a:r>
            <a:r>
              <a:rPr lang="zh-CN" altLang="en-US" sz="2400" b="1"/>
              <a:t>：物体到凸透镜的距离在</a:t>
            </a:r>
            <a:r>
              <a:rPr lang="en-US" altLang="zh-CN" sz="2400" b="1"/>
              <a:t>2</a:t>
            </a:r>
            <a:r>
              <a:rPr lang="zh-CN" altLang="en-US" sz="2400" b="1"/>
              <a:t>倍焦距和焦距之间时，成倒立、放大的实像．</a:t>
            </a:r>
          </a:p>
        </p:txBody>
      </p:sp>
      <p:pic>
        <p:nvPicPr>
          <p:cNvPr id="16388" name="图片 16387" descr="投影仪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825" y="188913"/>
            <a:ext cx="18002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4075" y="2206625"/>
            <a:ext cx="3529013" cy="28067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6390" name="内容占位符 16389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5374005"/>
          <a:ext cx="7094220" cy="928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" r:id="rId7" imgW="5807075" imgH="706120" progId="Excel.Sheet.8">
                  <p:embed/>
                </p:oleObj>
              </mc:Choice>
              <mc:Fallback>
                <p:oleObj r:id="rId7" imgW="5807075" imgH="70612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0" y="5374005"/>
                        <a:ext cx="7094220" cy="92837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CCFF">
                              <a:alpha val="37999"/>
                            </a:srgbClr>
                          </a:gs>
                          <a:gs pos="100000">
                            <a:srgbClr val="FCE0E7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91" name="图片 16390" descr="20076272014526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42013" y="2205038"/>
            <a:ext cx="3124200" cy="280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16391" descr="f85dd27daef3256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4388" y="44450"/>
            <a:ext cx="1944687" cy="18446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7710403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内容占位符 17409"/>
          <p:cNvPicPr>
            <a:picLocks noGrp="1" noRot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2830" y="2108835"/>
            <a:ext cx="2152650" cy="2895600"/>
          </a:xfrm>
        </p:spPr>
      </p:pic>
      <p:sp>
        <p:nvSpPr>
          <p:cNvPr id="17411" name="标题 17410"/>
          <p:cNvSpPr>
            <a:spLocks noGrp="1"/>
          </p:cNvSpPr>
          <p:nvPr>
            <p:ph type="title"/>
          </p:nvPr>
        </p:nvSpPr>
        <p:spPr>
          <a:xfrm>
            <a:off x="628015" y="1190943"/>
            <a:ext cx="8081963" cy="581025"/>
          </a:xfrm>
        </p:spPr>
        <p:txBody>
          <a:bodyPr vert="horz" wrap="square" anchor="ctr"/>
          <a:lstStyle/>
          <a:p>
            <a:pPr algn="l">
              <a:buFontTx/>
              <a:buNone/>
            </a:pPr>
            <a:r>
              <a:rPr lang="en-US" altLang="zh-CN" sz="5400" b="1">
                <a:solidFill>
                  <a:srgbClr val="0000CC"/>
                </a:solidFill>
              </a:rPr>
              <a:t>4</a:t>
            </a:r>
            <a:r>
              <a:rPr lang="zh-CN" altLang="en-US" sz="5400" b="1">
                <a:solidFill>
                  <a:srgbClr val="0000CC"/>
                </a:solidFill>
              </a:rPr>
              <a:t>、显微镜</a:t>
            </a:r>
            <a:br>
              <a:rPr lang="zh-CN" altLang="en-US" sz="5400" b="1">
                <a:solidFill>
                  <a:srgbClr val="0000CC"/>
                </a:solidFill>
              </a:rPr>
            </a:br>
            <a:r>
              <a:rPr lang="zh-CN" altLang="en-US" sz="5400" b="1">
                <a:solidFill>
                  <a:srgbClr val="0000CC"/>
                </a:solidFill>
              </a:rPr>
              <a:t>   </a:t>
            </a:r>
            <a:r>
              <a:rPr lang="zh-CN" altLang="en-US" sz="2800" b="1">
                <a:solidFill>
                  <a:schemeClr val="folHlink"/>
                </a:solidFill>
              </a:rPr>
              <a:t>显微镜的目镜和物镜都是凸透镜。</a:t>
            </a:r>
            <a:br>
              <a:rPr lang="zh-CN" altLang="en-US" sz="2800" b="1">
                <a:solidFill>
                  <a:schemeClr val="folHlink"/>
                </a:solidFill>
              </a:rPr>
            </a:br>
            <a:r>
              <a:rPr lang="zh-CN" altLang="en-US" sz="2800" b="1">
                <a:solidFill>
                  <a:schemeClr val="folHlink"/>
                </a:solidFill>
              </a:rPr>
              <a:t>     用显微镜可以观察微生物、细胞等人眼无法看见的物体。</a:t>
            </a:r>
            <a:r>
              <a:rPr lang="zh-CN" altLang="en-US" sz="40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32132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内容占位符 18434"/>
          <p:cNvPicPr>
            <a:picLocks noGrp="1" noRot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608445"/>
          </a:xfrm>
        </p:spPr>
      </p:pic>
    </p:spTree>
    <p:extLst>
      <p:ext uri="{BB962C8B-B14F-4D97-AF65-F5344CB8AC3E}">
        <p14:creationId xmlns:p14="http://schemas.microsoft.com/office/powerpoint/2010/main" val="2495591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7"/>
          <p:cNvSpPr txBox="1"/>
          <p:nvPr/>
        </p:nvSpPr>
        <p:spPr>
          <a:xfrm>
            <a:off x="628333" y="139700"/>
            <a:ext cx="395922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>
                <a:solidFill>
                  <a:schemeClr val="hlink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5</a:t>
            </a:r>
            <a:r>
              <a:rPr lang="zh-CN" altLang="en-US" sz="5400">
                <a:solidFill>
                  <a:schemeClr val="hlink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、</a:t>
            </a:r>
            <a:r>
              <a:rPr lang="zh-CN" altLang="en-US" sz="5400">
                <a:solidFill>
                  <a:schemeClr val="hlink"/>
                </a:solidFill>
                <a:latin typeface="Times New Roman" panose="02020603050405020304" pitchFamily="18" charset="0"/>
                <a:ea typeface="隶书" panose="02010509060101010101" pitchFamily="1" charset="-122"/>
                <a:hlinkClick r:id="rId2" action="ppaction://hlinkfile"/>
              </a:rPr>
              <a:t>望远镜</a:t>
            </a:r>
            <a:endParaRPr lang="zh-CN" altLang="en-US" sz="5400">
              <a:solidFill>
                <a:schemeClr val="hlink"/>
              </a:solidFill>
              <a:latin typeface="Times New Roman" pitchFamily="18" charset="0"/>
              <a:ea typeface="隶书" pitchFamily="1" charset="-122"/>
            </a:endParaRPr>
          </a:p>
        </p:txBody>
      </p:sp>
      <p:sp>
        <p:nvSpPr>
          <p:cNvPr id="19459" name="内容占位符 19458"/>
          <p:cNvSpPr txBox="1">
            <a:spLocks noGrp="1"/>
          </p:cNvSpPr>
          <p:nvPr>
            <p:ph idx="1"/>
          </p:nvPr>
        </p:nvSpPr>
        <p:spPr>
          <a:xfrm>
            <a:off x="594995" y="925830"/>
            <a:ext cx="8081963" cy="5005388"/>
          </a:xfrm>
        </p:spPr>
        <p:txBody>
          <a:bodyPr vert="horz" wrap="square" anchor="t"/>
          <a:lstStyle/>
          <a:p>
            <a:pPr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800"/>
              <a:t>   </a:t>
            </a:r>
            <a:r>
              <a:rPr lang="zh-CN" altLang="en-US" sz="2800"/>
              <a:t>能使很远的物体成像在眼前，就象物体被拉近了。</a:t>
            </a:r>
          </a:p>
        </p:txBody>
      </p:sp>
      <p:pic>
        <p:nvPicPr>
          <p:cNvPr id="19460" name="图片 194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951990"/>
            <a:ext cx="4824413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19460" descr="望远镜原理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549275"/>
            <a:ext cx="2616200" cy="15367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979307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124744"/>
            <a:ext cx="8388424" cy="5005388"/>
          </a:xfrm>
        </p:spPr>
        <p:txBody>
          <a:bodyPr/>
          <a:lstStyle/>
          <a:p>
            <a:pPr algn="l">
              <a:lnSpc>
                <a:spcPct val="130000"/>
              </a:lnSpc>
            </a:pPr>
            <a:r>
              <a:rPr lang="zh-CN" altLang="en-US" sz="4000" dirty="0"/>
              <a:t>一、眼睛</a:t>
            </a:r>
          </a:p>
          <a:p>
            <a:pPr algn="l">
              <a:lnSpc>
                <a:spcPct val="130000"/>
              </a:lnSpc>
            </a:pPr>
            <a:r>
              <a:rPr lang="zh-CN" altLang="en-US" sz="4000" dirty="0"/>
              <a:t>二、近视眼与远视眼</a:t>
            </a:r>
          </a:p>
          <a:p>
            <a:pPr algn="l">
              <a:lnSpc>
                <a:spcPct val="130000"/>
              </a:lnSpc>
            </a:pPr>
            <a:r>
              <a:rPr lang="zh-CN" altLang="en-US" sz="4000" dirty="0"/>
              <a:t>三、凸透镜其他五大应用及其原理</a:t>
            </a:r>
          </a:p>
          <a:p>
            <a:pPr algn="l">
              <a:lnSpc>
                <a:spcPct val="130000"/>
              </a:lnSpc>
            </a:pPr>
            <a:r>
              <a:rPr lang="zh-CN" altLang="en-US" sz="4000" dirty="0"/>
              <a:t>四、课堂训练</a:t>
            </a:r>
          </a:p>
          <a:p>
            <a:pPr marL="0" indent="0" algn="l">
              <a:lnSpc>
                <a:spcPct val="130000"/>
              </a:lnSpc>
              <a:buNone/>
            </a:pP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285115" y="94615"/>
            <a:ext cx="3988435" cy="83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eaLnBrk="1" fontAlgn="auto" hangingPunct="1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</a:pPr>
            <a:r>
              <a:rPr lang="zh-CN" altLang="en-US" sz="4400" b="1" smtClean="0">
                <a:solidFill>
                  <a:schemeClr val="accent1"/>
                </a:solidFill>
                <a:latin typeface="+mn-ea"/>
                <a:ea typeface="+mn-ea"/>
              </a:rPr>
              <a:t>知识清单</a:t>
            </a:r>
          </a:p>
        </p:txBody>
      </p:sp>
    </p:spTree>
    <p:extLst>
      <p:ext uri="{BB962C8B-B14F-4D97-AF65-F5344CB8AC3E}">
        <p14:creationId xmlns:p14="http://schemas.microsoft.com/office/powerpoint/2010/main" val="3647578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图片 20481" descr="哈勃望远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188913"/>
            <a:ext cx="4032250" cy="3240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0482" descr="476217f7ef4c3170720eecd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188913"/>
            <a:ext cx="4321175" cy="325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内容占位符 20484"/>
          <p:cNvSpPr>
            <a:spLocks noGrp="1" noRot="1"/>
          </p:cNvSpPr>
          <p:nvPr>
            <p:ph idx="1"/>
          </p:nvPr>
        </p:nvSpPr>
        <p:spPr>
          <a:xfrm>
            <a:off x="0" y="2552700"/>
            <a:ext cx="8891905" cy="558165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altLang="zh-CN"/>
          </a:p>
          <a:p>
            <a:pPr>
              <a:lnSpc>
                <a:spcPct val="90000"/>
              </a:lnSpc>
            </a:pPr>
            <a:endParaRPr lang="en-US" altLang="zh-CN"/>
          </a:p>
          <a:p>
            <a:pPr>
              <a:lnSpc>
                <a:spcPct val="90000"/>
              </a:lnSpc>
            </a:pPr>
            <a:endParaRPr lang="en-US" altLang="zh-CN"/>
          </a:p>
          <a:p>
            <a:pPr>
              <a:lnSpc>
                <a:spcPct val="90000"/>
              </a:lnSpc>
            </a:pPr>
            <a:endParaRPr lang="en-US" altLang="zh-CN"/>
          </a:p>
          <a:p>
            <a:pPr>
              <a:lnSpc>
                <a:spcPct val="90000"/>
              </a:lnSpc>
            </a:pPr>
            <a:r>
              <a:rPr lang="en-US" altLang="zh-CN" sz="2400"/>
              <a:t>1990</a:t>
            </a:r>
            <a:r>
              <a:rPr lang="zh-CN" altLang="en-US" sz="2400"/>
              <a:t>年</a:t>
            </a:r>
            <a:r>
              <a:rPr lang="en-US" altLang="zh-CN" sz="2400"/>
              <a:t>4</a:t>
            </a:r>
            <a:r>
              <a:rPr lang="zh-CN" altLang="en-US" sz="2400"/>
              <a:t>月</a:t>
            </a:r>
            <a:r>
              <a:rPr lang="en-US" altLang="zh-CN" sz="2400"/>
              <a:t>25</a:t>
            </a:r>
            <a:r>
              <a:rPr lang="zh-CN" altLang="en-US" sz="2400"/>
              <a:t>日，由美国航天飞机送上太空轨道的 “哈勃”望远镜长</a:t>
            </a:r>
            <a:r>
              <a:rPr lang="en-US" altLang="zh-CN" sz="2400"/>
              <a:t>13.3</a:t>
            </a:r>
            <a:r>
              <a:rPr lang="zh-CN" altLang="en-US" sz="2400"/>
              <a:t>米，直径</a:t>
            </a:r>
            <a:r>
              <a:rPr lang="en-US" altLang="zh-CN" sz="2400"/>
              <a:t>4.3</a:t>
            </a:r>
            <a:r>
              <a:rPr lang="zh-CN" altLang="en-US" sz="2400"/>
              <a:t>米，重</a:t>
            </a:r>
            <a:r>
              <a:rPr lang="en-US" altLang="zh-CN" sz="2400"/>
              <a:t>11.6</a:t>
            </a:r>
            <a:r>
              <a:rPr lang="zh-CN" altLang="en-US" sz="2400"/>
              <a:t>吨，造价近</a:t>
            </a:r>
            <a:r>
              <a:rPr lang="en-US" altLang="zh-CN" sz="2400"/>
              <a:t>30</a:t>
            </a:r>
            <a:r>
              <a:rPr lang="zh-CN" altLang="en-US" sz="2400"/>
              <a:t>亿美元。它以</a:t>
            </a:r>
            <a:r>
              <a:rPr lang="en-US" altLang="zh-CN" sz="2400"/>
              <a:t>2.8</a:t>
            </a:r>
            <a:r>
              <a:rPr lang="zh-CN" altLang="en-US" sz="2400"/>
              <a:t>万公里的时速沿太空轨道运行，清晰度是地面天文望远镜的</a:t>
            </a:r>
            <a:r>
              <a:rPr lang="en-US" altLang="zh-CN" sz="2400"/>
              <a:t>10</a:t>
            </a:r>
            <a:r>
              <a:rPr lang="zh-CN" altLang="en-US" sz="2400"/>
              <a:t>倍以上。同时，由于没有大气湍流的干扰，它所获得的图像和光谱具有极高的稳定性和可重复性，已经成为天文史上最重要的仪器  </a:t>
            </a:r>
          </a:p>
        </p:txBody>
      </p:sp>
    </p:spTree>
    <p:extLst>
      <p:ext uri="{BB962C8B-B14F-4D97-AF65-F5344CB8AC3E}">
        <p14:creationId xmlns:p14="http://schemas.microsoft.com/office/powerpoint/2010/main" val="2340695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1505" descr="天线阵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3213100"/>
            <a:ext cx="4284662" cy="3590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1506" descr="太空"/>
          <p:cNvPicPr>
            <a:picLocks noChangeAspect="1"/>
          </p:cNvPicPr>
          <p:nvPr/>
        </p:nvPicPr>
        <p:blipFill>
          <a:blip r:embed="rId3"/>
          <a:srcRect r="1779" b="16996"/>
          <a:stretch>
            <a:fillRect/>
          </a:stretch>
        </p:blipFill>
        <p:spPr>
          <a:xfrm>
            <a:off x="4859655" y="0"/>
            <a:ext cx="4208145" cy="321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21507" descr="u=2203738184,2702630153&amp;fm=0&amp;gp=0">
            <a:hlinkClick r:id="rId4"/>
          </p:cNvPr>
          <p:cNvPicPr>
            <a:picLocks noChangeAspect="1"/>
          </p:cNvPicPr>
          <p:nvPr/>
        </p:nvPicPr>
        <p:blipFill>
          <a:blip r:embed="rId5"/>
          <a:srcRect r="-265" b="12253"/>
          <a:stretch>
            <a:fillRect/>
          </a:stretch>
        </p:blipFill>
        <p:spPr>
          <a:xfrm>
            <a:off x="0" y="0"/>
            <a:ext cx="4800600" cy="3212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1508" descr="哈勃最新拍摄色彩鲜艳的“恒星托儿所”(图)"/>
          <p:cNvPicPr>
            <a:picLocks noChangeAspect="1"/>
          </p:cNvPicPr>
          <p:nvPr/>
        </p:nvPicPr>
        <p:blipFill>
          <a:blip r:embed="rId6"/>
          <a:srcRect r="-265" b="14928"/>
          <a:stretch>
            <a:fillRect/>
          </a:stretch>
        </p:blipFill>
        <p:spPr>
          <a:xfrm>
            <a:off x="0" y="3284855"/>
            <a:ext cx="4800600" cy="33274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651064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2252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导学归纳</a:t>
            </a:r>
          </a:p>
        </p:txBody>
      </p:sp>
      <p:sp>
        <p:nvSpPr>
          <p:cNvPr id="22531" name="内容占位符 2253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FF0000"/>
                </a:solidFill>
              </a:rPr>
              <a:t>通过本节的学习，大家有什么收获？</a:t>
            </a: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FF0000"/>
                </a:solidFill>
              </a:rPr>
              <a:t>知识：</a:t>
            </a:r>
          </a:p>
          <a:p>
            <a:pPr>
              <a:lnSpc>
                <a:spcPct val="90000"/>
              </a:lnSpc>
            </a:pPr>
            <a:endParaRPr lang="zh-CN" altLang="en-US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rgbClr val="FF0000"/>
                </a:solidFill>
              </a:rPr>
              <a:t>方法：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2771775" y="2420938"/>
            <a:ext cx="352901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2051050" y="1339850"/>
            <a:ext cx="4895850" cy="180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眼睛的结构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视觉的形成原理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远视近视的成因及矫正</a:t>
            </a:r>
          </a:p>
        </p:txBody>
      </p:sp>
      <p:sp>
        <p:nvSpPr>
          <p:cNvPr id="22534" name="文本框 22533"/>
          <p:cNvSpPr txBox="1"/>
          <p:nvPr/>
        </p:nvSpPr>
        <p:spPr>
          <a:xfrm>
            <a:off x="2051050" y="5949950"/>
            <a:ext cx="34575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模型法，类比法</a:t>
            </a:r>
          </a:p>
        </p:txBody>
      </p:sp>
      <p:sp>
        <p:nvSpPr>
          <p:cNvPr id="22535" name="文本框 22534"/>
          <p:cNvSpPr txBox="1"/>
          <p:nvPr/>
        </p:nvSpPr>
        <p:spPr>
          <a:xfrm>
            <a:off x="2051050" y="3141663"/>
            <a:ext cx="633730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</a:pPr>
            <a:r>
              <a:rPr lang="en-US" altLang="zh-CN" sz="2800">
                <a:solidFill>
                  <a:srgbClr val="FF0000"/>
                </a:solidFill>
              </a:rPr>
              <a:t>4.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放大镜、显微镜、望远镜、照相机、幻灯机和投影仪的工作原理</a:t>
            </a:r>
            <a:endParaRPr lang="zh-CN" altLang="en-US" sz="2800" u="sng">
              <a:latin typeface="宋体" panose="02010600030101010101" pitchFamily="2" charset="-122"/>
              <a:hlinkClick r:id="rId3" action="ppaction://hlinkfile"/>
            </a:endParaRPr>
          </a:p>
          <a:p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22536" name="对象 22535"/>
          <p:cNvGraphicFramePr>
            <a:graphicFrameLocks noChangeAspect="1"/>
          </p:cNvGraphicFramePr>
          <p:nvPr/>
        </p:nvGraphicFramePr>
        <p:xfrm>
          <a:off x="2197100" y="4076700"/>
          <a:ext cx="6102350" cy="187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6" r:id="rId4" imgW="5406390" imgH="1395730" progId="Excel.Sheet.8">
                  <p:embed/>
                </p:oleObj>
              </mc:Choice>
              <mc:Fallback>
                <p:oleObj r:id="rId4" imgW="5406390" imgH="139573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97100" y="4076700"/>
                        <a:ext cx="6102350" cy="187325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CCFF">
                              <a:alpha val="37999"/>
                            </a:srgbClr>
                          </a:gs>
                          <a:gs pos="100000">
                            <a:srgbClr val="FCE0E7">
                              <a:alpha val="100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1753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325755" y="-317"/>
            <a:ext cx="8081963" cy="581025"/>
          </a:xfrm>
        </p:spPr>
        <p:txBody>
          <a:bodyPr anchor="ctr"/>
          <a:lstStyle/>
          <a:p>
            <a:r>
              <a:rPr lang="zh-CN" altLang="en-US"/>
              <a:t>四、反馈训练</a:t>
            </a:r>
          </a:p>
        </p:txBody>
      </p:sp>
      <p:sp>
        <p:nvSpPr>
          <p:cNvPr id="23555" name="内容占位符 23554"/>
          <p:cNvSpPr>
            <a:spLocks noGrp="1"/>
          </p:cNvSpPr>
          <p:nvPr>
            <p:ph idx="1"/>
          </p:nvPr>
        </p:nvSpPr>
        <p:spPr>
          <a:xfrm>
            <a:off x="530860" y="422910"/>
            <a:ext cx="8081963" cy="5005388"/>
          </a:xfrm>
        </p:spPr>
        <p:txBody>
          <a:bodyPr/>
          <a:lstStyle/>
          <a:p>
            <a:r>
              <a:rPr lang="zh-CN" altLang="en-US" sz="2400">
                <a:latin typeface="宋体" panose="02010600030101010101" pitchFamily="2" charset="-122"/>
              </a:rPr>
              <a:t>1、在正常情况下，视网膜上接收到的像是</a:t>
            </a:r>
            <a:r>
              <a:rPr lang="zh-CN" altLang="en-US" sz="2400" u="sng">
                <a:latin typeface="宋体" panose="02010600030101010101" pitchFamily="2" charset="-122"/>
              </a:rPr>
              <a:t>       </a:t>
            </a:r>
            <a:r>
              <a:rPr lang="zh-CN" altLang="en-US" sz="2400">
                <a:latin typeface="宋体" panose="02010600030101010101" pitchFamily="2" charset="-122"/>
              </a:rPr>
              <a:t>像 ；加上矫正眼镜后，视网膜上接收到的像是</a:t>
            </a:r>
            <a:r>
              <a:rPr lang="zh-CN" altLang="en-US" sz="2400" u="sng">
                <a:latin typeface="宋体" panose="02010600030101010101" pitchFamily="2" charset="-122"/>
              </a:rPr>
              <a:t>       </a:t>
            </a:r>
            <a:r>
              <a:rPr lang="zh-CN" altLang="en-US" sz="2400">
                <a:latin typeface="宋体" panose="02010600030101010101" pitchFamily="2" charset="-122"/>
              </a:rPr>
              <a:t>像。（填“实 ”或“虚”）</a:t>
            </a:r>
          </a:p>
          <a:p>
            <a:r>
              <a:rPr lang="zh-CN" altLang="en-US" sz="2400">
                <a:latin typeface="宋体" panose="02010600030101010101" pitchFamily="2" charset="-122"/>
              </a:rPr>
              <a:t>2、近视眼只能看近处的物体可能的原因是（          ）</a:t>
            </a:r>
            <a:br>
              <a:rPr lang="zh-CN" altLang="en-US" sz="2400">
                <a:latin typeface="宋体" panose="02010600030101010101" pitchFamily="2" charset="-122"/>
              </a:rPr>
            </a:br>
            <a:r>
              <a:rPr lang="zh-CN" altLang="en-US" sz="2400">
                <a:latin typeface="宋体" panose="02010600030101010101" pitchFamily="2" charset="-122"/>
              </a:rPr>
              <a:t>    A、晶状体太厚；B、晶状体太薄；</a:t>
            </a:r>
            <a:br>
              <a:rPr lang="zh-CN" altLang="en-US" sz="2400">
                <a:latin typeface="宋体" panose="02010600030101010101" pitchFamily="2" charset="-122"/>
              </a:rPr>
            </a:br>
            <a:r>
              <a:rPr lang="zh-CN" altLang="en-US" sz="2400">
                <a:latin typeface="宋体" panose="02010600030101010101" pitchFamily="2" charset="-122"/>
              </a:rPr>
              <a:t>    C、像成在视网膜后；    D、像成在视网膜前</a:t>
            </a:r>
          </a:p>
          <a:p>
            <a:r>
              <a:rPr lang="zh-CN" altLang="en-US" sz="2400"/>
              <a:t>３、凸透镜成缩小、倒立的实像的条件是＿＿＿＿＿＿；照相机的镜头相当于一个</a:t>
            </a:r>
            <a:r>
              <a:rPr lang="zh-CN" altLang="en-US" sz="2400" u="sng"/>
              <a:t>        </a:t>
            </a:r>
            <a:r>
              <a:rPr lang="zh-CN" altLang="en-US" sz="2400"/>
              <a:t>镜，胶片相当于</a:t>
            </a:r>
            <a:r>
              <a:rPr lang="zh-CN" altLang="en-US" sz="2400" u="sng"/>
              <a:t>       </a:t>
            </a:r>
            <a:r>
              <a:rPr lang="zh-CN" altLang="en-US" sz="2400"/>
              <a:t>，照相时景物到镜头的距离应该</a:t>
            </a:r>
            <a:r>
              <a:rPr lang="zh-CN" altLang="en-US" sz="2400" u="sng"/>
              <a:t>             </a:t>
            </a:r>
            <a:r>
              <a:rPr lang="zh-CN" altLang="en-US" sz="2400"/>
              <a:t>焦距。</a:t>
            </a:r>
          </a:p>
          <a:p>
            <a:r>
              <a:rPr lang="zh-CN" altLang="en-US" sz="2400"/>
              <a:t>4、照相机在拍摄建筑物时，要使胶片上得到清晰的像，则胶片的位置应在凸透镜的      (     ) </a:t>
            </a:r>
            <a:br>
              <a:rPr lang="zh-CN" altLang="en-US" sz="2400"/>
            </a:br>
            <a:r>
              <a:rPr lang="zh-CN" altLang="en-US" sz="2400"/>
              <a:t> A、一倍焦距以内               B、焦点上   </a:t>
            </a:r>
          </a:p>
          <a:p>
            <a:pPr marL="0" indent="0">
              <a:buNone/>
            </a:pPr>
            <a:r>
              <a:rPr lang="zh-CN" altLang="en-US" sz="2400"/>
              <a:t>   C、一倍焦距与两倍焦距之间      D、两倍焦距以外</a:t>
            </a:r>
          </a:p>
          <a:p>
            <a:endParaRPr lang="zh-CN" altLang="en-US" sz="1800" b="1">
              <a:solidFill>
                <a:srgbClr val="0000CC"/>
              </a:solidFill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6948805" y="250190"/>
            <a:ext cx="434975" cy="64897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实</a:t>
            </a:r>
          </a:p>
        </p:txBody>
      </p:sp>
      <p:sp>
        <p:nvSpPr>
          <p:cNvPr id="23557" name="矩形 23556"/>
          <p:cNvSpPr/>
          <p:nvPr/>
        </p:nvSpPr>
        <p:spPr>
          <a:xfrm>
            <a:off x="6950075" y="681990"/>
            <a:ext cx="433705" cy="80708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实</a:t>
            </a:r>
          </a:p>
        </p:txBody>
      </p:sp>
      <p:sp>
        <p:nvSpPr>
          <p:cNvPr id="23558" name="矩形 23557"/>
          <p:cNvSpPr/>
          <p:nvPr/>
        </p:nvSpPr>
        <p:spPr>
          <a:xfrm>
            <a:off x="6949758" y="1801178"/>
            <a:ext cx="1223962" cy="431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A、D</a:t>
            </a:r>
            <a:endParaRPr lang="el-GR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61480" y="2999105"/>
            <a:ext cx="1976755" cy="28829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u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＞</a:t>
            </a:r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2f</a:t>
            </a:r>
          </a:p>
        </p:txBody>
      </p:sp>
      <p:sp>
        <p:nvSpPr>
          <p:cNvPr id="3" name="矩形 2"/>
          <p:cNvSpPr/>
          <p:nvPr/>
        </p:nvSpPr>
        <p:spPr>
          <a:xfrm>
            <a:off x="5088890" y="3402965"/>
            <a:ext cx="1672590" cy="4902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凸透</a:t>
            </a:r>
          </a:p>
        </p:txBody>
      </p:sp>
      <p:sp>
        <p:nvSpPr>
          <p:cNvPr id="4" name="矩形 3"/>
          <p:cNvSpPr/>
          <p:nvPr/>
        </p:nvSpPr>
        <p:spPr>
          <a:xfrm>
            <a:off x="1689100" y="3618230"/>
            <a:ext cx="1139190" cy="79311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光屏</a:t>
            </a:r>
          </a:p>
        </p:txBody>
      </p:sp>
      <p:sp>
        <p:nvSpPr>
          <p:cNvPr id="5" name="矩形 4"/>
          <p:cNvSpPr/>
          <p:nvPr/>
        </p:nvSpPr>
        <p:spPr>
          <a:xfrm>
            <a:off x="-86995" y="4018915"/>
            <a:ext cx="1139190" cy="79311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＞</a:t>
            </a:r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倍</a:t>
            </a:r>
          </a:p>
        </p:txBody>
      </p:sp>
      <p:sp>
        <p:nvSpPr>
          <p:cNvPr id="6" name="矩形 5"/>
          <p:cNvSpPr/>
          <p:nvPr/>
        </p:nvSpPr>
        <p:spPr>
          <a:xfrm>
            <a:off x="7137718" y="4996498"/>
            <a:ext cx="1223962" cy="431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el-GR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C</a:t>
            </a:r>
          </a:p>
        </p:txBody>
      </p:sp>
    </p:spTree>
    <p:extLst>
      <p:ext uri="{BB962C8B-B14F-4D97-AF65-F5344CB8AC3E}">
        <p14:creationId xmlns:p14="http://schemas.microsoft.com/office/powerpoint/2010/main" val="3695575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allAtOnce"/>
      <p:bldP spid="23556" grpId="1" build="allAtOnce"/>
      <p:bldP spid="23557" grpId="0" build="allAtOnce"/>
      <p:bldP spid="23558" grpId="0"/>
      <p:bldP spid="2" grpId="0" build="allAtOnce"/>
      <p:bldP spid="3" grpId="0" build="allAtOnce"/>
      <p:bldP spid="4" grpId="0" build="allAtOnce"/>
      <p:bldP spid="5" grpId="0" build="allAtOnce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0" y="430213"/>
            <a:ext cx="9144000" cy="5662612"/>
          </a:xfrm>
        </p:spPr>
        <p:txBody>
          <a:bodyPr/>
          <a:lstStyle/>
          <a:p>
            <a:pPr>
              <a:buNone/>
            </a:pPr>
            <a:r>
              <a:rPr lang="en-US" altLang="zh-CN" b="1">
                <a:solidFill>
                  <a:schemeClr val="bg1"/>
                </a:solidFill>
              </a:rPr>
              <a:t> </a:t>
            </a:r>
            <a:r>
              <a:rPr lang="en-US" altLang="zh-CN" sz="2800" b="1">
                <a:solidFill>
                  <a:schemeClr val="bg1"/>
                </a:solidFill>
              </a:rPr>
              <a:t>   </a:t>
            </a:r>
            <a:r>
              <a:rPr lang="en-US" altLang="zh-CN" sz="2800" b="1"/>
              <a:t>5.</a:t>
            </a:r>
            <a:r>
              <a:rPr lang="zh-CN" altLang="en-US" sz="2800" b="1"/>
              <a:t>人眼能看到物体是因为物体在眼睛的视     </a:t>
            </a:r>
          </a:p>
          <a:p>
            <a:pPr>
              <a:buNone/>
            </a:pPr>
            <a:r>
              <a:rPr lang="zh-CN" altLang="en-US" sz="2800" b="1"/>
              <a:t>       网膜上形成（       ）</a:t>
            </a:r>
          </a:p>
          <a:p>
            <a:pPr>
              <a:buNone/>
            </a:pPr>
            <a:r>
              <a:rPr lang="zh-CN" altLang="en-US" sz="2800" b="1"/>
              <a:t>      </a:t>
            </a:r>
            <a:r>
              <a:rPr lang="en-US" altLang="zh-CN" sz="2800" b="1"/>
              <a:t>A </a:t>
            </a:r>
            <a:r>
              <a:rPr lang="zh-CN" altLang="en-US" sz="2800" b="1"/>
              <a:t>正立、放大的虚像</a:t>
            </a:r>
            <a:r>
              <a:rPr lang="en-US" altLang="zh-CN" sz="2800" b="1"/>
              <a:t>;   B </a:t>
            </a:r>
            <a:r>
              <a:rPr lang="zh-CN" altLang="en-US" sz="2800" b="1"/>
              <a:t>倒立、放大的虚像</a:t>
            </a:r>
          </a:p>
          <a:p>
            <a:pPr>
              <a:buNone/>
            </a:pPr>
            <a:r>
              <a:rPr lang="zh-CN" altLang="en-US" sz="2800" b="1"/>
              <a:t>      </a:t>
            </a:r>
            <a:r>
              <a:rPr lang="en-US" altLang="zh-CN" sz="2800" b="1"/>
              <a:t>C </a:t>
            </a:r>
            <a:r>
              <a:rPr lang="zh-CN" altLang="en-US" sz="2800" b="1"/>
              <a:t>正立、缩小的虚像</a:t>
            </a:r>
            <a:r>
              <a:rPr lang="en-US" altLang="zh-CN" sz="2800" b="1"/>
              <a:t>;   D </a:t>
            </a:r>
            <a:r>
              <a:rPr lang="zh-CN" altLang="en-US" sz="2800" b="1"/>
              <a:t>倒立、缩小的实像</a:t>
            </a:r>
          </a:p>
          <a:p>
            <a:pPr>
              <a:buNone/>
            </a:pPr>
            <a:r>
              <a:rPr lang="zh-CN" altLang="en-US" sz="2800" b="1"/>
              <a:t>    </a:t>
            </a:r>
            <a:r>
              <a:rPr lang="en-US" altLang="zh-CN" sz="2800" b="1"/>
              <a:t>6.</a:t>
            </a:r>
            <a:r>
              <a:rPr lang="zh-CN" altLang="en-US" sz="2800" b="1"/>
              <a:t>下列说法正确的是（     ）</a:t>
            </a:r>
          </a:p>
          <a:p>
            <a:pPr>
              <a:buNone/>
            </a:pPr>
            <a:r>
              <a:rPr lang="zh-CN" altLang="en-US" sz="2800" b="1"/>
              <a:t>      </a:t>
            </a:r>
            <a:r>
              <a:rPr lang="en-US" altLang="zh-CN" sz="2800" b="1"/>
              <a:t>A </a:t>
            </a:r>
            <a:r>
              <a:rPr lang="zh-CN" altLang="en-US" sz="2800" b="1"/>
              <a:t>近视眼用凸透镜矫正</a:t>
            </a:r>
          </a:p>
          <a:p>
            <a:pPr>
              <a:buNone/>
            </a:pPr>
            <a:r>
              <a:rPr lang="zh-CN" altLang="en-US" sz="2800" b="1"/>
              <a:t>      </a:t>
            </a:r>
            <a:r>
              <a:rPr lang="en-US" altLang="zh-CN" sz="2800" b="1"/>
              <a:t>B </a:t>
            </a:r>
            <a:r>
              <a:rPr lang="zh-CN" altLang="en-US" sz="2800" b="1"/>
              <a:t>远视眼用凹透镜矫正</a:t>
            </a:r>
          </a:p>
          <a:p>
            <a:pPr>
              <a:buNone/>
            </a:pPr>
            <a:r>
              <a:rPr lang="zh-CN" altLang="en-US" sz="2800" b="1"/>
              <a:t>      </a:t>
            </a:r>
            <a:r>
              <a:rPr lang="en-US" altLang="zh-CN" sz="2800" b="1"/>
              <a:t>C </a:t>
            </a:r>
            <a:r>
              <a:rPr lang="zh-CN" altLang="en-US" sz="2800" b="1"/>
              <a:t>老花眼用凸透镜矫正</a:t>
            </a:r>
          </a:p>
          <a:p>
            <a:pPr>
              <a:buNone/>
            </a:pPr>
            <a:r>
              <a:rPr lang="zh-CN" altLang="en-US" sz="2800" b="1"/>
              <a:t>      </a:t>
            </a:r>
            <a:r>
              <a:rPr lang="en-US" altLang="zh-CN" sz="2800" b="1"/>
              <a:t>D </a:t>
            </a:r>
            <a:r>
              <a:rPr lang="zh-CN" altLang="en-US" sz="2800" b="1"/>
              <a:t>以上说法都不对</a:t>
            </a:r>
          </a:p>
        </p:txBody>
      </p:sp>
      <p:sp>
        <p:nvSpPr>
          <p:cNvPr id="19465" name="文本框 19464"/>
          <p:cNvSpPr txBox="1"/>
          <p:nvPr/>
        </p:nvSpPr>
        <p:spPr>
          <a:xfrm>
            <a:off x="3974465" y="974090"/>
            <a:ext cx="4048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</a:p>
        </p:txBody>
      </p:sp>
      <p:sp>
        <p:nvSpPr>
          <p:cNvPr id="19466" name="文本框 19465"/>
          <p:cNvSpPr txBox="1"/>
          <p:nvPr/>
        </p:nvSpPr>
        <p:spPr>
          <a:xfrm>
            <a:off x="4565015" y="2622233"/>
            <a:ext cx="4048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046784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文本占位符 59394"/>
          <p:cNvSpPr>
            <a:spLocks noGrp="1"/>
          </p:cNvSpPr>
          <p:nvPr>
            <p:ph type="body" idx="1"/>
          </p:nvPr>
        </p:nvSpPr>
        <p:spPr>
          <a:xfrm>
            <a:off x="158750" y="173990"/>
            <a:ext cx="9144000" cy="6858000"/>
          </a:xfrm>
        </p:spPr>
        <p:txBody>
          <a:bodyPr/>
          <a:lstStyle/>
          <a:p>
            <a:pPr>
              <a:buNone/>
            </a:pPr>
            <a:endParaRPr lang="en-US" altLang="zh-CN" b="1"/>
          </a:p>
          <a:p>
            <a:pPr>
              <a:buNone/>
            </a:pPr>
            <a:r>
              <a:rPr lang="en-US" altLang="zh-CN" sz="2800" b="1"/>
              <a:t>7.</a:t>
            </a:r>
            <a:r>
              <a:rPr lang="zh-CN" altLang="en-US" sz="2800" b="1"/>
              <a:t>眼睛是一“变焦距”的凸透镜</a:t>
            </a:r>
            <a:r>
              <a:rPr lang="en-US" altLang="zh-CN" sz="2800" b="1"/>
              <a:t>,</a:t>
            </a:r>
            <a:r>
              <a:rPr lang="zh-CN" altLang="en-US" sz="2800" b="1"/>
              <a:t>它是通过</a:t>
            </a:r>
            <a:r>
              <a:rPr lang="en-US" altLang="zh-CN" sz="2800" b="1"/>
              <a:t>________</a:t>
            </a:r>
            <a:r>
              <a:rPr lang="zh-CN" altLang="en-US" sz="2800" b="1"/>
              <a:t>来改变晶状体的</a:t>
            </a:r>
            <a:r>
              <a:rPr lang="en-US" altLang="zh-CN" sz="2800" b="1"/>
              <a:t>________,</a:t>
            </a:r>
            <a:r>
              <a:rPr lang="zh-CN" altLang="en-US" sz="2800" b="1"/>
              <a:t>当睫状体</a:t>
            </a:r>
            <a:r>
              <a:rPr lang="en-US" altLang="zh-CN" sz="2800" b="1"/>
              <a:t>________</a:t>
            </a:r>
            <a:r>
              <a:rPr lang="zh-CN" altLang="en-US" sz="2800" b="1"/>
              <a:t>时</a:t>
            </a:r>
            <a:r>
              <a:rPr lang="en-US" altLang="zh-CN" sz="2800" b="1"/>
              <a:t>,</a:t>
            </a:r>
            <a:r>
              <a:rPr lang="zh-CN" altLang="en-US" sz="2800" b="1"/>
              <a:t>晶状体变</a:t>
            </a:r>
            <a:r>
              <a:rPr lang="en-US" altLang="zh-CN" sz="2800" b="1"/>
              <a:t>_______,</a:t>
            </a:r>
            <a:r>
              <a:rPr lang="zh-CN" altLang="en-US" sz="2800" b="1"/>
              <a:t>远处物体射来的光会聚在视网膜上</a:t>
            </a:r>
            <a:r>
              <a:rPr lang="en-US" altLang="zh-CN" sz="2800" b="1"/>
              <a:t>,</a:t>
            </a:r>
            <a:r>
              <a:rPr lang="zh-CN" altLang="en-US" sz="2800" b="1"/>
              <a:t>眼睛看见远处物体。当睫状体</a:t>
            </a:r>
            <a:r>
              <a:rPr lang="en-US" altLang="zh-CN" sz="2800" b="1"/>
              <a:t>________</a:t>
            </a:r>
            <a:r>
              <a:rPr lang="zh-CN" altLang="en-US" sz="2800" b="1"/>
              <a:t>时</a:t>
            </a:r>
            <a:r>
              <a:rPr lang="en-US" altLang="zh-CN" sz="2800" b="1"/>
              <a:t>,</a:t>
            </a:r>
            <a:r>
              <a:rPr lang="zh-CN" altLang="en-US" sz="2800" b="1"/>
              <a:t>晶状体变</a:t>
            </a:r>
            <a:r>
              <a:rPr lang="en-US" altLang="zh-CN" sz="2800" b="1"/>
              <a:t>_______</a:t>
            </a:r>
            <a:r>
              <a:rPr lang="zh-CN" altLang="en-US" sz="2800" b="1"/>
              <a:t>，近处物体射来的光会聚在这视网膜上</a:t>
            </a:r>
            <a:r>
              <a:rPr lang="en-US" altLang="zh-CN" sz="2800" b="1"/>
              <a:t>,</a:t>
            </a:r>
            <a:r>
              <a:rPr lang="zh-CN" altLang="en-US" sz="2800" b="1"/>
              <a:t>眼睛看见近处的物体。</a:t>
            </a:r>
          </a:p>
          <a:p>
            <a:pPr>
              <a:buNone/>
            </a:pPr>
            <a:r>
              <a:rPr lang="en-US" altLang="zh-CN" sz="2800" b="1"/>
              <a:t>8.</a:t>
            </a:r>
            <a:r>
              <a:rPr lang="zh-CN" altLang="en-US" sz="2800" b="1"/>
              <a:t>近视眼只能看清近处的物体</a:t>
            </a:r>
            <a:r>
              <a:rPr lang="en-US" altLang="zh-CN" sz="2800" b="1"/>
              <a:t>,</a:t>
            </a:r>
            <a:r>
              <a:rPr lang="zh-CN" altLang="en-US" sz="2800" b="1"/>
              <a:t>而看不清远处的物体。产生近视眼的原因是晶状体太</a:t>
            </a:r>
            <a:r>
              <a:rPr lang="en-US" altLang="zh-CN" sz="2800" b="1"/>
              <a:t>_______,</a:t>
            </a:r>
            <a:r>
              <a:rPr lang="zh-CN" altLang="en-US" sz="2800" b="1"/>
              <a:t>折光能力太</a:t>
            </a:r>
            <a:r>
              <a:rPr lang="en-US" altLang="zh-CN" sz="2800" b="1"/>
              <a:t>________,</a:t>
            </a:r>
            <a:r>
              <a:rPr lang="zh-CN" altLang="en-US" sz="2800" b="1"/>
              <a:t>或者眼球在前、后方向太</a:t>
            </a:r>
            <a:r>
              <a:rPr lang="en-US" altLang="zh-CN" sz="2800" b="1"/>
              <a:t>________</a:t>
            </a:r>
            <a:r>
              <a:rPr lang="zh-CN" altLang="en-US" sz="2800" b="1"/>
              <a:t>，来自远处某点的光聚在视网膜</a:t>
            </a:r>
            <a:r>
              <a:rPr lang="en-US" altLang="zh-CN" sz="2800" b="1"/>
              <a:t>,</a:t>
            </a:r>
            <a:r>
              <a:rPr lang="zh-CN" altLang="en-US" sz="2800" b="1"/>
              <a:t>到达视网膜的是一个模糊的光斑</a:t>
            </a:r>
            <a:r>
              <a:rPr lang="en-US" altLang="zh-CN" sz="2800" b="1"/>
              <a:t>,</a:t>
            </a:r>
            <a:r>
              <a:rPr lang="zh-CN" altLang="en-US" sz="2800" b="1"/>
              <a:t>我们可以利用</a:t>
            </a:r>
            <a:r>
              <a:rPr lang="en-US" altLang="zh-CN" sz="2800" b="1"/>
              <a:t>________</a:t>
            </a:r>
            <a:r>
              <a:rPr lang="zh-CN" altLang="en-US" sz="2800" b="1"/>
              <a:t>镜能使光成</a:t>
            </a:r>
            <a:r>
              <a:rPr lang="en-US" altLang="zh-CN" sz="2800" b="1"/>
              <a:t>________</a:t>
            </a:r>
            <a:r>
              <a:rPr lang="zh-CN" altLang="en-US" sz="2800" b="1"/>
              <a:t>的特点来矫正。</a:t>
            </a:r>
          </a:p>
        </p:txBody>
      </p:sp>
      <p:sp>
        <p:nvSpPr>
          <p:cNvPr id="59396" name="文本框 59395"/>
          <p:cNvSpPr txBox="1"/>
          <p:nvPr/>
        </p:nvSpPr>
        <p:spPr>
          <a:xfrm>
            <a:off x="7200900" y="476250"/>
            <a:ext cx="12557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睫状体</a:t>
            </a:r>
          </a:p>
        </p:txBody>
      </p:sp>
      <p:sp>
        <p:nvSpPr>
          <p:cNvPr id="59397" name="文本框 59396"/>
          <p:cNvSpPr txBox="1"/>
          <p:nvPr/>
        </p:nvSpPr>
        <p:spPr>
          <a:xfrm>
            <a:off x="2737168" y="99536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厚度</a:t>
            </a:r>
          </a:p>
        </p:txBody>
      </p:sp>
      <p:sp>
        <p:nvSpPr>
          <p:cNvPr id="59398" name="文本框 59397"/>
          <p:cNvSpPr txBox="1"/>
          <p:nvPr/>
        </p:nvSpPr>
        <p:spPr>
          <a:xfrm>
            <a:off x="5932488" y="99536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放松</a:t>
            </a:r>
          </a:p>
        </p:txBody>
      </p:sp>
      <p:sp>
        <p:nvSpPr>
          <p:cNvPr id="59399" name="文本框 59398"/>
          <p:cNvSpPr txBox="1"/>
          <p:nvPr/>
        </p:nvSpPr>
        <p:spPr>
          <a:xfrm>
            <a:off x="870903" y="151415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薄</a:t>
            </a:r>
          </a:p>
        </p:txBody>
      </p:sp>
      <p:sp>
        <p:nvSpPr>
          <p:cNvPr id="59400" name="文本框 59399"/>
          <p:cNvSpPr txBox="1"/>
          <p:nvPr/>
        </p:nvSpPr>
        <p:spPr>
          <a:xfrm>
            <a:off x="4001135" y="189515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收缩</a:t>
            </a:r>
          </a:p>
        </p:txBody>
      </p:sp>
      <p:sp>
        <p:nvSpPr>
          <p:cNvPr id="59401" name="文本框 59400"/>
          <p:cNvSpPr txBox="1"/>
          <p:nvPr/>
        </p:nvSpPr>
        <p:spPr>
          <a:xfrm>
            <a:off x="7558723" y="189484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厚</a:t>
            </a:r>
          </a:p>
        </p:txBody>
      </p:sp>
      <p:sp>
        <p:nvSpPr>
          <p:cNvPr id="59402" name="文本框 59401"/>
          <p:cNvSpPr txBox="1"/>
          <p:nvPr/>
        </p:nvSpPr>
        <p:spPr>
          <a:xfrm>
            <a:off x="5824220" y="381762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厚</a:t>
            </a:r>
          </a:p>
        </p:txBody>
      </p:sp>
      <p:sp>
        <p:nvSpPr>
          <p:cNvPr id="59403" name="文本框 59402"/>
          <p:cNvSpPr txBox="1"/>
          <p:nvPr/>
        </p:nvSpPr>
        <p:spPr>
          <a:xfrm>
            <a:off x="973455" y="433705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强</a:t>
            </a:r>
          </a:p>
        </p:txBody>
      </p:sp>
      <p:sp>
        <p:nvSpPr>
          <p:cNvPr id="59404" name="文本框 59403"/>
          <p:cNvSpPr txBox="1"/>
          <p:nvPr/>
        </p:nvSpPr>
        <p:spPr>
          <a:xfrm>
            <a:off x="6659245" y="4337368"/>
            <a:ext cx="5413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长</a:t>
            </a:r>
          </a:p>
        </p:txBody>
      </p:sp>
      <p:sp>
        <p:nvSpPr>
          <p:cNvPr id="59405" name="文本框 59404"/>
          <p:cNvSpPr txBox="1"/>
          <p:nvPr/>
        </p:nvSpPr>
        <p:spPr>
          <a:xfrm>
            <a:off x="3341688" y="5352415"/>
            <a:ext cx="12557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凹透镜</a:t>
            </a:r>
          </a:p>
        </p:txBody>
      </p:sp>
      <p:sp>
        <p:nvSpPr>
          <p:cNvPr id="59406" name="文本框 59405"/>
          <p:cNvSpPr txBox="1"/>
          <p:nvPr/>
        </p:nvSpPr>
        <p:spPr>
          <a:xfrm>
            <a:off x="6658928" y="535241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视网膜上</a:t>
            </a:r>
          </a:p>
        </p:txBody>
      </p:sp>
    </p:spTree>
    <p:extLst>
      <p:ext uri="{BB962C8B-B14F-4D97-AF65-F5344CB8AC3E}">
        <p14:creationId xmlns:p14="http://schemas.microsoft.com/office/powerpoint/2010/main" val="2864338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7" grpId="0"/>
      <p:bldP spid="59398" grpId="0"/>
      <p:bldP spid="59399" grpId="0"/>
      <p:bldP spid="59400" grpId="0"/>
      <p:bldP spid="59401" grpId="0"/>
      <p:bldP spid="59402" grpId="0"/>
      <p:bldP spid="59403" grpId="0"/>
      <p:bldP spid="59404" grpId="0"/>
      <p:bldP spid="5940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7649"/>
          <p:cNvSpPr txBox="1"/>
          <p:nvPr/>
        </p:nvSpPr>
        <p:spPr>
          <a:xfrm>
            <a:off x="152400" y="0"/>
            <a:ext cx="4419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ahoma" panose="020B0604030504040204" pitchFamily="34" charset="0"/>
              </a:rPr>
              <a:t>课堂小结：</a:t>
            </a:r>
          </a:p>
        </p:txBody>
      </p:sp>
      <p:sp>
        <p:nvSpPr>
          <p:cNvPr id="27651" name="文本框 27650"/>
          <p:cNvSpPr txBox="1"/>
          <p:nvPr/>
        </p:nvSpPr>
        <p:spPr>
          <a:xfrm>
            <a:off x="304800" y="838200"/>
            <a:ext cx="4000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34" charset="0"/>
              </a:rPr>
              <a:t>一、人眼看物原理：</a:t>
            </a:r>
          </a:p>
        </p:txBody>
      </p:sp>
      <p:sp>
        <p:nvSpPr>
          <p:cNvPr id="27652" name="文本框 27651"/>
          <p:cNvSpPr txBox="1"/>
          <p:nvPr/>
        </p:nvSpPr>
        <p:spPr>
          <a:xfrm>
            <a:off x="304800" y="1447800"/>
            <a:ext cx="586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34" charset="0"/>
              </a:rPr>
              <a:t>二、人眼看清远近物体的原理：</a:t>
            </a:r>
          </a:p>
        </p:txBody>
      </p:sp>
      <p:sp>
        <p:nvSpPr>
          <p:cNvPr id="27653" name="文本框 27652"/>
          <p:cNvSpPr txBox="1"/>
          <p:nvPr/>
        </p:nvSpPr>
        <p:spPr>
          <a:xfrm>
            <a:off x="304800" y="2209800"/>
            <a:ext cx="670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34" charset="0"/>
              </a:rPr>
              <a:t>三、近视眼及其矫正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304800" y="2895600"/>
            <a:ext cx="5562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34" charset="0"/>
              </a:rPr>
              <a:t>四、远视眼及其矫正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381000" y="4812665"/>
            <a:ext cx="5791200" cy="833438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Tahoma" panose="020B0604030504040204" pitchFamily="34" charset="0"/>
              </a:rPr>
              <a:t>保护我们的眼睛！！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1000" y="3685540"/>
            <a:ext cx="5562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34" charset="0"/>
              </a:rPr>
              <a:t>五、凸透镜的其他应用</a:t>
            </a:r>
          </a:p>
        </p:txBody>
      </p:sp>
    </p:spTree>
    <p:extLst>
      <p:ext uri="{BB962C8B-B14F-4D97-AF65-F5344CB8AC3E}">
        <p14:creationId xmlns:p14="http://schemas.microsoft.com/office/powerpoint/2010/main" val="1062233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/>
      <p:bldP spid="27654" grpId="0"/>
      <p:bldP spid="27655" grpId="0" animBg="1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8673"/>
          <p:cNvSpPr txBox="1"/>
          <p:nvPr/>
        </p:nvSpPr>
        <p:spPr>
          <a:xfrm>
            <a:off x="152400" y="304800"/>
            <a:ext cx="8001000" cy="65087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ahoma" panose="020B0604030504040204" pitchFamily="34" charset="0"/>
              </a:rPr>
              <a:t>保护我们的眼睛已经</a:t>
            </a:r>
            <a:r>
              <a:rPr lang="zh-CN" altLang="en-US" sz="3600" b="1">
                <a:solidFill>
                  <a:srgbClr val="FF0000"/>
                </a:solidFill>
                <a:latin typeface="Tahoma" panose="020B0604030504040204" pitchFamily="34" charset="0"/>
              </a:rPr>
              <a:t>刻不容缓！！！</a:t>
            </a:r>
          </a:p>
        </p:txBody>
      </p:sp>
      <p:sp>
        <p:nvSpPr>
          <p:cNvPr id="28675" name="文本框 28674"/>
          <p:cNvSpPr txBox="1"/>
          <p:nvPr/>
        </p:nvSpPr>
        <p:spPr>
          <a:xfrm>
            <a:off x="685800" y="1143000"/>
            <a:ext cx="8229600" cy="2625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ahoma" panose="020B0604030504040204" pitchFamily="34" charset="0"/>
              </a:rPr>
              <a:t>1</a:t>
            </a:r>
            <a:r>
              <a:rPr lang="zh-CN" altLang="en-US" sz="2800">
                <a:latin typeface="Tahoma" panose="020B0604030504040204" pitchFamily="34" charset="0"/>
              </a:rPr>
              <a:t>、不要边走边读；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Tahoma" panose="020B0604030504040204" pitchFamily="34" charset="0"/>
              </a:rPr>
              <a:t>2</a:t>
            </a:r>
            <a:r>
              <a:rPr lang="zh-CN" altLang="en-US" sz="2800">
                <a:latin typeface="Tahoma" panose="020B0604030504040204" pitchFamily="34" charset="0"/>
              </a:rPr>
              <a:t>、不要躺在床上阅读；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Tahoma" panose="020B0604030504040204" pitchFamily="34" charset="0"/>
              </a:rPr>
              <a:t>3</a:t>
            </a:r>
            <a:r>
              <a:rPr lang="zh-CN" altLang="en-US" sz="2800">
                <a:latin typeface="Tahoma" panose="020B0604030504040204" pitchFamily="34" charset="0"/>
              </a:rPr>
              <a:t>、不要在过强或过弱的光线下阅读；</a:t>
            </a:r>
          </a:p>
          <a:p>
            <a:pPr>
              <a:spcBef>
                <a:spcPct val="50000"/>
              </a:spcBef>
            </a:pPr>
            <a:r>
              <a:rPr lang="en-US" altLang="zh-CN" sz="3600">
                <a:latin typeface="Tahoma" panose="020B0604030504040204" pitchFamily="34" charset="0"/>
              </a:rPr>
              <a:t>4</a:t>
            </a:r>
            <a:r>
              <a:rPr lang="zh-CN" altLang="en-US" sz="3600">
                <a:latin typeface="Tahoma" panose="020B0604030504040204" pitchFamily="34" charset="0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Tahoma" panose="020B0604030504040204" pitchFamily="34" charset="0"/>
              </a:rPr>
              <a:t>不要长时间玩游戏</a:t>
            </a:r>
            <a:r>
              <a:rPr lang="zh-CN" altLang="en-US" sz="3600">
                <a:latin typeface="Tahoma" panose="020B0604030504040204" pitchFamily="34" charset="0"/>
              </a:rPr>
              <a:t>；</a:t>
            </a:r>
            <a:r>
              <a:rPr lang="en-US" altLang="zh-CN" sz="3600">
                <a:latin typeface="Tahoma" panose="020B0604030504040204" pitchFamily="34" charset="0"/>
                <a:ea typeface="Tahoma" panose="020B0604030504040204" pitchFamily="34" charset="0"/>
              </a:rPr>
              <a:t>…………</a:t>
            </a:r>
            <a:endParaRPr lang="en-US" altLang="zh-CN" sz="3600">
              <a:latin typeface="Tahoma" pitchFamily="34" charset="0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304800" y="3962400"/>
            <a:ext cx="8305800" cy="234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</a:rPr>
              <a:t>作业：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社会调查：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到医院、眼镜店等场所调查保护眼睛的措施。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en-US" altLang="zh-CN" sz="2400" b="1">
                <a:latin typeface="宋体" panose="02010600030101010101" pitchFamily="2" charset="-122"/>
              </a:rPr>
              <a:t>                </a:t>
            </a:r>
          </a:p>
          <a:p>
            <a:pPr>
              <a:spcBef>
                <a:spcPct val="50000"/>
              </a:spcBef>
            </a:pPr>
            <a:r>
              <a:rPr lang="en-US" altLang="zh-CN" b="1">
                <a:latin typeface="宋体" panose="02010600030101010101" pitchFamily="2" charset="-122"/>
              </a:rPr>
              <a:t>   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（仿照课堂调查、家庭调查，自制社会调查报告，一周内完成。）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28677" name="标题 28676"/>
          <p:cNvSpPr>
            <a:spLocks noGrp="1"/>
          </p:cNvSpPr>
          <p:nvPr>
            <p:ph type="title" idx="4294967295"/>
          </p:nvPr>
        </p:nvSpPr>
        <p:spPr>
          <a:xfrm>
            <a:off x="1061720" y="398780"/>
            <a:ext cx="8082280" cy="581025"/>
          </a:xfrm>
        </p:spPr>
        <p:txBody>
          <a:bodyPr anchor="ctr"/>
          <a:lstStyle/>
          <a:p>
            <a:r>
              <a:rPr lang="en-US" altLang="zh-CN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354526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7649"/>
          <p:cNvSpPr txBox="1"/>
          <p:nvPr/>
        </p:nvSpPr>
        <p:spPr>
          <a:xfrm>
            <a:off x="1621790" y="2420620"/>
            <a:ext cx="45777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ahoma" panose="020B0604030504040204" pitchFamily="34" charset="0"/>
              </a:rPr>
              <a:t>           </a:t>
            </a:r>
            <a:r>
              <a:rPr lang="en-US" altLang="zh-CN" sz="5400" b="1">
                <a:solidFill>
                  <a:srgbClr val="FF0000"/>
                </a:solidFill>
                <a:latin typeface="Tahoma" panose="020B0604030504040204" pitchFamily="34" charset="0"/>
              </a:rPr>
              <a:t> </a:t>
            </a:r>
            <a:r>
              <a:rPr lang="zh-CN" altLang="en-US" sz="5400" b="1">
                <a:solidFill>
                  <a:srgbClr val="FF0000"/>
                </a:solidFill>
                <a:latin typeface="Tahoma" panose="020B0604030504040204" pitchFamily="34" charset="0"/>
              </a:rPr>
              <a:t>谢     谢</a:t>
            </a:r>
          </a:p>
        </p:txBody>
      </p:sp>
      <p:pic>
        <p:nvPicPr>
          <p:cNvPr id="27651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633200" y="11176000"/>
            <a:ext cx="393700" cy="355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66127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文本框 6147"/>
          <p:cNvSpPr txBox="1"/>
          <p:nvPr/>
        </p:nvSpPr>
        <p:spPr>
          <a:xfrm>
            <a:off x="0" y="0"/>
            <a:ext cx="24257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一、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hlinkClick r:id="rId2" action="ppaction://hlinkfile"/>
              </a:rPr>
              <a:t>眼睛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152400" y="685800"/>
            <a:ext cx="2895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2800" b="1">
                <a:latin typeface="Arial" panose="020B0604020202020204" pitchFamily="34" charset="0"/>
                <a:hlinkClick r:id="rId3" action="ppaction://hlinkfile"/>
              </a:rPr>
              <a:t>眼睛的结构：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6151" name="矩形 6150"/>
          <p:cNvSpPr/>
          <p:nvPr/>
        </p:nvSpPr>
        <p:spPr>
          <a:xfrm>
            <a:off x="990600" y="4419600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晶状体</a:t>
            </a:r>
          </a:p>
        </p:txBody>
      </p:sp>
      <p:sp>
        <p:nvSpPr>
          <p:cNvPr id="6152" name="矩形 6151"/>
          <p:cNvSpPr/>
          <p:nvPr/>
        </p:nvSpPr>
        <p:spPr>
          <a:xfrm>
            <a:off x="1295400" y="27432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角膜</a:t>
            </a:r>
          </a:p>
        </p:txBody>
      </p:sp>
      <p:sp>
        <p:nvSpPr>
          <p:cNvPr id="6153" name="矩形 6152"/>
          <p:cNvSpPr/>
          <p:nvPr/>
        </p:nvSpPr>
        <p:spPr>
          <a:xfrm>
            <a:off x="6324600" y="2819400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视网膜</a:t>
            </a:r>
          </a:p>
        </p:txBody>
      </p:sp>
      <p:sp>
        <p:nvSpPr>
          <p:cNvPr id="6154" name="文本框 6153"/>
          <p:cNvSpPr txBox="1"/>
          <p:nvPr/>
        </p:nvSpPr>
        <p:spPr>
          <a:xfrm>
            <a:off x="6537325" y="50514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6156" name="文本框 6155"/>
          <p:cNvSpPr txBox="1"/>
          <p:nvPr/>
        </p:nvSpPr>
        <p:spPr>
          <a:xfrm>
            <a:off x="1752600" y="1524000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睫状肌</a:t>
            </a:r>
          </a:p>
        </p:txBody>
      </p:sp>
      <p:sp>
        <p:nvSpPr>
          <p:cNvPr id="6158" name="文本框 6157"/>
          <p:cNvSpPr txBox="1"/>
          <p:nvPr/>
        </p:nvSpPr>
        <p:spPr>
          <a:xfrm>
            <a:off x="2651125" y="762000"/>
            <a:ext cx="64928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Arial" panose="020B0604020202020204" pitchFamily="34" charset="0"/>
              </a:rPr>
              <a:t>角膜、晶状体、瞳孔、睫状机、玻璃体、视网膜、巩膜、虹膜</a:t>
            </a:r>
          </a:p>
        </p:txBody>
      </p:sp>
      <p:pic>
        <p:nvPicPr>
          <p:cNvPr id="6159" name="图片 61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200" y="1905000"/>
            <a:ext cx="4457700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0" name="文本框 6159"/>
          <p:cNvSpPr txBox="1"/>
          <p:nvPr/>
        </p:nvSpPr>
        <p:spPr>
          <a:xfrm>
            <a:off x="6324600" y="2362200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玻璃体</a:t>
            </a:r>
          </a:p>
        </p:txBody>
      </p:sp>
      <p:sp>
        <p:nvSpPr>
          <p:cNvPr id="6161" name="文本框 6160"/>
          <p:cNvSpPr txBox="1"/>
          <p:nvPr/>
        </p:nvSpPr>
        <p:spPr>
          <a:xfrm>
            <a:off x="1600200" y="51816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巩膜</a:t>
            </a:r>
          </a:p>
        </p:txBody>
      </p:sp>
      <p:sp>
        <p:nvSpPr>
          <p:cNvPr id="6162" name="文本框 6161"/>
          <p:cNvSpPr txBox="1"/>
          <p:nvPr/>
        </p:nvSpPr>
        <p:spPr>
          <a:xfrm>
            <a:off x="1295400" y="22098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虹膜</a:t>
            </a:r>
          </a:p>
        </p:txBody>
      </p:sp>
      <p:sp>
        <p:nvSpPr>
          <p:cNvPr id="6163" name="文本框 6162"/>
          <p:cNvSpPr txBox="1"/>
          <p:nvPr/>
        </p:nvSpPr>
        <p:spPr>
          <a:xfrm>
            <a:off x="5715000" y="5105400"/>
            <a:ext cx="2317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通往大脑的神经</a:t>
            </a:r>
          </a:p>
        </p:txBody>
      </p:sp>
      <p:sp>
        <p:nvSpPr>
          <p:cNvPr id="6164" name="文本框 6163"/>
          <p:cNvSpPr txBox="1"/>
          <p:nvPr/>
        </p:nvSpPr>
        <p:spPr>
          <a:xfrm>
            <a:off x="1295400" y="33528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瞳孔</a:t>
            </a:r>
          </a:p>
        </p:txBody>
      </p:sp>
    </p:spTree>
    <p:extLst>
      <p:ext uri="{BB962C8B-B14F-4D97-AF65-F5344CB8AC3E}">
        <p14:creationId xmlns:p14="http://schemas.microsoft.com/office/powerpoint/2010/main" val="3075125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500"/>
                                        <p:tgtEl>
                                          <p:spTgt spid="6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6152" grpId="0"/>
      <p:bldP spid="6153" grpId="0"/>
      <p:bldP spid="6160" grpId="0"/>
      <p:bldP spid="6161" grpId="0"/>
      <p:bldP spid="6162" grpId="0"/>
      <p:bldP spid="6163" grpId="0"/>
      <p:bldP spid="61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7171"/>
          <p:cNvSpPr/>
          <p:nvPr/>
        </p:nvSpPr>
        <p:spPr>
          <a:xfrm>
            <a:off x="152400" y="3581400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晶状体</a:t>
            </a:r>
          </a:p>
        </p:txBody>
      </p:sp>
      <p:sp>
        <p:nvSpPr>
          <p:cNvPr id="7173" name="矩形 7172"/>
          <p:cNvSpPr/>
          <p:nvPr/>
        </p:nvSpPr>
        <p:spPr>
          <a:xfrm>
            <a:off x="457200" y="19050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角膜</a:t>
            </a:r>
          </a:p>
        </p:txBody>
      </p:sp>
      <p:sp>
        <p:nvSpPr>
          <p:cNvPr id="7174" name="矩形 7173"/>
          <p:cNvSpPr/>
          <p:nvPr/>
        </p:nvSpPr>
        <p:spPr>
          <a:xfrm>
            <a:off x="5486400" y="1981200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hlinkClick r:id="rId2" action="ppaction://hlinkfile"/>
              </a:rPr>
              <a:t>视网膜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5699125" y="42132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914400" y="685800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睫状肌</a:t>
            </a:r>
          </a:p>
        </p:txBody>
      </p:sp>
      <p:pic>
        <p:nvPicPr>
          <p:cNvPr id="7177" name="图片 71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066800"/>
            <a:ext cx="4457700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8" name="文本框 7177"/>
          <p:cNvSpPr txBox="1"/>
          <p:nvPr/>
        </p:nvSpPr>
        <p:spPr>
          <a:xfrm>
            <a:off x="5486400" y="1524000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玻璃体</a:t>
            </a:r>
          </a:p>
        </p:txBody>
      </p:sp>
      <p:sp>
        <p:nvSpPr>
          <p:cNvPr id="7179" name="文本框 7178"/>
          <p:cNvSpPr txBox="1"/>
          <p:nvPr/>
        </p:nvSpPr>
        <p:spPr>
          <a:xfrm>
            <a:off x="762000" y="43434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巩膜</a:t>
            </a:r>
          </a:p>
        </p:txBody>
      </p:sp>
      <p:sp>
        <p:nvSpPr>
          <p:cNvPr id="7180" name="文本框 7179"/>
          <p:cNvSpPr txBox="1"/>
          <p:nvPr/>
        </p:nvSpPr>
        <p:spPr>
          <a:xfrm>
            <a:off x="457200" y="13716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虹膜</a:t>
            </a:r>
          </a:p>
        </p:txBody>
      </p:sp>
      <p:sp>
        <p:nvSpPr>
          <p:cNvPr id="7181" name="文本框 7180"/>
          <p:cNvSpPr txBox="1"/>
          <p:nvPr/>
        </p:nvSpPr>
        <p:spPr>
          <a:xfrm>
            <a:off x="4876800" y="4191000"/>
            <a:ext cx="2317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通往大脑的神经</a:t>
            </a:r>
          </a:p>
        </p:txBody>
      </p:sp>
      <p:sp>
        <p:nvSpPr>
          <p:cNvPr id="7182" name="矩形 7181"/>
          <p:cNvSpPr/>
          <p:nvPr/>
        </p:nvSpPr>
        <p:spPr>
          <a:xfrm>
            <a:off x="0" y="0"/>
            <a:ext cx="4495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、人眼看物原理：</a:t>
            </a:r>
          </a:p>
        </p:txBody>
      </p:sp>
      <p:sp>
        <p:nvSpPr>
          <p:cNvPr id="7183" name="矩形 7182"/>
          <p:cNvSpPr/>
          <p:nvPr/>
        </p:nvSpPr>
        <p:spPr>
          <a:xfrm>
            <a:off x="4267200" y="0"/>
            <a:ext cx="4654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类似照相机的凸透镜成像</a:t>
            </a:r>
          </a:p>
        </p:txBody>
      </p:sp>
      <p:sp>
        <p:nvSpPr>
          <p:cNvPr id="7184" name="文本框 7183"/>
          <p:cNvSpPr txBox="1"/>
          <p:nvPr/>
        </p:nvSpPr>
        <p:spPr>
          <a:xfrm>
            <a:off x="0" y="4876800"/>
            <a:ext cx="3276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角膜、晶状体的作用：</a:t>
            </a:r>
          </a:p>
        </p:txBody>
      </p:sp>
      <p:sp>
        <p:nvSpPr>
          <p:cNvPr id="7185" name="文本框 7184"/>
          <p:cNvSpPr txBox="1"/>
          <p:nvPr/>
        </p:nvSpPr>
        <p:spPr>
          <a:xfrm>
            <a:off x="2971800" y="4876800"/>
            <a:ext cx="4756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相当于一个凸透镜。照相机的镜头</a:t>
            </a:r>
          </a:p>
        </p:txBody>
      </p:sp>
      <p:sp>
        <p:nvSpPr>
          <p:cNvPr id="7186" name="文本框 7185"/>
          <p:cNvSpPr txBox="1"/>
          <p:nvPr/>
        </p:nvSpPr>
        <p:spPr>
          <a:xfrm>
            <a:off x="457200" y="2513013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瞳孔</a:t>
            </a:r>
          </a:p>
        </p:txBody>
      </p:sp>
      <p:sp>
        <p:nvSpPr>
          <p:cNvPr id="7187" name="矩形 7186"/>
          <p:cNvSpPr/>
          <p:nvPr/>
        </p:nvSpPr>
        <p:spPr>
          <a:xfrm>
            <a:off x="0" y="52578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瞳孔的作用：</a:t>
            </a:r>
          </a:p>
        </p:txBody>
      </p:sp>
      <p:sp>
        <p:nvSpPr>
          <p:cNvPr id="7188" name="文本框 7187"/>
          <p:cNvSpPr txBox="1"/>
          <p:nvPr/>
        </p:nvSpPr>
        <p:spPr>
          <a:xfrm>
            <a:off x="1752600" y="5257800"/>
            <a:ext cx="5975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调节透过凸透镜的光的强度。照相机的光圈</a:t>
            </a:r>
          </a:p>
        </p:txBody>
      </p:sp>
      <p:sp>
        <p:nvSpPr>
          <p:cNvPr id="7189" name="矩形 7188"/>
          <p:cNvSpPr/>
          <p:nvPr/>
        </p:nvSpPr>
        <p:spPr>
          <a:xfrm>
            <a:off x="0" y="5638800"/>
            <a:ext cx="2317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视网膜的作用：</a:t>
            </a:r>
          </a:p>
        </p:txBody>
      </p:sp>
      <p:sp>
        <p:nvSpPr>
          <p:cNvPr id="7190" name="文本框 7189"/>
          <p:cNvSpPr txBox="1"/>
          <p:nvPr/>
        </p:nvSpPr>
        <p:spPr>
          <a:xfrm>
            <a:off x="1981200" y="5638800"/>
            <a:ext cx="4451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用来成像。相当于照相机的胶片</a:t>
            </a:r>
          </a:p>
        </p:txBody>
      </p:sp>
      <p:sp>
        <p:nvSpPr>
          <p:cNvPr id="7191" name="矩形 7190"/>
          <p:cNvSpPr/>
          <p:nvPr/>
        </p:nvSpPr>
        <p:spPr>
          <a:xfrm>
            <a:off x="0" y="6019800"/>
            <a:ext cx="23177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玻璃体的作用：</a:t>
            </a:r>
          </a:p>
        </p:txBody>
      </p:sp>
      <p:sp>
        <p:nvSpPr>
          <p:cNvPr id="7192" name="文本框 7191"/>
          <p:cNvSpPr txBox="1"/>
          <p:nvPr/>
        </p:nvSpPr>
        <p:spPr>
          <a:xfrm>
            <a:off x="1981200" y="6096000"/>
            <a:ext cx="6788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>
                <a:latin typeface="Arial" panose="020B0604020202020204" pitchFamily="34" charset="0"/>
              </a:rPr>
              <a:t>是一种均匀的光的介质用来保护眼压。相当于照相机的暗箱</a:t>
            </a:r>
          </a:p>
        </p:txBody>
      </p:sp>
      <p:sp>
        <p:nvSpPr>
          <p:cNvPr id="7193" name="矩形 7192"/>
          <p:cNvSpPr/>
          <p:nvPr/>
        </p:nvSpPr>
        <p:spPr>
          <a:xfrm>
            <a:off x="0" y="64135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睫状肌的作用：</a:t>
            </a:r>
          </a:p>
        </p:txBody>
      </p:sp>
      <p:sp>
        <p:nvSpPr>
          <p:cNvPr id="7194" name="文本框 7193"/>
          <p:cNvSpPr txBox="1"/>
          <p:nvPr/>
        </p:nvSpPr>
        <p:spPr>
          <a:xfrm>
            <a:off x="2057400" y="6400800"/>
            <a:ext cx="4756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收缩和放松可以改变晶状体的形状</a:t>
            </a:r>
          </a:p>
        </p:txBody>
      </p:sp>
      <p:sp>
        <p:nvSpPr>
          <p:cNvPr id="7195" name="文本框 7194"/>
          <p:cNvSpPr txBox="1"/>
          <p:nvPr/>
        </p:nvSpPr>
        <p:spPr>
          <a:xfrm>
            <a:off x="7772400" y="609600"/>
            <a:ext cx="549275" cy="1981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虹膜的作用：</a:t>
            </a:r>
          </a:p>
        </p:txBody>
      </p:sp>
      <p:sp>
        <p:nvSpPr>
          <p:cNvPr id="7196" name="文本框 7195"/>
          <p:cNvSpPr txBox="1"/>
          <p:nvPr/>
        </p:nvSpPr>
        <p:spPr>
          <a:xfrm>
            <a:off x="7772400" y="2362200"/>
            <a:ext cx="549275" cy="33750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调节瞳孔的大小遮挡光线</a:t>
            </a:r>
          </a:p>
        </p:txBody>
      </p:sp>
      <p:sp>
        <p:nvSpPr>
          <p:cNvPr id="7197" name="文本框 7196"/>
          <p:cNvSpPr txBox="1"/>
          <p:nvPr/>
        </p:nvSpPr>
        <p:spPr>
          <a:xfrm>
            <a:off x="8594725" y="533400"/>
            <a:ext cx="549275" cy="2286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巩膜的作用：</a:t>
            </a:r>
          </a:p>
        </p:txBody>
      </p:sp>
      <p:sp>
        <p:nvSpPr>
          <p:cNvPr id="7198" name="文本框 7197"/>
          <p:cNvSpPr txBox="1"/>
          <p:nvPr/>
        </p:nvSpPr>
        <p:spPr>
          <a:xfrm>
            <a:off x="8594725" y="2286000"/>
            <a:ext cx="549275" cy="42703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保护眼球的形状、照相机的暗箱</a:t>
            </a:r>
          </a:p>
        </p:txBody>
      </p:sp>
    </p:spTree>
    <p:extLst>
      <p:ext uri="{BB962C8B-B14F-4D97-AF65-F5344CB8AC3E}">
        <p14:creationId xmlns:p14="http://schemas.microsoft.com/office/powerpoint/2010/main" val="1436552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7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5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0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6" grpId="0"/>
      <p:bldP spid="7178" grpId="0"/>
      <p:bldP spid="7179" grpId="0"/>
      <p:bldP spid="7181" grpId="0"/>
      <p:bldP spid="7183" grpId="0"/>
      <p:bldP spid="7185" grpId="0"/>
      <p:bldP spid="7186" grpId="0"/>
      <p:bldP spid="7187" grpId="0"/>
      <p:bldP spid="7188" grpId="0"/>
      <p:bldP spid="7189" grpId="0"/>
      <p:bldP spid="7190" grpId="0"/>
      <p:bldP spid="7191" grpId="0"/>
      <p:bldP spid="7192" grpId="0"/>
      <p:bldP spid="7193" grpId="0"/>
      <p:bldP spid="7194" grpId="0"/>
      <p:bldP spid="7195" grpId="0"/>
      <p:bldP spid="7196" grpId="0"/>
      <p:bldP spid="7197" grpId="0"/>
      <p:bldP spid="71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4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903413"/>
            <a:ext cx="3709988" cy="333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0" y="381000"/>
            <a:ext cx="7772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ahoma" panose="020B0604030504040204" pitchFamily="34" charset="0"/>
              </a:rPr>
              <a:t>人眼看清远近物体的原理：</a:t>
            </a:r>
          </a:p>
        </p:txBody>
      </p:sp>
      <p:sp>
        <p:nvSpPr>
          <p:cNvPr id="20484" name="文本框 20483"/>
          <p:cNvSpPr txBox="1"/>
          <p:nvPr/>
        </p:nvSpPr>
        <p:spPr>
          <a:xfrm>
            <a:off x="2590800" y="25146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ahoma" panose="020B0604030504040204" pitchFamily="34" charset="0"/>
              </a:rPr>
              <a:t>角膜</a:t>
            </a:r>
          </a:p>
        </p:txBody>
      </p:sp>
      <p:sp>
        <p:nvSpPr>
          <p:cNvPr id="20485" name="文本框 20484"/>
          <p:cNvSpPr txBox="1"/>
          <p:nvPr/>
        </p:nvSpPr>
        <p:spPr>
          <a:xfrm>
            <a:off x="2362200" y="297180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ahoma" panose="020B0604030504040204" pitchFamily="34" charset="0"/>
              </a:rPr>
              <a:t>晶状体</a:t>
            </a:r>
          </a:p>
        </p:txBody>
      </p:sp>
      <p:sp>
        <p:nvSpPr>
          <p:cNvPr id="20486" name="文本框 20485"/>
          <p:cNvSpPr txBox="1"/>
          <p:nvPr/>
        </p:nvSpPr>
        <p:spPr>
          <a:xfrm>
            <a:off x="7086600" y="342900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ahoma" panose="020B0604030504040204" pitchFamily="34" charset="0"/>
              </a:rPr>
              <a:t>视网膜</a:t>
            </a:r>
          </a:p>
        </p:txBody>
      </p:sp>
      <p:sp>
        <p:nvSpPr>
          <p:cNvPr id="20487" name="文本框 20486"/>
          <p:cNvSpPr txBox="1"/>
          <p:nvPr/>
        </p:nvSpPr>
        <p:spPr>
          <a:xfrm>
            <a:off x="2438400" y="20574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996633"/>
                </a:solidFill>
                <a:latin typeface="Tahoma" panose="020B0604030504040204" pitchFamily="34" charset="0"/>
              </a:rPr>
              <a:t>睫状肌</a:t>
            </a:r>
          </a:p>
        </p:txBody>
      </p:sp>
      <p:sp>
        <p:nvSpPr>
          <p:cNvPr id="20488" name="文本框 20487"/>
          <p:cNvSpPr txBox="1"/>
          <p:nvPr/>
        </p:nvSpPr>
        <p:spPr>
          <a:xfrm>
            <a:off x="6248400" y="1066800"/>
            <a:ext cx="2667000" cy="466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ahoma" panose="020B0604030504040204" pitchFamily="34" charset="0"/>
              </a:rPr>
              <a:t>晶状体的调节作用</a:t>
            </a:r>
          </a:p>
        </p:txBody>
      </p:sp>
    </p:spTree>
    <p:extLst>
      <p:ext uri="{BB962C8B-B14F-4D97-AF65-F5344CB8AC3E}">
        <p14:creationId xmlns:p14="http://schemas.microsoft.com/office/powerpoint/2010/main" val="783269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1505"/>
          <p:cNvSpPr txBox="1"/>
          <p:nvPr/>
        </p:nvSpPr>
        <p:spPr>
          <a:xfrm>
            <a:off x="0" y="304800"/>
            <a:ext cx="59832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</a:rPr>
              <a:t>人眼看清远近物体的原理：</a:t>
            </a:r>
          </a:p>
        </p:txBody>
      </p:sp>
      <p:pic>
        <p:nvPicPr>
          <p:cNvPr id="21507" name="图片 21506" descr="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1828800"/>
            <a:ext cx="2590800" cy="2201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215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825" y="1828800"/>
            <a:ext cx="2619375" cy="2471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21508"/>
          <p:cNvSpPr txBox="1"/>
          <p:nvPr/>
        </p:nvSpPr>
        <p:spPr>
          <a:xfrm>
            <a:off x="304800" y="4572000"/>
            <a:ext cx="4267200" cy="15621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ahoma" panose="020B0604030504040204" pitchFamily="34" charset="0"/>
              </a:rPr>
              <a:t>      </a:t>
            </a:r>
            <a:r>
              <a:rPr lang="zh-CN" altLang="en-US" sz="2400" b="1">
                <a:latin typeface="Tahoma" panose="020B0604030504040204" pitchFamily="34" charset="0"/>
              </a:rPr>
              <a:t>当睫状肌放松时，</a:t>
            </a:r>
            <a:r>
              <a:rPr lang="zh-CN" altLang="en-US" sz="2400" b="1">
                <a:solidFill>
                  <a:srgbClr val="FF0000"/>
                </a:solidFill>
                <a:latin typeface="Tahoma" panose="020B0604030504040204" pitchFamily="34" charset="0"/>
              </a:rPr>
              <a:t>晶状体变薄</a:t>
            </a:r>
            <a:r>
              <a:rPr lang="zh-CN" altLang="en-US" sz="2400" b="1">
                <a:latin typeface="Tahoma" panose="020B0604030504040204" pitchFamily="34" charset="0"/>
              </a:rPr>
              <a:t>，远处来的光线恰好会聚在视网膜上，眼球可以看清远处的物体。</a:t>
            </a:r>
          </a:p>
        </p:txBody>
      </p:sp>
      <p:sp>
        <p:nvSpPr>
          <p:cNvPr id="21510" name="文本框 21509"/>
          <p:cNvSpPr txBox="1"/>
          <p:nvPr/>
        </p:nvSpPr>
        <p:spPr>
          <a:xfrm>
            <a:off x="4876800" y="4572000"/>
            <a:ext cx="4114800" cy="15621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ahoma" panose="020B0604030504040204" pitchFamily="34" charset="0"/>
              </a:rPr>
              <a:t>      </a:t>
            </a:r>
            <a:r>
              <a:rPr lang="zh-CN" altLang="en-US" sz="2400" b="1">
                <a:latin typeface="Tahoma" panose="020B0604030504040204" pitchFamily="34" charset="0"/>
              </a:rPr>
              <a:t>当睫状</a:t>
            </a:r>
            <a:r>
              <a:rPr lang="zh-CN" altLang="en-US" sz="2400" b="1">
                <a:latin typeface="Arial" panose="020B0604020202020204" pitchFamily="34" charset="0"/>
              </a:rPr>
              <a:t>肌</a:t>
            </a:r>
            <a:r>
              <a:rPr lang="zh-CN" altLang="en-US" sz="2400" b="1">
                <a:latin typeface="Tahoma" panose="020B0604030504040204" pitchFamily="34" charset="0"/>
              </a:rPr>
              <a:t>收缩时，</a:t>
            </a:r>
            <a:r>
              <a:rPr lang="zh-CN" altLang="en-US" sz="2400" b="1">
                <a:solidFill>
                  <a:srgbClr val="FF0000"/>
                </a:solidFill>
                <a:latin typeface="Tahoma" panose="020B0604030504040204" pitchFamily="34" charset="0"/>
              </a:rPr>
              <a:t>晶状体变厚</a:t>
            </a:r>
            <a:r>
              <a:rPr lang="zh-CN" altLang="en-US" sz="2400" b="1">
                <a:latin typeface="Tahoma" panose="020B0604030504040204" pitchFamily="34" charset="0"/>
              </a:rPr>
              <a:t>，近处来的光线恰好会聚在视网膜上，眼球可以看清近处的物体。</a:t>
            </a:r>
          </a:p>
        </p:txBody>
      </p:sp>
      <p:sp>
        <p:nvSpPr>
          <p:cNvPr id="21511" name="直接连接符 21510"/>
          <p:cNvSpPr/>
          <p:nvPr/>
        </p:nvSpPr>
        <p:spPr>
          <a:xfrm flipV="1">
            <a:off x="838200" y="2590800"/>
            <a:ext cx="1524000" cy="228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1512" name="直接连接符 21511"/>
          <p:cNvSpPr/>
          <p:nvPr/>
        </p:nvSpPr>
        <p:spPr>
          <a:xfrm>
            <a:off x="838200" y="3200400"/>
            <a:ext cx="1524000" cy="1524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1513" name="直接连接符 21512"/>
          <p:cNvSpPr/>
          <p:nvPr/>
        </p:nvSpPr>
        <p:spPr>
          <a:xfrm flipV="1">
            <a:off x="2411413" y="2924175"/>
            <a:ext cx="1676400" cy="3810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1514" name="直接连接符 21513"/>
          <p:cNvSpPr/>
          <p:nvPr/>
        </p:nvSpPr>
        <p:spPr>
          <a:xfrm>
            <a:off x="2411413" y="2565400"/>
            <a:ext cx="1676400" cy="3810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1515" name="直接连接符 21514"/>
          <p:cNvSpPr/>
          <p:nvPr/>
        </p:nvSpPr>
        <p:spPr>
          <a:xfrm flipV="1">
            <a:off x="5715000" y="2667000"/>
            <a:ext cx="1371600" cy="3810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1516" name="直接连接符 21515"/>
          <p:cNvSpPr/>
          <p:nvPr/>
        </p:nvSpPr>
        <p:spPr>
          <a:xfrm>
            <a:off x="5715000" y="2971800"/>
            <a:ext cx="1371600" cy="3048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1517" name="直接连接符 21516"/>
          <p:cNvSpPr/>
          <p:nvPr/>
        </p:nvSpPr>
        <p:spPr>
          <a:xfrm>
            <a:off x="7086600" y="2667000"/>
            <a:ext cx="1600200" cy="228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1518" name="直接连接符 21517"/>
          <p:cNvSpPr/>
          <p:nvPr/>
        </p:nvSpPr>
        <p:spPr>
          <a:xfrm flipV="1">
            <a:off x="7086600" y="2895600"/>
            <a:ext cx="1600200" cy="3810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1519" name="文本框 21518"/>
          <p:cNvSpPr txBox="1"/>
          <p:nvPr/>
        </p:nvSpPr>
        <p:spPr>
          <a:xfrm>
            <a:off x="5638800" y="381000"/>
            <a:ext cx="3276600" cy="5286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ahoma" panose="020B0604030504040204" pitchFamily="34" charset="0"/>
              </a:rPr>
              <a:t>晶状体的调节作用</a:t>
            </a:r>
          </a:p>
        </p:txBody>
      </p:sp>
    </p:spTree>
    <p:extLst>
      <p:ext uri="{BB962C8B-B14F-4D97-AF65-F5344CB8AC3E}">
        <p14:creationId xmlns:p14="http://schemas.microsoft.com/office/powerpoint/2010/main" val="3619512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  <p:bldP spid="21510" grpId="0" animBg="1"/>
      <p:bldP spid="215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矩形 8195"/>
          <p:cNvSpPr/>
          <p:nvPr/>
        </p:nvSpPr>
        <p:spPr>
          <a:xfrm>
            <a:off x="0" y="0"/>
            <a:ext cx="454977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、保护你的眼睛：</a:t>
            </a:r>
          </a:p>
        </p:txBody>
      </p:sp>
      <p:sp>
        <p:nvSpPr>
          <p:cNvPr id="8197" name="文本框 8196"/>
          <p:cNvSpPr txBox="1"/>
          <p:nvPr/>
        </p:nvSpPr>
        <p:spPr>
          <a:xfrm>
            <a:off x="0" y="838200"/>
            <a:ext cx="6381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latin typeface="Arial" panose="020B0604020202020204" pitchFamily="34" charset="0"/>
              </a:rPr>
              <a:t>1</a:t>
            </a:r>
            <a:r>
              <a:rPr lang="zh-CN" altLang="en-US" sz="3600" b="1">
                <a:latin typeface="Arial" panose="020B0604020202020204" pitchFamily="34" charset="0"/>
              </a:rPr>
              <a:t>、讨论：眼睛是怎样成像的？</a:t>
            </a:r>
          </a:p>
        </p:txBody>
      </p:sp>
      <p:sp>
        <p:nvSpPr>
          <p:cNvPr id="8198" name="文本框 8197"/>
          <p:cNvSpPr txBox="1"/>
          <p:nvPr/>
        </p:nvSpPr>
        <p:spPr>
          <a:xfrm>
            <a:off x="0" y="1447800"/>
            <a:ext cx="9328150" cy="22891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latin typeface="Arial" panose="020B0604020202020204" pitchFamily="34" charset="0"/>
              </a:rPr>
              <a:t>2</a:t>
            </a:r>
            <a:r>
              <a:rPr lang="zh-CN" altLang="en-US" sz="3600" b="1">
                <a:latin typeface="Arial" panose="020B0604020202020204" pitchFamily="34" charset="0"/>
              </a:rPr>
              <a:t>、讨论：照相机都有变焦功能使照近处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物体和远处物体都一样能清晰地成在底片上，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那我们的眼睛是怎样看远处物体和近处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物体的呢？</a:t>
            </a:r>
          </a:p>
        </p:txBody>
      </p:sp>
      <p:sp>
        <p:nvSpPr>
          <p:cNvPr id="8199" name="文本框 8198"/>
          <p:cNvSpPr txBox="1"/>
          <p:nvPr/>
        </p:nvSpPr>
        <p:spPr>
          <a:xfrm>
            <a:off x="0" y="3733800"/>
            <a:ext cx="8870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注意：</a:t>
            </a:r>
            <a:r>
              <a:rPr lang="zh-CN" altLang="en-US" sz="3600" b="1">
                <a:latin typeface="Arial" panose="020B0604020202020204" pitchFamily="34" charset="0"/>
              </a:rPr>
              <a:t>凸透镜越凸，它折射光的能力就越强</a:t>
            </a:r>
          </a:p>
        </p:txBody>
      </p:sp>
      <p:sp>
        <p:nvSpPr>
          <p:cNvPr id="8200" name="文本框 8199"/>
          <p:cNvSpPr txBox="1"/>
          <p:nvPr/>
        </p:nvSpPr>
        <p:spPr>
          <a:xfrm>
            <a:off x="19050" y="4724400"/>
            <a:ext cx="9328150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latin typeface="Arial" panose="020B0604020202020204" pitchFamily="34" charset="0"/>
              </a:rPr>
              <a:t>3</a:t>
            </a:r>
            <a:r>
              <a:rPr lang="zh-CN" altLang="en-US" sz="3600" b="1">
                <a:latin typeface="Arial" panose="020B0604020202020204" pitchFamily="34" charset="0"/>
              </a:rPr>
              <a:t>、讨论：眼睛近视的同学都佩戴上了眼镜，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可以通过什么方法知道近视眼镜是什么透镜？</a:t>
            </a:r>
          </a:p>
        </p:txBody>
      </p:sp>
      <p:sp>
        <p:nvSpPr>
          <p:cNvPr id="8201" name="文本框 8200"/>
          <p:cNvSpPr txBox="1"/>
          <p:nvPr/>
        </p:nvSpPr>
        <p:spPr>
          <a:xfrm>
            <a:off x="0" y="6019800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用手触摸</a:t>
            </a:r>
          </a:p>
        </p:txBody>
      </p:sp>
    </p:spTree>
    <p:extLst>
      <p:ext uri="{BB962C8B-B14F-4D97-AF65-F5344CB8AC3E}">
        <p14:creationId xmlns:p14="http://schemas.microsoft.com/office/powerpoint/2010/main" val="392845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  <p:bldP spid="8200" grpId="0"/>
      <p:bldP spid="82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25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0038" y="4467225"/>
            <a:ext cx="284162" cy="866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0" y="768350"/>
            <a:ext cx="6705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ahoma" panose="020B0604030504040204" pitchFamily="34" charset="0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Tahoma" panose="020B0604030504040204" pitchFamily="34" charset="0"/>
              </a:rPr>
              <a:t>、近视眼及其矫正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685800" y="1752600"/>
            <a:ext cx="213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、成因</a:t>
            </a:r>
            <a:r>
              <a:rPr lang="zh-CN" altLang="en-US" sz="2400" b="1">
                <a:latin typeface="宋体" panose="02010600030101010101" pitchFamily="2" charset="-122"/>
              </a:rPr>
              <a:t>：</a:t>
            </a:r>
          </a:p>
        </p:txBody>
      </p:sp>
      <p:sp>
        <p:nvSpPr>
          <p:cNvPr id="22533" name="文本框 22532"/>
          <p:cNvSpPr txBox="1"/>
          <p:nvPr/>
        </p:nvSpPr>
        <p:spPr>
          <a:xfrm>
            <a:off x="685800" y="3886200"/>
            <a:ext cx="1981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、矫正：</a:t>
            </a:r>
          </a:p>
        </p:txBody>
      </p:sp>
      <p:pic>
        <p:nvPicPr>
          <p:cNvPr id="22534" name="图片 225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0413" y="1892300"/>
            <a:ext cx="1881187" cy="168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图片 225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0413" y="4025900"/>
            <a:ext cx="1881187" cy="168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6" name="直接连接符 22535"/>
          <p:cNvSpPr/>
          <p:nvPr/>
        </p:nvSpPr>
        <p:spPr>
          <a:xfrm>
            <a:off x="2133600" y="2438400"/>
            <a:ext cx="1600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2537" name="直接连接符 22536"/>
          <p:cNvSpPr/>
          <p:nvPr/>
        </p:nvSpPr>
        <p:spPr>
          <a:xfrm>
            <a:off x="2133600" y="3048000"/>
            <a:ext cx="1600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2538" name="直接连接符 22537"/>
          <p:cNvSpPr/>
          <p:nvPr/>
        </p:nvSpPr>
        <p:spPr>
          <a:xfrm>
            <a:off x="1295400" y="4724400"/>
            <a:ext cx="1600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2539" name="直接连接符 22538"/>
          <p:cNvSpPr/>
          <p:nvPr/>
        </p:nvSpPr>
        <p:spPr>
          <a:xfrm>
            <a:off x="1295400" y="5029200"/>
            <a:ext cx="1600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2540" name="直接连接符 22539"/>
          <p:cNvSpPr/>
          <p:nvPr/>
        </p:nvSpPr>
        <p:spPr>
          <a:xfrm>
            <a:off x="3733800" y="2438400"/>
            <a:ext cx="1219200" cy="4572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2541" name="直接连接符 22540"/>
          <p:cNvSpPr/>
          <p:nvPr/>
        </p:nvSpPr>
        <p:spPr>
          <a:xfrm flipV="1">
            <a:off x="3733800" y="2590800"/>
            <a:ext cx="1219200" cy="4572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2542" name="文本框 22541"/>
          <p:cNvSpPr txBox="1"/>
          <p:nvPr/>
        </p:nvSpPr>
        <p:spPr>
          <a:xfrm>
            <a:off x="5410200" y="2378075"/>
            <a:ext cx="37338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ahoma" panose="020B0604030504040204" pitchFamily="34" charset="0"/>
              </a:rPr>
              <a:t>晶状体太厚，折光能力太强，成像于视网膜前。</a:t>
            </a:r>
          </a:p>
        </p:txBody>
      </p:sp>
      <p:sp>
        <p:nvSpPr>
          <p:cNvPr id="22543" name="文本框 22542"/>
          <p:cNvSpPr txBox="1"/>
          <p:nvPr/>
        </p:nvSpPr>
        <p:spPr>
          <a:xfrm>
            <a:off x="5410200" y="4511675"/>
            <a:ext cx="3505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ahoma" panose="020B0604030504040204" pitchFamily="34" charset="0"/>
              </a:rPr>
              <a:t>配戴用凹透镜做成的近视眼镜。</a:t>
            </a:r>
          </a:p>
        </p:txBody>
      </p:sp>
      <p:sp>
        <p:nvSpPr>
          <p:cNvPr id="22544" name="直接连接符 22543"/>
          <p:cNvSpPr/>
          <p:nvPr/>
        </p:nvSpPr>
        <p:spPr>
          <a:xfrm flipV="1">
            <a:off x="2971800" y="4648200"/>
            <a:ext cx="762000" cy="762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2545" name="直接连接符 22544"/>
          <p:cNvSpPr/>
          <p:nvPr/>
        </p:nvSpPr>
        <p:spPr>
          <a:xfrm>
            <a:off x="2971800" y="5029200"/>
            <a:ext cx="762000" cy="762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2546" name="直接连接符 22545"/>
          <p:cNvSpPr/>
          <p:nvPr/>
        </p:nvSpPr>
        <p:spPr>
          <a:xfrm>
            <a:off x="3733800" y="4648200"/>
            <a:ext cx="1295400" cy="228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2547" name="直接连接符 22546"/>
          <p:cNvSpPr/>
          <p:nvPr/>
        </p:nvSpPr>
        <p:spPr>
          <a:xfrm flipV="1">
            <a:off x="3733800" y="4876800"/>
            <a:ext cx="1295400" cy="228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6148" name="文本框 6147"/>
          <p:cNvSpPr txBox="1"/>
          <p:nvPr/>
        </p:nvSpPr>
        <p:spPr>
          <a:xfrm>
            <a:off x="0" y="0"/>
            <a:ext cx="52349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二、近视眼与远视眼</a:t>
            </a:r>
          </a:p>
        </p:txBody>
      </p:sp>
    </p:spTree>
    <p:extLst>
      <p:ext uri="{BB962C8B-B14F-4D97-AF65-F5344CB8AC3E}">
        <p14:creationId xmlns:p14="http://schemas.microsoft.com/office/powerpoint/2010/main" val="1973813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500" fill="hold"/>
                                        <p:tgtEl>
                                          <p:spTgt spid="614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2" grpId="0"/>
      <p:bldP spid="225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0" y="0"/>
            <a:ext cx="5562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ahoma" panose="020B0604030504040204" pitchFamily="34" charset="0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Tahoma" panose="020B0604030504040204" pitchFamily="34" charset="0"/>
              </a:rPr>
              <a:t>、远视眼及其矫正</a:t>
            </a:r>
          </a:p>
        </p:txBody>
      </p:sp>
      <p:pic>
        <p:nvPicPr>
          <p:cNvPr id="23555" name="图片 235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388" y="1874838"/>
            <a:ext cx="2030412" cy="1935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235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4267200"/>
            <a:ext cx="2030413" cy="1935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文本框 23556"/>
          <p:cNvSpPr txBox="1"/>
          <p:nvPr/>
        </p:nvSpPr>
        <p:spPr>
          <a:xfrm>
            <a:off x="228600" y="1371600"/>
            <a:ext cx="3505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1</a:t>
            </a:r>
            <a:r>
              <a:rPr lang="zh-CN" altLang="en-US" sz="3600" b="1">
                <a:latin typeface="宋体" panose="02010600030101010101" pitchFamily="2" charset="-122"/>
              </a:rPr>
              <a:t>、成因：</a:t>
            </a:r>
          </a:p>
        </p:txBody>
      </p:sp>
      <p:sp>
        <p:nvSpPr>
          <p:cNvPr id="23558" name="文本框 23557"/>
          <p:cNvSpPr txBox="1"/>
          <p:nvPr/>
        </p:nvSpPr>
        <p:spPr>
          <a:xfrm>
            <a:off x="228600" y="3810000"/>
            <a:ext cx="2438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2</a:t>
            </a:r>
            <a:r>
              <a:rPr lang="zh-CN" altLang="en-US" sz="3600" b="1">
                <a:latin typeface="宋体" panose="02010600030101010101" pitchFamily="2" charset="-122"/>
              </a:rPr>
              <a:t>、矫正：</a:t>
            </a:r>
          </a:p>
        </p:txBody>
      </p:sp>
      <p:sp>
        <p:nvSpPr>
          <p:cNvPr id="23559" name="文本框 23558"/>
          <p:cNvSpPr txBox="1"/>
          <p:nvPr/>
        </p:nvSpPr>
        <p:spPr>
          <a:xfrm>
            <a:off x="5257800" y="1981200"/>
            <a:ext cx="3352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34" charset="0"/>
              </a:rPr>
              <a:t>晶状体太薄，折光能力太弱，成像于视网膜后。</a:t>
            </a:r>
          </a:p>
        </p:txBody>
      </p:sp>
      <p:sp>
        <p:nvSpPr>
          <p:cNvPr id="23560" name="文本框 23559"/>
          <p:cNvSpPr txBox="1"/>
          <p:nvPr/>
        </p:nvSpPr>
        <p:spPr>
          <a:xfrm>
            <a:off x="5410200" y="4511675"/>
            <a:ext cx="3505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34" charset="0"/>
              </a:rPr>
              <a:t>配戴用凸透镜做成的远视眼镜。（老花眼镜）</a:t>
            </a:r>
          </a:p>
        </p:txBody>
      </p:sp>
      <p:sp>
        <p:nvSpPr>
          <p:cNvPr id="23561" name="直接连接符 23560"/>
          <p:cNvSpPr/>
          <p:nvPr/>
        </p:nvSpPr>
        <p:spPr>
          <a:xfrm>
            <a:off x="1524000" y="2590800"/>
            <a:ext cx="1752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3562" name="直接连接符 23561"/>
          <p:cNvSpPr/>
          <p:nvPr/>
        </p:nvSpPr>
        <p:spPr>
          <a:xfrm>
            <a:off x="1524000" y="3124200"/>
            <a:ext cx="1752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pic>
        <p:nvPicPr>
          <p:cNvPr id="23563" name="图片 235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8400" y="4724400"/>
            <a:ext cx="320675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4" name="直接连接符 23563"/>
          <p:cNvSpPr/>
          <p:nvPr/>
        </p:nvSpPr>
        <p:spPr>
          <a:xfrm>
            <a:off x="838200" y="4876800"/>
            <a:ext cx="1752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3565" name="直接连接符 23564"/>
          <p:cNvSpPr/>
          <p:nvPr/>
        </p:nvSpPr>
        <p:spPr>
          <a:xfrm>
            <a:off x="838200" y="5638800"/>
            <a:ext cx="1752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3566" name="直接连接符 23565"/>
          <p:cNvSpPr/>
          <p:nvPr/>
        </p:nvSpPr>
        <p:spPr>
          <a:xfrm>
            <a:off x="2590800" y="4876800"/>
            <a:ext cx="685800" cy="1524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3567" name="直接连接符 23566"/>
          <p:cNvSpPr/>
          <p:nvPr/>
        </p:nvSpPr>
        <p:spPr>
          <a:xfrm flipV="1">
            <a:off x="2590800" y="5486400"/>
            <a:ext cx="685800" cy="1524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3568" name="直接连接符 23567"/>
          <p:cNvSpPr/>
          <p:nvPr/>
        </p:nvSpPr>
        <p:spPr>
          <a:xfrm>
            <a:off x="3276600" y="5029200"/>
            <a:ext cx="1371600" cy="1524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3569" name="直接连接符 23568"/>
          <p:cNvSpPr/>
          <p:nvPr/>
        </p:nvSpPr>
        <p:spPr>
          <a:xfrm flipV="1">
            <a:off x="3276600" y="5181600"/>
            <a:ext cx="1371600" cy="3048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3570" name="直接连接符 23569"/>
          <p:cNvSpPr/>
          <p:nvPr/>
        </p:nvSpPr>
        <p:spPr>
          <a:xfrm>
            <a:off x="3276600" y="2590800"/>
            <a:ext cx="1905000" cy="3048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3571" name="直接连接符 23570"/>
          <p:cNvSpPr/>
          <p:nvPr/>
        </p:nvSpPr>
        <p:spPr>
          <a:xfrm flipV="1">
            <a:off x="3276600" y="2895600"/>
            <a:ext cx="1905000" cy="228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737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9" grpId="0"/>
      <p:bldP spid="2356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81f84d2-c7f5-40f1-9a9e-078d16b102e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1651</Words>
  <Application>Microsoft Office PowerPoint</Application>
  <PresentationFormat>全屏显示(4:3)</PresentationFormat>
  <Paragraphs>213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Microsoft Excel 97-2003 工作表</vt:lpstr>
      <vt:lpstr>4.6 神奇的眼睛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1、放大镜</vt:lpstr>
      <vt:lpstr>2、照相机</vt:lpstr>
      <vt:lpstr>3、幻灯机、投影仪</vt:lpstr>
      <vt:lpstr>4、显微镜    显微镜的目镜和物镜都是凸透镜。      用显微镜可以观察微生物、细胞等人眼无法看见的物体。 </vt:lpstr>
      <vt:lpstr>PowerPoint 演示文稿</vt:lpstr>
      <vt:lpstr>PowerPoint 演示文稿</vt:lpstr>
      <vt:lpstr>PowerPoint 演示文稿</vt:lpstr>
      <vt:lpstr>PowerPoint 演示文稿</vt:lpstr>
      <vt:lpstr>导学归纳</vt:lpstr>
      <vt:lpstr>四、反馈训练</vt:lpstr>
      <vt:lpstr>PowerPoint 演示文稿</vt:lpstr>
      <vt:lpstr>PowerPoint 演示文稿</vt:lpstr>
      <vt:lpstr>PowerPoint 演示文稿</vt:lpstr>
      <vt:lpstr> 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12</cp:revision>
  <dcterms:created xsi:type="dcterms:W3CDTF">2020-11-18T08:25:49Z</dcterms:created>
  <dcterms:modified xsi:type="dcterms:W3CDTF">2020-11-18T08:45:16Z</dcterms:modified>
</cp:coreProperties>
</file>