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-132" y="-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png"/><Relationship Id="rId4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0.png"/><Relationship Id="rId1" Type="http://schemas.openxmlformats.org/officeDocument/2006/relationships/image" Target="../media/image2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381000" y="2803525"/>
            <a:ext cx="2117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997076"/>
            <a:ext cx="103632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E73BFE-8D67-4ABB-96DB-3F568D3B6B2D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7068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87B31-097D-49EA-A465-3975E8E20F66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6727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92100"/>
            <a:ext cx="2743200" cy="57277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92100"/>
            <a:ext cx="8026400" cy="57277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5DF10-F785-4C68-8EC5-66AE7F463BEB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1634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570C6-31FF-4503-8EE3-9870316AE15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6010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56AE5-CDA1-4CA2-B90C-8A3A53C578C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7982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EBAF7-6D1D-4887-B07C-87DAF84147A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4684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E8577-6EB2-45D5-80C1-31500046C93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7839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598AC-0665-4A02-A681-CE59933E362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2986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14077-FBCF-4A2A-B84F-A316E4C0F19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7352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F2B59-880D-4610-ABA7-E4689F57D7D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8772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01226-B391-4250-AD4E-11B2FA39CED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1694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893B9-2A74-493F-9EA8-027F946B1872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8416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3B217-1742-472E-A0A0-C44D00B794F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63615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DD35F-9C6A-4C68-83B9-E380BE5CD93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14144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E8583-1381-4862-A0C2-FBDF76E5FA3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99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F1CB5-E516-4257-AE7C-8FD810C0A22A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5117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09591-8B39-489D-8A72-A7D9DC372892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9255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23210-EF54-465D-A7D0-5D9FA0C57445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4555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F01AA-40F8-4A8D-970B-06D785BA91BF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6150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122E7-3A07-4CA1-B53A-F88DEE12378D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9935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A4825-0540-4B08-BB12-8980230C74A6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833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16DB4-10BA-4D55-86A6-3F83E2402F4E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4995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92100"/>
            <a:ext cx="10972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05000"/>
            <a:ext cx="1097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AA29D9-61DB-4C78-A0D6-29AC158FABCC}" type="slidenum">
              <a:rPr lang="en-US" altLang="zh-CN">
                <a:solidFill>
                  <a:srgbClr val="FFFFFF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735477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6A49D3-D53B-4C62-AAC3-AC29D7EB3160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54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gif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jpeg"/><Relationship Id="rId4" Type="http://schemas.openxmlformats.org/officeDocument/2006/relationships/slide" Target="slide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66753" y="2166649"/>
            <a:ext cx="739978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第一节家庭电路</a:t>
            </a:r>
            <a:endParaRPr lang="zh-CN" altLang="en-US" sz="8000" b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358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2351089" y="765175"/>
          <a:ext cx="7127875" cy="5507038"/>
        </p:xfrm>
        <a:graphic>
          <a:graphicData uri="http://schemas.openxmlformats.org/presentationml/2006/ole">
            <p:oleObj spid="_x0000_s1026" name="Photo Editor 照片" r:id="rId3" imgW="3657143" imgH="2742857" progId="">
              <p:embed/>
            </p:oleObj>
          </a:graphicData>
        </a:graphic>
      </p:graphicFrame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800600" y="1052513"/>
            <a:ext cx="1600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4800" b="1">
                <a:solidFill>
                  <a:srgbClr val="FF0066"/>
                </a:solidFill>
              </a:rPr>
              <a:t>注意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 flipH="1">
            <a:off x="5735638" y="1916114"/>
            <a:ext cx="647700" cy="720725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324600" y="1219200"/>
            <a:ext cx="38560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b="1">
                <a:solidFill>
                  <a:srgbClr val="0000FF"/>
                </a:solidFill>
              </a:rPr>
              <a:t>（为什么更长呢？）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2279650" y="692151"/>
            <a:ext cx="7272338" cy="5616575"/>
          </a:xfrm>
          <a:prstGeom prst="rect">
            <a:avLst/>
          </a:prstGeom>
          <a:noFill/>
          <a:ln w="57150">
            <a:solidFill>
              <a:srgbClr val="111111">
                <a:alpha val="27843"/>
              </a:srgbClr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9960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905000" y="1481139"/>
            <a:ext cx="399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CN" sz="40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kumimoji="1" lang="zh-CN" altLang="en-US" sz="40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、什么是触电？</a:t>
            </a:r>
          </a:p>
        </p:txBody>
      </p:sp>
      <p:sp>
        <p:nvSpPr>
          <p:cNvPr id="14339" name="WordArt 14"/>
          <p:cNvSpPr>
            <a:spLocks noChangeArrowheads="1" noChangeShapeType="1" noTextEdit="1"/>
          </p:cNvSpPr>
          <p:nvPr/>
        </p:nvSpPr>
        <p:spPr bwMode="auto">
          <a:xfrm>
            <a:off x="2057400" y="304800"/>
            <a:ext cx="3352800" cy="838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宋体" panose="02010600030101010101" pitchFamily="2" charset="-122"/>
              </a:rPr>
              <a:t>触电及触电急救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1981200" y="2362201"/>
            <a:ext cx="8458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CC00"/>
              </a:buClr>
              <a:buFont typeface="Wingdings" panose="05000000000000000000" pitchFamily="2" charset="2"/>
              <a:buNone/>
            </a:pPr>
            <a:r>
              <a:rPr kumimoji="1" lang="zh-CN" altLang="en-US" sz="3600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人体直接或间接接触到带电体（家庭电路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CC00"/>
              </a:buClr>
              <a:buFont typeface="Wingdings" panose="05000000000000000000" pitchFamily="2" charset="2"/>
              <a:buNone/>
            </a:pPr>
            <a:r>
              <a:rPr kumimoji="1" lang="zh-CN" altLang="en-US" sz="3600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中指火线）</a:t>
            </a:r>
            <a:r>
              <a:rPr kumimoji="1" lang="en-US" altLang="zh-CN" sz="3600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kumimoji="1" lang="zh-CN" altLang="en-US" sz="3600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有电流通过人体。</a:t>
            </a: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1981200" y="3657601"/>
            <a:ext cx="7620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CN" altLang="en-US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当通过人体的电流为</a:t>
            </a:r>
            <a:r>
              <a:rPr kumimoji="1" lang="en-US" altLang="zh-CN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kumimoji="1" lang="en-US" altLang="en-US" sz="1800">
                <a:solidFill>
                  <a:srgbClr val="0000FF"/>
                </a:solidFill>
              </a:rPr>
              <a:t>～</a:t>
            </a:r>
            <a:r>
              <a:rPr kumimoji="1" lang="en-US" altLang="zh-CN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 mA</a:t>
            </a:r>
            <a:r>
              <a:rPr kumimoji="1" lang="zh-CN" altLang="en-US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时，人手就很难摆脱带电体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CN" altLang="en-US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当通过人体的电流达到</a:t>
            </a:r>
            <a:r>
              <a:rPr kumimoji="1" lang="en-US" altLang="zh-CN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100 mA</a:t>
            </a:r>
            <a:r>
              <a:rPr kumimoji="1" lang="zh-CN" altLang="en-US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时，短时间内人就会窒息致死。</a:t>
            </a:r>
            <a:endParaRPr kumimoji="1" lang="zh-CN" altLang="en-US">
              <a:solidFill>
                <a:srgbClr val="CC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6324600" y="5791200"/>
            <a:ext cx="2971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kumimoji="1" lang="zh-CN" altLang="en-US" sz="3600">
                <a:solidFill>
                  <a:srgbClr val="CC0000"/>
                </a:solidFill>
              </a:rPr>
              <a:t>不高于</a:t>
            </a:r>
            <a:r>
              <a:rPr kumimoji="1" lang="en-US" altLang="zh-CN" sz="3600">
                <a:solidFill>
                  <a:srgbClr val="CC0000"/>
                </a:solidFill>
              </a:rPr>
              <a:t>36V</a:t>
            </a: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2057400" y="5791200"/>
            <a:ext cx="3886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kumimoji="1" lang="zh-CN" altLang="en-US" sz="3600">
                <a:solidFill>
                  <a:srgbClr val="0000FF"/>
                </a:solidFill>
                <a:ea typeface="黑体" panose="02010609060101010101" pitchFamily="49" charset="-122"/>
              </a:rPr>
              <a:t>人体的安全电压是：</a:t>
            </a:r>
          </a:p>
        </p:txBody>
      </p:sp>
    </p:spTree>
    <p:extLst>
      <p:ext uri="{BB962C8B-B14F-4D97-AF65-F5344CB8AC3E}">
        <p14:creationId xmlns:p14="http://schemas.microsoft.com/office/powerpoint/2010/main" xmlns="" val="3262668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95" grpId="0"/>
      <p:bldP spid="20496" grpId="0"/>
      <p:bldP spid="20497" grpId="0"/>
      <p:bldP spid="204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1524000" y="5029201"/>
          <a:ext cx="9144000" cy="1209675"/>
        </p:xfrm>
        <a:graphic>
          <a:graphicData uri="http://schemas.openxmlformats.org/presentationml/2006/ole">
            <p:oleObj spid="_x0000_s2050" name="BMP 图象" r:id="rId4" imgW="4191585" imgH="1209524" progId="PBrush">
              <p:embed/>
            </p:oleObj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1524001" y="2133600"/>
          <a:ext cx="4219575" cy="3113088"/>
        </p:xfrm>
        <a:graphic>
          <a:graphicData uri="http://schemas.openxmlformats.org/presentationml/2006/ole">
            <p:oleObj spid="_x0000_s2051" name="剪辑" r:id="rId5" imgW="4218962" imgH="3951798" progId="">
              <p:embed/>
            </p:oleObj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629400" y="1916113"/>
            <a:ext cx="4038600" cy="3276600"/>
            <a:chOff x="3216" y="1200"/>
            <a:chExt cx="2544" cy="2064"/>
          </a:xfrm>
        </p:grpSpPr>
        <p:grpSp>
          <p:nvGrpSpPr>
            <p:cNvPr id="15392" name="Group 5"/>
            <p:cNvGrpSpPr>
              <a:grpSpLocks/>
            </p:cNvGrpSpPr>
            <p:nvPr/>
          </p:nvGrpSpPr>
          <p:grpSpPr bwMode="auto">
            <a:xfrm>
              <a:off x="3888" y="2784"/>
              <a:ext cx="1296" cy="480"/>
              <a:chOff x="3888" y="2928"/>
              <a:chExt cx="1296" cy="480"/>
            </a:xfrm>
          </p:grpSpPr>
          <p:sp>
            <p:nvSpPr>
              <p:cNvPr id="15396" name="Rectangle 6"/>
              <p:cNvSpPr>
                <a:spLocks noChangeArrowheads="1"/>
              </p:cNvSpPr>
              <p:nvPr/>
            </p:nvSpPr>
            <p:spPr bwMode="auto">
              <a:xfrm>
                <a:off x="3888" y="2928"/>
                <a:ext cx="1296" cy="240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FF9933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7" name="Rectangle 7"/>
              <p:cNvSpPr>
                <a:spLocks noChangeArrowheads="1"/>
              </p:cNvSpPr>
              <p:nvPr/>
            </p:nvSpPr>
            <p:spPr bwMode="auto">
              <a:xfrm>
                <a:off x="4800" y="3168"/>
                <a:ext cx="96" cy="240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8" name="Rectangle 8"/>
              <p:cNvSpPr>
                <a:spLocks noChangeArrowheads="1"/>
              </p:cNvSpPr>
              <p:nvPr/>
            </p:nvSpPr>
            <p:spPr bwMode="auto">
              <a:xfrm>
                <a:off x="4176" y="3168"/>
                <a:ext cx="96" cy="240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kumimoji="1" lang="zh-CN" altLang="zh-CN" sz="2400">
                  <a:solidFill>
                    <a:srgbClr val="FF9933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5393" name="Group 9"/>
            <p:cNvGrpSpPr>
              <a:grpSpLocks/>
            </p:cNvGrpSpPr>
            <p:nvPr/>
          </p:nvGrpSpPr>
          <p:grpSpPr bwMode="auto">
            <a:xfrm>
              <a:off x="3216" y="1200"/>
              <a:ext cx="2544" cy="528"/>
              <a:chOff x="3216" y="1152"/>
              <a:chExt cx="2544" cy="528"/>
            </a:xfrm>
          </p:grpSpPr>
          <p:sp>
            <p:nvSpPr>
              <p:cNvPr id="15394" name="Line 10"/>
              <p:cNvSpPr>
                <a:spLocks noChangeShapeType="1"/>
              </p:cNvSpPr>
              <p:nvPr/>
            </p:nvSpPr>
            <p:spPr bwMode="auto">
              <a:xfrm>
                <a:off x="3216" y="1152"/>
                <a:ext cx="254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5" name="Line 11"/>
              <p:cNvSpPr>
                <a:spLocks noChangeShapeType="1"/>
              </p:cNvSpPr>
              <p:nvPr/>
            </p:nvSpPr>
            <p:spPr bwMode="auto">
              <a:xfrm>
                <a:off x="3216" y="1680"/>
                <a:ext cx="2544" cy="0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524000" y="1320801"/>
            <a:ext cx="5181600" cy="1014413"/>
            <a:chOff x="0" y="832"/>
            <a:chExt cx="3264" cy="639"/>
          </a:xfrm>
        </p:grpSpPr>
        <p:sp>
          <p:nvSpPr>
            <p:cNvPr id="15389" name="Line 13"/>
            <p:cNvSpPr>
              <a:spLocks noChangeShapeType="1"/>
            </p:cNvSpPr>
            <p:nvPr/>
          </p:nvSpPr>
          <p:spPr bwMode="auto">
            <a:xfrm>
              <a:off x="0" y="1440"/>
              <a:ext cx="2544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5390" name="Text Box 14"/>
            <p:cNvSpPr txBox="1">
              <a:spLocks noChangeArrowheads="1"/>
            </p:cNvSpPr>
            <p:nvPr/>
          </p:nvSpPr>
          <p:spPr bwMode="auto">
            <a:xfrm>
              <a:off x="2496" y="832"/>
              <a:ext cx="768" cy="63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kumimoji="1" lang="zh-CN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零线</a:t>
              </a:r>
            </a:p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kumimoji="1" lang="zh-CN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火线</a:t>
              </a:r>
            </a:p>
          </p:txBody>
        </p:sp>
        <p:sp>
          <p:nvSpPr>
            <p:cNvPr id="15391" name="Line 15"/>
            <p:cNvSpPr>
              <a:spLocks noChangeShapeType="1"/>
            </p:cNvSpPr>
            <p:nvPr/>
          </p:nvSpPr>
          <p:spPr bwMode="auto">
            <a:xfrm>
              <a:off x="0" y="960"/>
              <a:ext cx="25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8229600" y="1828800"/>
            <a:ext cx="1804988" cy="2698750"/>
            <a:chOff x="4032" y="1288"/>
            <a:chExt cx="1137" cy="1700"/>
          </a:xfrm>
        </p:grpSpPr>
        <p:graphicFrame>
          <p:nvGraphicFramePr>
            <p:cNvPr id="15387" name="Object 17"/>
            <p:cNvGraphicFramePr>
              <a:graphicFrameLocks noChangeAspect="1"/>
            </p:cNvGraphicFramePr>
            <p:nvPr/>
          </p:nvGraphicFramePr>
          <p:xfrm>
            <a:off x="4032" y="1392"/>
            <a:ext cx="1137" cy="1596"/>
          </p:xfrm>
          <a:graphic>
            <a:graphicData uri="http://schemas.openxmlformats.org/presentationml/2006/ole">
              <p:oleObj spid="_x0000_s2052" name="剪辑" r:id="rId6" imgW="2673229" imgH="3753016" progId="">
                <p:embed/>
              </p:oleObj>
            </a:graphicData>
          </a:graphic>
        </p:graphicFrame>
        <p:sp>
          <p:nvSpPr>
            <p:cNvPr id="15388" name="Freeform 18"/>
            <p:cNvSpPr>
              <a:spLocks/>
            </p:cNvSpPr>
            <p:nvPr/>
          </p:nvSpPr>
          <p:spPr bwMode="auto">
            <a:xfrm>
              <a:off x="4848" y="1288"/>
              <a:ext cx="192" cy="112"/>
            </a:xfrm>
            <a:custGeom>
              <a:avLst/>
              <a:gdLst>
                <a:gd name="T0" fmla="*/ 0 w 192"/>
                <a:gd name="T1" fmla="*/ 104 h 112"/>
                <a:gd name="T2" fmla="*/ 96 w 192"/>
                <a:gd name="T3" fmla="*/ 56 h 112"/>
                <a:gd name="T4" fmla="*/ 192 w 192"/>
                <a:gd name="T5" fmla="*/ 56 h 112"/>
                <a:gd name="T6" fmla="*/ 96 w 192"/>
                <a:gd name="T7" fmla="*/ 104 h 112"/>
                <a:gd name="T8" fmla="*/ 96 w 192"/>
                <a:gd name="T9" fmla="*/ 8 h 112"/>
                <a:gd name="T10" fmla="*/ 144 w 192"/>
                <a:gd name="T11" fmla="*/ 56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2"/>
                <a:gd name="T19" fmla="*/ 0 h 112"/>
                <a:gd name="T20" fmla="*/ 192 w 192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2" h="112">
                  <a:moveTo>
                    <a:pt x="0" y="104"/>
                  </a:moveTo>
                  <a:cubicBezTo>
                    <a:pt x="32" y="84"/>
                    <a:pt x="64" y="64"/>
                    <a:pt x="96" y="56"/>
                  </a:cubicBezTo>
                  <a:cubicBezTo>
                    <a:pt x="128" y="48"/>
                    <a:pt x="192" y="48"/>
                    <a:pt x="192" y="56"/>
                  </a:cubicBezTo>
                  <a:cubicBezTo>
                    <a:pt x="192" y="64"/>
                    <a:pt x="112" y="112"/>
                    <a:pt x="96" y="104"/>
                  </a:cubicBezTo>
                  <a:cubicBezTo>
                    <a:pt x="80" y="96"/>
                    <a:pt x="88" y="16"/>
                    <a:pt x="96" y="8"/>
                  </a:cubicBezTo>
                  <a:cubicBezTo>
                    <a:pt x="104" y="0"/>
                    <a:pt x="144" y="48"/>
                    <a:pt x="144" y="56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2547" name="Freeform 19"/>
          <p:cNvSpPr>
            <a:spLocks/>
          </p:cNvSpPr>
          <p:nvPr/>
        </p:nvSpPr>
        <p:spPr bwMode="auto">
          <a:xfrm>
            <a:off x="8229600" y="1828800"/>
            <a:ext cx="1765300" cy="1549400"/>
          </a:xfrm>
          <a:custGeom>
            <a:avLst/>
            <a:gdLst>
              <a:gd name="T0" fmla="*/ 1536700 w 1112"/>
              <a:gd name="T1" fmla="*/ 0 h 976"/>
              <a:gd name="T2" fmla="*/ 1308100 w 1112"/>
              <a:gd name="T3" fmla="*/ 228600 h 976"/>
              <a:gd name="T4" fmla="*/ 1612900 w 1112"/>
              <a:gd name="T5" fmla="*/ 457200 h 976"/>
              <a:gd name="T6" fmla="*/ 1689100 w 1112"/>
              <a:gd name="T7" fmla="*/ 609600 h 976"/>
              <a:gd name="T8" fmla="*/ 1155700 w 1112"/>
              <a:gd name="T9" fmla="*/ 838200 h 976"/>
              <a:gd name="T10" fmla="*/ 546100 w 1112"/>
              <a:gd name="T11" fmla="*/ 990600 h 976"/>
              <a:gd name="T12" fmla="*/ 317500 w 1112"/>
              <a:gd name="T13" fmla="*/ 1295400 h 976"/>
              <a:gd name="T14" fmla="*/ 241300 w 1112"/>
              <a:gd name="T15" fmla="*/ 1524000 h 976"/>
              <a:gd name="T16" fmla="*/ 88900 w 1112"/>
              <a:gd name="T17" fmla="*/ 1447800 h 976"/>
              <a:gd name="T18" fmla="*/ 12700 w 1112"/>
              <a:gd name="T19" fmla="*/ 1143000 h 976"/>
              <a:gd name="T20" fmla="*/ 12700 w 1112"/>
              <a:gd name="T21" fmla="*/ 914400 h 9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12"/>
              <a:gd name="T34" fmla="*/ 0 h 976"/>
              <a:gd name="T35" fmla="*/ 1112 w 1112"/>
              <a:gd name="T36" fmla="*/ 976 h 97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12" h="976">
                <a:moveTo>
                  <a:pt x="968" y="0"/>
                </a:moveTo>
                <a:cubicBezTo>
                  <a:pt x="892" y="48"/>
                  <a:pt x="816" y="96"/>
                  <a:pt x="824" y="144"/>
                </a:cubicBezTo>
                <a:cubicBezTo>
                  <a:pt x="832" y="192"/>
                  <a:pt x="976" y="248"/>
                  <a:pt x="1016" y="288"/>
                </a:cubicBezTo>
                <a:cubicBezTo>
                  <a:pt x="1056" y="328"/>
                  <a:pt x="1112" y="344"/>
                  <a:pt x="1064" y="384"/>
                </a:cubicBezTo>
                <a:cubicBezTo>
                  <a:pt x="1016" y="424"/>
                  <a:pt x="848" y="488"/>
                  <a:pt x="728" y="528"/>
                </a:cubicBezTo>
                <a:cubicBezTo>
                  <a:pt x="608" y="568"/>
                  <a:pt x="432" y="576"/>
                  <a:pt x="344" y="624"/>
                </a:cubicBezTo>
                <a:cubicBezTo>
                  <a:pt x="256" y="672"/>
                  <a:pt x="232" y="760"/>
                  <a:pt x="200" y="816"/>
                </a:cubicBezTo>
                <a:cubicBezTo>
                  <a:pt x="168" y="872"/>
                  <a:pt x="176" y="944"/>
                  <a:pt x="152" y="960"/>
                </a:cubicBezTo>
                <a:cubicBezTo>
                  <a:pt x="128" y="976"/>
                  <a:pt x="80" y="952"/>
                  <a:pt x="56" y="912"/>
                </a:cubicBezTo>
                <a:cubicBezTo>
                  <a:pt x="32" y="872"/>
                  <a:pt x="16" y="776"/>
                  <a:pt x="8" y="720"/>
                </a:cubicBezTo>
                <a:cubicBezTo>
                  <a:pt x="0" y="664"/>
                  <a:pt x="0" y="600"/>
                  <a:pt x="8" y="576"/>
                </a:cubicBezTo>
              </a:path>
            </a:pathLst>
          </a:custGeom>
          <a:noFill/>
          <a:ln w="603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3216275" y="2205038"/>
            <a:ext cx="1841500" cy="2971800"/>
            <a:chOff x="1144" y="1488"/>
            <a:chExt cx="1160" cy="1872"/>
          </a:xfrm>
        </p:grpSpPr>
        <p:grpSp>
          <p:nvGrpSpPr>
            <p:cNvPr id="15383" name="Group 21"/>
            <p:cNvGrpSpPr>
              <a:grpSpLocks/>
            </p:cNvGrpSpPr>
            <p:nvPr/>
          </p:nvGrpSpPr>
          <p:grpSpPr bwMode="auto">
            <a:xfrm>
              <a:off x="1144" y="1488"/>
              <a:ext cx="1160" cy="1744"/>
              <a:chOff x="1144" y="1488"/>
              <a:chExt cx="1160" cy="1744"/>
            </a:xfrm>
          </p:grpSpPr>
          <p:sp>
            <p:nvSpPr>
              <p:cNvPr id="15385" name="Freeform 22"/>
              <p:cNvSpPr>
                <a:spLocks/>
              </p:cNvSpPr>
              <p:nvPr/>
            </p:nvSpPr>
            <p:spPr bwMode="auto">
              <a:xfrm>
                <a:off x="1144" y="1488"/>
                <a:ext cx="1016" cy="1744"/>
              </a:xfrm>
              <a:custGeom>
                <a:avLst/>
                <a:gdLst>
                  <a:gd name="T0" fmla="*/ 440 w 1016"/>
                  <a:gd name="T1" fmla="*/ 0 h 1744"/>
                  <a:gd name="T2" fmla="*/ 488 w 1016"/>
                  <a:gd name="T3" fmla="*/ 48 h 1744"/>
                  <a:gd name="T4" fmla="*/ 488 w 1016"/>
                  <a:gd name="T5" fmla="*/ 144 h 1744"/>
                  <a:gd name="T6" fmla="*/ 632 w 1016"/>
                  <a:gd name="T7" fmla="*/ 432 h 1744"/>
                  <a:gd name="T8" fmla="*/ 536 w 1016"/>
                  <a:gd name="T9" fmla="*/ 576 h 1744"/>
                  <a:gd name="T10" fmla="*/ 56 w 1016"/>
                  <a:gd name="T11" fmla="*/ 912 h 1744"/>
                  <a:gd name="T12" fmla="*/ 200 w 1016"/>
                  <a:gd name="T13" fmla="*/ 1104 h 1744"/>
                  <a:gd name="T14" fmla="*/ 440 w 1016"/>
                  <a:gd name="T15" fmla="*/ 1296 h 1744"/>
                  <a:gd name="T16" fmla="*/ 440 w 1016"/>
                  <a:gd name="T17" fmla="*/ 1536 h 1744"/>
                  <a:gd name="T18" fmla="*/ 488 w 1016"/>
                  <a:gd name="T19" fmla="*/ 1728 h 1744"/>
                  <a:gd name="T20" fmla="*/ 728 w 1016"/>
                  <a:gd name="T21" fmla="*/ 1632 h 1744"/>
                  <a:gd name="T22" fmla="*/ 1016 w 1016"/>
                  <a:gd name="T23" fmla="*/ 1632 h 17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16"/>
                  <a:gd name="T37" fmla="*/ 0 h 1744"/>
                  <a:gd name="T38" fmla="*/ 1016 w 1016"/>
                  <a:gd name="T39" fmla="*/ 1744 h 174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16" h="1744">
                    <a:moveTo>
                      <a:pt x="440" y="0"/>
                    </a:moveTo>
                    <a:cubicBezTo>
                      <a:pt x="460" y="12"/>
                      <a:pt x="480" y="24"/>
                      <a:pt x="488" y="48"/>
                    </a:cubicBezTo>
                    <a:cubicBezTo>
                      <a:pt x="496" y="72"/>
                      <a:pt x="464" y="80"/>
                      <a:pt x="488" y="144"/>
                    </a:cubicBezTo>
                    <a:cubicBezTo>
                      <a:pt x="512" y="208"/>
                      <a:pt x="624" y="360"/>
                      <a:pt x="632" y="432"/>
                    </a:cubicBezTo>
                    <a:cubicBezTo>
                      <a:pt x="640" y="504"/>
                      <a:pt x="632" y="496"/>
                      <a:pt x="536" y="576"/>
                    </a:cubicBezTo>
                    <a:cubicBezTo>
                      <a:pt x="440" y="656"/>
                      <a:pt x="112" y="824"/>
                      <a:pt x="56" y="912"/>
                    </a:cubicBezTo>
                    <a:cubicBezTo>
                      <a:pt x="0" y="1000"/>
                      <a:pt x="136" y="1040"/>
                      <a:pt x="200" y="1104"/>
                    </a:cubicBezTo>
                    <a:cubicBezTo>
                      <a:pt x="264" y="1168"/>
                      <a:pt x="400" y="1224"/>
                      <a:pt x="440" y="1296"/>
                    </a:cubicBezTo>
                    <a:cubicBezTo>
                      <a:pt x="480" y="1368"/>
                      <a:pt x="432" y="1464"/>
                      <a:pt x="440" y="1536"/>
                    </a:cubicBezTo>
                    <a:cubicBezTo>
                      <a:pt x="448" y="1608"/>
                      <a:pt x="440" y="1712"/>
                      <a:pt x="488" y="1728"/>
                    </a:cubicBezTo>
                    <a:cubicBezTo>
                      <a:pt x="536" y="1744"/>
                      <a:pt x="640" y="1648"/>
                      <a:pt x="728" y="1632"/>
                    </a:cubicBezTo>
                    <a:cubicBezTo>
                      <a:pt x="816" y="1616"/>
                      <a:pt x="960" y="1632"/>
                      <a:pt x="1016" y="1632"/>
                    </a:cubicBezTo>
                  </a:path>
                </a:pathLst>
              </a:cu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6" name="Freeform 23"/>
              <p:cNvSpPr>
                <a:spLocks/>
              </p:cNvSpPr>
              <p:nvPr/>
            </p:nvSpPr>
            <p:spPr bwMode="auto">
              <a:xfrm>
                <a:off x="1584" y="2544"/>
                <a:ext cx="720" cy="592"/>
              </a:xfrm>
              <a:custGeom>
                <a:avLst/>
                <a:gdLst>
                  <a:gd name="T0" fmla="*/ 0 w 720"/>
                  <a:gd name="T1" fmla="*/ 224 h 592"/>
                  <a:gd name="T2" fmla="*/ 144 w 720"/>
                  <a:gd name="T3" fmla="*/ 176 h 592"/>
                  <a:gd name="T4" fmla="*/ 288 w 720"/>
                  <a:gd name="T5" fmla="*/ 128 h 592"/>
                  <a:gd name="T6" fmla="*/ 336 w 720"/>
                  <a:gd name="T7" fmla="*/ 80 h 592"/>
                  <a:gd name="T8" fmla="*/ 480 w 720"/>
                  <a:gd name="T9" fmla="*/ 32 h 592"/>
                  <a:gd name="T10" fmla="*/ 576 w 720"/>
                  <a:gd name="T11" fmla="*/ 32 h 592"/>
                  <a:gd name="T12" fmla="*/ 576 w 720"/>
                  <a:gd name="T13" fmla="*/ 224 h 592"/>
                  <a:gd name="T14" fmla="*/ 576 w 720"/>
                  <a:gd name="T15" fmla="*/ 320 h 592"/>
                  <a:gd name="T16" fmla="*/ 672 w 720"/>
                  <a:gd name="T17" fmla="*/ 560 h 592"/>
                  <a:gd name="T18" fmla="*/ 720 w 720"/>
                  <a:gd name="T19" fmla="*/ 512 h 5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20"/>
                  <a:gd name="T31" fmla="*/ 0 h 592"/>
                  <a:gd name="T32" fmla="*/ 720 w 720"/>
                  <a:gd name="T33" fmla="*/ 592 h 59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20" h="592">
                    <a:moveTo>
                      <a:pt x="0" y="224"/>
                    </a:moveTo>
                    <a:cubicBezTo>
                      <a:pt x="48" y="208"/>
                      <a:pt x="96" y="192"/>
                      <a:pt x="144" y="176"/>
                    </a:cubicBezTo>
                    <a:cubicBezTo>
                      <a:pt x="192" y="160"/>
                      <a:pt x="256" y="144"/>
                      <a:pt x="288" y="128"/>
                    </a:cubicBezTo>
                    <a:cubicBezTo>
                      <a:pt x="320" y="112"/>
                      <a:pt x="304" y="96"/>
                      <a:pt x="336" y="80"/>
                    </a:cubicBezTo>
                    <a:cubicBezTo>
                      <a:pt x="368" y="64"/>
                      <a:pt x="440" y="40"/>
                      <a:pt x="480" y="32"/>
                    </a:cubicBezTo>
                    <a:cubicBezTo>
                      <a:pt x="520" y="24"/>
                      <a:pt x="560" y="0"/>
                      <a:pt x="576" y="32"/>
                    </a:cubicBezTo>
                    <a:cubicBezTo>
                      <a:pt x="592" y="64"/>
                      <a:pt x="576" y="176"/>
                      <a:pt x="576" y="224"/>
                    </a:cubicBezTo>
                    <a:cubicBezTo>
                      <a:pt x="576" y="272"/>
                      <a:pt x="560" y="264"/>
                      <a:pt x="576" y="320"/>
                    </a:cubicBezTo>
                    <a:cubicBezTo>
                      <a:pt x="592" y="376"/>
                      <a:pt x="648" y="528"/>
                      <a:pt x="672" y="560"/>
                    </a:cubicBezTo>
                    <a:cubicBezTo>
                      <a:pt x="696" y="592"/>
                      <a:pt x="720" y="520"/>
                      <a:pt x="720" y="512"/>
                    </a:cubicBezTo>
                  </a:path>
                </a:pathLst>
              </a:custGeom>
              <a:noFill/>
              <a:ln w="57150" cmpd="sng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384" name="Freeform 24"/>
            <p:cNvSpPr>
              <a:spLocks/>
            </p:cNvSpPr>
            <p:nvPr/>
          </p:nvSpPr>
          <p:spPr bwMode="auto">
            <a:xfrm>
              <a:off x="1968" y="3080"/>
              <a:ext cx="264" cy="280"/>
            </a:xfrm>
            <a:custGeom>
              <a:avLst/>
              <a:gdLst>
                <a:gd name="T0" fmla="*/ 144 w 264"/>
                <a:gd name="T1" fmla="*/ 40 h 280"/>
                <a:gd name="T2" fmla="*/ 240 w 264"/>
                <a:gd name="T3" fmla="*/ 40 h 280"/>
                <a:gd name="T4" fmla="*/ 0 w 264"/>
                <a:gd name="T5" fmla="*/ 280 h 280"/>
                <a:gd name="T6" fmla="*/ 0 60000 65536"/>
                <a:gd name="T7" fmla="*/ 0 60000 65536"/>
                <a:gd name="T8" fmla="*/ 0 60000 65536"/>
                <a:gd name="T9" fmla="*/ 0 w 264"/>
                <a:gd name="T10" fmla="*/ 0 h 280"/>
                <a:gd name="T11" fmla="*/ 264 w 264"/>
                <a:gd name="T12" fmla="*/ 280 h 2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4" h="280">
                  <a:moveTo>
                    <a:pt x="144" y="40"/>
                  </a:moveTo>
                  <a:cubicBezTo>
                    <a:pt x="204" y="20"/>
                    <a:pt x="264" y="0"/>
                    <a:pt x="240" y="40"/>
                  </a:cubicBezTo>
                  <a:cubicBezTo>
                    <a:pt x="216" y="80"/>
                    <a:pt x="40" y="240"/>
                    <a:pt x="0" y="280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4953000" y="228600"/>
            <a:ext cx="3352800" cy="4953000"/>
            <a:chOff x="2496" y="192"/>
            <a:chExt cx="2112" cy="3120"/>
          </a:xfrm>
        </p:grpSpPr>
        <p:grpSp>
          <p:nvGrpSpPr>
            <p:cNvPr id="15374" name="Group 27"/>
            <p:cNvGrpSpPr>
              <a:grpSpLocks/>
            </p:cNvGrpSpPr>
            <p:nvPr/>
          </p:nvGrpSpPr>
          <p:grpSpPr bwMode="auto">
            <a:xfrm>
              <a:off x="2496" y="720"/>
              <a:ext cx="2112" cy="2592"/>
              <a:chOff x="5568" y="432"/>
              <a:chExt cx="2112" cy="2880"/>
            </a:xfrm>
          </p:grpSpPr>
          <p:sp>
            <p:nvSpPr>
              <p:cNvPr id="15376" name="Rectangle 28"/>
              <p:cNvSpPr>
                <a:spLocks noChangeArrowheads="1"/>
              </p:cNvSpPr>
              <p:nvPr/>
            </p:nvSpPr>
            <p:spPr bwMode="auto">
              <a:xfrm>
                <a:off x="5760" y="2496"/>
                <a:ext cx="1632" cy="384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15377" name="Object 29"/>
              <p:cNvGraphicFramePr>
                <a:graphicFrameLocks noChangeAspect="1"/>
              </p:cNvGraphicFramePr>
              <p:nvPr/>
            </p:nvGraphicFramePr>
            <p:xfrm>
              <a:off x="6240" y="690"/>
              <a:ext cx="816" cy="2046"/>
            </p:xfrm>
            <a:graphic>
              <a:graphicData uri="http://schemas.openxmlformats.org/presentationml/2006/ole">
                <p:oleObj spid="_x0000_s2053" name="剪辑" r:id="rId7" imgW="1296063" imgH="3934305" progId="">
                  <p:embed/>
                </p:oleObj>
              </a:graphicData>
            </a:graphic>
          </p:graphicFrame>
          <p:sp>
            <p:nvSpPr>
              <p:cNvPr id="15378" name="Rectangle 30"/>
              <p:cNvSpPr>
                <a:spLocks noChangeArrowheads="1"/>
              </p:cNvSpPr>
              <p:nvPr/>
            </p:nvSpPr>
            <p:spPr bwMode="auto">
              <a:xfrm>
                <a:off x="6048" y="2880"/>
                <a:ext cx="144" cy="432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9" name="Rectangle 31"/>
              <p:cNvSpPr>
                <a:spLocks noChangeArrowheads="1"/>
              </p:cNvSpPr>
              <p:nvPr/>
            </p:nvSpPr>
            <p:spPr bwMode="auto">
              <a:xfrm>
                <a:off x="6768" y="2880"/>
                <a:ext cx="144" cy="432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0" name="Line 32"/>
              <p:cNvSpPr>
                <a:spLocks noChangeShapeType="1"/>
              </p:cNvSpPr>
              <p:nvPr/>
            </p:nvSpPr>
            <p:spPr bwMode="auto">
              <a:xfrm>
                <a:off x="5568" y="576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1" name="Line 33"/>
              <p:cNvSpPr>
                <a:spLocks noChangeShapeType="1"/>
              </p:cNvSpPr>
              <p:nvPr/>
            </p:nvSpPr>
            <p:spPr bwMode="auto">
              <a:xfrm>
                <a:off x="5616" y="480"/>
                <a:ext cx="2064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2" name="Oval 34"/>
              <p:cNvSpPr>
                <a:spLocks noChangeArrowheads="1"/>
              </p:cNvSpPr>
              <p:nvPr/>
            </p:nvSpPr>
            <p:spPr bwMode="auto">
              <a:xfrm>
                <a:off x="6960" y="432"/>
                <a:ext cx="48" cy="28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375" name="AutoShape 35"/>
            <p:cNvSpPr>
              <a:spLocks noChangeArrowheads="1"/>
            </p:cNvSpPr>
            <p:nvPr/>
          </p:nvSpPr>
          <p:spPr bwMode="auto">
            <a:xfrm>
              <a:off x="3792" y="192"/>
              <a:ext cx="816" cy="480"/>
            </a:xfrm>
            <a:prstGeom prst="wedgeRoundRectCallout">
              <a:avLst>
                <a:gd name="adj1" fmla="val -86028"/>
                <a:gd name="adj2" fmla="val 115625"/>
                <a:gd name="adj3" fmla="val 16667"/>
              </a:avLst>
            </a:prstGeom>
            <a:solidFill>
              <a:schemeClr val="bg1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kumimoji="1" lang="zh-CN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这样是安全的！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kumimoji="1" lang="en-US" altLang="zh-CN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5370" name="Text Box 36"/>
          <p:cNvSpPr txBox="1">
            <a:spLocks noChangeArrowheads="1"/>
          </p:cNvSpPr>
          <p:nvPr/>
        </p:nvSpPr>
        <p:spPr bwMode="auto">
          <a:xfrm>
            <a:off x="1524000" y="1"/>
            <a:ext cx="365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kumimoji="1" lang="zh-CN" altLang="en-US" sz="2800">
                <a:solidFill>
                  <a:srgbClr val="3333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低压触电的两种形式</a:t>
            </a:r>
          </a:p>
        </p:txBody>
      </p:sp>
      <p:sp>
        <p:nvSpPr>
          <p:cNvPr id="15371" name="Rectangle 38"/>
          <p:cNvSpPr>
            <a:spLocks noChangeArrowheads="1"/>
          </p:cNvSpPr>
          <p:nvPr/>
        </p:nvSpPr>
        <p:spPr bwMode="auto">
          <a:xfrm>
            <a:off x="3810000" y="64912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1" lang="zh-CN" altLang="zh-CN" sz="1800">
              <a:solidFill>
                <a:srgbClr val="FF0066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15372" name="Text Box 41"/>
          <p:cNvSpPr txBox="1">
            <a:spLocks noChangeArrowheads="1"/>
          </p:cNvSpPr>
          <p:nvPr/>
        </p:nvSpPr>
        <p:spPr bwMode="auto">
          <a:xfrm>
            <a:off x="1752600" y="685800"/>
            <a:ext cx="274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kumimoji="1" lang="zh-CN" altLang="en-US" b="1">
                <a:solidFill>
                  <a:srgbClr val="FF3300"/>
                </a:solidFill>
              </a:rPr>
              <a:t>单线触电</a:t>
            </a:r>
          </a:p>
        </p:txBody>
      </p:sp>
      <p:sp>
        <p:nvSpPr>
          <p:cNvPr id="15373" name="Text Box 42"/>
          <p:cNvSpPr txBox="1">
            <a:spLocks noChangeArrowheads="1"/>
          </p:cNvSpPr>
          <p:nvPr/>
        </p:nvSpPr>
        <p:spPr bwMode="auto">
          <a:xfrm>
            <a:off x="8534400" y="762000"/>
            <a:ext cx="213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kumimoji="1" lang="zh-CN" altLang="en-US" b="1">
                <a:solidFill>
                  <a:srgbClr val="FF3300"/>
                </a:solidFill>
              </a:rPr>
              <a:t>双线触电</a:t>
            </a:r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126624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R94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R94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590800" y="3505200"/>
            <a:ext cx="525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kumimoji="1" lang="zh-CN" altLang="zh-CN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79650" y="692150"/>
            <a:ext cx="7488238" cy="5257800"/>
            <a:chOff x="1248" y="240"/>
            <a:chExt cx="2304" cy="1776"/>
          </a:xfrm>
        </p:grpSpPr>
        <p:sp>
          <p:nvSpPr>
            <p:cNvPr id="16389" name="Rectangle 4"/>
            <p:cNvSpPr>
              <a:spLocks noChangeArrowheads="1"/>
            </p:cNvSpPr>
            <p:nvPr/>
          </p:nvSpPr>
          <p:spPr bwMode="auto">
            <a:xfrm>
              <a:off x="1248" y="240"/>
              <a:ext cx="2304" cy="177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6390" name="Oval 5"/>
            <p:cNvSpPr>
              <a:spLocks noChangeArrowheads="1"/>
            </p:cNvSpPr>
            <p:nvPr/>
          </p:nvSpPr>
          <p:spPr bwMode="auto">
            <a:xfrm>
              <a:off x="1920" y="720"/>
              <a:ext cx="864" cy="76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kumimoji="1" lang="zh-CN" altLang="zh-CN" sz="24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391" name="Freeform 6"/>
            <p:cNvSpPr>
              <a:spLocks/>
            </p:cNvSpPr>
            <p:nvPr/>
          </p:nvSpPr>
          <p:spPr bwMode="auto">
            <a:xfrm>
              <a:off x="1872" y="480"/>
              <a:ext cx="1008" cy="1152"/>
            </a:xfrm>
            <a:custGeom>
              <a:avLst/>
              <a:gdLst>
                <a:gd name="T0" fmla="*/ 912 w 1008"/>
                <a:gd name="T1" fmla="*/ 0 h 1152"/>
                <a:gd name="T2" fmla="*/ 240 w 1008"/>
                <a:gd name="T3" fmla="*/ 528 h 1152"/>
                <a:gd name="T4" fmla="*/ 720 w 1008"/>
                <a:gd name="T5" fmla="*/ 480 h 1152"/>
                <a:gd name="T6" fmla="*/ 0 w 1008"/>
                <a:gd name="T7" fmla="*/ 1152 h 1152"/>
                <a:gd name="T8" fmla="*/ 1008 w 1008"/>
                <a:gd name="T9" fmla="*/ 384 h 1152"/>
                <a:gd name="T10" fmla="*/ 624 w 1008"/>
                <a:gd name="T11" fmla="*/ 384 h 1152"/>
                <a:gd name="T12" fmla="*/ 912 w 1008"/>
                <a:gd name="T13" fmla="*/ 0 h 1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8"/>
                <a:gd name="T22" fmla="*/ 0 h 1152"/>
                <a:gd name="T23" fmla="*/ 1008 w 1008"/>
                <a:gd name="T24" fmla="*/ 1152 h 11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8" h="1152">
                  <a:moveTo>
                    <a:pt x="912" y="0"/>
                  </a:moveTo>
                  <a:lnTo>
                    <a:pt x="240" y="528"/>
                  </a:lnTo>
                  <a:lnTo>
                    <a:pt x="720" y="480"/>
                  </a:lnTo>
                  <a:lnTo>
                    <a:pt x="0" y="1152"/>
                  </a:lnTo>
                  <a:lnTo>
                    <a:pt x="1008" y="384"/>
                  </a:lnTo>
                  <a:lnTo>
                    <a:pt x="624" y="384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4343400" y="4343401"/>
            <a:ext cx="4114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kumimoji="1" lang="zh-CN" altLang="en-US" sz="6000" b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高压危险</a:t>
            </a:r>
            <a:endParaRPr kumimoji="1" lang="zh-CN" altLang="en-US" sz="4000" b="1">
              <a:solidFill>
                <a:srgbClr val="0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84216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91200" y="2057400"/>
            <a:ext cx="4572000" cy="3505200"/>
            <a:chOff x="2016" y="1008"/>
            <a:chExt cx="3408" cy="2784"/>
          </a:xfrm>
        </p:grpSpPr>
        <p:graphicFrame>
          <p:nvGraphicFramePr>
            <p:cNvPr id="17423" name="Object 3"/>
            <p:cNvGraphicFramePr>
              <a:graphicFrameLocks noChangeAspect="1"/>
            </p:cNvGraphicFramePr>
            <p:nvPr/>
          </p:nvGraphicFramePr>
          <p:xfrm>
            <a:off x="2016" y="1008"/>
            <a:ext cx="3408" cy="2784"/>
          </p:xfrm>
          <a:graphic>
            <a:graphicData uri="http://schemas.openxmlformats.org/presentationml/2006/ole">
              <p:oleObj spid="_x0000_s3074" name="Image" r:id="rId4" imgW="13939993" imgH="14562654" progId="">
                <p:embed/>
              </p:oleObj>
            </a:graphicData>
          </a:graphic>
        </p:graphicFrame>
        <p:sp>
          <p:nvSpPr>
            <p:cNvPr id="17424" name="Text Box 4"/>
            <p:cNvSpPr txBox="1">
              <a:spLocks noChangeArrowheads="1"/>
            </p:cNvSpPr>
            <p:nvPr/>
          </p:nvSpPr>
          <p:spPr bwMode="auto">
            <a:xfrm>
              <a:off x="2304" y="3216"/>
              <a:ext cx="240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kumimoji="1" lang="en-US" altLang="zh-CN" b="1">
                  <a:solidFill>
                    <a:srgbClr val="CC33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U</a:t>
              </a:r>
            </a:p>
          </p:txBody>
        </p:sp>
        <p:sp>
          <p:nvSpPr>
            <p:cNvPr id="17425" name="Line 5"/>
            <p:cNvSpPr>
              <a:spLocks noChangeShapeType="1"/>
            </p:cNvSpPr>
            <p:nvPr/>
          </p:nvSpPr>
          <p:spPr bwMode="auto">
            <a:xfrm>
              <a:off x="2544" y="3408"/>
              <a:ext cx="144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426" name="Line 6"/>
            <p:cNvSpPr>
              <a:spLocks noChangeShapeType="1"/>
            </p:cNvSpPr>
            <p:nvPr/>
          </p:nvSpPr>
          <p:spPr bwMode="auto">
            <a:xfrm flipH="1">
              <a:off x="2208" y="3408"/>
              <a:ext cx="192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427" name="Freeform 7"/>
            <p:cNvSpPr>
              <a:spLocks/>
            </p:cNvSpPr>
            <p:nvPr/>
          </p:nvSpPr>
          <p:spPr bwMode="auto">
            <a:xfrm>
              <a:off x="2256" y="2936"/>
              <a:ext cx="432" cy="376"/>
            </a:xfrm>
            <a:custGeom>
              <a:avLst/>
              <a:gdLst>
                <a:gd name="T0" fmla="*/ 0 w 432"/>
                <a:gd name="T1" fmla="*/ 376 h 376"/>
                <a:gd name="T2" fmla="*/ 96 w 432"/>
                <a:gd name="T3" fmla="*/ 40 h 376"/>
                <a:gd name="T4" fmla="*/ 240 w 432"/>
                <a:gd name="T5" fmla="*/ 136 h 376"/>
                <a:gd name="T6" fmla="*/ 432 w 432"/>
                <a:gd name="T7" fmla="*/ 376 h 3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376"/>
                <a:gd name="T14" fmla="*/ 432 w 432"/>
                <a:gd name="T15" fmla="*/ 376 h 3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376">
                  <a:moveTo>
                    <a:pt x="0" y="376"/>
                  </a:moveTo>
                  <a:cubicBezTo>
                    <a:pt x="28" y="228"/>
                    <a:pt x="56" y="80"/>
                    <a:pt x="96" y="40"/>
                  </a:cubicBezTo>
                  <a:cubicBezTo>
                    <a:pt x="136" y="0"/>
                    <a:pt x="184" y="80"/>
                    <a:pt x="240" y="136"/>
                  </a:cubicBezTo>
                  <a:cubicBezTo>
                    <a:pt x="296" y="192"/>
                    <a:pt x="400" y="336"/>
                    <a:pt x="432" y="376"/>
                  </a:cubicBezTo>
                </a:path>
              </a:pathLst>
            </a:custGeom>
            <a:noFill/>
            <a:ln w="38100" cmpd="sng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524000" y="823914"/>
            <a:ext cx="4495800" cy="6034087"/>
            <a:chOff x="0" y="0"/>
            <a:chExt cx="3312" cy="3794"/>
          </a:xfrm>
        </p:grpSpPr>
        <p:graphicFrame>
          <p:nvGraphicFramePr>
            <p:cNvPr id="17421" name="Object 10"/>
            <p:cNvGraphicFramePr>
              <a:graphicFrameLocks noChangeAspect="1"/>
            </p:cNvGraphicFramePr>
            <p:nvPr/>
          </p:nvGraphicFramePr>
          <p:xfrm>
            <a:off x="0" y="3024"/>
            <a:ext cx="3312" cy="770"/>
          </p:xfrm>
          <a:graphic>
            <a:graphicData uri="http://schemas.openxmlformats.org/presentationml/2006/ole">
              <p:oleObj spid="_x0000_s3075" name="BMP 图象" r:id="rId5" imgW="4191585" imgH="1209524" progId="PBrush">
                <p:embed/>
              </p:oleObj>
            </a:graphicData>
          </a:graphic>
        </p:graphicFrame>
        <p:sp>
          <p:nvSpPr>
            <p:cNvPr id="17422" name="Freeform 11"/>
            <p:cNvSpPr>
              <a:spLocks/>
            </p:cNvSpPr>
            <p:nvPr/>
          </p:nvSpPr>
          <p:spPr bwMode="auto">
            <a:xfrm>
              <a:off x="960" y="0"/>
              <a:ext cx="48" cy="1440"/>
            </a:xfrm>
            <a:custGeom>
              <a:avLst/>
              <a:gdLst>
                <a:gd name="T0" fmla="*/ 7 w 56"/>
                <a:gd name="T1" fmla="*/ 0 h 288"/>
                <a:gd name="T2" fmla="*/ 7 w 56"/>
                <a:gd name="T3" fmla="*/ 480 h 288"/>
                <a:gd name="T4" fmla="*/ 48 w 56"/>
                <a:gd name="T5" fmla="*/ 1440 h 288"/>
                <a:gd name="T6" fmla="*/ 0 60000 65536"/>
                <a:gd name="T7" fmla="*/ 0 60000 65536"/>
                <a:gd name="T8" fmla="*/ 0 60000 65536"/>
                <a:gd name="T9" fmla="*/ 0 w 56"/>
                <a:gd name="T10" fmla="*/ 0 h 288"/>
                <a:gd name="T11" fmla="*/ 56 w 5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88">
                  <a:moveTo>
                    <a:pt x="8" y="0"/>
                  </a:moveTo>
                  <a:cubicBezTo>
                    <a:pt x="4" y="24"/>
                    <a:pt x="0" y="48"/>
                    <a:pt x="8" y="96"/>
                  </a:cubicBezTo>
                  <a:cubicBezTo>
                    <a:pt x="16" y="144"/>
                    <a:pt x="48" y="248"/>
                    <a:pt x="56" y="288"/>
                  </a:cubicBezTo>
                </a:path>
              </a:pathLst>
            </a:custGeom>
            <a:noFill/>
            <a:ln w="57150" cmpd="sng">
              <a:solidFill>
                <a:srgbClr val="66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24588" name="Object 12"/>
          <p:cNvGraphicFramePr>
            <a:graphicFrameLocks noChangeAspect="1"/>
          </p:cNvGraphicFramePr>
          <p:nvPr/>
        </p:nvGraphicFramePr>
        <p:xfrm>
          <a:off x="2057400" y="3760788"/>
          <a:ext cx="2146300" cy="2030412"/>
        </p:xfrm>
        <a:graphic>
          <a:graphicData uri="http://schemas.openxmlformats.org/presentationml/2006/ole">
            <p:oleObj spid="_x0000_s3076" name="剪辑" r:id="rId6" imgW="3212327" imgH="3935896" progId="">
              <p:embed/>
            </p:oleObj>
          </a:graphicData>
        </a:graphic>
      </p:graphicFrame>
      <p:sp>
        <p:nvSpPr>
          <p:cNvPr id="24589" name="Freeform 13"/>
          <p:cNvSpPr>
            <a:spLocks/>
          </p:cNvSpPr>
          <p:nvPr/>
        </p:nvSpPr>
        <p:spPr bwMode="auto">
          <a:xfrm>
            <a:off x="2514600" y="2667000"/>
            <a:ext cx="685800" cy="1447800"/>
          </a:xfrm>
          <a:custGeom>
            <a:avLst/>
            <a:gdLst>
              <a:gd name="T0" fmla="*/ 620486 w 1008"/>
              <a:gd name="T1" fmla="*/ 0 h 1152"/>
              <a:gd name="T2" fmla="*/ 163286 w 1008"/>
              <a:gd name="T3" fmla="*/ 663575 h 1152"/>
              <a:gd name="T4" fmla="*/ 489857 w 1008"/>
              <a:gd name="T5" fmla="*/ 603250 h 1152"/>
              <a:gd name="T6" fmla="*/ 0 w 1008"/>
              <a:gd name="T7" fmla="*/ 1447800 h 1152"/>
              <a:gd name="T8" fmla="*/ 685800 w 1008"/>
              <a:gd name="T9" fmla="*/ 482600 h 1152"/>
              <a:gd name="T10" fmla="*/ 424543 w 1008"/>
              <a:gd name="T11" fmla="*/ 482600 h 1152"/>
              <a:gd name="T12" fmla="*/ 620486 w 1008"/>
              <a:gd name="T13" fmla="*/ 0 h 11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8"/>
              <a:gd name="T22" fmla="*/ 0 h 1152"/>
              <a:gd name="T23" fmla="*/ 1008 w 1008"/>
              <a:gd name="T24" fmla="*/ 1152 h 115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8" h="1152">
                <a:moveTo>
                  <a:pt x="912" y="0"/>
                </a:moveTo>
                <a:lnTo>
                  <a:pt x="240" y="528"/>
                </a:lnTo>
                <a:lnTo>
                  <a:pt x="720" y="480"/>
                </a:lnTo>
                <a:lnTo>
                  <a:pt x="0" y="1152"/>
                </a:lnTo>
                <a:lnTo>
                  <a:pt x="1008" y="384"/>
                </a:lnTo>
                <a:lnTo>
                  <a:pt x="624" y="384"/>
                </a:lnTo>
                <a:lnTo>
                  <a:pt x="912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7414" name="Text Box 14"/>
          <p:cNvSpPr txBox="1">
            <a:spLocks noChangeArrowheads="1"/>
          </p:cNvSpPr>
          <p:nvPr/>
        </p:nvSpPr>
        <p:spPr bwMode="auto">
          <a:xfrm>
            <a:off x="1823205" y="1143000"/>
            <a:ext cx="67710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kumimoji="1" lang="zh-CN" altLang="en-US">
                <a:solidFill>
                  <a:srgbClr val="A5002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高压电弧触电</a:t>
            </a: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3886200" y="2667001"/>
            <a:ext cx="3886200" cy="588963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高压危险，请勿靠近</a:t>
            </a:r>
          </a:p>
        </p:txBody>
      </p:sp>
      <p:sp>
        <p:nvSpPr>
          <p:cNvPr id="17416" name="Text Box 16"/>
          <p:cNvSpPr txBox="1">
            <a:spLocks noChangeArrowheads="1"/>
          </p:cNvSpPr>
          <p:nvPr/>
        </p:nvSpPr>
        <p:spPr bwMode="auto">
          <a:xfrm>
            <a:off x="1752600" y="152400"/>
            <a:ext cx="3886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kumimoji="1" lang="zh-CN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高压触电的两种形式</a:t>
            </a:r>
            <a:endParaRPr kumimoji="1" lang="zh-CN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94" name="Freeform 18"/>
          <p:cNvSpPr>
            <a:spLocks/>
          </p:cNvSpPr>
          <p:nvPr/>
        </p:nvSpPr>
        <p:spPr bwMode="auto">
          <a:xfrm>
            <a:off x="6096001" y="4419601"/>
            <a:ext cx="682625" cy="542925"/>
          </a:xfrm>
          <a:custGeom>
            <a:avLst/>
            <a:gdLst>
              <a:gd name="T0" fmla="*/ 1588 w 430"/>
              <a:gd name="T1" fmla="*/ 503238 h 342"/>
              <a:gd name="T2" fmla="*/ 19050 w 430"/>
              <a:gd name="T3" fmla="*/ 304800 h 342"/>
              <a:gd name="T4" fmla="*/ 90488 w 430"/>
              <a:gd name="T5" fmla="*/ 198438 h 342"/>
              <a:gd name="T6" fmla="*/ 127000 w 430"/>
              <a:gd name="T7" fmla="*/ 144463 h 342"/>
              <a:gd name="T8" fmla="*/ 180975 w 430"/>
              <a:gd name="T9" fmla="*/ 0 h 342"/>
              <a:gd name="T10" fmla="*/ 682625 w 430"/>
              <a:gd name="T11" fmla="*/ 542925 h 3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0"/>
              <a:gd name="T19" fmla="*/ 0 h 342"/>
              <a:gd name="T20" fmla="*/ 430 w 430"/>
              <a:gd name="T21" fmla="*/ 342 h 3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0" h="342">
                <a:moveTo>
                  <a:pt x="1" y="317"/>
                </a:moveTo>
                <a:cubicBezTo>
                  <a:pt x="5" y="275"/>
                  <a:pt x="0" y="232"/>
                  <a:pt x="12" y="192"/>
                </a:cubicBezTo>
                <a:cubicBezTo>
                  <a:pt x="20" y="166"/>
                  <a:pt x="42" y="147"/>
                  <a:pt x="57" y="125"/>
                </a:cubicBezTo>
                <a:cubicBezTo>
                  <a:pt x="65" y="114"/>
                  <a:pt x="80" y="91"/>
                  <a:pt x="80" y="91"/>
                </a:cubicBezTo>
                <a:cubicBezTo>
                  <a:pt x="88" y="60"/>
                  <a:pt x="90" y="24"/>
                  <a:pt x="114" y="0"/>
                </a:cubicBezTo>
                <a:lnTo>
                  <a:pt x="430" y="342"/>
                </a:lnTo>
              </a:path>
            </a:pathLst>
          </a:custGeom>
          <a:noFill/>
          <a:ln w="57150" cmpd="sng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4595" name="Freeform 19"/>
          <p:cNvSpPr>
            <a:spLocks/>
          </p:cNvSpPr>
          <p:nvPr/>
        </p:nvSpPr>
        <p:spPr bwMode="auto">
          <a:xfrm>
            <a:off x="6096001" y="4419601"/>
            <a:ext cx="682625" cy="542925"/>
          </a:xfrm>
          <a:custGeom>
            <a:avLst/>
            <a:gdLst>
              <a:gd name="T0" fmla="*/ 1588 w 430"/>
              <a:gd name="T1" fmla="*/ 503238 h 342"/>
              <a:gd name="T2" fmla="*/ 19050 w 430"/>
              <a:gd name="T3" fmla="*/ 304800 h 342"/>
              <a:gd name="T4" fmla="*/ 90488 w 430"/>
              <a:gd name="T5" fmla="*/ 198438 h 342"/>
              <a:gd name="T6" fmla="*/ 127000 w 430"/>
              <a:gd name="T7" fmla="*/ 144463 h 342"/>
              <a:gd name="T8" fmla="*/ 180975 w 430"/>
              <a:gd name="T9" fmla="*/ 0 h 342"/>
              <a:gd name="T10" fmla="*/ 682625 w 430"/>
              <a:gd name="T11" fmla="*/ 542925 h 3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0"/>
              <a:gd name="T19" fmla="*/ 0 h 342"/>
              <a:gd name="T20" fmla="*/ 430 w 430"/>
              <a:gd name="T21" fmla="*/ 342 h 3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0" h="342">
                <a:moveTo>
                  <a:pt x="1" y="317"/>
                </a:moveTo>
                <a:cubicBezTo>
                  <a:pt x="5" y="275"/>
                  <a:pt x="0" y="232"/>
                  <a:pt x="12" y="192"/>
                </a:cubicBezTo>
                <a:cubicBezTo>
                  <a:pt x="20" y="166"/>
                  <a:pt x="42" y="147"/>
                  <a:pt x="57" y="125"/>
                </a:cubicBezTo>
                <a:cubicBezTo>
                  <a:pt x="65" y="114"/>
                  <a:pt x="80" y="91"/>
                  <a:pt x="80" y="91"/>
                </a:cubicBezTo>
                <a:cubicBezTo>
                  <a:pt x="88" y="60"/>
                  <a:pt x="90" y="24"/>
                  <a:pt x="114" y="0"/>
                </a:cubicBezTo>
                <a:lnTo>
                  <a:pt x="430" y="342"/>
                </a:ln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7419" name="Rectangle 20"/>
          <p:cNvSpPr>
            <a:spLocks noChangeArrowheads="1"/>
          </p:cNvSpPr>
          <p:nvPr/>
        </p:nvSpPr>
        <p:spPr bwMode="auto">
          <a:xfrm>
            <a:off x="9569450" y="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1" lang="zh-CN" altLang="zh-CN" sz="1800">
              <a:solidFill>
                <a:srgbClr val="FF0066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17420" name="Text Box 22"/>
          <p:cNvSpPr txBox="1">
            <a:spLocks noChangeArrowheads="1"/>
          </p:cNvSpPr>
          <p:nvPr/>
        </p:nvSpPr>
        <p:spPr bwMode="auto">
          <a:xfrm>
            <a:off x="7239000" y="990600"/>
            <a:ext cx="320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kumimoji="1" lang="zh-CN" altLang="en-US" b="1">
                <a:solidFill>
                  <a:srgbClr val="800000"/>
                </a:solidFill>
                <a:ea typeface="黑体" panose="02010609060101010101" pitchFamily="49" charset="-122"/>
              </a:rPr>
              <a:t>跨步电压触电</a:t>
            </a:r>
          </a:p>
        </p:txBody>
      </p:sp>
    </p:spTree>
    <p:extLst>
      <p:ext uri="{BB962C8B-B14F-4D97-AF65-F5344CB8AC3E}">
        <p14:creationId xmlns:p14="http://schemas.microsoft.com/office/powerpoint/2010/main" xmlns="" val="3068228576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R94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R94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9" grpId="0" animBg="1"/>
      <p:bldP spid="24591" grpId="0" animBg="1" autoUpdateAnimBg="0"/>
      <p:bldP spid="24594" grpId="0" animBg="1"/>
      <p:bldP spid="2459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4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zh-CN" altLang="en-US" sz="4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、触电急救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90801"/>
            <a:ext cx="40386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4953000" y="1676400"/>
            <a:ext cx="2971800" cy="685800"/>
          </a:xfrm>
          <a:prstGeom prst="cloudCallout">
            <a:avLst>
              <a:gd name="adj1" fmla="val 19389"/>
              <a:gd name="adj2" fmla="val 271759"/>
            </a:avLst>
          </a:prstGeom>
          <a:solidFill>
            <a:schemeClr val="bg1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CN" altLang="en-US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切断电源</a:t>
            </a:r>
          </a:p>
        </p:txBody>
      </p:sp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8001000" y="685800"/>
            <a:ext cx="2667000" cy="1447800"/>
          </a:xfrm>
          <a:prstGeom prst="wedgeRoundRectCallout">
            <a:avLst>
              <a:gd name="adj1" fmla="val 4287"/>
              <a:gd name="adj2" fmla="val 168204"/>
              <a:gd name="adj3" fmla="val 16667"/>
            </a:avLst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CN" altLang="en-US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用干燥的木棒拨开电线</a:t>
            </a:r>
          </a:p>
        </p:txBody>
      </p:sp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1"/>
            <a:ext cx="304800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AutoShape 9"/>
          <p:cNvSpPr>
            <a:spLocks noChangeArrowheads="1"/>
          </p:cNvSpPr>
          <p:nvPr/>
        </p:nvSpPr>
        <p:spPr bwMode="auto">
          <a:xfrm>
            <a:off x="1828800" y="4191000"/>
            <a:ext cx="1676400" cy="1066800"/>
          </a:xfrm>
          <a:prstGeom prst="wedgeRoundRectCallout">
            <a:avLst>
              <a:gd name="adj1" fmla="val 37972"/>
              <a:gd name="adj2" fmla="val -183185"/>
              <a:gd name="adj3" fmla="val 16667"/>
            </a:avLst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CN" altLang="en-US">
                <a:solidFill>
                  <a:srgbClr val="FF6600"/>
                </a:solidFill>
                <a:latin typeface="Times New Roman" panose="02020603050405020304" pitchFamily="18" charset="0"/>
              </a:rPr>
              <a:t>这样可不好</a:t>
            </a:r>
          </a:p>
        </p:txBody>
      </p:sp>
      <p:sp>
        <p:nvSpPr>
          <p:cNvPr id="28682" name="AutoShape 10"/>
          <p:cNvSpPr>
            <a:spLocks noChangeArrowheads="1"/>
          </p:cNvSpPr>
          <p:nvPr/>
        </p:nvSpPr>
        <p:spPr bwMode="auto">
          <a:xfrm>
            <a:off x="2667000" y="457200"/>
            <a:ext cx="1066800" cy="762000"/>
          </a:xfrm>
          <a:prstGeom prst="wedgeRectCallout">
            <a:avLst>
              <a:gd name="adj1" fmla="val 48958"/>
              <a:gd name="adj2" fmla="val 184583"/>
            </a:avLst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CN" altLang="en-US" sz="2000">
                <a:solidFill>
                  <a:srgbClr val="CC9900"/>
                </a:solidFill>
                <a:latin typeface="Times New Roman" panose="02020603050405020304" pitchFamily="18" charset="0"/>
              </a:rPr>
              <a:t>我来救你了！</a:t>
            </a:r>
          </a:p>
        </p:txBody>
      </p:sp>
      <p:sp>
        <p:nvSpPr>
          <p:cNvPr id="28684" name="Freeform 12"/>
          <p:cNvSpPr>
            <a:spLocks/>
          </p:cNvSpPr>
          <p:nvPr/>
        </p:nvSpPr>
        <p:spPr bwMode="auto">
          <a:xfrm>
            <a:off x="3276600" y="2057400"/>
            <a:ext cx="457200" cy="1447800"/>
          </a:xfrm>
          <a:custGeom>
            <a:avLst/>
            <a:gdLst>
              <a:gd name="T0" fmla="*/ 0 w 288"/>
              <a:gd name="T1" fmla="*/ 0 h 912"/>
              <a:gd name="T2" fmla="*/ 381000 w 288"/>
              <a:gd name="T3" fmla="*/ 762000 h 912"/>
              <a:gd name="T4" fmla="*/ 457200 w 288"/>
              <a:gd name="T5" fmla="*/ 1447800 h 912"/>
              <a:gd name="T6" fmla="*/ 0 60000 65536"/>
              <a:gd name="T7" fmla="*/ 0 60000 65536"/>
              <a:gd name="T8" fmla="*/ 0 60000 65536"/>
              <a:gd name="T9" fmla="*/ 0 w 288"/>
              <a:gd name="T10" fmla="*/ 0 h 912"/>
              <a:gd name="T11" fmla="*/ 288 w 288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912">
                <a:moveTo>
                  <a:pt x="0" y="0"/>
                </a:moveTo>
                <a:cubicBezTo>
                  <a:pt x="96" y="164"/>
                  <a:pt x="192" y="328"/>
                  <a:pt x="240" y="480"/>
                </a:cubicBezTo>
                <a:cubicBezTo>
                  <a:pt x="288" y="632"/>
                  <a:pt x="280" y="840"/>
                  <a:pt x="288" y="912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8442" name="Rectangle 13"/>
          <p:cNvSpPr>
            <a:spLocks noChangeArrowheads="1"/>
          </p:cNvSpPr>
          <p:nvPr/>
        </p:nvSpPr>
        <p:spPr bwMode="auto">
          <a:xfrm>
            <a:off x="1524000" y="64912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1" lang="zh-CN" altLang="zh-CN" sz="1800">
              <a:solidFill>
                <a:srgbClr val="FF0066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958785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R94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1" y="304800"/>
            <a:ext cx="24114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4800"/>
            <a:ext cx="25796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1000"/>
            <a:ext cx="274320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AutoShape 7"/>
          <p:cNvSpPr>
            <a:spLocks noChangeArrowheads="1"/>
          </p:cNvSpPr>
          <p:nvPr/>
        </p:nvSpPr>
        <p:spPr bwMode="auto">
          <a:xfrm>
            <a:off x="8077200" y="3048000"/>
            <a:ext cx="2057400" cy="1143000"/>
          </a:xfrm>
          <a:prstGeom prst="wedgeRoundRectCallout">
            <a:avLst>
              <a:gd name="adj1" fmla="val 11574"/>
              <a:gd name="adj2" fmla="val -14500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CN" altLang="en-US">
                <a:solidFill>
                  <a:srgbClr val="800000"/>
                </a:solidFill>
                <a:latin typeface="Times New Roman" panose="02020603050405020304" pitchFamily="18" charset="0"/>
              </a:rPr>
              <a:t>线破损火线露出</a:t>
            </a:r>
          </a:p>
        </p:txBody>
      </p:sp>
      <p:sp>
        <p:nvSpPr>
          <p:cNvPr id="19462" name="Rectangle 9"/>
          <p:cNvSpPr>
            <a:spLocks noChangeArrowheads="1"/>
          </p:cNvSpPr>
          <p:nvPr/>
        </p:nvSpPr>
        <p:spPr bwMode="auto">
          <a:xfrm>
            <a:off x="10668000" y="66738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1" lang="zh-CN" altLang="zh-CN" sz="1800">
              <a:solidFill>
                <a:srgbClr val="FF0066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pic>
        <p:nvPicPr>
          <p:cNvPr id="25612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00400"/>
            <a:ext cx="3276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6864090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152401"/>
            <a:ext cx="6934200" cy="944563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4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安全用电原则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05001"/>
            <a:ext cx="8229600" cy="4525963"/>
          </a:xfrm>
        </p:spPr>
        <p:txBody>
          <a:bodyPr/>
          <a:lstStyle/>
          <a:p>
            <a:pPr marL="0" indent="0" eaLnBrk="1" hangingPunct="1">
              <a:buClr>
                <a:schemeClr val="tx1"/>
              </a:buClr>
              <a:buBlip>
                <a:blip r:embed="rId3"/>
              </a:buBlip>
            </a:pPr>
            <a:r>
              <a:rPr lang="zh-CN" altLang="en-US" smtClean="0"/>
              <a:t>要警惕本来不应带电的物体带了电，本来该绝缘的物体导了电：</a:t>
            </a:r>
          </a:p>
          <a:p>
            <a:pPr marL="0" indent="0" eaLnBrk="1" hangingPunct="1">
              <a:buNone/>
            </a:pPr>
            <a:r>
              <a:rPr lang="en-US" altLang="zh-CN" smtClean="0"/>
              <a:t>1</a:t>
            </a:r>
            <a:r>
              <a:rPr lang="zh-CN" altLang="en-US" smtClean="0"/>
              <a:t>、</a:t>
            </a:r>
            <a:r>
              <a:rPr lang="zh-CN" altLang="en-US" smtClean="0">
                <a:solidFill>
                  <a:srgbClr val="FF3300"/>
                </a:solidFill>
              </a:rPr>
              <a:t>防止</a:t>
            </a:r>
            <a:r>
              <a:rPr lang="zh-CN" altLang="en-US" smtClean="0"/>
              <a:t>绝缘部分</a:t>
            </a:r>
            <a:r>
              <a:rPr lang="zh-CN" altLang="en-US" smtClean="0">
                <a:solidFill>
                  <a:srgbClr val="FF0066"/>
                </a:solidFill>
              </a:rPr>
              <a:t>破损</a:t>
            </a:r>
          </a:p>
          <a:p>
            <a:pPr marL="0" indent="0" eaLnBrk="1" hangingPunct="1">
              <a:buNone/>
            </a:pPr>
            <a:r>
              <a:rPr lang="en-US" altLang="zh-CN" smtClean="0"/>
              <a:t>2</a:t>
            </a:r>
            <a:r>
              <a:rPr lang="zh-CN" altLang="en-US" smtClean="0"/>
              <a:t>、</a:t>
            </a:r>
            <a:r>
              <a:rPr lang="zh-CN" altLang="en-US" smtClean="0">
                <a:solidFill>
                  <a:srgbClr val="FF3300"/>
                </a:solidFill>
              </a:rPr>
              <a:t>保持</a:t>
            </a:r>
            <a:r>
              <a:rPr lang="zh-CN" altLang="en-US" smtClean="0"/>
              <a:t>绝缘部分</a:t>
            </a:r>
            <a:r>
              <a:rPr lang="zh-CN" altLang="en-US" smtClean="0">
                <a:solidFill>
                  <a:srgbClr val="FF0066"/>
                </a:solidFill>
              </a:rPr>
              <a:t>干燥</a:t>
            </a:r>
          </a:p>
          <a:p>
            <a:pPr marL="0" indent="0" eaLnBrk="1" hangingPunct="1">
              <a:buNone/>
            </a:pPr>
            <a:r>
              <a:rPr lang="en-US" altLang="zh-CN" smtClean="0"/>
              <a:t>3</a:t>
            </a:r>
            <a:r>
              <a:rPr lang="zh-CN" altLang="en-US" smtClean="0"/>
              <a:t>、</a:t>
            </a:r>
            <a:r>
              <a:rPr lang="zh-CN" altLang="en-US" smtClean="0">
                <a:solidFill>
                  <a:srgbClr val="FF3300"/>
                </a:solidFill>
              </a:rPr>
              <a:t>避免</a:t>
            </a:r>
            <a:r>
              <a:rPr lang="zh-CN" altLang="en-US" smtClean="0"/>
              <a:t>电线跟其它金属物</a:t>
            </a:r>
            <a:r>
              <a:rPr lang="zh-CN" altLang="en-US" smtClean="0">
                <a:solidFill>
                  <a:srgbClr val="FF0066"/>
                </a:solidFill>
              </a:rPr>
              <a:t>接触</a:t>
            </a:r>
          </a:p>
          <a:p>
            <a:pPr marL="0" indent="0" eaLnBrk="1" hangingPunct="1">
              <a:buNone/>
            </a:pPr>
            <a:r>
              <a:rPr lang="en-US" altLang="zh-CN" smtClean="0"/>
              <a:t>4</a:t>
            </a:r>
            <a:r>
              <a:rPr lang="zh-CN" altLang="en-US" smtClean="0"/>
              <a:t>、要定期</a:t>
            </a:r>
            <a:r>
              <a:rPr lang="zh-CN" altLang="en-US" smtClean="0">
                <a:solidFill>
                  <a:srgbClr val="FF3300"/>
                </a:solidFill>
              </a:rPr>
              <a:t>检查</a:t>
            </a:r>
            <a:r>
              <a:rPr lang="zh-CN" altLang="en-US" smtClean="0"/>
              <a:t>，及时</a:t>
            </a:r>
            <a:r>
              <a:rPr lang="zh-CN" altLang="en-US" smtClean="0">
                <a:solidFill>
                  <a:srgbClr val="FF0066"/>
                </a:solidFill>
              </a:rPr>
              <a:t>修理</a:t>
            </a:r>
          </a:p>
          <a:p>
            <a:pPr marL="0" indent="0" eaLnBrk="1" hangingPunct="1"/>
            <a:endParaRPr lang="en-US" altLang="zh-CN" smtClean="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524000" y="64912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1" lang="zh-CN" altLang="zh-CN" sz="1800">
              <a:solidFill>
                <a:srgbClr val="FF0066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1981200" y="1066800"/>
            <a:ext cx="792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  <a:buFontTx/>
              <a:buBlip>
                <a:blip r:embed="rId3"/>
              </a:buBlip>
            </a:pPr>
            <a:r>
              <a:rPr lang="zh-CN" altLang="en-US">
                <a:solidFill>
                  <a:srgbClr val="000000"/>
                </a:solidFill>
                <a:ea typeface="黑体" panose="02010609060101010101" pitchFamily="49" charset="-122"/>
              </a:rPr>
              <a:t>不接触</a:t>
            </a:r>
            <a:r>
              <a:rPr lang="zh-CN" altLang="en-US">
                <a:solidFill>
                  <a:srgbClr val="FF0000"/>
                </a:solidFill>
                <a:ea typeface="黑体" panose="02010609060101010101" pitchFamily="49" charset="-122"/>
              </a:rPr>
              <a:t>低压</a:t>
            </a:r>
            <a:r>
              <a:rPr lang="zh-CN" altLang="en-US">
                <a:solidFill>
                  <a:srgbClr val="000000"/>
                </a:solidFill>
                <a:ea typeface="黑体" panose="02010609060101010101" pitchFamily="49" charset="-122"/>
              </a:rPr>
              <a:t>带电体，不靠近</a:t>
            </a:r>
            <a:r>
              <a:rPr lang="zh-CN" altLang="en-US">
                <a:solidFill>
                  <a:srgbClr val="FF0000"/>
                </a:solidFill>
                <a:ea typeface="黑体" panose="02010609060101010101" pitchFamily="49" charset="-122"/>
              </a:rPr>
              <a:t>高压</a:t>
            </a:r>
            <a:r>
              <a:rPr lang="zh-CN" altLang="en-US">
                <a:solidFill>
                  <a:srgbClr val="000000"/>
                </a:solidFill>
                <a:ea typeface="黑体" panose="02010609060101010101" pitchFamily="49" charset="-122"/>
              </a:rPr>
              <a:t>带电体</a:t>
            </a:r>
          </a:p>
        </p:txBody>
      </p:sp>
    </p:spTree>
    <p:extLst>
      <p:ext uri="{BB962C8B-B14F-4D97-AF65-F5344CB8AC3E}">
        <p14:creationId xmlns:p14="http://schemas.microsoft.com/office/powerpoint/2010/main" xmlns="" val="374455500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utoUpdateAnimBg="0"/>
      <p:bldP spid="2970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mtClean="0"/>
              <a:t>课堂</a:t>
            </a:r>
            <a:r>
              <a:rPr lang="zh-CN" alt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训练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1981200" y="381001"/>
            <a:ext cx="109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1" lang="zh-CN" altLang="zh-CN" sz="1800">
              <a:solidFill>
                <a:srgbClr val="FF0066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2133600" y="1371601"/>
            <a:ext cx="80772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3600">
                <a:solidFill>
                  <a:srgbClr val="000000"/>
                </a:solidFill>
              </a:rPr>
              <a:t>下列符合安全用电要求的是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3600">
                <a:solidFill>
                  <a:srgbClr val="000000"/>
                </a:solidFill>
              </a:rPr>
              <a:t>A</a:t>
            </a:r>
            <a:r>
              <a:rPr lang="zh-CN" altLang="en-US" sz="3600">
                <a:solidFill>
                  <a:srgbClr val="000000"/>
                </a:solidFill>
              </a:rPr>
              <a:t>．用湿抹布擦正在发光的电灯泡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3600">
                <a:solidFill>
                  <a:srgbClr val="000000"/>
                </a:solidFill>
              </a:rPr>
              <a:t>B</a:t>
            </a:r>
            <a:r>
              <a:rPr lang="zh-CN" altLang="en-US" sz="3600">
                <a:solidFill>
                  <a:srgbClr val="000000"/>
                </a:solidFill>
              </a:rPr>
              <a:t>．发生电火灾时，要迅速给着火的物体泼冷水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3600">
                <a:solidFill>
                  <a:srgbClr val="000000"/>
                </a:solidFill>
              </a:rPr>
              <a:t>C</a:t>
            </a:r>
            <a:r>
              <a:rPr lang="zh-CN" altLang="en-US" sz="3600">
                <a:solidFill>
                  <a:srgbClr val="000000"/>
                </a:solidFill>
              </a:rPr>
              <a:t>．为了使用方便，将三脚插头改成两脚插头使用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3600">
                <a:solidFill>
                  <a:srgbClr val="000000"/>
                </a:solidFill>
              </a:rPr>
              <a:t>D</a:t>
            </a:r>
            <a:r>
              <a:rPr lang="zh-CN" altLang="en-US" sz="3600">
                <a:solidFill>
                  <a:srgbClr val="000000"/>
                </a:solidFill>
              </a:rPr>
              <a:t>．家庭电路中，开关要串联在火线和电灯之间 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2133600" y="4648201"/>
            <a:ext cx="7924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3600">
                <a:solidFill>
                  <a:srgbClr val="FF0000"/>
                </a:solidFill>
              </a:rPr>
              <a:t>D</a:t>
            </a:r>
            <a:r>
              <a:rPr lang="zh-CN" altLang="en-US" sz="3600">
                <a:solidFill>
                  <a:srgbClr val="FF0000"/>
                </a:solidFill>
              </a:rPr>
              <a:t>．家庭电路中，开关要串联在火线和电灯之间 </a:t>
            </a:r>
          </a:p>
        </p:txBody>
      </p:sp>
    </p:spTree>
    <p:extLst>
      <p:ext uri="{BB962C8B-B14F-4D97-AF65-F5344CB8AC3E}">
        <p14:creationId xmlns:p14="http://schemas.microsoft.com/office/powerpoint/2010/main" xmlns="" val="1918158653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3048000" y="1676400"/>
            <a:ext cx="7080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CN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指出下图照明电路图的错误之处。</a:t>
            </a:r>
          </a:p>
        </p:txBody>
      </p:sp>
      <p:grpSp>
        <p:nvGrpSpPr>
          <p:cNvPr id="22531" name="Group 4"/>
          <p:cNvGrpSpPr>
            <a:grpSpLocks/>
          </p:cNvGrpSpPr>
          <p:nvPr/>
        </p:nvGrpSpPr>
        <p:grpSpPr bwMode="auto">
          <a:xfrm>
            <a:off x="2711450" y="2227263"/>
            <a:ext cx="7696200" cy="2209800"/>
            <a:chOff x="455" y="1"/>
            <a:chExt cx="19545" cy="19999"/>
          </a:xfrm>
        </p:grpSpPr>
        <p:sp>
          <p:nvSpPr>
            <p:cNvPr id="22533" name="Rectangle 5"/>
            <p:cNvSpPr>
              <a:spLocks noChangeArrowheads="1"/>
            </p:cNvSpPr>
            <p:nvPr/>
          </p:nvSpPr>
          <p:spPr bwMode="auto">
            <a:xfrm>
              <a:off x="2963" y="5271"/>
              <a:ext cx="1998" cy="846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22534" name="Group 6"/>
            <p:cNvGrpSpPr>
              <a:grpSpLocks/>
            </p:cNvGrpSpPr>
            <p:nvPr/>
          </p:nvGrpSpPr>
          <p:grpSpPr bwMode="auto">
            <a:xfrm>
              <a:off x="12695" y="10831"/>
              <a:ext cx="1793" cy="9068"/>
              <a:chOff x="4055" y="0"/>
              <a:chExt cx="15945" cy="20000"/>
            </a:xfrm>
          </p:grpSpPr>
          <p:grpSp>
            <p:nvGrpSpPr>
              <p:cNvPr id="22580" name="Group 7"/>
              <p:cNvGrpSpPr>
                <a:grpSpLocks/>
              </p:cNvGrpSpPr>
              <p:nvPr/>
            </p:nvGrpSpPr>
            <p:grpSpPr bwMode="auto">
              <a:xfrm>
                <a:off x="6492" y="10095"/>
                <a:ext cx="10502" cy="9905"/>
                <a:chOff x="0" y="0"/>
                <a:chExt cx="20000" cy="20000"/>
              </a:xfrm>
            </p:grpSpPr>
            <p:sp>
              <p:nvSpPr>
                <p:cNvPr id="22582" name="Oval 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0000" cy="2000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83" name="Freeform 9"/>
                <p:cNvSpPr>
                  <a:spLocks/>
                </p:cNvSpPr>
                <p:nvPr/>
              </p:nvSpPr>
              <p:spPr bwMode="auto">
                <a:xfrm>
                  <a:off x="2253" y="3794"/>
                  <a:ext cx="15629" cy="12862"/>
                </a:xfrm>
                <a:custGeom>
                  <a:avLst/>
                  <a:gdLst>
                    <a:gd name="T0" fmla="*/ 0 w 20000"/>
                    <a:gd name="T1" fmla="*/ 0 h 20000"/>
                    <a:gd name="T2" fmla="*/ 15565 w 20000"/>
                    <a:gd name="T3" fmla="*/ 12798 h 20000"/>
                    <a:gd name="T4" fmla="*/ 0 60000 65536"/>
                    <a:gd name="T5" fmla="*/ 0 60000 65536"/>
                    <a:gd name="T6" fmla="*/ 0 w 20000"/>
                    <a:gd name="T7" fmla="*/ 0 h 20000"/>
                    <a:gd name="T8" fmla="*/ 20000 w 20000"/>
                    <a:gd name="T9" fmla="*/ 20000 h 2000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0000" h="20000">
                      <a:moveTo>
                        <a:pt x="0" y="0"/>
                      </a:moveTo>
                      <a:lnTo>
                        <a:pt x="19918" y="19900"/>
                      </a:lnTo>
                    </a:path>
                  </a:pathLst>
                </a:custGeom>
                <a:solidFill>
                  <a:srgbClr val="FFFFFF"/>
                </a:solidFill>
                <a:ln w="9525" cap="flat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84" name="Freeform 10"/>
                <p:cNvSpPr>
                  <a:spLocks/>
                </p:cNvSpPr>
                <p:nvPr/>
              </p:nvSpPr>
              <p:spPr bwMode="auto">
                <a:xfrm>
                  <a:off x="3081" y="2508"/>
                  <a:ext cx="13194" cy="14726"/>
                </a:xfrm>
                <a:custGeom>
                  <a:avLst/>
                  <a:gdLst>
                    <a:gd name="T0" fmla="*/ 13129 w 20000"/>
                    <a:gd name="T1" fmla="*/ 0 h 20000"/>
                    <a:gd name="T2" fmla="*/ 0 w 20000"/>
                    <a:gd name="T3" fmla="*/ 14662 h 20000"/>
                    <a:gd name="T4" fmla="*/ 0 60000 65536"/>
                    <a:gd name="T5" fmla="*/ 0 60000 65536"/>
                    <a:gd name="T6" fmla="*/ 0 w 20000"/>
                    <a:gd name="T7" fmla="*/ 0 h 20000"/>
                    <a:gd name="T8" fmla="*/ 20000 w 20000"/>
                    <a:gd name="T9" fmla="*/ 20000 h 2000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0000" h="20000">
                      <a:moveTo>
                        <a:pt x="19902" y="0"/>
                      </a:moveTo>
                      <a:lnTo>
                        <a:pt x="0" y="19913"/>
                      </a:lnTo>
                    </a:path>
                  </a:pathLst>
                </a:custGeom>
                <a:solidFill>
                  <a:srgbClr val="FFFFFF"/>
                </a:solidFill>
                <a:ln w="9525" cap="flat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2581" name="AutoShape 11"/>
              <p:cNvSpPr>
                <a:spLocks/>
              </p:cNvSpPr>
              <p:nvPr/>
            </p:nvSpPr>
            <p:spPr bwMode="auto">
              <a:xfrm>
                <a:off x="4055" y="0"/>
                <a:ext cx="15945" cy="18630"/>
              </a:xfrm>
              <a:prstGeom prst="callout2">
                <a:avLst>
                  <a:gd name="adj1" fmla="val 34190"/>
                  <a:gd name="adj2" fmla="val -25426"/>
                  <a:gd name="adj3" fmla="val 34190"/>
                  <a:gd name="adj4" fmla="val -25426"/>
                  <a:gd name="adj5" fmla="val 8718"/>
                  <a:gd name="adj6" fmla="val -25426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12700" tIns="12700" rIns="12700" bIns="1270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kumimoji="1" lang="en-US" altLang="zh-CN" sz="10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kumimoji="1" lang="en-US" altLang="zh-CN" sz="2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L </a:t>
                </a:r>
                <a:r>
                  <a:rPr kumimoji="1" lang="en-US" altLang="zh-CN" sz="2400" b="1" baseline="-250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1</a:t>
                </a:r>
                <a:r>
                  <a:rPr kumimoji="1" lang="en-US" altLang="zh-CN" sz="2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</a:p>
            </p:txBody>
          </p:sp>
        </p:grpSp>
        <p:grpSp>
          <p:nvGrpSpPr>
            <p:cNvPr id="22535" name="Group 12"/>
            <p:cNvGrpSpPr>
              <a:grpSpLocks/>
            </p:cNvGrpSpPr>
            <p:nvPr/>
          </p:nvGrpSpPr>
          <p:grpSpPr bwMode="auto">
            <a:xfrm>
              <a:off x="16889" y="11033"/>
              <a:ext cx="1519" cy="4722"/>
              <a:chOff x="0" y="3649"/>
              <a:chExt cx="20000" cy="16351"/>
            </a:xfrm>
          </p:grpSpPr>
          <p:sp>
            <p:nvSpPr>
              <p:cNvPr id="22577" name="AutoShape 13"/>
              <p:cNvSpPr>
                <a:spLocks/>
              </p:cNvSpPr>
              <p:nvPr/>
            </p:nvSpPr>
            <p:spPr bwMode="auto">
              <a:xfrm>
                <a:off x="0" y="6298"/>
                <a:ext cx="20000" cy="13550"/>
              </a:xfrm>
              <a:prstGeom prst="callout2">
                <a:avLst>
                  <a:gd name="adj1" fmla="val -35792"/>
                  <a:gd name="adj2" fmla="val 61250"/>
                  <a:gd name="adj3" fmla="val -40958"/>
                  <a:gd name="adj4" fmla="val 61250"/>
                  <a:gd name="adj5" fmla="val -46495"/>
                  <a:gd name="adj6" fmla="val 8175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12700" tIns="12700" rIns="12700" bIns="1270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kumimoji="1" lang="en-US" altLang="zh-CN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kumimoji="1" lang="en-US" altLang="zh-CN" sz="10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78" name="Oval 14"/>
              <p:cNvSpPr>
                <a:spLocks noChangeArrowheads="1"/>
              </p:cNvSpPr>
              <p:nvPr/>
            </p:nvSpPr>
            <p:spPr bwMode="auto">
              <a:xfrm>
                <a:off x="2739" y="3649"/>
                <a:ext cx="2212" cy="2199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79" name="Freeform 15"/>
              <p:cNvSpPr>
                <a:spLocks/>
              </p:cNvSpPr>
              <p:nvPr/>
            </p:nvSpPr>
            <p:spPr bwMode="auto">
              <a:xfrm>
                <a:off x="4095" y="5948"/>
                <a:ext cx="4055" cy="14052"/>
              </a:xfrm>
              <a:custGeom>
                <a:avLst/>
                <a:gdLst>
                  <a:gd name="T0" fmla="*/ 0 w 20000"/>
                  <a:gd name="T1" fmla="*/ 0 h 20000"/>
                  <a:gd name="T2" fmla="*/ 4005 w 20000"/>
                  <a:gd name="T3" fmla="*/ 14002 h 20000"/>
                  <a:gd name="T4" fmla="*/ 0 60000 65536"/>
                  <a:gd name="T5" fmla="*/ 0 60000 65536"/>
                  <a:gd name="T6" fmla="*/ 0 w 20000"/>
                  <a:gd name="T7" fmla="*/ 0 h 20000"/>
                  <a:gd name="T8" fmla="*/ 20000 w 20000"/>
                  <a:gd name="T9" fmla="*/ 20000 h 200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000" h="20000">
                    <a:moveTo>
                      <a:pt x="0" y="0"/>
                    </a:moveTo>
                    <a:lnTo>
                      <a:pt x="19753" y="19929"/>
                    </a:lnTo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2536" name="Group 16"/>
            <p:cNvGrpSpPr>
              <a:grpSpLocks/>
            </p:cNvGrpSpPr>
            <p:nvPr/>
          </p:nvGrpSpPr>
          <p:grpSpPr bwMode="auto">
            <a:xfrm>
              <a:off x="10313" y="15220"/>
              <a:ext cx="1258" cy="4780"/>
              <a:chOff x="0" y="0"/>
              <a:chExt cx="20000" cy="20000"/>
            </a:xfrm>
          </p:grpSpPr>
          <p:sp>
            <p:nvSpPr>
              <p:cNvPr id="22574" name="Oval 1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0000" cy="2000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75" name="Oval 18"/>
              <p:cNvSpPr>
                <a:spLocks noChangeArrowheads="1"/>
              </p:cNvSpPr>
              <p:nvPr/>
            </p:nvSpPr>
            <p:spPr bwMode="auto">
              <a:xfrm>
                <a:off x="3625" y="7314"/>
                <a:ext cx="3688" cy="549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76" name="Oval 19"/>
              <p:cNvSpPr>
                <a:spLocks noChangeArrowheads="1"/>
              </p:cNvSpPr>
              <p:nvPr/>
            </p:nvSpPr>
            <p:spPr bwMode="auto">
              <a:xfrm>
                <a:off x="12687" y="7314"/>
                <a:ext cx="3688" cy="549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2537" name="Group 20"/>
            <p:cNvGrpSpPr>
              <a:grpSpLocks/>
            </p:cNvGrpSpPr>
            <p:nvPr/>
          </p:nvGrpSpPr>
          <p:grpSpPr bwMode="auto">
            <a:xfrm>
              <a:off x="6553" y="9791"/>
              <a:ext cx="1656" cy="4794"/>
              <a:chOff x="0" y="0"/>
              <a:chExt cx="19998" cy="19999"/>
            </a:xfrm>
          </p:grpSpPr>
          <p:sp>
            <p:nvSpPr>
              <p:cNvPr id="22568" name="Oval 2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379" cy="313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69" name="Oval 22"/>
              <p:cNvSpPr>
                <a:spLocks noChangeArrowheads="1"/>
              </p:cNvSpPr>
              <p:nvPr/>
            </p:nvSpPr>
            <p:spPr bwMode="auto">
              <a:xfrm>
                <a:off x="10639" y="0"/>
                <a:ext cx="2379" cy="313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70" name="Freeform 23"/>
              <p:cNvSpPr>
                <a:spLocks/>
              </p:cNvSpPr>
              <p:nvPr/>
            </p:nvSpPr>
            <p:spPr bwMode="auto">
              <a:xfrm>
                <a:off x="1787" y="3070"/>
                <a:ext cx="7572" cy="16929"/>
              </a:xfrm>
              <a:custGeom>
                <a:avLst/>
                <a:gdLst>
                  <a:gd name="T0" fmla="*/ 0 w 20000"/>
                  <a:gd name="T1" fmla="*/ 0 h 20000"/>
                  <a:gd name="T2" fmla="*/ 7526 w 20000"/>
                  <a:gd name="T3" fmla="*/ 16869 h 20000"/>
                  <a:gd name="T4" fmla="*/ 0 60000 65536"/>
                  <a:gd name="T5" fmla="*/ 0 60000 65536"/>
                  <a:gd name="T6" fmla="*/ 0 w 20000"/>
                  <a:gd name="T7" fmla="*/ 0 h 20000"/>
                  <a:gd name="T8" fmla="*/ 20000 w 20000"/>
                  <a:gd name="T9" fmla="*/ 20000 h 200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000" h="20000">
                    <a:moveTo>
                      <a:pt x="0" y="0"/>
                    </a:moveTo>
                    <a:lnTo>
                      <a:pt x="19879" y="19929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571" name="Freeform 24"/>
              <p:cNvSpPr>
                <a:spLocks/>
              </p:cNvSpPr>
              <p:nvPr/>
            </p:nvSpPr>
            <p:spPr bwMode="auto">
              <a:xfrm>
                <a:off x="12426" y="2290"/>
                <a:ext cx="7572" cy="16925"/>
              </a:xfrm>
              <a:custGeom>
                <a:avLst/>
                <a:gdLst>
                  <a:gd name="T0" fmla="*/ 0 w 20000"/>
                  <a:gd name="T1" fmla="*/ 0 h 20000"/>
                  <a:gd name="T2" fmla="*/ 7526 w 20000"/>
                  <a:gd name="T3" fmla="*/ 16865 h 20000"/>
                  <a:gd name="T4" fmla="*/ 0 60000 65536"/>
                  <a:gd name="T5" fmla="*/ 0 60000 65536"/>
                  <a:gd name="T6" fmla="*/ 0 w 20000"/>
                  <a:gd name="T7" fmla="*/ 0 h 20000"/>
                  <a:gd name="T8" fmla="*/ 20000 w 20000"/>
                  <a:gd name="T9" fmla="*/ 20000 h 200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000" h="20000">
                    <a:moveTo>
                      <a:pt x="0" y="0"/>
                    </a:moveTo>
                    <a:lnTo>
                      <a:pt x="19879" y="19929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572" name="Freeform 25"/>
              <p:cNvSpPr>
                <a:spLocks/>
              </p:cNvSpPr>
              <p:nvPr/>
            </p:nvSpPr>
            <p:spPr bwMode="auto">
              <a:xfrm>
                <a:off x="5917" y="12290"/>
                <a:ext cx="11279" cy="58"/>
              </a:xfrm>
              <a:custGeom>
                <a:avLst/>
                <a:gdLst>
                  <a:gd name="T0" fmla="*/ 0 w 20000"/>
                  <a:gd name="T1" fmla="*/ 0 h 20000"/>
                  <a:gd name="T2" fmla="*/ 11233 w 20000"/>
                  <a:gd name="T3" fmla="*/ 0 h 20000"/>
                  <a:gd name="T4" fmla="*/ 0 60000 65536"/>
                  <a:gd name="T5" fmla="*/ 0 60000 65536"/>
                  <a:gd name="T6" fmla="*/ 0 w 20000"/>
                  <a:gd name="T7" fmla="*/ 0 h 20000"/>
                  <a:gd name="T8" fmla="*/ 20000 w 20000"/>
                  <a:gd name="T9" fmla="*/ 20000 h 200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000" h="20000">
                    <a:moveTo>
                      <a:pt x="0" y="0"/>
                    </a:moveTo>
                    <a:lnTo>
                      <a:pt x="19919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573" name="Freeform 26"/>
              <p:cNvSpPr>
                <a:spLocks/>
              </p:cNvSpPr>
              <p:nvPr/>
            </p:nvSpPr>
            <p:spPr bwMode="auto">
              <a:xfrm>
                <a:off x="7705" y="15419"/>
                <a:ext cx="10687" cy="62"/>
              </a:xfrm>
              <a:custGeom>
                <a:avLst/>
                <a:gdLst>
                  <a:gd name="T0" fmla="*/ 0 w 20000"/>
                  <a:gd name="T1" fmla="*/ 0 h 20000"/>
                  <a:gd name="T2" fmla="*/ 10641 w 20000"/>
                  <a:gd name="T3" fmla="*/ 0 h 20000"/>
                  <a:gd name="T4" fmla="*/ 0 60000 65536"/>
                  <a:gd name="T5" fmla="*/ 0 60000 65536"/>
                  <a:gd name="T6" fmla="*/ 0 w 20000"/>
                  <a:gd name="T7" fmla="*/ 0 h 20000"/>
                  <a:gd name="T8" fmla="*/ 20000 w 20000"/>
                  <a:gd name="T9" fmla="*/ 20000 h 200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000" h="20000">
                    <a:moveTo>
                      <a:pt x="0" y="0"/>
                    </a:moveTo>
                    <a:lnTo>
                      <a:pt x="19914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2538" name="Group 27"/>
            <p:cNvGrpSpPr>
              <a:grpSpLocks/>
            </p:cNvGrpSpPr>
            <p:nvPr/>
          </p:nvGrpSpPr>
          <p:grpSpPr bwMode="auto">
            <a:xfrm>
              <a:off x="15430" y="10830"/>
              <a:ext cx="1793" cy="9069"/>
              <a:chOff x="4055" y="0"/>
              <a:chExt cx="15945" cy="20000"/>
            </a:xfrm>
          </p:grpSpPr>
          <p:grpSp>
            <p:nvGrpSpPr>
              <p:cNvPr id="22563" name="Group 28"/>
              <p:cNvGrpSpPr>
                <a:grpSpLocks/>
              </p:cNvGrpSpPr>
              <p:nvPr/>
            </p:nvGrpSpPr>
            <p:grpSpPr bwMode="auto">
              <a:xfrm>
                <a:off x="6483" y="10096"/>
                <a:ext cx="10511" cy="9904"/>
                <a:chOff x="0" y="0"/>
                <a:chExt cx="20000" cy="20000"/>
              </a:xfrm>
            </p:grpSpPr>
            <p:sp>
              <p:nvSpPr>
                <p:cNvPr id="22565" name="Oval 2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0000" cy="2000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66" name="Freeform 30"/>
                <p:cNvSpPr>
                  <a:spLocks/>
                </p:cNvSpPr>
                <p:nvPr/>
              </p:nvSpPr>
              <p:spPr bwMode="auto">
                <a:xfrm>
                  <a:off x="2251" y="3794"/>
                  <a:ext cx="15618" cy="12862"/>
                </a:xfrm>
                <a:custGeom>
                  <a:avLst/>
                  <a:gdLst>
                    <a:gd name="T0" fmla="*/ 0 w 20000"/>
                    <a:gd name="T1" fmla="*/ 0 h 20000"/>
                    <a:gd name="T2" fmla="*/ 15554 w 20000"/>
                    <a:gd name="T3" fmla="*/ 12798 h 20000"/>
                    <a:gd name="T4" fmla="*/ 0 60000 65536"/>
                    <a:gd name="T5" fmla="*/ 0 60000 65536"/>
                    <a:gd name="T6" fmla="*/ 0 w 20000"/>
                    <a:gd name="T7" fmla="*/ 0 h 20000"/>
                    <a:gd name="T8" fmla="*/ 20000 w 20000"/>
                    <a:gd name="T9" fmla="*/ 20000 h 2000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0000" h="20000">
                      <a:moveTo>
                        <a:pt x="0" y="0"/>
                      </a:moveTo>
                      <a:lnTo>
                        <a:pt x="19918" y="19900"/>
                      </a:lnTo>
                    </a:path>
                  </a:pathLst>
                </a:custGeom>
                <a:solidFill>
                  <a:srgbClr val="FFFFFF"/>
                </a:solidFill>
                <a:ln w="9525" cap="flat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67" name="Freeform 31"/>
                <p:cNvSpPr>
                  <a:spLocks/>
                </p:cNvSpPr>
                <p:nvPr/>
              </p:nvSpPr>
              <p:spPr bwMode="auto">
                <a:xfrm>
                  <a:off x="3096" y="2508"/>
                  <a:ext cx="13165" cy="14727"/>
                </a:xfrm>
                <a:custGeom>
                  <a:avLst/>
                  <a:gdLst>
                    <a:gd name="T0" fmla="*/ 13100 w 20000"/>
                    <a:gd name="T1" fmla="*/ 0 h 20000"/>
                    <a:gd name="T2" fmla="*/ 0 w 20000"/>
                    <a:gd name="T3" fmla="*/ 14663 h 20000"/>
                    <a:gd name="T4" fmla="*/ 0 60000 65536"/>
                    <a:gd name="T5" fmla="*/ 0 60000 65536"/>
                    <a:gd name="T6" fmla="*/ 0 w 20000"/>
                    <a:gd name="T7" fmla="*/ 0 h 20000"/>
                    <a:gd name="T8" fmla="*/ 20000 w 20000"/>
                    <a:gd name="T9" fmla="*/ 20000 h 2000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0000" h="20000">
                      <a:moveTo>
                        <a:pt x="19902" y="0"/>
                      </a:moveTo>
                      <a:lnTo>
                        <a:pt x="0" y="19913"/>
                      </a:lnTo>
                    </a:path>
                  </a:pathLst>
                </a:custGeom>
                <a:solidFill>
                  <a:srgbClr val="FFFFFF"/>
                </a:solidFill>
                <a:ln w="9525" cap="flat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2564" name="AutoShape 32"/>
              <p:cNvSpPr>
                <a:spLocks/>
              </p:cNvSpPr>
              <p:nvPr/>
            </p:nvSpPr>
            <p:spPr bwMode="auto">
              <a:xfrm>
                <a:off x="4055" y="0"/>
                <a:ext cx="15945" cy="18631"/>
              </a:xfrm>
              <a:prstGeom prst="callout2">
                <a:avLst>
                  <a:gd name="adj1" fmla="val 34190"/>
                  <a:gd name="adj2" fmla="val -25426"/>
                  <a:gd name="adj3" fmla="val 34190"/>
                  <a:gd name="adj4" fmla="val -25426"/>
                  <a:gd name="adj5" fmla="val 8718"/>
                  <a:gd name="adj6" fmla="val -25426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12700" tIns="12700" rIns="12700" bIns="1270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kumimoji="1" lang="en-US" altLang="zh-CN" sz="10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kumimoji="1" lang="en-US" altLang="zh-CN" sz="2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L </a:t>
                </a:r>
                <a:r>
                  <a:rPr kumimoji="1" lang="en-US" altLang="zh-CN" sz="2400" b="1" baseline="-250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kumimoji="1" lang="en-US" altLang="zh-CN" sz="10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22539" name="Freeform 33"/>
            <p:cNvSpPr>
              <a:spLocks/>
            </p:cNvSpPr>
            <p:nvPr/>
          </p:nvSpPr>
          <p:spPr bwMode="auto">
            <a:xfrm>
              <a:off x="2165" y="6787"/>
              <a:ext cx="973" cy="976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9747 h 20000"/>
                <a:gd name="T4" fmla="*/ 969 w 20000"/>
                <a:gd name="T5" fmla="*/ 9747 h 20000"/>
                <a:gd name="T6" fmla="*/ 969 w 20000"/>
                <a:gd name="T7" fmla="*/ 6932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0"/>
                  </a:moveTo>
                  <a:lnTo>
                    <a:pt x="0" y="19970"/>
                  </a:lnTo>
                  <a:lnTo>
                    <a:pt x="19922" y="19970"/>
                  </a:lnTo>
                  <a:lnTo>
                    <a:pt x="19922" y="14201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2540" name="Freeform 34"/>
            <p:cNvSpPr>
              <a:spLocks/>
            </p:cNvSpPr>
            <p:nvPr/>
          </p:nvSpPr>
          <p:spPr bwMode="auto">
            <a:xfrm>
              <a:off x="3589" y="3091"/>
              <a:ext cx="3936" cy="13443"/>
            </a:xfrm>
            <a:custGeom>
              <a:avLst/>
              <a:gdLst>
                <a:gd name="T0" fmla="*/ 0 w 20000"/>
                <a:gd name="T1" fmla="*/ 10830 h 20000"/>
                <a:gd name="T2" fmla="*/ 0 w 20000"/>
                <a:gd name="T3" fmla="*/ 13429 h 20000"/>
                <a:gd name="T4" fmla="*/ 1767 w 20000"/>
                <a:gd name="T5" fmla="*/ 13429 h 20000"/>
                <a:gd name="T6" fmla="*/ 1767 w 20000"/>
                <a:gd name="T7" fmla="*/ 0 h 20000"/>
                <a:gd name="T8" fmla="*/ 3932 w 20000"/>
                <a:gd name="T9" fmla="*/ 0 h 20000"/>
                <a:gd name="T10" fmla="*/ 3932 w 20000"/>
                <a:gd name="T11" fmla="*/ 6931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0" y="16112"/>
                  </a:moveTo>
                  <a:lnTo>
                    <a:pt x="0" y="19979"/>
                  </a:lnTo>
                  <a:lnTo>
                    <a:pt x="8977" y="19979"/>
                  </a:lnTo>
                  <a:lnTo>
                    <a:pt x="8977" y="0"/>
                  </a:lnTo>
                  <a:lnTo>
                    <a:pt x="19981" y="0"/>
                  </a:lnTo>
                  <a:lnTo>
                    <a:pt x="19981" y="10311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2541" name="Freeform 35"/>
            <p:cNvSpPr>
              <a:spLocks/>
            </p:cNvSpPr>
            <p:nvPr/>
          </p:nvSpPr>
          <p:spPr bwMode="auto">
            <a:xfrm>
              <a:off x="4786" y="5690"/>
              <a:ext cx="1884" cy="12794"/>
            </a:xfrm>
            <a:custGeom>
              <a:avLst/>
              <a:gdLst>
                <a:gd name="T0" fmla="*/ 1880 w 20000"/>
                <a:gd name="T1" fmla="*/ 4332 h 20000"/>
                <a:gd name="T2" fmla="*/ 1880 w 20000"/>
                <a:gd name="T3" fmla="*/ 0 h 20000"/>
                <a:gd name="T4" fmla="*/ 1197 w 20000"/>
                <a:gd name="T5" fmla="*/ 0 h 20000"/>
                <a:gd name="T6" fmla="*/ 1197 w 20000"/>
                <a:gd name="T7" fmla="*/ 12779 h 20000"/>
                <a:gd name="T8" fmla="*/ 0 w 20000"/>
                <a:gd name="T9" fmla="*/ 12779 h 20000"/>
                <a:gd name="T10" fmla="*/ 0 w 20000"/>
                <a:gd name="T11" fmla="*/ 8014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19960" y="6772"/>
                  </a:moveTo>
                  <a:lnTo>
                    <a:pt x="19960" y="0"/>
                  </a:lnTo>
                  <a:lnTo>
                    <a:pt x="12702" y="0"/>
                  </a:lnTo>
                  <a:lnTo>
                    <a:pt x="12702" y="19977"/>
                  </a:lnTo>
                  <a:lnTo>
                    <a:pt x="0" y="19977"/>
                  </a:lnTo>
                  <a:lnTo>
                    <a:pt x="0" y="12528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2542" name="Freeform 36"/>
            <p:cNvSpPr>
              <a:spLocks/>
            </p:cNvSpPr>
            <p:nvPr/>
          </p:nvSpPr>
          <p:spPr bwMode="auto">
            <a:xfrm>
              <a:off x="1082" y="7004"/>
              <a:ext cx="3138" cy="11494"/>
            </a:xfrm>
            <a:custGeom>
              <a:avLst/>
              <a:gdLst>
                <a:gd name="T0" fmla="*/ 3134 w 20000"/>
                <a:gd name="T1" fmla="*/ 6931 h 20000"/>
                <a:gd name="T2" fmla="*/ 3134 w 20000"/>
                <a:gd name="T3" fmla="*/ 11480 h 20000"/>
                <a:gd name="T4" fmla="*/ 0 w 20000"/>
                <a:gd name="T5" fmla="*/ 11480 h 20000"/>
                <a:gd name="T6" fmla="*/ 0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19976" y="12060"/>
                  </a:moveTo>
                  <a:lnTo>
                    <a:pt x="19976" y="19975"/>
                  </a:lnTo>
                  <a:lnTo>
                    <a:pt x="0" y="19975"/>
                  </a:ln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2543" name="Freeform 37"/>
            <p:cNvSpPr>
              <a:spLocks/>
            </p:cNvSpPr>
            <p:nvPr/>
          </p:nvSpPr>
          <p:spPr bwMode="auto">
            <a:xfrm>
              <a:off x="6666" y="7221"/>
              <a:ext cx="11058" cy="12144"/>
            </a:xfrm>
            <a:custGeom>
              <a:avLst/>
              <a:gdLst>
                <a:gd name="T0" fmla="*/ 0 w 20000"/>
                <a:gd name="T1" fmla="*/ 6931 h 20000"/>
                <a:gd name="T2" fmla="*/ 0 w 20000"/>
                <a:gd name="T3" fmla="*/ 12129 h 20000"/>
                <a:gd name="T4" fmla="*/ 2222 w 20000"/>
                <a:gd name="T5" fmla="*/ 12129 h 20000"/>
                <a:gd name="T6" fmla="*/ 2222 w 20000"/>
                <a:gd name="T7" fmla="*/ 0 h 20000"/>
                <a:gd name="T8" fmla="*/ 11054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0" y="11415"/>
                  </a:moveTo>
                  <a:lnTo>
                    <a:pt x="0" y="19976"/>
                  </a:lnTo>
                  <a:lnTo>
                    <a:pt x="4019" y="19976"/>
                  </a:lnTo>
                  <a:lnTo>
                    <a:pt x="4019" y="0"/>
                  </a:lnTo>
                  <a:lnTo>
                    <a:pt x="19993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2544" name="Freeform 38"/>
            <p:cNvSpPr>
              <a:spLocks/>
            </p:cNvSpPr>
            <p:nvPr/>
          </p:nvSpPr>
          <p:spPr bwMode="auto">
            <a:xfrm>
              <a:off x="7578" y="3105"/>
              <a:ext cx="10146" cy="14527"/>
            </a:xfrm>
            <a:custGeom>
              <a:avLst/>
              <a:gdLst>
                <a:gd name="T0" fmla="*/ 0 w 20000"/>
                <a:gd name="T1" fmla="*/ 11047 h 20000"/>
                <a:gd name="T2" fmla="*/ 0 w 20000"/>
                <a:gd name="T3" fmla="*/ 14512 h 20000"/>
                <a:gd name="T4" fmla="*/ 912 w 20000"/>
                <a:gd name="T5" fmla="*/ 14512 h 20000"/>
                <a:gd name="T6" fmla="*/ 912 w 20000"/>
                <a:gd name="T7" fmla="*/ 0 h 20000"/>
                <a:gd name="T8" fmla="*/ 10142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0" y="15209"/>
                  </a:moveTo>
                  <a:lnTo>
                    <a:pt x="0" y="19980"/>
                  </a:lnTo>
                  <a:lnTo>
                    <a:pt x="1797" y="19980"/>
                  </a:lnTo>
                  <a:lnTo>
                    <a:pt x="1797" y="0"/>
                  </a:lnTo>
                  <a:lnTo>
                    <a:pt x="19993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2545" name="Freeform 39"/>
            <p:cNvSpPr>
              <a:spLocks/>
            </p:cNvSpPr>
            <p:nvPr/>
          </p:nvSpPr>
          <p:spPr bwMode="auto">
            <a:xfrm>
              <a:off x="9914" y="3105"/>
              <a:ext cx="403" cy="1431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14296 h 20000"/>
                <a:gd name="T4" fmla="*/ 399 w 20000"/>
                <a:gd name="T5" fmla="*/ 14296 h 20000"/>
                <a:gd name="T6" fmla="*/ 0 60000 65536"/>
                <a:gd name="T7" fmla="*/ 0 60000 65536"/>
                <a:gd name="T8" fmla="*/ 0 60000 65536"/>
                <a:gd name="T9" fmla="*/ 0 w 20000"/>
                <a:gd name="T10" fmla="*/ 0 h 20000"/>
                <a:gd name="T11" fmla="*/ 20000 w 20000"/>
                <a:gd name="T12" fmla="*/ 20000 h 200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00" h="20000">
                  <a:moveTo>
                    <a:pt x="0" y="0"/>
                  </a:moveTo>
                  <a:lnTo>
                    <a:pt x="0" y="19980"/>
                  </a:lnTo>
                  <a:lnTo>
                    <a:pt x="19811" y="1998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2546" name="Freeform 40"/>
            <p:cNvSpPr>
              <a:spLocks/>
            </p:cNvSpPr>
            <p:nvPr/>
          </p:nvSpPr>
          <p:spPr bwMode="auto">
            <a:xfrm>
              <a:off x="11510" y="3105"/>
              <a:ext cx="512" cy="14527"/>
            </a:xfrm>
            <a:custGeom>
              <a:avLst/>
              <a:gdLst>
                <a:gd name="T0" fmla="*/ 508 w 20000"/>
                <a:gd name="T1" fmla="*/ 0 h 20000"/>
                <a:gd name="T2" fmla="*/ 508 w 20000"/>
                <a:gd name="T3" fmla="*/ 14512 h 20000"/>
                <a:gd name="T4" fmla="*/ 0 w 20000"/>
                <a:gd name="T5" fmla="*/ 14512 h 20000"/>
                <a:gd name="T6" fmla="*/ 0 60000 65536"/>
                <a:gd name="T7" fmla="*/ 0 60000 65536"/>
                <a:gd name="T8" fmla="*/ 0 60000 65536"/>
                <a:gd name="T9" fmla="*/ 0 w 20000"/>
                <a:gd name="T10" fmla="*/ 0 h 20000"/>
                <a:gd name="T11" fmla="*/ 20000 w 20000"/>
                <a:gd name="T12" fmla="*/ 20000 h 200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00" h="20000">
                  <a:moveTo>
                    <a:pt x="19852" y="0"/>
                  </a:moveTo>
                  <a:lnTo>
                    <a:pt x="19852" y="19980"/>
                  </a:lnTo>
                  <a:lnTo>
                    <a:pt x="0" y="1998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2547" name="Freeform 41"/>
            <p:cNvSpPr>
              <a:spLocks/>
            </p:cNvSpPr>
            <p:nvPr/>
          </p:nvSpPr>
          <p:spPr bwMode="auto">
            <a:xfrm>
              <a:off x="12478" y="7221"/>
              <a:ext cx="517" cy="1019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10180 h 20000"/>
                <a:gd name="T4" fmla="*/ 513 w 20000"/>
                <a:gd name="T5" fmla="*/ 10180 h 20000"/>
                <a:gd name="T6" fmla="*/ 0 60000 65536"/>
                <a:gd name="T7" fmla="*/ 0 60000 65536"/>
                <a:gd name="T8" fmla="*/ 0 60000 65536"/>
                <a:gd name="T9" fmla="*/ 0 w 20000"/>
                <a:gd name="T10" fmla="*/ 0 h 20000"/>
                <a:gd name="T11" fmla="*/ 20000 w 20000"/>
                <a:gd name="T12" fmla="*/ 20000 h 200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00" h="20000">
                  <a:moveTo>
                    <a:pt x="0" y="0"/>
                  </a:moveTo>
                  <a:lnTo>
                    <a:pt x="0" y="19972"/>
                  </a:lnTo>
                  <a:lnTo>
                    <a:pt x="19853" y="19972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2548" name="Freeform 42"/>
            <p:cNvSpPr>
              <a:spLocks/>
            </p:cNvSpPr>
            <p:nvPr/>
          </p:nvSpPr>
          <p:spPr bwMode="auto">
            <a:xfrm>
              <a:off x="14131" y="3105"/>
              <a:ext cx="455" cy="14310"/>
            </a:xfrm>
            <a:custGeom>
              <a:avLst/>
              <a:gdLst>
                <a:gd name="T0" fmla="*/ 451 w 20000"/>
                <a:gd name="T1" fmla="*/ 0 h 20000"/>
                <a:gd name="T2" fmla="*/ 451 w 20000"/>
                <a:gd name="T3" fmla="*/ 14296 h 20000"/>
                <a:gd name="T4" fmla="*/ 0 w 20000"/>
                <a:gd name="T5" fmla="*/ 14296 h 20000"/>
                <a:gd name="T6" fmla="*/ 0 60000 65536"/>
                <a:gd name="T7" fmla="*/ 0 60000 65536"/>
                <a:gd name="T8" fmla="*/ 0 60000 65536"/>
                <a:gd name="T9" fmla="*/ 0 w 20000"/>
                <a:gd name="T10" fmla="*/ 0 h 20000"/>
                <a:gd name="T11" fmla="*/ 20000 w 20000"/>
                <a:gd name="T12" fmla="*/ 20000 h 200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00" h="20000">
                  <a:moveTo>
                    <a:pt x="19833" y="0"/>
                  </a:moveTo>
                  <a:lnTo>
                    <a:pt x="19833" y="19980"/>
                  </a:lnTo>
                  <a:lnTo>
                    <a:pt x="0" y="1998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2549" name="Freeform 43"/>
            <p:cNvSpPr>
              <a:spLocks/>
            </p:cNvSpPr>
            <p:nvPr/>
          </p:nvSpPr>
          <p:spPr bwMode="auto">
            <a:xfrm>
              <a:off x="15327" y="3105"/>
              <a:ext cx="460" cy="1452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14512 h 20000"/>
                <a:gd name="T4" fmla="*/ 456 w 20000"/>
                <a:gd name="T5" fmla="*/ 14512 h 20000"/>
                <a:gd name="T6" fmla="*/ 0 60000 65536"/>
                <a:gd name="T7" fmla="*/ 0 60000 65536"/>
                <a:gd name="T8" fmla="*/ 0 60000 65536"/>
                <a:gd name="T9" fmla="*/ 0 w 20000"/>
                <a:gd name="T10" fmla="*/ 0 h 20000"/>
                <a:gd name="T11" fmla="*/ 20000 w 20000"/>
                <a:gd name="T12" fmla="*/ 20000 h 200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00" h="20000">
                  <a:moveTo>
                    <a:pt x="0" y="0"/>
                  </a:moveTo>
                  <a:lnTo>
                    <a:pt x="0" y="19980"/>
                  </a:lnTo>
                  <a:lnTo>
                    <a:pt x="19835" y="1998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2550" name="Freeform 44"/>
            <p:cNvSpPr>
              <a:spLocks/>
            </p:cNvSpPr>
            <p:nvPr/>
          </p:nvSpPr>
          <p:spPr bwMode="auto">
            <a:xfrm>
              <a:off x="17151" y="7221"/>
              <a:ext cx="3" cy="3913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3899 h 20000"/>
                <a:gd name="T4" fmla="*/ 0 60000 65536"/>
                <a:gd name="T5" fmla="*/ 0 60000 65536"/>
                <a:gd name="T6" fmla="*/ 0 w 20000"/>
                <a:gd name="T7" fmla="*/ 0 h 20000"/>
                <a:gd name="T8" fmla="*/ 20000 w 20000"/>
                <a:gd name="T9" fmla="*/ 20000 h 200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000" h="20000">
                  <a:moveTo>
                    <a:pt x="0" y="0"/>
                  </a:moveTo>
                  <a:lnTo>
                    <a:pt x="0" y="19926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2551" name="Freeform 45"/>
            <p:cNvSpPr>
              <a:spLocks/>
            </p:cNvSpPr>
            <p:nvPr/>
          </p:nvSpPr>
          <p:spPr bwMode="auto">
            <a:xfrm>
              <a:off x="16866" y="14802"/>
              <a:ext cx="345" cy="2613"/>
            </a:xfrm>
            <a:custGeom>
              <a:avLst/>
              <a:gdLst>
                <a:gd name="T0" fmla="*/ 341 w 20000"/>
                <a:gd name="T1" fmla="*/ 0 h 20000"/>
                <a:gd name="T2" fmla="*/ 341 w 20000"/>
                <a:gd name="T3" fmla="*/ 2599 h 20000"/>
                <a:gd name="T4" fmla="*/ 0 w 20000"/>
                <a:gd name="T5" fmla="*/ 2599 h 20000"/>
                <a:gd name="T6" fmla="*/ 0 60000 65536"/>
                <a:gd name="T7" fmla="*/ 0 60000 65536"/>
                <a:gd name="T8" fmla="*/ 0 60000 65536"/>
                <a:gd name="T9" fmla="*/ 0 w 20000"/>
                <a:gd name="T10" fmla="*/ 0 h 20000"/>
                <a:gd name="T11" fmla="*/ 20000 w 20000"/>
                <a:gd name="T12" fmla="*/ 20000 h 200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00" h="20000">
                  <a:moveTo>
                    <a:pt x="19780" y="0"/>
                  </a:moveTo>
                  <a:lnTo>
                    <a:pt x="19780" y="19890"/>
                  </a:lnTo>
                  <a:lnTo>
                    <a:pt x="0" y="1989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2552" name="Oval 46"/>
            <p:cNvSpPr>
              <a:spLocks noChangeArrowheads="1"/>
            </p:cNvSpPr>
            <p:nvPr/>
          </p:nvSpPr>
          <p:spPr bwMode="auto">
            <a:xfrm>
              <a:off x="968" y="6354"/>
              <a:ext cx="232" cy="881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2553" name="Oval 47"/>
            <p:cNvSpPr>
              <a:spLocks noChangeArrowheads="1"/>
            </p:cNvSpPr>
            <p:nvPr/>
          </p:nvSpPr>
          <p:spPr bwMode="auto">
            <a:xfrm>
              <a:off x="2051" y="6354"/>
              <a:ext cx="231" cy="881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2554" name="Oval 48"/>
            <p:cNvSpPr>
              <a:spLocks noChangeArrowheads="1"/>
            </p:cNvSpPr>
            <p:nvPr/>
          </p:nvSpPr>
          <p:spPr bwMode="auto">
            <a:xfrm>
              <a:off x="9857" y="2672"/>
              <a:ext cx="232" cy="8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2555" name="Oval 49"/>
            <p:cNvSpPr>
              <a:spLocks noChangeArrowheads="1"/>
            </p:cNvSpPr>
            <p:nvPr/>
          </p:nvSpPr>
          <p:spPr bwMode="auto">
            <a:xfrm>
              <a:off x="11908" y="2672"/>
              <a:ext cx="232" cy="8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2556" name="Oval 50"/>
            <p:cNvSpPr>
              <a:spLocks noChangeArrowheads="1"/>
            </p:cNvSpPr>
            <p:nvPr/>
          </p:nvSpPr>
          <p:spPr bwMode="auto">
            <a:xfrm>
              <a:off x="12364" y="6787"/>
              <a:ext cx="232" cy="8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2557" name="Oval 51"/>
            <p:cNvSpPr>
              <a:spLocks noChangeArrowheads="1"/>
            </p:cNvSpPr>
            <p:nvPr/>
          </p:nvSpPr>
          <p:spPr bwMode="auto">
            <a:xfrm>
              <a:off x="14473" y="2672"/>
              <a:ext cx="231" cy="8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2558" name="Oval 52"/>
            <p:cNvSpPr>
              <a:spLocks noChangeArrowheads="1"/>
            </p:cNvSpPr>
            <p:nvPr/>
          </p:nvSpPr>
          <p:spPr bwMode="auto">
            <a:xfrm>
              <a:off x="15213" y="2672"/>
              <a:ext cx="232" cy="8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2559" name="Oval 53"/>
            <p:cNvSpPr>
              <a:spLocks noChangeArrowheads="1"/>
            </p:cNvSpPr>
            <p:nvPr/>
          </p:nvSpPr>
          <p:spPr bwMode="auto">
            <a:xfrm>
              <a:off x="17037" y="7004"/>
              <a:ext cx="231" cy="8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2560" name="AutoShape 54"/>
            <p:cNvSpPr>
              <a:spLocks/>
            </p:cNvSpPr>
            <p:nvPr/>
          </p:nvSpPr>
          <p:spPr bwMode="auto">
            <a:xfrm>
              <a:off x="455" y="867"/>
              <a:ext cx="2222" cy="6787"/>
            </a:xfrm>
            <a:prstGeom prst="callout2">
              <a:avLst>
                <a:gd name="adj1" fmla="val 42551"/>
                <a:gd name="adj2" fmla="val -20514"/>
                <a:gd name="adj3" fmla="val 42551"/>
                <a:gd name="adj4" fmla="val -20514"/>
                <a:gd name="adj5" fmla="val 20213"/>
                <a:gd name="adj6" fmla="val -20514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lIns="12700" tIns="12700" rIns="12700" bIns="1270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kumimoji="1" lang="en-US" altLang="zh-CN" sz="1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</a:t>
              </a:r>
              <a:r>
                <a:rPr kumimoji="1"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220V</a:t>
              </a:r>
            </a:p>
          </p:txBody>
        </p:sp>
        <p:sp>
          <p:nvSpPr>
            <p:cNvPr id="22561" name="AutoShape 55"/>
            <p:cNvSpPr>
              <a:spLocks/>
            </p:cNvSpPr>
            <p:nvPr/>
          </p:nvSpPr>
          <p:spPr bwMode="auto">
            <a:xfrm>
              <a:off x="2905" y="5416"/>
              <a:ext cx="2393" cy="8303"/>
            </a:xfrm>
            <a:prstGeom prst="callout2">
              <a:avLst>
                <a:gd name="adj1" fmla="val 34782"/>
                <a:gd name="adj2" fmla="val -19046"/>
                <a:gd name="adj3" fmla="val 34782"/>
                <a:gd name="adj4" fmla="val -19046"/>
                <a:gd name="adj5" fmla="val 24347"/>
                <a:gd name="adj6" fmla="val -1904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lIns="12700" tIns="12700" rIns="12700" bIns="1270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kumimoji="1" lang="en-US" altLang="zh-CN" sz="1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</a:t>
              </a:r>
            </a:p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kumimoji="1" lang="en-US" altLang="zh-CN" sz="1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kW</a:t>
              </a:r>
              <a:r>
                <a:rPr kumimoji="1" lang="en-US" altLang="zh-CN" sz="1800" b="1">
                  <a:solidFill>
                    <a:srgbClr val="000000"/>
                  </a:solidFill>
                </a:rPr>
                <a:t>·</a:t>
              </a:r>
              <a:r>
                <a:rPr kumimoji="1" lang="en-US" altLang="zh-CN" sz="1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22562" name="AutoShape 56"/>
            <p:cNvSpPr>
              <a:spLocks/>
            </p:cNvSpPr>
            <p:nvPr/>
          </p:nvSpPr>
          <p:spPr bwMode="auto">
            <a:xfrm>
              <a:off x="17606" y="1"/>
              <a:ext cx="2394" cy="10469"/>
            </a:xfrm>
            <a:prstGeom prst="callout2">
              <a:avLst>
                <a:gd name="adj1" fmla="val 27588"/>
                <a:gd name="adj2" fmla="val -19046"/>
                <a:gd name="adj3" fmla="val 27588"/>
                <a:gd name="adj4" fmla="val -19046"/>
                <a:gd name="adj5" fmla="val 19310"/>
                <a:gd name="adj6" fmla="val -1904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lIns="12700" tIns="12700" rIns="12700" bIns="1270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kumimoji="1" lang="zh-CN" altLang="en-US" sz="2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火</a:t>
              </a:r>
            </a:p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kumimoji="1"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kumimoji="1" lang="zh-CN" altLang="en-US" sz="2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零</a:t>
              </a:r>
            </a:p>
          </p:txBody>
        </p:sp>
      </p:grpSp>
      <p:sp>
        <p:nvSpPr>
          <p:cNvPr id="22532" name="Text Box 57"/>
          <p:cNvSpPr txBox="1">
            <a:spLocks noChangeArrowheads="1"/>
          </p:cNvSpPr>
          <p:nvPr/>
        </p:nvSpPr>
        <p:spPr bwMode="auto">
          <a:xfrm>
            <a:off x="4727575" y="692150"/>
            <a:ext cx="2520950" cy="76200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4400" b="1" u="sng">
                <a:solidFill>
                  <a:srgbClr val="FF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课堂扩展</a:t>
            </a:r>
            <a:endParaRPr kumimoji="1" lang="zh-CN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9494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041525" y="649289"/>
            <a:ext cx="526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CN" altLang="en-US" sz="4000">
                <a:solidFill>
                  <a:srgbClr val="0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一、家庭电路的组成：</a:t>
            </a:r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1612900" y="2133601"/>
            <a:ext cx="9055100" cy="3128963"/>
            <a:chOff x="-4" y="1293"/>
            <a:chExt cx="5704" cy="1971"/>
          </a:xfrm>
        </p:grpSpPr>
        <p:grpSp>
          <p:nvGrpSpPr>
            <p:cNvPr id="5136" name="Group 4"/>
            <p:cNvGrpSpPr>
              <a:grpSpLocks/>
            </p:cNvGrpSpPr>
            <p:nvPr/>
          </p:nvGrpSpPr>
          <p:grpSpPr bwMode="auto">
            <a:xfrm>
              <a:off x="96" y="1654"/>
              <a:ext cx="5040" cy="1610"/>
              <a:chOff x="480" y="1584"/>
              <a:chExt cx="5040" cy="1610"/>
            </a:xfrm>
          </p:grpSpPr>
          <p:sp>
            <p:nvSpPr>
              <p:cNvPr id="5143" name="Line 5"/>
              <p:cNvSpPr>
                <a:spLocks noChangeShapeType="1"/>
              </p:cNvSpPr>
              <p:nvPr/>
            </p:nvSpPr>
            <p:spPr bwMode="auto">
              <a:xfrm>
                <a:off x="480" y="1584"/>
                <a:ext cx="0" cy="1488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44" name="Line 6"/>
              <p:cNvSpPr>
                <a:spLocks noChangeShapeType="1"/>
              </p:cNvSpPr>
              <p:nvPr/>
            </p:nvSpPr>
            <p:spPr bwMode="auto">
              <a:xfrm>
                <a:off x="816" y="1584"/>
                <a:ext cx="0" cy="124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45" name="Rectangle 7"/>
              <p:cNvSpPr>
                <a:spLocks noChangeArrowheads="1"/>
              </p:cNvSpPr>
              <p:nvPr/>
            </p:nvSpPr>
            <p:spPr bwMode="auto">
              <a:xfrm>
                <a:off x="1248" y="1632"/>
                <a:ext cx="576" cy="86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46" name="Line 8"/>
              <p:cNvSpPr>
                <a:spLocks noChangeShapeType="1"/>
              </p:cNvSpPr>
              <p:nvPr/>
            </p:nvSpPr>
            <p:spPr bwMode="auto">
              <a:xfrm>
                <a:off x="816" y="2832"/>
                <a:ext cx="624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47" name="Line 9"/>
              <p:cNvSpPr>
                <a:spLocks noChangeShapeType="1"/>
              </p:cNvSpPr>
              <p:nvPr/>
            </p:nvSpPr>
            <p:spPr bwMode="auto">
              <a:xfrm>
                <a:off x="480" y="3072"/>
                <a:ext cx="1248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48" name="Line 10"/>
              <p:cNvSpPr>
                <a:spLocks noChangeShapeType="1"/>
              </p:cNvSpPr>
              <p:nvPr/>
            </p:nvSpPr>
            <p:spPr bwMode="auto">
              <a:xfrm>
                <a:off x="1712" y="2496"/>
                <a:ext cx="0" cy="576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49" name="Line 11"/>
              <p:cNvSpPr>
                <a:spLocks noChangeShapeType="1"/>
              </p:cNvSpPr>
              <p:nvPr/>
            </p:nvSpPr>
            <p:spPr bwMode="auto">
              <a:xfrm>
                <a:off x="1440" y="2496"/>
                <a:ext cx="0" cy="336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50" name="Line 12"/>
              <p:cNvSpPr>
                <a:spLocks noChangeShapeType="1"/>
              </p:cNvSpPr>
              <p:nvPr/>
            </p:nvSpPr>
            <p:spPr bwMode="auto">
              <a:xfrm>
                <a:off x="1536" y="2496"/>
                <a:ext cx="0" cy="336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51" name="Line 13"/>
              <p:cNvSpPr>
                <a:spLocks noChangeShapeType="1"/>
              </p:cNvSpPr>
              <p:nvPr/>
            </p:nvSpPr>
            <p:spPr bwMode="auto">
              <a:xfrm>
                <a:off x="1536" y="2832"/>
                <a:ext cx="624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52" name="Line 14"/>
              <p:cNvSpPr>
                <a:spLocks noChangeShapeType="1"/>
              </p:cNvSpPr>
              <p:nvPr/>
            </p:nvSpPr>
            <p:spPr bwMode="auto">
              <a:xfrm>
                <a:off x="2160" y="1632"/>
                <a:ext cx="0" cy="120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53" name="Line 15"/>
              <p:cNvSpPr>
                <a:spLocks noChangeShapeType="1"/>
              </p:cNvSpPr>
              <p:nvPr/>
            </p:nvSpPr>
            <p:spPr bwMode="auto">
              <a:xfrm>
                <a:off x="2160" y="1632"/>
                <a:ext cx="816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54" name="Line 16"/>
              <p:cNvSpPr>
                <a:spLocks noChangeShapeType="1"/>
              </p:cNvSpPr>
              <p:nvPr/>
            </p:nvSpPr>
            <p:spPr bwMode="auto">
              <a:xfrm>
                <a:off x="1776" y="2496"/>
                <a:ext cx="0" cy="576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55" name="Line 17"/>
              <p:cNvSpPr>
                <a:spLocks noChangeShapeType="1"/>
              </p:cNvSpPr>
              <p:nvPr/>
            </p:nvSpPr>
            <p:spPr bwMode="auto">
              <a:xfrm>
                <a:off x="1776" y="3072"/>
                <a:ext cx="624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56" name="Line 18"/>
              <p:cNvSpPr>
                <a:spLocks noChangeShapeType="1"/>
              </p:cNvSpPr>
              <p:nvPr/>
            </p:nvSpPr>
            <p:spPr bwMode="auto">
              <a:xfrm>
                <a:off x="2384" y="1872"/>
                <a:ext cx="0" cy="120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57" name="Line 19"/>
              <p:cNvSpPr>
                <a:spLocks noChangeShapeType="1"/>
              </p:cNvSpPr>
              <p:nvPr/>
            </p:nvSpPr>
            <p:spPr bwMode="auto">
              <a:xfrm>
                <a:off x="2384" y="1872"/>
                <a:ext cx="384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58" name="Line 20"/>
              <p:cNvSpPr>
                <a:spLocks noChangeShapeType="1"/>
              </p:cNvSpPr>
              <p:nvPr/>
            </p:nvSpPr>
            <p:spPr bwMode="auto">
              <a:xfrm>
                <a:off x="2752" y="1872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59" name="Line 21"/>
              <p:cNvSpPr>
                <a:spLocks noChangeShapeType="1"/>
              </p:cNvSpPr>
              <p:nvPr/>
            </p:nvSpPr>
            <p:spPr bwMode="auto">
              <a:xfrm>
                <a:off x="2960" y="1632"/>
                <a:ext cx="0" cy="48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60" name="Rectangle 22"/>
              <p:cNvSpPr>
                <a:spLocks noChangeArrowheads="1"/>
              </p:cNvSpPr>
              <p:nvPr/>
            </p:nvSpPr>
            <p:spPr bwMode="auto">
              <a:xfrm>
                <a:off x="2704" y="2448"/>
                <a:ext cx="96" cy="24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61" name="Rectangle 23"/>
              <p:cNvSpPr>
                <a:spLocks noChangeArrowheads="1"/>
              </p:cNvSpPr>
              <p:nvPr/>
            </p:nvSpPr>
            <p:spPr bwMode="auto">
              <a:xfrm>
                <a:off x="2928" y="2448"/>
                <a:ext cx="96" cy="24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62" name="Line 24"/>
              <p:cNvSpPr>
                <a:spLocks noChangeShapeType="1"/>
              </p:cNvSpPr>
              <p:nvPr/>
            </p:nvSpPr>
            <p:spPr bwMode="auto">
              <a:xfrm>
                <a:off x="2752" y="2304"/>
                <a:ext cx="0" cy="768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63" name="Line 25"/>
              <p:cNvSpPr>
                <a:spLocks noChangeShapeType="1"/>
              </p:cNvSpPr>
              <p:nvPr/>
            </p:nvSpPr>
            <p:spPr bwMode="auto">
              <a:xfrm>
                <a:off x="2976" y="2304"/>
                <a:ext cx="0" cy="52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64" name="Line 26"/>
              <p:cNvSpPr>
                <a:spLocks noChangeShapeType="1"/>
              </p:cNvSpPr>
              <p:nvPr/>
            </p:nvSpPr>
            <p:spPr bwMode="auto">
              <a:xfrm>
                <a:off x="2752" y="3072"/>
                <a:ext cx="91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65" name="Line 27"/>
              <p:cNvSpPr>
                <a:spLocks noChangeShapeType="1"/>
              </p:cNvSpPr>
              <p:nvPr/>
            </p:nvSpPr>
            <p:spPr bwMode="auto">
              <a:xfrm>
                <a:off x="2976" y="2832"/>
                <a:ext cx="480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66" name="Line 28"/>
              <p:cNvSpPr>
                <a:spLocks noChangeShapeType="1"/>
              </p:cNvSpPr>
              <p:nvPr/>
            </p:nvSpPr>
            <p:spPr bwMode="auto">
              <a:xfrm>
                <a:off x="3456" y="1632"/>
                <a:ext cx="0" cy="120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67" name="Line 29"/>
              <p:cNvSpPr>
                <a:spLocks noChangeShapeType="1"/>
              </p:cNvSpPr>
              <p:nvPr/>
            </p:nvSpPr>
            <p:spPr bwMode="auto">
              <a:xfrm>
                <a:off x="3648" y="1872"/>
                <a:ext cx="0" cy="120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68" name="Line 30"/>
              <p:cNvSpPr>
                <a:spLocks noChangeShapeType="1"/>
              </p:cNvSpPr>
              <p:nvPr/>
            </p:nvSpPr>
            <p:spPr bwMode="auto">
              <a:xfrm>
                <a:off x="3456" y="1632"/>
                <a:ext cx="2064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69" name="Line 31"/>
              <p:cNvSpPr>
                <a:spLocks noChangeShapeType="1"/>
              </p:cNvSpPr>
              <p:nvPr/>
            </p:nvSpPr>
            <p:spPr bwMode="auto">
              <a:xfrm>
                <a:off x="3648" y="1872"/>
                <a:ext cx="1824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70" name="Line 32"/>
              <p:cNvSpPr>
                <a:spLocks noChangeShapeType="1"/>
              </p:cNvSpPr>
              <p:nvPr/>
            </p:nvSpPr>
            <p:spPr bwMode="auto">
              <a:xfrm>
                <a:off x="3984" y="1872"/>
                <a:ext cx="0" cy="12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71" name="Line 33"/>
              <p:cNvSpPr>
                <a:spLocks noChangeShapeType="1"/>
              </p:cNvSpPr>
              <p:nvPr/>
            </p:nvSpPr>
            <p:spPr bwMode="auto">
              <a:xfrm>
                <a:off x="4272" y="1632"/>
                <a:ext cx="0" cy="14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72" name="Line 34"/>
              <p:cNvSpPr>
                <a:spLocks noChangeShapeType="1"/>
              </p:cNvSpPr>
              <p:nvPr/>
            </p:nvSpPr>
            <p:spPr bwMode="auto">
              <a:xfrm>
                <a:off x="4240" y="3072"/>
                <a:ext cx="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73" name="Line 35"/>
              <p:cNvSpPr>
                <a:spLocks noChangeShapeType="1"/>
              </p:cNvSpPr>
              <p:nvPr/>
            </p:nvSpPr>
            <p:spPr bwMode="auto">
              <a:xfrm>
                <a:off x="3984" y="3072"/>
                <a:ext cx="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74" name="Oval 36"/>
              <p:cNvSpPr>
                <a:spLocks noChangeArrowheads="1"/>
              </p:cNvSpPr>
              <p:nvPr/>
            </p:nvSpPr>
            <p:spPr bwMode="auto">
              <a:xfrm>
                <a:off x="4032" y="297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75" name="Line 37"/>
              <p:cNvSpPr>
                <a:spLocks noChangeShapeType="1"/>
              </p:cNvSpPr>
              <p:nvPr/>
            </p:nvSpPr>
            <p:spPr bwMode="auto">
              <a:xfrm>
                <a:off x="4464" y="1872"/>
                <a:ext cx="0" cy="12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76" name="Line 38"/>
              <p:cNvSpPr>
                <a:spLocks noChangeShapeType="1"/>
              </p:cNvSpPr>
              <p:nvPr/>
            </p:nvSpPr>
            <p:spPr bwMode="auto">
              <a:xfrm>
                <a:off x="4752" y="1632"/>
                <a:ext cx="0" cy="6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77" name="Line 39"/>
              <p:cNvSpPr>
                <a:spLocks noChangeShapeType="1"/>
              </p:cNvSpPr>
              <p:nvPr/>
            </p:nvSpPr>
            <p:spPr bwMode="auto">
              <a:xfrm>
                <a:off x="4752" y="2400"/>
                <a:ext cx="0" cy="6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78" name="Line 40"/>
              <p:cNvSpPr>
                <a:spLocks noChangeShapeType="1"/>
              </p:cNvSpPr>
              <p:nvPr/>
            </p:nvSpPr>
            <p:spPr bwMode="auto">
              <a:xfrm>
                <a:off x="4464" y="3072"/>
                <a:ext cx="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79" name="Line 41"/>
              <p:cNvSpPr>
                <a:spLocks noChangeShapeType="1"/>
              </p:cNvSpPr>
              <p:nvPr/>
            </p:nvSpPr>
            <p:spPr bwMode="auto">
              <a:xfrm>
                <a:off x="4720" y="3072"/>
                <a:ext cx="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80" name="AutoShape 42"/>
              <p:cNvSpPr>
                <a:spLocks noChangeArrowheads="1"/>
              </p:cNvSpPr>
              <p:nvPr/>
            </p:nvSpPr>
            <p:spPr bwMode="auto">
              <a:xfrm>
                <a:off x="4512" y="2976"/>
                <a:ext cx="192" cy="192"/>
              </a:xfrm>
              <a:prstGeom prst="flowChartSummingJunction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81" name="Line 43"/>
              <p:cNvSpPr>
                <a:spLocks noChangeShapeType="1"/>
              </p:cNvSpPr>
              <p:nvPr/>
            </p:nvSpPr>
            <p:spPr bwMode="auto">
              <a:xfrm>
                <a:off x="4944" y="1872"/>
                <a:ext cx="0" cy="12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82" name="Line 44"/>
              <p:cNvSpPr>
                <a:spLocks noChangeShapeType="1"/>
              </p:cNvSpPr>
              <p:nvPr/>
            </p:nvSpPr>
            <p:spPr bwMode="auto">
              <a:xfrm>
                <a:off x="5280" y="1632"/>
                <a:ext cx="0" cy="6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83" name="Line 45"/>
              <p:cNvSpPr>
                <a:spLocks noChangeShapeType="1"/>
              </p:cNvSpPr>
              <p:nvPr/>
            </p:nvSpPr>
            <p:spPr bwMode="auto">
              <a:xfrm>
                <a:off x="5280" y="2400"/>
                <a:ext cx="0" cy="6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84" name="Line 46"/>
              <p:cNvSpPr>
                <a:spLocks noChangeShapeType="1"/>
              </p:cNvSpPr>
              <p:nvPr/>
            </p:nvSpPr>
            <p:spPr bwMode="auto">
              <a:xfrm>
                <a:off x="4944" y="3072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85" name="AutoShape 47"/>
              <p:cNvSpPr>
                <a:spLocks noChangeArrowheads="1"/>
              </p:cNvSpPr>
              <p:nvPr/>
            </p:nvSpPr>
            <p:spPr bwMode="auto">
              <a:xfrm>
                <a:off x="5008" y="2976"/>
                <a:ext cx="192" cy="192"/>
              </a:xfrm>
              <a:prstGeom prst="flowChartSummingJunction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86" name="Line 48"/>
              <p:cNvSpPr>
                <a:spLocks noChangeShapeType="1"/>
              </p:cNvSpPr>
              <p:nvPr/>
            </p:nvSpPr>
            <p:spPr bwMode="auto">
              <a:xfrm>
                <a:off x="5200" y="3072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87" name="Line 49"/>
              <p:cNvSpPr>
                <a:spLocks noChangeShapeType="1"/>
              </p:cNvSpPr>
              <p:nvPr/>
            </p:nvSpPr>
            <p:spPr bwMode="auto">
              <a:xfrm flipH="1" flipV="1">
                <a:off x="2656" y="2112"/>
                <a:ext cx="96" cy="192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88" name="Line 50"/>
              <p:cNvSpPr>
                <a:spLocks noChangeShapeType="1"/>
              </p:cNvSpPr>
              <p:nvPr/>
            </p:nvSpPr>
            <p:spPr bwMode="auto">
              <a:xfrm flipH="1" flipV="1">
                <a:off x="2880" y="2128"/>
                <a:ext cx="96" cy="192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89" name="Line 51"/>
              <p:cNvSpPr>
                <a:spLocks noChangeShapeType="1"/>
              </p:cNvSpPr>
              <p:nvPr/>
            </p:nvSpPr>
            <p:spPr bwMode="auto">
              <a:xfrm flipH="1" flipV="1">
                <a:off x="4656" y="2240"/>
                <a:ext cx="96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90" name="Line 52"/>
              <p:cNvSpPr>
                <a:spLocks noChangeShapeType="1"/>
              </p:cNvSpPr>
              <p:nvPr/>
            </p:nvSpPr>
            <p:spPr bwMode="auto">
              <a:xfrm flipH="1" flipV="1">
                <a:off x="5184" y="2224"/>
                <a:ext cx="96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91" name="Text Box 53"/>
              <p:cNvSpPr txBox="1">
                <a:spLocks noChangeArrowheads="1"/>
              </p:cNvSpPr>
              <p:nvPr/>
            </p:nvSpPr>
            <p:spPr bwMode="auto">
              <a:xfrm>
                <a:off x="4000" y="2752"/>
                <a:ext cx="276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kumimoji="1" lang="en-US" altLang="zh-CN" sz="4000">
                    <a:solidFill>
                      <a:srgbClr val="000000"/>
                    </a:solidFill>
                    <a:latin typeface="Times New Roman" panose="02020603050405020304" pitchFamily="18" charset="0"/>
                    <a:ea typeface="隶书" panose="02010509060101010101" pitchFamily="49" charset="-122"/>
                  </a:rPr>
                  <a:t>..</a:t>
                </a:r>
              </a:p>
            </p:txBody>
          </p:sp>
        </p:grpSp>
        <p:sp>
          <p:nvSpPr>
            <p:cNvPr id="5137" name="Text Box 54"/>
            <p:cNvSpPr txBox="1">
              <a:spLocks noChangeArrowheads="1"/>
            </p:cNvSpPr>
            <p:nvPr/>
          </p:nvSpPr>
          <p:spPr bwMode="auto">
            <a:xfrm>
              <a:off x="-4" y="1293"/>
              <a:ext cx="4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kumimoji="1" lang="zh-CN" altLang="en-US" sz="3600">
                  <a:solidFill>
                    <a:srgbClr val="0000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。</a:t>
              </a:r>
            </a:p>
          </p:txBody>
        </p:sp>
        <p:sp>
          <p:nvSpPr>
            <p:cNvPr id="5138" name="Rectangle 55"/>
            <p:cNvSpPr>
              <a:spLocks noChangeArrowheads="1"/>
            </p:cNvSpPr>
            <p:nvPr/>
          </p:nvSpPr>
          <p:spPr bwMode="auto">
            <a:xfrm>
              <a:off x="320" y="1296"/>
              <a:ext cx="4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kumimoji="1" lang="zh-CN" altLang="en-US" sz="3600">
                  <a:solidFill>
                    <a:srgbClr val="0000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。</a:t>
              </a:r>
            </a:p>
          </p:txBody>
        </p:sp>
        <p:sp>
          <p:nvSpPr>
            <p:cNvPr id="5139" name="Text Box 56"/>
            <p:cNvSpPr txBox="1">
              <a:spLocks noChangeArrowheads="1"/>
            </p:cNvSpPr>
            <p:nvPr/>
          </p:nvSpPr>
          <p:spPr bwMode="auto">
            <a:xfrm>
              <a:off x="48" y="1296"/>
              <a:ext cx="54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kumimoji="1" lang="en-US" altLang="zh-CN" sz="2400">
                  <a:solidFill>
                    <a:srgbClr val="0000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220V</a:t>
              </a:r>
            </a:p>
          </p:txBody>
        </p:sp>
        <p:sp>
          <p:nvSpPr>
            <p:cNvPr id="5140" name="Text Box 57"/>
            <p:cNvSpPr txBox="1">
              <a:spLocks noChangeArrowheads="1"/>
            </p:cNvSpPr>
            <p:nvPr/>
          </p:nvSpPr>
          <p:spPr bwMode="auto">
            <a:xfrm>
              <a:off x="5136" y="1488"/>
              <a:ext cx="56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kumimoji="1" lang="zh-CN" altLang="en-US" sz="2800">
                  <a:solidFill>
                    <a:srgbClr val="000000"/>
                  </a:solidFill>
                  <a:latin typeface="Times New Roman" panose="02020603050405020304" pitchFamily="18" charset="0"/>
                </a:rPr>
                <a:t>火线</a:t>
              </a:r>
            </a:p>
          </p:txBody>
        </p:sp>
        <p:sp>
          <p:nvSpPr>
            <p:cNvPr id="5141" name="Text Box 58"/>
            <p:cNvSpPr txBox="1">
              <a:spLocks noChangeArrowheads="1"/>
            </p:cNvSpPr>
            <p:nvPr/>
          </p:nvSpPr>
          <p:spPr bwMode="auto">
            <a:xfrm>
              <a:off x="5136" y="1776"/>
              <a:ext cx="56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kumimoji="1" lang="zh-CN" altLang="en-US" sz="2800">
                  <a:solidFill>
                    <a:srgbClr val="000000"/>
                  </a:solidFill>
                  <a:latin typeface="Times New Roman" panose="02020603050405020304" pitchFamily="18" charset="0"/>
                </a:rPr>
                <a:t>零线</a:t>
              </a:r>
            </a:p>
          </p:txBody>
        </p:sp>
        <p:sp>
          <p:nvSpPr>
            <p:cNvPr id="5142" name="Text Box 59"/>
            <p:cNvSpPr txBox="1">
              <a:spLocks noChangeArrowheads="1"/>
            </p:cNvSpPr>
            <p:nvPr/>
          </p:nvSpPr>
          <p:spPr bwMode="auto">
            <a:xfrm>
              <a:off x="957" y="1728"/>
              <a:ext cx="388" cy="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kumimoji="1" lang="zh-CN" altLang="en-US" sz="2800">
                  <a:solidFill>
                    <a:srgbClr val="000000"/>
                  </a:solidFill>
                  <a:latin typeface="Times New Roman" panose="02020603050405020304" pitchFamily="18" charset="0"/>
                </a:rPr>
                <a:t>电能表</a:t>
              </a:r>
            </a:p>
          </p:txBody>
        </p:sp>
      </p:grpSp>
      <p:sp>
        <p:nvSpPr>
          <p:cNvPr id="7228" name="Line 60"/>
          <p:cNvSpPr>
            <a:spLocks noChangeShapeType="1"/>
          </p:cNvSpPr>
          <p:nvPr/>
        </p:nvSpPr>
        <p:spPr bwMode="auto">
          <a:xfrm flipH="1">
            <a:off x="4419600" y="4419600"/>
            <a:ext cx="10668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229" name="Text Box 61"/>
          <p:cNvSpPr txBox="1">
            <a:spLocks noChangeArrowheads="1"/>
          </p:cNvSpPr>
          <p:nvPr/>
        </p:nvSpPr>
        <p:spPr bwMode="auto">
          <a:xfrm>
            <a:off x="3565525" y="5326064"/>
            <a:ext cx="1403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CN" altLang="en-US">
                <a:solidFill>
                  <a:srgbClr val="000000"/>
                </a:solidFill>
                <a:latin typeface="Times New Roman" panose="02020603050405020304" pitchFamily="18" charset="0"/>
              </a:rPr>
              <a:t>保险丝</a:t>
            </a:r>
          </a:p>
        </p:txBody>
      </p:sp>
      <p:sp>
        <p:nvSpPr>
          <p:cNvPr id="7230" name="Line 62"/>
          <p:cNvSpPr>
            <a:spLocks noChangeShapeType="1"/>
          </p:cNvSpPr>
          <p:nvPr/>
        </p:nvSpPr>
        <p:spPr bwMode="auto">
          <a:xfrm flipV="1">
            <a:off x="5334000" y="2514600"/>
            <a:ext cx="4572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231" name="Text Box 63"/>
          <p:cNvSpPr txBox="1">
            <a:spLocks noChangeArrowheads="1"/>
          </p:cNvSpPr>
          <p:nvPr/>
        </p:nvSpPr>
        <p:spPr bwMode="auto">
          <a:xfrm>
            <a:off x="4800600" y="1989139"/>
            <a:ext cx="1809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CN" altLang="en-US">
                <a:solidFill>
                  <a:srgbClr val="000000"/>
                </a:solidFill>
                <a:latin typeface="Times New Roman" panose="02020603050405020304" pitchFamily="18" charset="0"/>
              </a:rPr>
              <a:t>闸刀开关</a:t>
            </a:r>
          </a:p>
        </p:txBody>
      </p:sp>
      <p:sp>
        <p:nvSpPr>
          <p:cNvPr id="7232" name="Line 64"/>
          <p:cNvSpPr>
            <a:spLocks noChangeShapeType="1"/>
          </p:cNvSpPr>
          <p:nvPr/>
        </p:nvSpPr>
        <p:spPr bwMode="auto">
          <a:xfrm flipH="1">
            <a:off x="7162800" y="5257800"/>
            <a:ext cx="228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233" name="Text Box 6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699250" y="5638800"/>
            <a:ext cx="996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CN" altLang="en-US">
                <a:solidFill>
                  <a:srgbClr val="FF0000"/>
                </a:solidFill>
                <a:latin typeface="Times New Roman" panose="02020603050405020304" pitchFamily="18" charset="0"/>
              </a:rPr>
              <a:t>插座</a:t>
            </a:r>
          </a:p>
        </p:txBody>
      </p:sp>
      <p:grpSp>
        <p:nvGrpSpPr>
          <p:cNvPr id="4" name="Group 66"/>
          <p:cNvGrpSpPr>
            <a:grpSpLocks/>
          </p:cNvGrpSpPr>
          <p:nvPr/>
        </p:nvGrpSpPr>
        <p:grpSpPr bwMode="auto">
          <a:xfrm>
            <a:off x="8305800" y="5257800"/>
            <a:ext cx="736600" cy="381000"/>
            <a:chOff x="4272" y="3312"/>
            <a:chExt cx="464" cy="240"/>
          </a:xfrm>
        </p:grpSpPr>
        <p:sp>
          <p:nvSpPr>
            <p:cNvPr id="5134" name="Line 67"/>
            <p:cNvSpPr>
              <a:spLocks noChangeShapeType="1"/>
            </p:cNvSpPr>
            <p:nvPr/>
          </p:nvSpPr>
          <p:spPr bwMode="auto">
            <a:xfrm>
              <a:off x="4272" y="3312"/>
              <a:ext cx="33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135" name="Line 68"/>
            <p:cNvSpPr>
              <a:spLocks noChangeShapeType="1"/>
            </p:cNvSpPr>
            <p:nvPr/>
          </p:nvSpPr>
          <p:spPr bwMode="auto">
            <a:xfrm flipH="1">
              <a:off x="4592" y="3312"/>
              <a:ext cx="144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7237" name="Text Box 69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305800" y="5643564"/>
            <a:ext cx="9969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CN" altLang="en-US">
                <a:solidFill>
                  <a:srgbClr val="0000FF"/>
                </a:solidFill>
                <a:latin typeface="Times New Roman" panose="02020603050405020304" pitchFamily="18" charset="0"/>
              </a:rPr>
              <a:t>电灯</a:t>
            </a:r>
          </a:p>
        </p:txBody>
      </p:sp>
      <p:sp>
        <p:nvSpPr>
          <p:cNvPr id="7238" name="Line 70"/>
          <p:cNvSpPr>
            <a:spLocks noChangeShapeType="1"/>
          </p:cNvSpPr>
          <p:nvPr/>
        </p:nvSpPr>
        <p:spPr bwMode="auto">
          <a:xfrm>
            <a:off x="9372600" y="3784600"/>
            <a:ext cx="609600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239" name="Text Box 71"/>
          <p:cNvSpPr txBox="1">
            <a:spLocks noChangeArrowheads="1"/>
          </p:cNvSpPr>
          <p:nvPr/>
        </p:nvSpPr>
        <p:spPr bwMode="auto">
          <a:xfrm>
            <a:off x="9976605" y="3743325"/>
            <a:ext cx="677108" cy="91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CN" altLang="en-US">
                <a:solidFill>
                  <a:srgbClr val="000000"/>
                </a:solidFill>
                <a:latin typeface="Times New Roman" panose="02020603050405020304" pitchFamily="18" charset="0"/>
              </a:rPr>
              <a:t>开关</a:t>
            </a:r>
          </a:p>
        </p:txBody>
      </p:sp>
    </p:spTree>
    <p:extLst>
      <p:ext uri="{BB962C8B-B14F-4D97-AF65-F5344CB8AC3E}">
        <p14:creationId xmlns:p14="http://schemas.microsoft.com/office/powerpoint/2010/main" xmlns="" val="2501117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8" grpId="0" animBg="1"/>
      <p:bldP spid="7229" grpId="0" autoUpdateAnimBg="0"/>
      <p:bldP spid="7230" grpId="0" animBg="1"/>
      <p:bldP spid="7231" grpId="0" autoUpdateAnimBg="0"/>
      <p:bldP spid="7232" grpId="0" animBg="1"/>
      <p:bldP spid="7233" grpId="0" autoUpdateAnimBg="0"/>
      <p:bldP spid="7237" grpId="0" autoUpdateAnimBg="0"/>
      <p:bldP spid="7238" grpId="0" animBg="1"/>
      <p:bldP spid="7239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2971800" y="2133600"/>
            <a:ext cx="7696200" cy="2209800"/>
            <a:chOff x="455" y="1"/>
            <a:chExt cx="19545" cy="19999"/>
          </a:xfrm>
        </p:grpSpPr>
        <p:sp>
          <p:nvSpPr>
            <p:cNvPr id="23558" name="Rectangle 3"/>
            <p:cNvSpPr>
              <a:spLocks noChangeArrowheads="1"/>
            </p:cNvSpPr>
            <p:nvPr/>
          </p:nvSpPr>
          <p:spPr bwMode="auto">
            <a:xfrm>
              <a:off x="2963" y="5271"/>
              <a:ext cx="1998" cy="846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23559" name="Group 4"/>
            <p:cNvGrpSpPr>
              <a:grpSpLocks/>
            </p:cNvGrpSpPr>
            <p:nvPr/>
          </p:nvGrpSpPr>
          <p:grpSpPr bwMode="auto">
            <a:xfrm>
              <a:off x="12695" y="10831"/>
              <a:ext cx="1793" cy="9068"/>
              <a:chOff x="4055" y="0"/>
              <a:chExt cx="15945" cy="20000"/>
            </a:xfrm>
          </p:grpSpPr>
          <p:grpSp>
            <p:nvGrpSpPr>
              <p:cNvPr id="23605" name="Group 5"/>
              <p:cNvGrpSpPr>
                <a:grpSpLocks/>
              </p:cNvGrpSpPr>
              <p:nvPr/>
            </p:nvGrpSpPr>
            <p:grpSpPr bwMode="auto">
              <a:xfrm>
                <a:off x="6492" y="10095"/>
                <a:ext cx="10502" cy="9905"/>
                <a:chOff x="0" y="0"/>
                <a:chExt cx="20000" cy="20000"/>
              </a:xfrm>
            </p:grpSpPr>
            <p:sp>
              <p:nvSpPr>
                <p:cNvPr id="23607" name="Oval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0000" cy="2000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08" name="Freeform 7"/>
                <p:cNvSpPr>
                  <a:spLocks/>
                </p:cNvSpPr>
                <p:nvPr/>
              </p:nvSpPr>
              <p:spPr bwMode="auto">
                <a:xfrm>
                  <a:off x="2253" y="3794"/>
                  <a:ext cx="15629" cy="12862"/>
                </a:xfrm>
                <a:custGeom>
                  <a:avLst/>
                  <a:gdLst>
                    <a:gd name="T0" fmla="*/ 0 w 20000"/>
                    <a:gd name="T1" fmla="*/ 0 h 20000"/>
                    <a:gd name="T2" fmla="*/ 15565 w 20000"/>
                    <a:gd name="T3" fmla="*/ 12798 h 20000"/>
                    <a:gd name="T4" fmla="*/ 0 60000 65536"/>
                    <a:gd name="T5" fmla="*/ 0 60000 65536"/>
                    <a:gd name="T6" fmla="*/ 0 w 20000"/>
                    <a:gd name="T7" fmla="*/ 0 h 20000"/>
                    <a:gd name="T8" fmla="*/ 20000 w 20000"/>
                    <a:gd name="T9" fmla="*/ 20000 h 2000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0000" h="20000">
                      <a:moveTo>
                        <a:pt x="0" y="0"/>
                      </a:moveTo>
                      <a:lnTo>
                        <a:pt x="19918" y="19900"/>
                      </a:lnTo>
                    </a:path>
                  </a:pathLst>
                </a:custGeom>
                <a:solidFill>
                  <a:srgbClr val="FFFFFF"/>
                </a:solidFill>
                <a:ln w="9525" cap="flat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09" name="Freeform 8"/>
                <p:cNvSpPr>
                  <a:spLocks/>
                </p:cNvSpPr>
                <p:nvPr/>
              </p:nvSpPr>
              <p:spPr bwMode="auto">
                <a:xfrm>
                  <a:off x="3081" y="2508"/>
                  <a:ext cx="13194" cy="14726"/>
                </a:xfrm>
                <a:custGeom>
                  <a:avLst/>
                  <a:gdLst>
                    <a:gd name="T0" fmla="*/ 13129 w 20000"/>
                    <a:gd name="T1" fmla="*/ 0 h 20000"/>
                    <a:gd name="T2" fmla="*/ 0 w 20000"/>
                    <a:gd name="T3" fmla="*/ 14662 h 20000"/>
                    <a:gd name="T4" fmla="*/ 0 60000 65536"/>
                    <a:gd name="T5" fmla="*/ 0 60000 65536"/>
                    <a:gd name="T6" fmla="*/ 0 w 20000"/>
                    <a:gd name="T7" fmla="*/ 0 h 20000"/>
                    <a:gd name="T8" fmla="*/ 20000 w 20000"/>
                    <a:gd name="T9" fmla="*/ 20000 h 2000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0000" h="20000">
                      <a:moveTo>
                        <a:pt x="19902" y="0"/>
                      </a:moveTo>
                      <a:lnTo>
                        <a:pt x="0" y="19913"/>
                      </a:lnTo>
                    </a:path>
                  </a:pathLst>
                </a:custGeom>
                <a:solidFill>
                  <a:srgbClr val="FFFFFF"/>
                </a:solidFill>
                <a:ln w="9525" cap="flat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3606" name="AutoShape 9"/>
              <p:cNvSpPr>
                <a:spLocks/>
              </p:cNvSpPr>
              <p:nvPr/>
            </p:nvSpPr>
            <p:spPr bwMode="auto">
              <a:xfrm>
                <a:off x="4055" y="0"/>
                <a:ext cx="15945" cy="18630"/>
              </a:xfrm>
              <a:prstGeom prst="callout2">
                <a:avLst>
                  <a:gd name="adj1" fmla="val 34190"/>
                  <a:gd name="adj2" fmla="val -25426"/>
                  <a:gd name="adj3" fmla="val 34190"/>
                  <a:gd name="adj4" fmla="val -25426"/>
                  <a:gd name="adj5" fmla="val 8718"/>
                  <a:gd name="adj6" fmla="val -25426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12700" tIns="12700" rIns="12700" bIns="1270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kumimoji="1" lang="en-US" altLang="zh-CN" sz="10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kumimoji="1" lang="en-US" altLang="zh-CN" sz="2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L </a:t>
                </a:r>
                <a:r>
                  <a:rPr kumimoji="1" lang="en-US" altLang="zh-CN" sz="2400" b="1" baseline="-250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1</a:t>
                </a:r>
                <a:r>
                  <a:rPr kumimoji="1" lang="en-US" altLang="zh-CN" sz="2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</a:p>
            </p:txBody>
          </p:sp>
        </p:grpSp>
        <p:grpSp>
          <p:nvGrpSpPr>
            <p:cNvPr id="23560" name="Group 10"/>
            <p:cNvGrpSpPr>
              <a:grpSpLocks/>
            </p:cNvGrpSpPr>
            <p:nvPr/>
          </p:nvGrpSpPr>
          <p:grpSpPr bwMode="auto">
            <a:xfrm>
              <a:off x="16889" y="11033"/>
              <a:ext cx="1519" cy="4722"/>
              <a:chOff x="0" y="3649"/>
              <a:chExt cx="20000" cy="16351"/>
            </a:xfrm>
          </p:grpSpPr>
          <p:sp>
            <p:nvSpPr>
              <p:cNvPr id="23602" name="AutoShape 11"/>
              <p:cNvSpPr>
                <a:spLocks/>
              </p:cNvSpPr>
              <p:nvPr/>
            </p:nvSpPr>
            <p:spPr bwMode="auto">
              <a:xfrm>
                <a:off x="0" y="6298"/>
                <a:ext cx="20000" cy="13550"/>
              </a:xfrm>
              <a:prstGeom prst="callout2">
                <a:avLst>
                  <a:gd name="adj1" fmla="val -35792"/>
                  <a:gd name="adj2" fmla="val 61250"/>
                  <a:gd name="adj3" fmla="val -40958"/>
                  <a:gd name="adj4" fmla="val 61250"/>
                  <a:gd name="adj5" fmla="val -46495"/>
                  <a:gd name="adj6" fmla="val 8175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12700" tIns="12700" rIns="12700" bIns="1270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kumimoji="1" lang="en-US" altLang="zh-CN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kumimoji="1" lang="en-US" altLang="zh-CN" sz="10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603" name="Oval 12"/>
              <p:cNvSpPr>
                <a:spLocks noChangeArrowheads="1"/>
              </p:cNvSpPr>
              <p:nvPr/>
            </p:nvSpPr>
            <p:spPr bwMode="auto">
              <a:xfrm>
                <a:off x="2739" y="3649"/>
                <a:ext cx="2212" cy="2199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04" name="Freeform 13"/>
              <p:cNvSpPr>
                <a:spLocks/>
              </p:cNvSpPr>
              <p:nvPr/>
            </p:nvSpPr>
            <p:spPr bwMode="auto">
              <a:xfrm>
                <a:off x="4095" y="5948"/>
                <a:ext cx="4055" cy="14052"/>
              </a:xfrm>
              <a:custGeom>
                <a:avLst/>
                <a:gdLst>
                  <a:gd name="T0" fmla="*/ 0 w 20000"/>
                  <a:gd name="T1" fmla="*/ 0 h 20000"/>
                  <a:gd name="T2" fmla="*/ 4005 w 20000"/>
                  <a:gd name="T3" fmla="*/ 14002 h 20000"/>
                  <a:gd name="T4" fmla="*/ 0 60000 65536"/>
                  <a:gd name="T5" fmla="*/ 0 60000 65536"/>
                  <a:gd name="T6" fmla="*/ 0 w 20000"/>
                  <a:gd name="T7" fmla="*/ 0 h 20000"/>
                  <a:gd name="T8" fmla="*/ 20000 w 20000"/>
                  <a:gd name="T9" fmla="*/ 20000 h 200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000" h="20000">
                    <a:moveTo>
                      <a:pt x="0" y="0"/>
                    </a:moveTo>
                    <a:lnTo>
                      <a:pt x="19753" y="19929"/>
                    </a:lnTo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3561" name="Group 14"/>
            <p:cNvGrpSpPr>
              <a:grpSpLocks/>
            </p:cNvGrpSpPr>
            <p:nvPr/>
          </p:nvGrpSpPr>
          <p:grpSpPr bwMode="auto">
            <a:xfrm>
              <a:off x="10313" y="15220"/>
              <a:ext cx="1258" cy="4780"/>
              <a:chOff x="0" y="0"/>
              <a:chExt cx="20000" cy="20000"/>
            </a:xfrm>
          </p:grpSpPr>
          <p:sp>
            <p:nvSpPr>
              <p:cNvPr id="23599" name="Oval 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0000" cy="2000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00" name="Oval 16"/>
              <p:cNvSpPr>
                <a:spLocks noChangeArrowheads="1"/>
              </p:cNvSpPr>
              <p:nvPr/>
            </p:nvSpPr>
            <p:spPr bwMode="auto">
              <a:xfrm>
                <a:off x="3625" y="7314"/>
                <a:ext cx="3688" cy="549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01" name="Oval 17"/>
              <p:cNvSpPr>
                <a:spLocks noChangeArrowheads="1"/>
              </p:cNvSpPr>
              <p:nvPr/>
            </p:nvSpPr>
            <p:spPr bwMode="auto">
              <a:xfrm>
                <a:off x="12687" y="7314"/>
                <a:ext cx="3688" cy="549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3562" name="Group 18"/>
            <p:cNvGrpSpPr>
              <a:grpSpLocks/>
            </p:cNvGrpSpPr>
            <p:nvPr/>
          </p:nvGrpSpPr>
          <p:grpSpPr bwMode="auto">
            <a:xfrm>
              <a:off x="6553" y="9791"/>
              <a:ext cx="1656" cy="4794"/>
              <a:chOff x="0" y="0"/>
              <a:chExt cx="19998" cy="19999"/>
            </a:xfrm>
          </p:grpSpPr>
          <p:sp>
            <p:nvSpPr>
              <p:cNvPr id="23593" name="Oval 1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379" cy="313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94" name="Oval 20"/>
              <p:cNvSpPr>
                <a:spLocks noChangeArrowheads="1"/>
              </p:cNvSpPr>
              <p:nvPr/>
            </p:nvSpPr>
            <p:spPr bwMode="auto">
              <a:xfrm>
                <a:off x="10639" y="0"/>
                <a:ext cx="2379" cy="313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95" name="Freeform 21"/>
              <p:cNvSpPr>
                <a:spLocks/>
              </p:cNvSpPr>
              <p:nvPr/>
            </p:nvSpPr>
            <p:spPr bwMode="auto">
              <a:xfrm>
                <a:off x="1787" y="3070"/>
                <a:ext cx="7572" cy="16929"/>
              </a:xfrm>
              <a:custGeom>
                <a:avLst/>
                <a:gdLst>
                  <a:gd name="T0" fmla="*/ 0 w 20000"/>
                  <a:gd name="T1" fmla="*/ 0 h 20000"/>
                  <a:gd name="T2" fmla="*/ 7526 w 20000"/>
                  <a:gd name="T3" fmla="*/ 16869 h 20000"/>
                  <a:gd name="T4" fmla="*/ 0 60000 65536"/>
                  <a:gd name="T5" fmla="*/ 0 60000 65536"/>
                  <a:gd name="T6" fmla="*/ 0 w 20000"/>
                  <a:gd name="T7" fmla="*/ 0 h 20000"/>
                  <a:gd name="T8" fmla="*/ 20000 w 20000"/>
                  <a:gd name="T9" fmla="*/ 20000 h 200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000" h="20000">
                    <a:moveTo>
                      <a:pt x="0" y="0"/>
                    </a:moveTo>
                    <a:lnTo>
                      <a:pt x="19879" y="19929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596" name="Freeform 22"/>
              <p:cNvSpPr>
                <a:spLocks/>
              </p:cNvSpPr>
              <p:nvPr/>
            </p:nvSpPr>
            <p:spPr bwMode="auto">
              <a:xfrm>
                <a:off x="12426" y="2290"/>
                <a:ext cx="7572" cy="16925"/>
              </a:xfrm>
              <a:custGeom>
                <a:avLst/>
                <a:gdLst>
                  <a:gd name="T0" fmla="*/ 0 w 20000"/>
                  <a:gd name="T1" fmla="*/ 0 h 20000"/>
                  <a:gd name="T2" fmla="*/ 7526 w 20000"/>
                  <a:gd name="T3" fmla="*/ 16865 h 20000"/>
                  <a:gd name="T4" fmla="*/ 0 60000 65536"/>
                  <a:gd name="T5" fmla="*/ 0 60000 65536"/>
                  <a:gd name="T6" fmla="*/ 0 w 20000"/>
                  <a:gd name="T7" fmla="*/ 0 h 20000"/>
                  <a:gd name="T8" fmla="*/ 20000 w 20000"/>
                  <a:gd name="T9" fmla="*/ 20000 h 200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000" h="20000">
                    <a:moveTo>
                      <a:pt x="0" y="0"/>
                    </a:moveTo>
                    <a:lnTo>
                      <a:pt x="19879" y="19929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597" name="Freeform 23"/>
              <p:cNvSpPr>
                <a:spLocks/>
              </p:cNvSpPr>
              <p:nvPr/>
            </p:nvSpPr>
            <p:spPr bwMode="auto">
              <a:xfrm>
                <a:off x="5917" y="12290"/>
                <a:ext cx="11279" cy="58"/>
              </a:xfrm>
              <a:custGeom>
                <a:avLst/>
                <a:gdLst>
                  <a:gd name="T0" fmla="*/ 0 w 20000"/>
                  <a:gd name="T1" fmla="*/ 0 h 20000"/>
                  <a:gd name="T2" fmla="*/ 11233 w 20000"/>
                  <a:gd name="T3" fmla="*/ 0 h 20000"/>
                  <a:gd name="T4" fmla="*/ 0 60000 65536"/>
                  <a:gd name="T5" fmla="*/ 0 60000 65536"/>
                  <a:gd name="T6" fmla="*/ 0 w 20000"/>
                  <a:gd name="T7" fmla="*/ 0 h 20000"/>
                  <a:gd name="T8" fmla="*/ 20000 w 20000"/>
                  <a:gd name="T9" fmla="*/ 20000 h 200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000" h="20000">
                    <a:moveTo>
                      <a:pt x="0" y="0"/>
                    </a:moveTo>
                    <a:lnTo>
                      <a:pt x="19919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598" name="Freeform 24"/>
              <p:cNvSpPr>
                <a:spLocks/>
              </p:cNvSpPr>
              <p:nvPr/>
            </p:nvSpPr>
            <p:spPr bwMode="auto">
              <a:xfrm>
                <a:off x="7705" y="15419"/>
                <a:ext cx="10687" cy="62"/>
              </a:xfrm>
              <a:custGeom>
                <a:avLst/>
                <a:gdLst>
                  <a:gd name="T0" fmla="*/ 0 w 20000"/>
                  <a:gd name="T1" fmla="*/ 0 h 20000"/>
                  <a:gd name="T2" fmla="*/ 10641 w 20000"/>
                  <a:gd name="T3" fmla="*/ 0 h 20000"/>
                  <a:gd name="T4" fmla="*/ 0 60000 65536"/>
                  <a:gd name="T5" fmla="*/ 0 60000 65536"/>
                  <a:gd name="T6" fmla="*/ 0 w 20000"/>
                  <a:gd name="T7" fmla="*/ 0 h 20000"/>
                  <a:gd name="T8" fmla="*/ 20000 w 20000"/>
                  <a:gd name="T9" fmla="*/ 20000 h 200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000" h="20000">
                    <a:moveTo>
                      <a:pt x="0" y="0"/>
                    </a:moveTo>
                    <a:lnTo>
                      <a:pt x="19914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3563" name="Group 25"/>
            <p:cNvGrpSpPr>
              <a:grpSpLocks/>
            </p:cNvGrpSpPr>
            <p:nvPr/>
          </p:nvGrpSpPr>
          <p:grpSpPr bwMode="auto">
            <a:xfrm>
              <a:off x="15430" y="10830"/>
              <a:ext cx="1793" cy="9069"/>
              <a:chOff x="4055" y="0"/>
              <a:chExt cx="15945" cy="20000"/>
            </a:xfrm>
          </p:grpSpPr>
          <p:grpSp>
            <p:nvGrpSpPr>
              <p:cNvPr id="23588" name="Group 26"/>
              <p:cNvGrpSpPr>
                <a:grpSpLocks/>
              </p:cNvGrpSpPr>
              <p:nvPr/>
            </p:nvGrpSpPr>
            <p:grpSpPr bwMode="auto">
              <a:xfrm>
                <a:off x="6483" y="10096"/>
                <a:ext cx="10511" cy="9904"/>
                <a:chOff x="0" y="0"/>
                <a:chExt cx="20000" cy="20000"/>
              </a:xfrm>
            </p:grpSpPr>
            <p:sp>
              <p:nvSpPr>
                <p:cNvPr id="23590" name="Oval 2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0000" cy="2000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591" name="Freeform 28"/>
                <p:cNvSpPr>
                  <a:spLocks/>
                </p:cNvSpPr>
                <p:nvPr/>
              </p:nvSpPr>
              <p:spPr bwMode="auto">
                <a:xfrm>
                  <a:off x="2251" y="3794"/>
                  <a:ext cx="15618" cy="12862"/>
                </a:xfrm>
                <a:custGeom>
                  <a:avLst/>
                  <a:gdLst>
                    <a:gd name="T0" fmla="*/ 0 w 20000"/>
                    <a:gd name="T1" fmla="*/ 0 h 20000"/>
                    <a:gd name="T2" fmla="*/ 15554 w 20000"/>
                    <a:gd name="T3" fmla="*/ 12798 h 20000"/>
                    <a:gd name="T4" fmla="*/ 0 60000 65536"/>
                    <a:gd name="T5" fmla="*/ 0 60000 65536"/>
                    <a:gd name="T6" fmla="*/ 0 w 20000"/>
                    <a:gd name="T7" fmla="*/ 0 h 20000"/>
                    <a:gd name="T8" fmla="*/ 20000 w 20000"/>
                    <a:gd name="T9" fmla="*/ 20000 h 2000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0000" h="20000">
                      <a:moveTo>
                        <a:pt x="0" y="0"/>
                      </a:moveTo>
                      <a:lnTo>
                        <a:pt x="19918" y="19900"/>
                      </a:lnTo>
                    </a:path>
                  </a:pathLst>
                </a:custGeom>
                <a:solidFill>
                  <a:srgbClr val="FFFFFF"/>
                </a:solidFill>
                <a:ln w="9525" cap="flat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592" name="Freeform 29"/>
                <p:cNvSpPr>
                  <a:spLocks/>
                </p:cNvSpPr>
                <p:nvPr/>
              </p:nvSpPr>
              <p:spPr bwMode="auto">
                <a:xfrm>
                  <a:off x="3096" y="2508"/>
                  <a:ext cx="13165" cy="14727"/>
                </a:xfrm>
                <a:custGeom>
                  <a:avLst/>
                  <a:gdLst>
                    <a:gd name="T0" fmla="*/ 13100 w 20000"/>
                    <a:gd name="T1" fmla="*/ 0 h 20000"/>
                    <a:gd name="T2" fmla="*/ 0 w 20000"/>
                    <a:gd name="T3" fmla="*/ 14663 h 20000"/>
                    <a:gd name="T4" fmla="*/ 0 60000 65536"/>
                    <a:gd name="T5" fmla="*/ 0 60000 65536"/>
                    <a:gd name="T6" fmla="*/ 0 w 20000"/>
                    <a:gd name="T7" fmla="*/ 0 h 20000"/>
                    <a:gd name="T8" fmla="*/ 20000 w 20000"/>
                    <a:gd name="T9" fmla="*/ 20000 h 2000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0000" h="20000">
                      <a:moveTo>
                        <a:pt x="19902" y="0"/>
                      </a:moveTo>
                      <a:lnTo>
                        <a:pt x="0" y="19913"/>
                      </a:lnTo>
                    </a:path>
                  </a:pathLst>
                </a:custGeom>
                <a:solidFill>
                  <a:srgbClr val="FFFFFF"/>
                </a:solidFill>
                <a:ln w="9525" cap="flat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3589" name="AutoShape 30"/>
              <p:cNvSpPr>
                <a:spLocks/>
              </p:cNvSpPr>
              <p:nvPr/>
            </p:nvSpPr>
            <p:spPr bwMode="auto">
              <a:xfrm>
                <a:off x="4055" y="0"/>
                <a:ext cx="15945" cy="18631"/>
              </a:xfrm>
              <a:prstGeom prst="callout2">
                <a:avLst>
                  <a:gd name="adj1" fmla="val 34190"/>
                  <a:gd name="adj2" fmla="val -25426"/>
                  <a:gd name="adj3" fmla="val 34190"/>
                  <a:gd name="adj4" fmla="val -25426"/>
                  <a:gd name="adj5" fmla="val 8718"/>
                  <a:gd name="adj6" fmla="val -25426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12700" tIns="12700" rIns="12700" bIns="1270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kumimoji="1" lang="en-US" altLang="zh-CN" sz="10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kumimoji="1" lang="en-US" altLang="zh-CN" sz="2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L </a:t>
                </a:r>
                <a:r>
                  <a:rPr kumimoji="1" lang="en-US" altLang="zh-CN" sz="2400" b="1" baseline="-250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kumimoji="1" lang="en-US" altLang="zh-CN" sz="10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23564" name="Freeform 31"/>
            <p:cNvSpPr>
              <a:spLocks/>
            </p:cNvSpPr>
            <p:nvPr/>
          </p:nvSpPr>
          <p:spPr bwMode="auto">
            <a:xfrm>
              <a:off x="2165" y="6787"/>
              <a:ext cx="973" cy="976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9747 h 20000"/>
                <a:gd name="T4" fmla="*/ 969 w 20000"/>
                <a:gd name="T5" fmla="*/ 9747 h 20000"/>
                <a:gd name="T6" fmla="*/ 969 w 20000"/>
                <a:gd name="T7" fmla="*/ 6932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0"/>
                  </a:moveTo>
                  <a:lnTo>
                    <a:pt x="0" y="19970"/>
                  </a:lnTo>
                  <a:lnTo>
                    <a:pt x="19922" y="19970"/>
                  </a:lnTo>
                  <a:lnTo>
                    <a:pt x="19922" y="14201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3565" name="Freeform 32"/>
            <p:cNvSpPr>
              <a:spLocks/>
            </p:cNvSpPr>
            <p:nvPr/>
          </p:nvSpPr>
          <p:spPr bwMode="auto">
            <a:xfrm>
              <a:off x="3589" y="3091"/>
              <a:ext cx="3936" cy="13443"/>
            </a:xfrm>
            <a:custGeom>
              <a:avLst/>
              <a:gdLst>
                <a:gd name="T0" fmla="*/ 0 w 20000"/>
                <a:gd name="T1" fmla="*/ 10830 h 20000"/>
                <a:gd name="T2" fmla="*/ 0 w 20000"/>
                <a:gd name="T3" fmla="*/ 13429 h 20000"/>
                <a:gd name="T4" fmla="*/ 1767 w 20000"/>
                <a:gd name="T5" fmla="*/ 13429 h 20000"/>
                <a:gd name="T6" fmla="*/ 1767 w 20000"/>
                <a:gd name="T7" fmla="*/ 0 h 20000"/>
                <a:gd name="T8" fmla="*/ 3932 w 20000"/>
                <a:gd name="T9" fmla="*/ 0 h 20000"/>
                <a:gd name="T10" fmla="*/ 3932 w 20000"/>
                <a:gd name="T11" fmla="*/ 6931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0" y="16112"/>
                  </a:moveTo>
                  <a:lnTo>
                    <a:pt x="0" y="19979"/>
                  </a:lnTo>
                  <a:lnTo>
                    <a:pt x="8977" y="19979"/>
                  </a:lnTo>
                  <a:lnTo>
                    <a:pt x="8977" y="0"/>
                  </a:lnTo>
                  <a:lnTo>
                    <a:pt x="19981" y="0"/>
                  </a:lnTo>
                  <a:lnTo>
                    <a:pt x="19981" y="10311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3566" name="Freeform 33"/>
            <p:cNvSpPr>
              <a:spLocks/>
            </p:cNvSpPr>
            <p:nvPr/>
          </p:nvSpPr>
          <p:spPr bwMode="auto">
            <a:xfrm>
              <a:off x="4786" y="5690"/>
              <a:ext cx="1884" cy="12794"/>
            </a:xfrm>
            <a:custGeom>
              <a:avLst/>
              <a:gdLst>
                <a:gd name="T0" fmla="*/ 1880 w 20000"/>
                <a:gd name="T1" fmla="*/ 4332 h 20000"/>
                <a:gd name="T2" fmla="*/ 1880 w 20000"/>
                <a:gd name="T3" fmla="*/ 0 h 20000"/>
                <a:gd name="T4" fmla="*/ 1197 w 20000"/>
                <a:gd name="T5" fmla="*/ 0 h 20000"/>
                <a:gd name="T6" fmla="*/ 1197 w 20000"/>
                <a:gd name="T7" fmla="*/ 12779 h 20000"/>
                <a:gd name="T8" fmla="*/ 0 w 20000"/>
                <a:gd name="T9" fmla="*/ 12779 h 20000"/>
                <a:gd name="T10" fmla="*/ 0 w 20000"/>
                <a:gd name="T11" fmla="*/ 8014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19960" y="6772"/>
                  </a:moveTo>
                  <a:lnTo>
                    <a:pt x="19960" y="0"/>
                  </a:lnTo>
                  <a:lnTo>
                    <a:pt x="12702" y="0"/>
                  </a:lnTo>
                  <a:lnTo>
                    <a:pt x="12702" y="19977"/>
                  </a:lnTo>
                  <a:lnTo>
                    <a:pt x="0" y="19977"/>
                  </a:lnTo>
                  <a:lnTo>
                    <a:pt x="0" y="12528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3567" name="Freeform 34"/>
            <p:cNvSpPr>
              <a:spLocks/>
            </p:cNvSpPr>
            <p:nvPr/>
          </p:nvSpPr>
          <p:spPr bwMode="auto">
            <a:xfrm>
              <a:off x="1082" y="7004"/>
              <a:ext cx="3138" cy="11494"/>
            </a:xfrm>
            <a:custGeom>
              <a:avLst/>
              <a:gdLst>
                <a:gd name="T0" fmla="*/ 3134 w 20000"/>
                <a:gd name="T1" fmla="*/ 6931 h 20000"/>
                <a:gd name="T2" fmla="*/ 3134 w 20000"/>
                <a:gd name="T3" fmla="*/ 11480 h 20000"/>
                <a:gd name="T4" fmla="*/ 0 w 20000"/>
                <a:gd name="T5" fmla="*/ 11480 h 20000"/>
                <a:gd name="T6" fmla="*/ 0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19976" y="12060"/>
                  </a:moveTo>
                  <a:lnTo>
                    <a:pt x="19976" y="19975"/>
                  </a:lnTo>
                  <a:lnTo>
                    <a:pt x="0" y="19975"/>
                  </a:ln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3568" name="Freeform 35"/>
            <p:cNvSpPr>
              <a:spLocks/>
            </p:cNvSpPr>
            <p:nvPr/>
          </p:nvSpPr>
          <p:spPr bwMode="auto">
            <a:xfrm>
              <a:off x="6666" y="7221"/>
              <a:ext cx="11058" cy="12144"/>
            </a:xfrm>
            <a:custGeom>
              <a:avLst/>
              <a:gdLst>
                <a:gd name="T0" fmla="*/ 0 w 20000"/>
                <a:gd name="T1" fmla="*/ 6931 h 20000"/>
                <a:gd name="T2" fmla="*/ 0 w 20000"/>
                <a:gd name="T3" fmla="*/ 12129 h 20000"/>
                <a:gd name="T4" fmla="*/ 2222 w 20000"/>
                <a:gd name="T5" fmla="*/ 12129 h 20000"/>
                <a:gd name="T6" fmla="*/ 2222 w 20000"/>
                <a:gd name="T7" fmla="*/ 0 h 20000"/>
                <a:gd name="T8" fmla="*/ 11054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0" y="11415"/>
                  </a:moveTo>
                  <a:lnTo>
                    <a:pt x="0" y="19976"/>
                  </a:lnTo>
                  <a:lnTo>
                    <a:pt x="4019" y="19976"/>
                  </a:lnTo>
                  <a:lnTo>
                    <a:pt x="4019" y="0"/>
                  </a:lnTo>
                  <a:lnTo>
                    <a:pt x="19993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3569" name="Freeform 36"/>
            <p:cNvSpPr>
              <a:spLocks/>
            </p:cNvSpPr>
            <p:nvPr/>
          </p:nvSpPr>
          <p:spPr bwMode="auto">
            <a:xfrm>
              <a:off x="7578" y="3105"/>
              <a:ext cx="10146" cy="14527"/>
            </a:xfrm>
            <a:custGeom>
              <a:avLst/>
              <a:gdLst>
                <a:gd name="T0" fmla="*/ 0 w 20000"/>
                <a:gd name="T1" fmla="*/ 11047 h 20000"/>
                <a:gd name="T2" fmla="*/ 0 w 20000"/>
                <a:gd name="T3" fmla="*/ 14512 h 20000"/>
                <a:gd name="T4" fmla="*/ 912 w 20000"/>
                <a:gd name="T5" fmla="*/ 14512 h 20000"/>
                <a:gd name="T6" fmla="*/ 912 w 20000"/>
                <a:gd name="T7" fmla="*/ 0 h 20000"/>
                <a:gd name="T8" fmla="*/ 10142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0" y="15209"/>
                  </a:moveTo>
                  <a:lnTo>
                    <a:pt x="0" y="19980"/>
                  </a:lnTo>
                  <a:lnTo>
                    <a:pt x="1797" y="19980"/>
                  </a:lnTo>
                  <a:lnTo>
                    <a:pt x="1797" y="0"/>
                  </a:lnTo>
                  <a:lnTo>
                    <a:pt x="19993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3570" name="Freeform 37"/>
            <p:cNvSpPr>
              <a:spLocks/>
            </p:cNvSpPr>
            <p:nvPr/>
          </p:nvSpPr>
          <p:spPr bwMode="auto">
            <a:xfrm>
              <a:off x="9914" y="3105"/>
              <a:ext cx="403" cy="1431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14296 h 20000"/>
                <a:gd name="T4" fmla="*/ 399 w 20000"/>
                <a:gd name="T5" fmla="*/ 14296 h 20000"/>
                <a:gd name="T6" fmla="*/ 0 60000 65536"/>
                <a:gd name="T7" fmla="*/ 0 60000 65536"/>
                <a:gd name="T8" fmla="*/ 0 60000 65536"/>
                <a:gd name="T9" fmla="*/ 0 w 20000"/>
                <a:gd name="T10" fmla="*/ 0 h 20000"/>
                <a:gd name="T11" fmla="*/ 20000 w 20000"/>
                <a:gd name="T12" fmla="*/ 20000 h 200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00" h="20000">
                  <a:moveTo>
                    <a:pt x="0" y="0"/>
                  </a:moveTo>
                  <a:lnTo>
                    <a:pt x="0" y="19980"/>
                  </a:lnTo>
                  <a:lnTo>
                    <a:pt x="19811" y="1998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3571" name="Freeform 38"/>
            <p:cNvSpPr>
              <a:spLocks/>
            </p:cNvSpPr>
            <p:nvPr/>
          </p:nvSpPr>
          <p:spPr bwMode="auto">
            <a:xfrm>
              <a:off x="11510" y="3105"/>
              <a:ext cx="512" cy="14527"/>
            </a:xfrm>
            <a:custGeom>
              <a:avLst/>
              <a:gdLst>
                <a:gd name="T0" fmla="*/ 508 w 20000"/>
                <a:gd name="T1" fmla="*/ 0 h 20000"/>
                <a:gd name="T2" fmla="*/ 508 w 20000"/>
                <a:gd name="T3" fmla="*/ 14512 h 20000"/>
                <a:gd name="T4" fmla="*/ 0 w 20000"/>
                <a:gd name="T5" fmla="*/ 14512 h 20000"/>
                <a:gd name="T6" fmla="*/ 0 60000 65536"/>
                <a:gd name="T7" fmla="*/ 0 60000 65536"/>
                <a:gd name="T8" fmla="*/ 0 60000 65536"/>
                <a:gd name="T9" fmla="*/ 0 w 20000"/>
                <a:gd name="T10" fmla="*/ 0 h 20000"/>
                <a:gd name="T11" fmla="*/ 20000 w 20000"/>
                <a:gd name="T12" fmla="*/ 20000 h 200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00" h="20000">
                  <a:moveTo>
                    <a:pt x="19852" y="0"/>
                  </a:moveTo>
                  <a:lnTo>
                    <a:pt x="19852" y="19980"/>
                  </a:lnTo>
                  <a:lnTo>
                    <a:pt x="0" y="1998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3572" name="Freeform 39"/>
            <p:cNvSpPr>
              <a:spLocks/>
            </p:cNvSpPr>
            <p:nvPr/>
          </p:nvSpPr>
          <p:spPr bwMode="auto">
            <a:xfrm>
              <a:off x="12478" y="7221"/>
              <a:ext cx="517" cy="1019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10180 h 20000"/>
                <a:gd name="T4" fmla="*/ 513 w 20000"/>
                <a:gd name="T5" fmla="*/ 10180 h 20000"/>
                <a:gd name="T6" fmla="*/ 0 60000 65536"/>
                <a:gd name="T7" fmla="*/ 0 60000 65536"/>
                <a:gd name="T8" fmla="*/ 0 60000 65536"/>
                <a:gd name="T9" fmla="*/ 0 w 20000"/>
                <a:gd name="T10" fmla="*/ 0 h 20000"/>
                <a:gd name="T11" fmla="*/ 20000 w 20000"/>
                <a:gd name="T12" fmla="*/ 20000 h 200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00" h="20000">
                  <a:moveTo>
                    <a:pt x="0" y="0"/>
                  </a:moveTo>
                  <a:lnTo>
                    <a:pt x="0" y="19972"/>
                  </a:lnTo>
                  <a:lnTo>
                    <a:pt x="19853" y="19972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3573" name="Freeform 40"/>
            <p:cNvSpPr>
              <a:spLocks/>
            </p:cNvSpPr>
            <p:nvPr/>
          </p:nvSpPr>
          <p:spPr bwMode="auto">
            <a:xfrm>
              <a:off x="14131" y="3105"/>
              <a:ext cx="455" cy="14310"/>
            </a:xfrm>
            <a:custGeom>
              <a:avLst/>
              <a:gdLst>
                <a:gd name="T0" fmla="*/ 451 w 20000"/>
                <a:gd name="T1" fmla="*/ 0 h 20000"/>
                <a:gd name="T2" fmla="*/ 451 w 20000"/>
                <a:gd name="T3" fmla="*/ 14296 h 20000"/>
                <a:gd name="T4" fmla="*/ 0 w 20000"/>
                <a:gd name="T5" fmla="*/ 14296 h 20000"/>
                <a:gd name="T6" fmla="*/ 0 60000 65536"/>
                <a:gd name="T7" fmla="*/ 0 60000 65536"/>
                <a:gd name="T8" fmla="*/ 0 60000 65536"/>
                <a:gd name="T9" fmla="*/ 0 w 20000"/>
                <a:gd name="T10" fmla="*/ 0 h 20000"/>
                <a:gd name="T11" fmla="*/ 20000 w 20000"/>
                <a:gd name="T12" fmla="*/ 20000 h 200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00" h="20000">
                  <a:moveTo>
                    <a:pt x="19833" y="0"/>
                  </a:moveTo>
                  <a:lnTo>
                    <a:pt x="19833" y="19980"/>
                  </a:lnTo>
                  <a:lnTo>
                    <a:pt x="0" y="1998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3574" name="Freeform 41"/>
            <p:cNvSpPr>
              <a:spLocks/>
            </p:cNvSpPr>
            <p:nvPr/>
          </p:nvSpPr>
          <p:spPr bwMode="auto">
            <a:xfrm>
              <a:off x="15327" y="3105"/>
              <a:ext cx="460" cy="1452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14512 h 20000"/>
                <a:gd name="T4" fmla="*/ 456 w 20000"/>
                <a:gd name="T5" fmla="*/ 14512 h 20000"/>
                <a:gd name="T6" fmla="*/ 0 60000 65536"/>
                <a:gd name="T7" fmla="*/ 0 60000 65536"/>
                <a:gd name="T8" fmla="*/ 0 60000 65536"/>
                <a:gd name="T9" fmla="*/ 0 w 20000"/>
                <a:gd name="T10" fmla="*/ 0 h 20000"/>
                <a:gd name="T11" fmla="*/ 20000 w 20000"/>
                <a:gd name="T12" fmla="*/ 20000 h 200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00" h="20000">
                  <a:moveTo>
                    <a:pt x="0" y="0"/>
                  </a:moveTo>
                  <a:lnTo>
                    <a:pt x="0" y="19980"/>
                  </a:lnTo>
                  <a:lnTo>
                    <a:pt x="19835" y="1998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3575" name="Freeform 42"/>
            <p:cNvSpPr>
              <a:spLocks/>
            </p:cNvSpPr>
            <p:nvPr/>
          </p:nvSpPr>
          <p:spPr bwMode="auto">
            <a:xfrm>
              <a:off x="17151" y="7221"/>
              <a:ext cx="3" cy="3913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3899 h 20000"/>
                <a:gd name="T4" fmla="*/ 0 60000 65536"/>
                <a:gd name="T5" fmla="*/ 0 60000 65536"/>
                <a:gd name="T6" fmla="*/ 0 w 20000"/>
                <a:gd name="T7" fmla="*/ 0 h 20000"/>
                <a:gd name="T8" fmla="*/ 20000 w 20000"/>
                <a:gd name="T9" fmla="*/ 20000 h 200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000" h="20000">
                  <a:moveTo>
                    <a:pt x="0" y="0"/>
                  </a:moveTo>
                  <a:lnTo>
                    <a:pt x="0" y="19926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3576" name="Freeform 43"/>
            <p:cNvSpPr>
              <a:spLocks/>
            </p:cNvSpPr>
            <p:nvPr/>
          </p:nvSpPr>
          <p:spPr bwMode="auto">
            <a:xfrm>
              <a:off x="16866" y="14802"/>
              <a:ext cx="345" cy="2613"/>
            </a:xfrm>
            <a:custGeom>
              <a:avLst/>
              <a:gdLst>
                <a:gd name="T0" fmla="*/ 341 w 20000"/>
                <a:gd name="T1" fmla="*/ 0 h 20000"/>
                <a:gd name="T2" fmla="*/ 341 w 20000"/>
                <a:gd name="T3" fmla="*/ 2599 h 20000"/>
                <a:gd name="T4" fmla="*/ 0 w 20000"/>
                <a:gd name="T5" fmla="*/ 2599 h 20000"/>
                <a:gd name="T6" fmla="*/ 0 60000 65536"/>
                <a:gd name="T7" fmla="*/ 0 60000 65536"/>
                <a:gd name="T8" fmla="*/ 0 60000 65536"/>
                <a:gd name="T9" fmla="*/ 0 w 20000"/>
                <a:gd name="T10" fmla="*/ 0 h 20000"/>
                <a:gd name="T11" fmla="*/ 20000 w 20000"/>
                <a:gd name="T12" fmla="*/ 20000 h 200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00" h="20000">
                  <a:moveTo>
                    <a:pt x="19780" y="0"/>
                  </a:moveTo>
                  <a:lnTo>
                    <a:pt x="19780" y="19890"/>
                  </a:lnTo>
                  <a:lnTo>
                    <a:pt x="0" y="1989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3577" name="Oval 44"/>
            <p:cNvSpPr>
              <a:spLocks noChangeArrowheads="1"/>
            </p:cNvSpPr>
            <p:nvPr/>
          </p:nvSpPr>
          <p:spPr bwMode="auto">
            <a:xfrm>
              <a:off x="968" y="6354"/>
              <a:ext cx="232" cy="881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3578" name="Oval 45"/>
            <p:cNvSpPr>
              <a:spLocks noChangeArrowheads="1"/>
            </p:cNvSpPr>
            <p:nvPr/>
          </p:nvSpPr>
          <p:spPr bwMode="auto">
            <a:xfrm>
              <a:off x="2051" y="6354"/>
              <a:ext cx="231" cy="881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3579" name="Oval 46"/>
            <p:cNvSpPr>
              <a:spLocks noChangeArrowheads="1"/>
            </p:cNvSpPr>
            <p:nvPr/>
          </p:nvSpPr>
          <p:spPr bwMode="auto">
            <a:xfrm>
              <a:off x="9857" y="2672"/>
              <a:ext cx="232" cy="8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3580" name="Oval 47"/>
            <p:cNvSpPr>
              <a:spLocks noChangeArrowheads="1"/>
            </p:cNvSpPr>
            <p:nvPr/>
          </p:nvSpPr>
          <p:spPr bwMode="auto">
            <a:xfrm>
              <a:off x="11908" y="2672"/>
              <a:ext cx="232" cy="8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3581" name="Oval 48"/>
            <p:cNvSpPr>
              <a:spLocks noChangeArrowheads="1"/>
            </p:cNvSpPr>
            <p:nvPr/>
          </p:nvSpPr>
          <p:spPr bwMode="auto">
            <a:xfrm>
              <a:off x="12364" y="6787"/>
              <a:ext cx="232" cy="8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3582" name="Oval 49"/>
            <p:cNvSpPr>
              <a:spLocks noChangeArrowheads="1"/>
            </p:cNvSpPr>
            <p:nvPr/>
          </p:nvSpPr>
          <p:spPr bwMode="auto">
            <a:xfrm>
              <a:off x="14473" y="2672"/>
              <a:ext cx="231" cy="8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3583" name="Oval 50"/>
            <p:cNvSpPr>
              <a:spLocks noChangeArrowheads="1"/>
            </p:cNvSpPr>
            <p:nvPr/>
          </p:nvSpPr>
          <p:spPr bwMode="auto">
            <a:xfrm>
              <a:off x="15213" y="2672"/>
              <a:ext cx="232" cy="8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3584" name="Oval 51"/>
            <p:cNvSpPr>
              <a:spLocks noChangeArrowheads="1"/>
            </p:cNvSpPr>
            <p:nvPr/>
          </p:nvSpPr>
          <p:spPr bwMode="auto">
            <a:xfrm>
              <a:off x="17037" y="7004"/>
              <a:ext cx="231" cy="8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3585" name="AutoShape 52"/>
            <p:cNvSpPr>
              <a:spLocks/>
            </p:cNvSpPr>
            <p:nvPr/>
          </p:nvSpPr>
          <p:spPr bwMode="auto">
            <a:xfrm>
              <a:off x="455" y="867"/>
              <a:ext cx="2222" cy="6787"/>
            </a:xfrm>
            <a:prstGeom prst="callout2">
              <a:avLst>
                <a:gd name="adj1" fmla="val 42551"/>
                <a:gd name="adj2" fmla="val -20514"/>
                <a:gd name="adj3" fmla="val 42551"/>
                <a:gd name="adj4" fmla="val -20514"/>
                <a:gd name="adj5" fmla="val 20213"/>
                <a:gd name="adj6" fmla="val -20514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lIns="12700" tIns="12700" rIns="12700" bIns="1270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kumimoji="1" lang="en-US" altLang="zh-CN" sz="1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</a:t>
              </a:r>
              <a:r>
                <a:rPr kumimoji="1"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220V</a:t>
              </a:r>
            </a:p>
          </p:txBody>
        </p:sp>
        <p:sp>
          <p:nvSpPr>
            <p:cNvPr id="23586" name="AutoShape 53"/>
            <p:cNvSpPr>
              <a:spLocks/>
            </p:cNvSpPr>
            <p:nvPr/>
          </p:nvSpPr>
          <p:spPr bwMode="auto">
            <a:xfrm>
              <a:off x="2905" y="5416"/>
              <a:ext cx="2393" cy="8303"/>
            </a:xfrm>
            <a:prstGeom prst="callout2">
              <a:avLst>
                <a:gd name="adj1" fmla="val 34782"/>
                <a:gd name="adj2" fmla="val -19046"/>
                <a:gd name="adj3" fmla="val 34782"/>
                <a:gd name="adj4" fmla="val -19046"/>
                <a:gd name="adj5" fmla="val 24347"/>
                <a:gd name="adj6" fmla="val -1904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lIns="12700" tIns="12700" rIns="12700" bIns="1270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kumimoji="1" lang="en-US" altLang="zh-CN" sz="1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</a:t>
              </a:r>
            </a:p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kumimoji="1" lang="en-US" altLang="zh-CN" sz="1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kumimoji="1" lang="en-US" altLang="zh-CN" sz="1800" b="1">
                  <a:solidFill>
                    <a:srgbClr val="000000"/>
                  </a:solidFill>
                </a:rPr>
                <a:t>kW·h</a:t>
              </a:r>
            </a:p>
          </p:txBody>
        </p:sp>
        <p:sp>
          <p:nvSpPr>
            <p:cNvPr id="23587" name="AutoShape 54"/>
            <p:cNvSpPr>
              <a:spLocks/>
            </p:cNvSpPr>
            <p:nvPr/>
          </p:nvSpPr>
          <p:spPr bwMode="auto">
            <a:xfrm>
              <a:off x="17606" y="1"/>
              <a:ext cx="2394" cy="10469"/>
            </a:xfrm>
            <a:prstGeom prst="callout2">
              <a:avLst>
                <a:gd name="adj1" fmla="val 27588"/>
                <a:gd name="adj2" fmla="val -19046"/>
                <a:gd name="adj3" fmla="val 27588"/>
                <a:gd name="adj4" fmla="val -19046"/>
                <a:gd name="adj5" fmla="val 19310"/>
                <a:gd name="adj6" fmla="val -1904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lIns="12700" tIns="12700" rIns="12700" bIns="1270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kumimoji="1" lang="zh-CN" altLang="en-US" sz="2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火</a:t>
              </a:r>
            </a:p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kumimoji="1"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kumimoji="1" lang="zh-CN" altLang="en-US" sz="2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零</a:t>
              </a:r>
            </a:p>
          </p:txBody>
        </p:sp>
      </p:grpSp>
      <p:sp>
        <p:nvSpPr>
          <p:cNvPr id="23555" name="Rectangle 55" descr="新闻纸"/>
          <p:cNvSpPr>
            <a:spLocks noChangeArrowheads="1"/>
          </p:cNvSpPr>
          <p:nvPr/>
        </p:nvSpPr>
        <p:spPr bwMode="auto">
          <a:xfrm>
            <a:off x="4267200" y="4343401"/>
            <a:ext cx="4978400" cy="222726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ffectLst>
            <a:outerShdw dist="89803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（</a:t>
            </a:r>
            <a:r>
              <a:rPr kumimoji="1"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1</a:t>
            </a:r>
            <a:r>
              <a:rPr kumimoji="1" lang="zh-CN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）</a:t>
            </a:r>
            <a:r>
              <a:rPr kumimoji="1" lang="zh-CN" altLang="en-US" sz="2800" b="1">
                <a:solidFill>
                  <a:srgbClr val="FF3300"/>
                </a:solidFill>
                <a:latin typeface="Times New Roman" panose="02020603050405020304" pitchFamily="18" charset="0"/>
                <a:sym typeface="MT Extra" panose="05050102010205020202" pitchFamily="18" charset="2"/>
              </a:rPr>
              <a:t>闸刀开关</a:t>
            </a:r>
            <a:r>
              <a:rPr kumimoji="1" lang="zh-CN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；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（</a:t>
            </a:r>
            <a:r>
              <a:rPr kumimoji="1"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  <a:r>
              <a:rPr kumimoji="1" lang="zh-CN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）插座；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（</a:t>
            </a:r>
            <a:r>
              <a:rPr kumimoji="1"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3</a:t>
            </a:r>
            <a:r>
              <a:rPr kumimoji="1" lang="zh-CN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）灯</a:t>
            </a:r>
            <a:r>
              <a:rPr kumimoji="1"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L</a:t>
            </a:r>
            <a:r>
              <a:rPr kumimoji="1" lang="en-US" altLang="zh-CN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1</a:t>
            </a:r>
            <a:r>
              <a:rPr kumimoji="1" lang="zh-CN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没有串联开关；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（</a:t>
            </a:r>
            <a:r>
              <a:rPr kumimoji="1"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4</a:t>
            </a:r>
            <a:r>
              <a:rPr kumimoji="1" lang="zh-CN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）</a:t>
            </a:r>
            <a:r>
              <a:rPr kumimoji="1"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L</a:t>
            </a:r>
            <a:r>
              <a:rPr kumimoji="1" lang="en-US" altLang="zh-CN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  <a:r>
              <a:rPr kumimoji="1" lang="zh-CN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开关应接在火线；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（</a:t>
            </a:r>
            <a:r>
              <a:rPr kumimoji="1"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5</a:t>
            </a:r>
            <a:r>
              <a:rPr kumimoji="1" lang="zh-CN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）没有装保险盒。</a:t>
            </a:r>
          </a:p>
        </p:txBody>
      </p:sp>
      <p:sp>
        <p:nvSpPr>
          <p:cNvPr id="23556" name="Text Box 56"/>
          <p:cNvSpPr txBox="1">
            <a:spLocks noChangeArrowheads="1"/>
          </p:cNvSpPr>
          <p:nvPr/>
        </p:nvSpPr>
        <p:spPr bwMode="auto">
          <a:xfrm>
            <a:off x="3048001" y="1676400"/>
            <a:ext cx="70088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CN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指出下图照明电路图的错误之处。</a:t>
            </a:r>
          </a:p>
        </p:txBody>
      </p:sp>
      <p:sp>
        <p:nvSpPr>
          <p:cNvPr id="23557" name="Text Box 57"/>
          <p:cNvSpPr txBox="1">
            <a:spLocks noChangeArrowheads="1"/>
          </p:cNvSpPr>
          <p:nvPr/>
        </p:nvSpPr>
        <p:spPr bwMode="auto">
          <a:xfrm>
            <a:off x="4727575" y="692150"/>
            <a:ext cx="2520950" cy="76200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4400" b="1" u="sng">
                <a:solidFill>
                  <a:srgbClr val="FF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课堂扩展</a:t>
            </a:r>
            <a:endParaRPr kumimoji="1" lang="zh-CN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764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32702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人体接触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220V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裸线触电，而鸟儿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脚站在高压裸电线上却相安无事，这是为什么？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、鸟儿电阻小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、鸟儿干燥不导电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、鸟儿两只脚在同一根线上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D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、鸟儿体积小</a:t>
            </a: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743201"/>
            <a:ext cx="2438400" cy="2138363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1981200" y="381001"/>
            <a:ext cx="109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1" lang="zh-CN" altLang="zh-CN" sz="1800">
              <a:solidFill>
                <a:srgbClr val="FF0066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1981200" y="3352801"/>
            <a:ext cx="4629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、鸟儿两只脚在同一根线上</a:t>
            </a:r>
          </a:p>
        </p:txBody>
      </p:sp>
    </p:spTree>
    <p:extLst>
      <p:ext uri="{BB962C8B-B14F-4D97-AF65-F5344CB8AC3E}">
        <p14:creationId xmlns:p14="http://schemas.microsoft.com/office/powerpoint/2010/main" xmlns="" val="1448749782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936171" y="435429"/>
            <a:ext cx="586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</a:rPr>
              <a:t>测电笔的构造和使用</a:t>
            </a:r>
            <a:endParaRPr kumimoji="1" lang="zh-CN" altLang="en-US" sz="40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343400" y="2811463"/>
            <a:ext cx="5943600" cy="1600200"/>
            <a:chOff x="1680" y="1248"/>
            <a:chExt cx="3744" cy="1008"/>
          </a:xfrm>
        </p:grpSpPr>
        <p:pic>
          <p:nvPicPr>
            <p:cNvPr id="6160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248"/>
              <a:ext cx="3744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1" name="Rectangle 5"/>
            <p:cNvSpPr>
              <a:spLocks noChangeArrowheads="1"/>
            </p:cNvSpPr>
            <p:nvPr/>
          </p:nvSpPr>
          <p:spPr bwMode="auto">
            <a:xfrm>
              <a:off x="1738" y="1584"/>
              <a:ext cx="3600" cy="6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2495550" y="3500438"/>
            <a:ext cx="1905000" cy="914400"/>
          </a:xfrm>
          <a:prstGeom prst="cloudCallout">
            <a:avLst>
              <a:gd name="adj1" fmla="val 54250"/>
              <a:gd name="adj2" fmla="val -9131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笔尖金属体</a:t>
            </a:r>
          </a:p>
        </p:txBody>
      </p:sp>
      <p:sp>
        <p:nvSpPr>
          <p:cNvPr id="50183" name="AutoShape 7"/>
          <p:cNvSpPr>
            <a:spLocks noChangeArrowheads="1"/>
          </p:cNvSpPr>
          <p:nvPr/>
        </p:nvSpPr>
        <p:spPr bwMode="auto">
          <a:xfrm>
            <a:off x="4572000" y="3954463"/>
            <a:ext cx="838200" cy="685800"/>
          </a:xfrm>
          <a:prstGeom prst="wedgeEllipseCallout">
            <a:avLst>
              <a:gd name="adj1" fmla="val 113259"/>
              <a:gd name="adj2" fmla="val -1763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电阻</a:t>
            </a:r>
          </a:p>
        </p:txBody>
      </p:sp>
      <p:sp>
        <p:nvSpPr>
          <p:cNvPr id="50184" name="AutoShape 8"/>
          <p:cNvSpPr>
            <a:spLocks noChangeArrowheads="1"/>
          </p:cNvSpPr>
          <p:nvPr/>
        </p:nvSpPr>
        <p:spPr bwMode="auto">
          <a:xfrm>
            <a:off x="5791200" y="3878263"/>
            <a:ext cx="762000" cy="457200"/>
          </a:xfrm>
          <a:prstGeom prst="wedgeRoundRectCallout">
            <a:avLst>
              <a:gd name="adj1" fmla="val 74583"/>
              <a:gd name="adj2" fmla="val -223958"/>
              <a:gd name="adj3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氖管</a:t>
            </a:r>
          </a:p>
        </p:txBody>
      </p:sp>
      <p:sp>
        <p:nvSpPr>
          <p:cNvPr id="50186" name="AutoShape 10"/>
          <p:cNvSpPr>
            <a:spLocks noChangeArrowheads="1"/>
          </p:cNvSpPr>
          <p:nvPr/>
        </p:nvSpPr>
        <p:spPr bwMode="auto">
          <a:xfrm>
            <a:off x="7162800" y="3886200"/>
            <a:ext cx="914400" cy="533400"/>
          </a:xfrm>
          <a:prstGeom prst="wedgeEllipseCallout">
            <a:avLst>
              <a:gd name="adj1" fmla="val 174653"/>
              <a:gd name="adj2" fmla="val -18481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弹簧</a:t>
            </a:r>
          </a:p>
        </p:txBody>
      </p:sp>
      <p:sp>
        <p:nvSpPr>
          <p:cNvPr id="50187" name="AutoShape 11"/>
          <p:cNvSpPr>
            <a:spLocks noChangeArrowheads="1"/>
          </p:cNvSpPr>
          <p:nvPr/>
        </p:nvSpPr>
        <p:spPr bwMode="auto">
          <a:xfrm>
            <a:off x="8382000" y="4191000"/>
            <a:ext cx="1828800" cy="685800"/>
          </a:xfrm>
          <a:prstGeom prst="wedgeRoundRectCallout">
            <a:avLst>
              <a:gd name="adj1" fmla="val 18662"/>
              <a:gd name="adj2" fmla="val -24490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笔尾金属体</a:t>
            </a:r>
          </a:p>
        </p:txBody>
      </p:sp>
      <p:pic>
        <p:nvPicPr>
          <p:cNvPr id="50188" name="Picture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185" t="27765" r="28468" b="54901"/>
          <a:stretch>
            <a:fillRect/>
          </a:stretch>
        </p:blipFill>
        <p:spPr bwMode="auto">
          <a:xfrm>
            <a:off x="3400425" y="4800600"/>
            <a:ext cx="32004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9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787878"/>
              </a:clrFrom>
              <a:clrTo>
                <a:srgbClr val="78787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387" t="44327" r="28468" b="36028"/>
          <a:stretch>
            <a:fillRect/>
          </a:stretch>
        </p:blipFill>
        <p:spPr bwMode="auto">
          <a:xfrm>
            <a:off x="6888163" y="5084763"/>
            <a:ext cx="2679700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3667125" y="1976438"/>
            <a:ext cx="3581400" cy="5889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kumimoji="1" lang="zh-CN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辨别火线与零线</a:t>
            </a:r>
            <a:endParaRPr kumimoji="1"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2057400" y="5334001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CN" altLang="en-US" sz="2800" b="1" i="1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方法</a:t>
            </a:r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2208213" y="1976438"/>
            <a:ext cx="1066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CN" altLang="en-US" sz="2800" b="1" i="1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作用</a:t>
            </a:r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2133600" y="2887663"/>
            <a:ext cx="1143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CN" altLang="en-US" sz="2800" b="1" i="1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结构</a:t>
            </a:r>
          </a:p>
        </p:txBody>
      </p:sp>
      <p:sp>
        <p:nvSpPr>
          <p:cNvPr id="50195" name="AutoShape 19"/>
          <p:cNvSpPr>
            <a:spLocks noChangeArrowheads="1"/>
          </p:cNvSpPr>
          <p:nvPr/>
        </p:nvSpPr>
        <p:spPr bwMode="auto">
          <a:xfrm>
            <a:off x="7162800" y="1524000"/>
            <a:ext cx="3505200" cy="914400"/>
          </a:xfrm>
          <a:prstGeom prst="wedgeEllipseCallout">
            <a:avLst>
              <a:gd name="adj1" fmla="val -81792"/>
              <a:gd name="adj2" fmla="val 1170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800">
                <a:solidFill>
                  <a:srgbClr val="000000"/>
                </a:solidFill>
              </a:rPr>
              <a:t>阻值约为</a:t>
            </a:r>
            <a:r>
              <a:rPr lang="en-US" altLang="zh-CN" sz="2800">
                <a:solidFill>
                  <a:srgbClr val="000000"/>
                </a:solidFill>
              </a:rPr>
              <a:t>2M</a:t>
            </a:r>
            <a:r>
              <a:rPr lang="el-GR" altLang="zh-CN" sz="2800">
                <a:solidFill>
                  <a:srgbClr val="000000"/>
                </a:solidFill>
                <a:cs typeface="Arial" panose="020B0604020202020204" pitchFamily="34" charset="0"/>
              </a:rPr>
              <a:t>Ω</a:t>
            </a:r>
          </a:p>
        </p:txBody>
      </p:sp>
    </p:spTree>
    <p:extLst>
      <p:ext uri="{BB962C8B-B14F-4D97-AF65-F5344CB8AC3E}">
        <p14:creationId xmlns:p14="http://schemas.microsoft.com/office/powerpoint/2010/main" xmlns="" val="25726312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0" grpId="0" animBg="1" autoUpdateAnimBg="0"/>
      <p:bldP spid="5019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43025" y="350838"/>
            <a:ext cx="3600450" cy="990600"/>
          </a:xfrm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rgbClr val="FF0000"/>
                </a:solidFill>
                <a:ea typeface="黑体" panose="02010609060101010101" pitchFamily="49" charset="-122"/>
              </a:rPr>
              <a:t>空气开关</a:t>
            </a:r>
            <a:br>
              <a:rPr lang="zh-CN" altLang="en-US" smtClean="0">
                <a:solidFill>
                  <a:srgbClr val="FF0000"/>
                </a:solidFill>
                <a:ea typeface="黑体" panose="02010609060101010101" pitchFamily="49" charset="-122"/>
              </a:rPr>
            </a:br>
            <a:r>
              <a:rPr lang="zh-CN" altLang="en-US" smtClean="0">
                <a:solidFill>
                  <a:srgbClr val="FF0000"/>
                </a:solidFill>
                <a:ea typeface="黑体" panose="02010609060101010101" pitchFamily="49" charset="-122"/>
              </a:rPr>
              <a:t>（新型保险）</a:t>
            </a:r>
          </a:p>
        </p:txBody>
      </p:sp>
      <p:pic>
        <p:nvPicPr>
          <p:cNvPr id="10243" name="Picture 3" descr="空气开关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3657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15889"/>
            <a:ext cx="5105400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5"/>
          <p:cNvSpPr>
            <a:spLocks noRot="1" noChangeArrowheads="1"/>
          </p:cNvSpPr>
          <p:nvPr/>
        </p:nvSpPr>
        <p:spPr bwMode="auto">
          <a:xfrm>
            <a:off x="5867401" y="5105400"/>
            <a:ext cx="34194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4400">
                <a:solidFill>
                  <a:srgbClr val="FF0000"/>
                </a:solidFill>
                <a:ea typeface="黑体" panose="02010609060101010101" pitchFamily="49" charset="-122"/>
              </a:rPr>
              <a:t>漏电保护器</a:t>
            </a:r>
          </a:p>
        </p:txBody>
      </p:sp>
      <p:pic>
        <p:nvPicPr>
          <p:cNvPr id="7174" name="Picture 6" descr="RW_020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01200" y="5715000"/>
            <a:ext cx="7318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2180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752600" y="1989139"/>
            <a:ext cx="23510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di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CN" altLang="en-US" sz="32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连接方法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295776" y="1916113"/>
            <a:ext cx="479425" cy="685800"/>
            <a:chOff x="1632" y="1344"/>
            <a:chExt cx="302" cy="432"/>
          </a:xfrm>
        </p:grpSpPr>
        <p:sp>
          <p:nvSpPr>
            <p:cNvPr id="8207" name="Line 4"/>
            <p:cNvSpPr>
              <a:spLocks noChangeShapeType="1"/>
            </p:cNvSpPr>
            <p:nvPr/>
          </p:nvSpPr>
          <p:spPr bwMode="auto">
            <a:xfrm>
              <a:off x="1632" y="1344"/>
              <a:ext cx="0" cy="43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08" name="Line 5"/>
            <p:cNvSpPr>
              <a:spLocks noChangeShapeType="1"/>
            </p:cNvSpPr>
            <p:nvPr/>
          </p:nvSpPr>
          <p:spPr bwMode="auto">
            <a:xfrm>
              <a:off x="1640" y="1344"/>
              <a:ext cx="28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09" name="Line 6"/>
            <p:cNvSpPr>
              <a:spLocks noChangeShapeType="1"/>
            </p:cNvSpPr>
            <p:nvPr/>
          </p:nvSpPr>
          <p:spPr bwMode="auto">
            <a:xfrm>
              <a:off x="1646" y="1768"/>
              <a:ext cx="28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876800" y="1600200"/>
            <a:ext cx="51323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kumimoji="1" lang="zh-CN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灯泡与</a:t>
            </a:r>
            <a:r>
              <a:rPr kumimoji="1" lang="zh-CN" altLang="en-US" b="1">
                <a:solidFill>
                  <a:srgbClr val="000000"/>
                </a:solidFill>
                <a:latin typeface="Times New Roman" panose="02020603050405020304" pitchFamily="18" charset="0"/>
                <a:hlinkClick r:id="rId2" action="ppaction://hlinksldjump"/>
              </a:rPr>
              <a:t>用电器</a:t>
            </a:r>
            <a:r>
              <a:rPr kumimoji="1" lang="zh-CN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之间互相并联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4800600" y="2286000"/>
            <a:ext cx="525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kumimoji="1" lang="zh-CN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开关和所控制的灯泡相串联</a:t>
            </a:r>
          </a:p>
        </p:txBody>
      </p:sp>
      <p:sp>
        <p:nvSpPr>
          <p:cNvPr id="8198" name="Rectangle 9"/>
          <p:cNvSpPr>
            <a:spLocks noChangeArrowheads="1"/>
          </p:cNvSpPr>
          <p:nvPr/>
        </p:nvSpPr>
        <p:spPr bwMode="auto">
          <a:xfrm>
            <a:off x="4495800" y="609600"/>
            <a:ext cx="3200400" cy="76200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4400" b="1" u="sng">
                <a:solidFill>
                  <a:srgbClr val="FF33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灯泡与灯座</a:t>
            </a:r>
          </a:p>
        </p:txBody>
      </p:sp>
      <p:sp>
        <p:nvSpPr>
          <p:cNvPr id="8199" name="Rectangle 11"/>
          <p:cNvSpPr>
            <a:spLocks noChangeArrowheads="1"/>
          </p:cNvSpPr>
          <p:nvPr/>
        </p:nvSpPr>
        <p:spPr bwMode="auto">
          <a:xfrm>
            <a:off x="1524001" y="25236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6705600" y="3276601"/>
            <a:ext cx="34226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kumimoji="1" lang="zh-CN" altLang="en-US" sz="4000" b="1">
                <a:solidFill>
                  <a:srgbClr val="FF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思考</a:t>
            </a:r>
            <a:r>
              <a:rPr kumimoji="1" lang="en-US" altLang="zh-CN" sz="4000" b="1">
                <a:solidFill>
                  <a:srgbClr val="FF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:</a:t>
            </a:r>
            <a:r>
              <a:rPr kumimoji="1" lang="zh-CN" altLang="en-US" sz="4000" b="1">
                <a:solidFill>
                  <a:srgbClr val="00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你知道开关要接在哪一端吗？</a:t>
            </a:r>
          </a:p>
        </p:txBody>
      </p:sp>
      <p:pic>
        <p:nvPicPr>
          <p:cNvPr id="8201" name="Picture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1"/>
            <a:ext cx="3962400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2590800" y="3505200"/>
            <a:ext cx="2362200" cy="1447800"/>
            <a:chOff x="672" y="2208"/>
            <a:chExt cx="1488" cy="912"/>
          </a:xfrm>
        </p:grpSpPr>
        <p:sp>
          <p:nvSpPr>
            <p:cNvPr id="8203" name="Line 24"/>
            <p:cNvSpPr>
              <a:spLocks noChangeShapeType="1"/>
            </p:cNvSpPr>
            <p:nvPr/>
          </p:nvSpPr>
          <p:spPr bwMode="auto">
            <a:xfrm flipH="1" flipV="1">
              <a:off x="720" y="2544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04" name="Oval 25"/>
            <p:cNvSpPr>
              <a:spLocks noChangeArrowheads="1"/>
            </p:cNvSpPr>
            <p:nvPr/>
          </p:nvSpPr>
          <p:spPr bwMode="auto">
            <a:xfrm>
              <a:off x="672" y="249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zh-CN" sz="1800">
                <a:solidFill>
                  <a:srgbClr val="000000"/>
                </a:solidFill>
              </a:endParaRPr>
            </a:p>
          </p:txBody>
        </p:sp>
        <p:sp>
          <p:nvSpPr>
            <p:cNvPr id="8205" name="Line 26"/>
            <p:cNvSpPr>
              <a:spLocks noChangeShapeType="1"/>
            </p:cNvSpPr>
            <p:nvPr/>
          </p:nvSpPr>
          <p:spPr bwMode="auto">
            <a:xfrm flipV="1">
              <a:off x="2112" y="2256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06" name="Oval 27"/>
            <p:cNvSpPr>
              <a:spLocks noChangeArrowheads="1"/>
            </p:cNvSpPr>
            <p:nvPr/>
          </p:nvSpPr>
          <p:spPr bwMode="auto">
            <a:xfrm>
              <a:off x="2064" y="220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zh-CN" sz="18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2416512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  <p:bldP spid="11272" grpId="0"/>
      <p:bldP spid="112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卡口灯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28209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 descr="卡口灯座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1" y="0"/>
            <a:ext cx="269716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819400" y="3505200"/>
            <a:ext cx="3124200" cy="3124200"/>
            <a:chOff x="2835" y="572"/>
            <a:chExt cx="2812" cy="3402"/>
          </a:xfrm>
        </p:grpSpPr>
        <p:pic>
          <p:nvPicPr>
            <p:cNvPr id="9230" name="Picture 12" descr="螺口灯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618"/>
              <a:ext cx="2744" cy="3311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1" name="Rectangle 13"/>
            <p:cNvSpPr>
              <a:spLocks noChangeArrowheads="1"/>
            </p:cNvSpPr>
            <p:nvPr/>
          </p:nvSpPr>
          <p:spPr bwMode="auto">
            <a:xfrm>
              <a:off x="2835" y="572"/>
              <a:ext cx="2812" cy="3402"/>
            </a:xfrm>
            <a:prstGeom prst="rect">
              <a:avLst/>
            </a:prstGeom>
            <a:noFill/>
            <a:ln w="57150">
              <a:solidFill>
                <a:srgbClr val="111111">
                  <a:alpha val="27843"/>
                </a:srgbClr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</p:grpSp>
      <p:pic>
        <p:nvPicPr>
          <p:cNvPr id="12302" name="Picture 14" descr="螺口灯座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581400"/>
            <a:ext cx="28130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57200"/>
            <a:ext cx="34480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5181601" y="990600"/>
            <a:ext cx="5218113" cy="3657600"/>
            <a:chOff x="2304" y="624"/>
            <a:chExt cx="3287" cy="2304"/>
          </a:xfrm>
        </p:grpSpPr>
        <p:sp>
          <p:nvSpPr>
            <p:cNvPr id="9227" name="Text Box 17"/>
            <p:cNvSpPr txBox="1">
              <a:spLocks noChangeArrowheads="1"/>
            </p:cNvSpPr>
            <p:nvPr/>
          </p:nvSpPr>
          <p:spPr bwMode="auto">
            <a:xfrm>
              <a:off x="4416" y="1632"/>
              <a:ext cx="1175" cy="460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None/>
              </a:pPr>
              <a:r>
                <a:rPr lang="zh-CN" altLang="en-US" sz="4000" b="1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接火线</a:t>
              </a:r>
            </a:p>
          </p:txBody>
        </p:sp>
        <p:sp>
          <p:nvSpPr>
            <p:cNvPr id="9228" name="Line 18"/>
            <p:cNvSpPr>
              <a:spLocks noChangeShapeType="1"/>
            </p:cNvSpPr>
            <p:nvPr/>
          </p:nvSpPr>
          <p:spPr bwMode="auto">
            <a:xfrm flipH="1" flipV="1">
              <a:off x="2316" y="624"/>
              <a:ext cx="2160" cy="12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229" name="Line 19"/>
            <p:cNvSpPr>
              <a:spLocks noChangeShapeType="1"/>
            </p:cNvSpPr>
            <p:nvPr/>
          </p:nvSpPr>
          <p:spPr bwMode="auto">
            <a:xfrm flipH="1">
              <a:off x="2304" y="1872"/>
              <a:ext cx="2160" cy="105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2311" name="Line 23"/>
          <p:cNvSpPr>
            <a:spLocks noChangeShapeType="1"/>
          </p:cNvSpPr>
          <p:nvPr/>
        </p:nvSpPr>
        <p:spPr bwMode="auto">
          <a:xfrm flipH="1">
            <a:off x="2971800" y="1219200"/>
            <a:ext cx="2133600" cy="281940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>
            <a:off x="2971800" y="4038600"/>
            <a:ext cx="1981200" cy="91440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1524000" y="3733800"/>
            <a:ext cx="167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CN" altLang="en-US">
                <a:solidFill>
                  <a:srgbClr val="00FFFF"/>
                </a:solidFill>
                <a:ea typeface="黑体" panose="02010609060101010101" pitchFamily="49" charset="-122"/>
              </a:rPr>
              <a:t>接零线</a:t>
            </a:r>
          </a:p>
        </p:txBody>
      </p:sp>
    </p:spTree>
    <p:extLst>
      <p:ext uri="{BB962C8B-B14F-4D97-AF65-F5344CB8AC3E}">
        <p14:creationId xmlns:p14="http://schemas.microsoft.com/office/powerpoint/2010/main" xmlns="" val="2671669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1" grpId="0" animBg="1"/>
      <p:bldP spid="12312" grpId="0" animBg="1"/>
      <p:bldP spid="123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419600" y="228601"/>
            <a:ext cx="3435350" cy="823913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4800" b="1" u="sng">
                <a:solidFill>
                  <a:srgbClr val="FF33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插座</a:t>
            </a:r>
            <a:r>
              <a:rPr kumimoji="1" lang="zh-CN" altLang="en-US" sz="4800" b="1" u="sng">
                <a:solidFill>
                  <a:srgbClr val="FFFF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与</a:t>
            </a:r>
            <a:r>
              <a:rPr kumimoji="1" lang="zh-CN" altLang="en-US" sz="4800" b="1" u="sng">
                <a:solidFill>
                  <a:srgbClr val="FF33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插头</a:t>
            </a:r>
            <a:endParaRPr kumimoji="1" lang="zh-CN" altLang="en-US" sz="4800" u="sng">
              <a:solidFill>
                <a:srgbClr val="FF33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886200" y="1143000"/>
            <a:ext cx="6019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kumimoji="1" lang="zh-CN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给电视机、洗衣机、电冰箱以及其他可能搬动的家用电器供电。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752600" y="1143000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di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作用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828800" y="2286000"/>
            <a:ext cx="190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di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分类</a:t>
            </a:r>
          </a:p>
        </p:txBody>
      </p:sp>
      <p:sp>
        <p:nvSpPr>
          <p:cNvPr id="14343" name="Text Box 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962400" y="2286000"/>
            <a:ext cx="2667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kumimoji="1" lang="en-US" altLang="zh-CN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   </a:t>
            </a:r>
            <a:r>
              <a:rPr kumimoji="1" lang="zh-CN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两孔插座</a:t>
            </a:r>
          </a:p>
        </p:txBody>
      </p:sp>
      <p:sp>
        <p:nvSpPr>
          <p:cNvPr id="14344" name="Text Box 8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705601" y="2286000"/>
            <a:ext cx="2354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kumimoji="1" lang="en-US" altLang="zh-CN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   </a:t>
            </a:r>
            <a:r>
              <a:rPr kumimoji="1" lang="zh-CN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三孔插座</a:t>
            </a:r>
          </a:p>
        </p:txBody>
      </p:sp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185" t="35068" r="31273" b="34874"/>
          <a:stretch>
            <a:fillRect/>
          </a:stretch>
        </p:blipFill>
        <p:spPr bwMode="auto">
          <a:xfrm>
            <a:off x="1981200" y="3048001"/>
            <a:ext cx="3200400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0" name="Picture 2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124201"/>
            <a:ext cx="3886200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8382000" y="3200400"/>
            <a:ext cx="160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CN" altLang="en-US">
                <a:solidFill>
                  <a:srgbClr val="FFFFFF"/>
                </a:solidFill>
                <a:ea typeface="黑体" panose="02010609060101010101" pitchFamily="49" charset="-122"/>
              </a:rPr>
              <a:t>接地线</a:t>
            </a: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8458200" y="5562600"/>
            <a:ext cx="152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CN" altLang="en-US">
                <a:solidFill>
                  <a:srgbClr val="FFFFFF"/>
                </a:solidFill>
              </a:rPr>
              <a:t>接火线</a:t>
            </a:r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6248400" y="5638800"/>
            <a:ext cx="1403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>
                <a:solidFill>
                  <a:srgbClr val="FFFFFF"/>
                </a:solidFill>
              </a:rPr>
              <a:t>接零线</a:t>
            </a:r>
          </a:p>
        </p:txBody>
      </p:sp>
    </p:spTree>
    <p:extLst>
      <p:ext uri="{BB962C8B-B14F-4D97-AF65-F5344CB8AC3E}">
        <p14:creationId xmlns:p14="http://schemas.microsoft.com/office/powerpoint/2010/main" xmlns="" val="1942689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  <p:bldP spid="14341" grpId="0"/>
      <p:bldP spid="14343" grpId="0"/>
      <p:bldP spid="14344" grpId="0"/>
      <p:bldP spid="14361" grpId="0"/>
      <p:bldP spid="14362" grpId="0"/>
      <p:bldP spid="143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三孔插座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1" y="1066800"/>
            <a:ext cx="299561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三脚插头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066800"/>
            <a:ext cx="23145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2286001" y="381000"/>
            <a:ext cx="2879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kumimoji="1" lang="en-US" altLang="zh-CN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   </a:t>
            </a:r>
            <a:r>
              <a:rPr kumimoji="1" lang="zh-CN" altLang="en-US" b="1">
                <a:solidFill>
                  <a:srgbClr val="FF0066"/>
                </a:solidFill>
                <a:latin typeface="Times New Roman" panose="02020603050405020304" pitchFamily="18" charset="0"/>
              </a:rPr>
              <a:t>三孔插座</a:t>
            </a:r>
          </a:p>
        </p:txBody>
      </p:sp>
      <p:sp>
        <p:nvSpPr>
          <p:cNvPr id="16389" name="Text 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324601" y="304800"/>
            <a:ext cx="2879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kumimoji="1" lang="en-US" altLang="zh-CN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   </a:t>
            </a:r>
            <a:r>
              <a:rPr kumimoji="1" lang="zh-CN" altLang="en-US" b="1">
                <a:solidFill>
                  <a:srgbClr val="FF0066"/>
                </a:solidFill>
                <a:latin typeface="Times New Roman" panose="02020603050405020304" pitchFamily="18" charset="0"/>
              </a:rPr>
              <a:t>三脚插头</a:t>
            </a:r>
          </a:p>
        </p:txBody>
      </p:sp>
      <p:pic>
        <p:nvPicPr>
          <p:cNvPr id="11270" name="Picture 8" descr="QQ截图未命名"/>
          <p:cNvPicPr>
            <a:picLocks noChangeAspect="1" noChangeArrowheads="1"/>
          </p:cNvPicPr>
          <p:nvPr/>
        </p:nvPicPr>
        <p:blipFill>
          <a:blip r:embed="rId5" cstate="print">
            <a:lum bright="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5128" b="16129"/>
          <a:stretch>
            <a:fillRect/>
          </a:stretch>
        </p:blipFill>
        <p:spPr bwMode="auto">
          <a:xfrm>
            <a:off x="6019800" y="3733801"/>
            <a:ext cx="4419600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564929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SCN05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40" t="11121" r="8981" b="11093"/>
          <a:stretch>
            <a:fillRect/>
          </a:stretch>
        </p:blipFill>
        <p:spPr bwMode="auto">
          <a:xfrm>
            <a:off x="1524000" y="762000"/>
            <a:ext cx="914400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DSCN05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76" b="13531"/>
          <a:stretch>
            <a:fillRect/>
          </a:stretch>
        </p:blipFill>
        <p:spPr bwMode="auto">
          <a:xfrm>
            <a:off x="1524000" y="838200"/>
            <a:ext cx="9144000" cy="647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AutoShap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448300" y="260350"/>
            <a:ext cx="215900" cy="2159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0655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555</Words>
  <Application>Microsoft Office PowerPoint</Application>
  <PresentationFormat>自定义</PresentationFormat>
  <Paragraphs>120</Paragraphs>
  <Slides>21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Ocean</vt:lpstr>
      <vt:lpstr>默认设计模板</vt:lpstr>
      <vt:lpstr>Photo Editor 照片</vt:lpstr>
      <vt:lpstr>BMP 图象</vt:lpstr>
      <vt:lpstr>剪辑</vt:lpstr>
      <vt:lpstr>Image</vt:lpstr>
      <vt:lpstr>幻灯片 1</vt:lpstr>
      <vt:lpstr>幻灯片 2</vt:lpstr>
      <vt:lpstr>幻灯片 3</vt:lpstr>
      <vt:lpstr>空气开关 （新型保险）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2、触电急救</vt:lpstr>
      <vt:lpstr>幻灯片 16</vt:lpstr>
      <vt:lpstr>安全用电原则</vt:lpstr>
      <vt:lpstr>课堂训练</vt:lpstr>
      <vt:lpstr>幻灯片 19</vt:lpstr>
      <vt:lpstr>幻灯片 20</vt:lpstr>
      <vt:lpstr>幻灯片 21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China</cp:lastModifiedBy>
  <cp:revision>3</cp:revision>
  <dcterms:created xsi:type="dcterms:W3CDTF">2018-11-28T00:38:04Z</dcterms:created>
  <dcterms:modified xsi:type="dcterms:W3CDTF">2018-11-29T02:20:26Z</dcterms:modified>
</cp:coreProperties>
</file>