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80" r:id="rId3"/>
    <p:sldId id="295" r:id="rId4"/>
    <p:sldId id="305" r:id="rId5"/>
    <p:sldId id="351" r:id="rId6"/>
    <p:sldId id="307" r:id="rId7"/>
    <p:sldId id="352" r:id="rId8"/>
    <p:sldId id="353" r:id="rId9"/>
    <p:sldId id="315" r:id="rId10"/>
    <p:sldId id="303" r:id="rId11"/>
    <p:sldId id="368" r:id="rId12"/>
    <p:sldId id="369" r:id="rId13"/>
    <p:sldId id="354" r:id="rId14"/>
    <p:sldId id="355" r:id="rId15"/>
    <p:sldId id="370" r:id="rId16"/>
    <p:sldId id="341" r:id="rId17"/>
    <p:sldId id="356" r:id="rId18"/>
    <p:sldId id="359" r:id="rId19"/>
    <p:sldId id="358" r:id="rId20"/>
    <p:sldId id="371" r:id="rId21"/>
    <p:sldId id="342" r:id="rId22"/>
    <p:sldId id="380" r:id="rId23"/>
    <p:sldId id="357" r:id="rId24"/>
    <p:sldId id="372" r:id="rId25"/>
    <p:sldId id="373" r:id="rId26"/>
    <p:sldId id="375" r:id="rId27"/>
    <p:sldId id="374" r:id="rId28"/>
    <p:sldId id="322" r:id="rId29"/>
    <p:sldId id="323" r:id="rId30"/>
    <p:sldId id="360" r:id="rId31"/>
    <p:sldId id="345" r:id="rId32"/>
    <p:sldId id="376" r:id="rId33"/>
    <p:sldId id="328" r:id="rId34"/>
    <p:sldId id="377" r:id="rId35"/>
    <p:sldId id="346" r:id="rId36"/>
    <p:sldId id="329" r:id="rId37"/>
    <p:sldId id="331" r:id="rId38"/>
    <p:sldId id="347" r:id="rId39"/>
    <p:sldId id="337" r:id="rId40"/>
    <p:sldId id="348" r:id="rId41"/>
    <p:sldId id="378" r:id="rId42"/>
    <p:sldId id="361" r:id="rId43"/>
    <p:sldId id="379" r:id="rId44"/>
    <p:sldId id="365" r:id="rId45"/>
    <p:sldId id="366" r:id="rId46"/>
    <p:sldId id="367" r:id="rId47"/>
  </p:sldIdLst>
  <p:sldSz cx="9144000" cy="5143500" type="screen16x9"/>
  <p:notesSz cx="9942195" cy="676084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FA096"/>
    <a:srgbClr val="006762"/>
    <a:srgbClr val="6FB52F"/>
    <a:srgbClr val="99CA6C"/>
    <a:srgbClr val="316A2C"/>
    <a:srgbClr val="5AB430"/>
    <a:srgbClr val="B18147"/>
    <a:srgbClr val="7F4E21"/>
    <a:srgbClr val="A50021"/>
    <a:srgbClr val="A271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aximized">
    <p:restoredLeft sz="9960" autoAdjust="0"/>
    <p:restoredTop sz="94660"/>
  </p:normalViewPr>
  <p:slideViewPr>
    <p:cSldViewPr snapToGrid="0">
      <p:cViewPr varScale="1">
        <p:scale>
          <a:sx n="66" d="100"/>
          <a:sy n="66" d="100"/>
        </p:scale>
        <p:origin x="-102" y="-134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0" Type="http://schemas.openxmlformats.org/officeDocument/2006/relationships/tableStyles" Target="tableStyles.xml"/><Relationship Id="rId5" Type="http://schemas.openxmlformats.org/officeDocument/2006/relationships/slide" Target="slides/slide3.xml"/><Relationship Id="rId49" Type="http://schemas.openxmlformats.org/officeDocument/2006/relationships/viewProps" Target="viewProps.xml"/><Relationship Id="rId48" Type="http://schemas.openxmlformats.org/officeDocument/2006/relationships/presProps" Target="presProps.xml"/><Relationship Id="rId47" Type="http://schemas.openxmlformats.org/officeDocument/2006/relationships/slide" Target="slides/slide45.xml"/><Relationship Id="rId46" Type="http://schemas.openxmlformats.org/officeDocument/2006/relationships/slide" Target="slides/slide44.xml"/><Relationship Id="rId45" Type="http://schemas.openxmlformats.org/officeDocument/2006/relationships/slide" Target="slides/slide43.xml"/><Relationship Id="rId44" Type="http://schemas.openxmlformats.org/officeDocument/2006/relationships/slide" Target="slides/slide42.xml"/><Relationship Id="rId43" Type="http://schemas.openxmlformats.org/officeDocument/2006/relationships/slide" Target="slides/slide41.xml"/><Relationship Id="rId42" Type="http://schemas.openxmlformats.org/officeDocument/2006/relationships/slide" Target="slides/slide40.xml"/><Relationship Id="rId41" Type="http://schemas.openxmlformats.org/officeDocument/2006/relationships/slide" Target="slides/slide39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43.emf"/><Relationship Id="rId1" Type="http://schemas.openxmlformats.org/officeDocument/2006/relationships/image" Target="../media/image41.emf"/></Relationships>
</file>

<file path=ppt/drawings/_rels/vmlDrawing18.vml.rels><?xml version="1.0" encoding="UTF-8" standalone="yes"?>
<Relationships xmlns="http://schemas.openxmlformats.org/package/2006/relationships"><Relationship Id="rId2" Type="http://schemas.openxmlformats.org/officeDocument/2006/relationships/image" Target="../media/image45.emf"/><Relationship Id="rId1" Type="http://schemas.openxmlformats.org/officeDocument/2006/relationships/image" Target="../media/image44.emf"/></Relationships>
</file>

<file path=ppt/drawings/_rels/vmlDrawing19.vml.rels><?xml version="1.0" encoding="UTF-8" standalone="yes"?>
<Relationships xmlns="http://schemas.openxmlformats.org/package/2006/relationships"><Relationship Id="rId2" Type="http://schemas.openxmlformats.org/officeDocument/2006/relationships/image" Target="../media/image47.emf"/><Relationship Id="rId1" Type="http://schemas.openxmlformats.org/officeDocument/2006/relationships/image" Target="../media/image4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2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9.emf"/><Relationship Id="rId1" Type="http://schemas.openxmlformats.org/officeDocument/2006/relationships/image" Target="../media/image4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tags" Target="../tags/tag51.xml"/><Relationship Id="rId4" Type="http://schemas.openxmlformats.org/officeDocument/2006/relationships/tags" Target="../tags/tag50.xml"/><Relationship Id="rId3" Type="http://schemas.openxmlformats.org/officeDocument/2006/relationships/tags" Target="../tags/tag49.xml"/><Relationship Id="rId2" Type="http://schemas.openxmlformats.org/officeDocument/2006/relationships/tags" Target="../tags/tag48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tags" Target="../tags/tag55.xml"/><Relationship Id="rId4" Type="http://schemas.openxmlformats.org/officeDocument/2006/relationships/tags" Target="../tags/tag54.xml"/><Relationship Id="rId3" Type="http://schemas.openxmlformats.org/officeDocument/2006/relationships/tags" Target="../tags/tag53.xml"/><Relationship Id="rId2" Type="http://schemas.openxmlformats.org/officeDocument/2006/relationships/tags" Target="../tags/tag52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3" Type="http://schemas.openxmlformats.org/officeDocument/2006/relationships/tags" Target="../tags/tag12.xml"/><Relationship Id="rId2" Type="http://schemas.openxmlformats.org/officeDocument/2006/relationships/tags" Target="../tags/tag11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7" Type="http://schemas.openxmlformats.org/officeDocument/2006/relationships/tags" Target="../tags/tag21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9" Type="http://schemas.openxmlformats.org/officeDocument/2006/relationships/tags" Target="../tags/tag29.xml"/><Relationship Id="rId8" Type="http://schemas.openxmlformats.org/officeDocument/2006/relationships/tags" Target="../tags/tag28.xml"/><Relationship Id="rId7" Type="http://schemas.openxmlformats.org/officeDocument/2006/relationships/tags" Target="../tags/tag27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36.xml"/><Relationship Id="rId3" Type="http://schemas.openxmlformats.org/officeDocument/2006/relationships/tags" Target="../tags/tag35.xml"/><Relationship Id="rId2" Type="http://schemas.openxmlformats.org/officeDocument/2006/relationships/tags" Target="../tags/tag34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7" Type="http://schemas.openxmlformats.org/officeDocument/2006/relationships/tags" Target="../tags/tag42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4" Type="http://schemas.openxmlformats.org/officeDocument/2006/relationships/tags" Target="../tags/tag39.xml"/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6" Type="http://schemas.openxmlformats.org/officeDocument/2006/relationships/tags" Target="../tags/tag47.xml"/><Relationship Id="rId5" Type="http://schemas.openxmlformats.org/officeDocument/2006/relationships/tags" Target="../tags/tag46.xml"/><Relationship Id="rId4" Type="http://schemas.openxmlformats.org/officeDocument/2006/relationships/tags" Target="../tags/tag45.xml"/><Relationship Id="rId3" Type="http://schemas.openxmlformats.org/officeDocument/2006/relationships/tags" Target="../tags/tag44.xml"/><Relationship Id="rId2" Type="http://schemas.openxmlformats.org/officeDocument/2006/relationships/tags" Target="../tags/tag43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502412" y="1941211"/>
            <a:ext cx="8139178" cy="674375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405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502412" y="2674620"/>
            <a:ext cx="8139178" cy="713238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502448" y="714381"/>
            <a:ext cx="8139178" cy="378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502412" y="1941211"/>
            <a:ext cx="8139178" cy="674375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05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502412" y="972000"/>
            <a:ext cx="8139178" cy="3781016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B1AA9239-D668-474B-AEC1-AED18A1262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3D5D4752-0CE7-4497-9789-8CD18D74C97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48" y="2856548"/>
            <a:ext cx="8139178" cy="468634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27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楷体" panose="02010609060101010101" charset="-122"/>
                <a:ea typeface="楷体" panose="02010609060101010101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502444" y="3383756"/>
            <a:ext cx="8139178" cy="808489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21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502448" y="972000"/>
            <a:ext cx="3962432" cy="3780000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679158" y="972000"/>
            <a:ext cx="3962432" cy="3780000"/>
          </a:xfrm>
        </p:spPr>
        <p:txBody>
          <a:bodyPr>
            <a:noAutofit/>
          </a:bodyPr>
          <a:lstStyle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502412" y="324000"/>
            <a:ext cx="8139178" cy="486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  <a:endParaRPr dirty="0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502448" y="972000"/>
            <a:ext cx="3962432" cy="285752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单击此处编辑文本</a:t>
            </a:r>
            <a:endParaRPr lang="zh-CN" altLang="en-US" dirty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502444" y="1341782"/>
            <a:ext cx="3962400" cy="3414176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972000"/>
            <a:ext cx="3962432" cy="285752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341782"/>
            <a:ext cx="3962432" cy="3414176"/>
          </a:xfrm>
        </p:spPr>
        <p:txBody>
          <a:bodyPr vert="horz" lIns="101600" tIns="0" rIns="82550" bIns="0" rtlCol="0">
            <a:no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8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  <a:endParaRPr dirty="0">
              <a:sym typeface="+mn-ea"/>
            </a:endParaRPr>
          </a:p>
          <a:p>
            <a:pPr lvl="1"/>
            <a:r>
              <a:rPr dirty="0">
                <a:sym typeface="+mn-ea"/>
              </a:rPr>
              <a:t>第二级</a:t>
            </a:r>
            <a:endParaRPr dirty="0">
              <a:sym typeface="+mn-ea"/>
            </a:endParaRPr>
          </a:p>
          <a:p>
            <a:pPr lvl="2"/>
            <a:r>
              <a:rPr dirty="0">
                <a:sym typeface="+mn-ea"/>
              </a:rPr>
              <a:t>第三级</a:t>
            </a:r>
            <a:endParaRPr dirty="0">
              <a:sym typeface="+mn-ea"/>
            </a:endParaRPr>
          </a:p>
          <a:p>
            <a:pPr lvl="3"/>
            <a:r>
              <a:rPr dirty="0">
                <a:sym typeface="+mn-ea"/>
              </a:rPr>
              <a:t>第四级</a:t>
            </a:r>
            <a:endParaRPr dirty="0">
              <a:sym typeface="+mn-ea"/>
            </a:endParaRPr>
          </a:p>
          <a:p>
            <a:pPr lvl="4"/>
            <a:r>
              <a:rPr dirty="0">
                <a:sym typeface="+mn-ea"/>
              </a:rPr>
              <a:t>第五级</a:t>
            </a:r>
            <a:endParaRPr dirty="0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02448" y="972000"/>
            <a:ext cx="3962432" cy="378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679194" y="972000"/>
            <a:ext cx="3962432" cy="37800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7928351" y="714381"/>
            <a:ext cx="713238" cy="4041680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502444" y="714375"/>
            <a:ext cx="7371076" cy="4041680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tags" Target="../tags/tag61.xml"/><Relationship Id="rId16" Type="http://schemas.openxmlformats.org/officeDocument/2006/relationships/tags" Target="../tags/tag60.xml"/><Relationship Id="rId15" Type="http://schemas.openxmlformats.org/officeDocument/2006/relationships/tags" Target="../tags/tag59.xml"/><Relationship Id="rId14" Type="http://schemas.openxmlformats.org/officeDocument/2006/relationships/tags" Target="../tags/tag58.xml"/><Relationship Id="rId13" Type="http://schemas.openxmlformats.org/officeDocument/2006/relationships/tags" Target="../tags/tag57.xml"/><Relationship Id="rId12" Type="http://schemas.openxmlformats.org/officeDocument/2006/relationships/tags" Target="../tags/tag56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502412" y="324000"/>
            <a:ext cx="8139178" cy="486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502412" y="972000"/>
            <a:ext cx="8139178" cy="378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59807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A9239-D668-474B-AEC1-AED18A12624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3087000" y="4762375"/>
            <a:ext cx="2970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6457950" y="4762375"/>
            <a:ext cx="2025000" cy="23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5D4752-0CE7-4497-9789-8CD18D74C975}" type="slidenum">
              <a:rPr lang="zh-CN" altLang="en-US" smtClean="0"/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7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100" b="1" u="none" strike="noStrike" kern="1200" cap="none" spc="200" normalizeH="0">
          <a:solidFill>
            <a:schemeClr val="tx1"/>
          </a:solidFill>
          <a:uFillTx/>
          <a:latin typeface="华文楷体" panose="02010600040101010101" charset="-122"/>
          <a:ea typeface="华文楷体" panose="02010600040101010101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800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207135" algn="l"/>
        </a:tabLst>
        <a:defRPr sz="1800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800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800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800" u="none" strike="noStrike" kern="1200" cap="none" spc="150" normalizeH="0" baseline="0">
          <a:solidFill>
            <a:schemeClr val="tx1"/>
          </a:solidFill>
          <a:uFillTx/>
          <a:latin typeface="宋体" panose="02010600030101010101" pitchFamily="2" charset="-122"/>
          <a:ea typeface="宋体" panose="02010600030101010101" pitchFamily="2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3.emf"/><Relationship Id="rId1" Type="http://schemas.openxmlformats.org/officeDocument/2006/relationships/package" Target="../embeddings/Document4.docx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4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7.emf"/><Relationship Id="rId2" Type="http://schemas.openxmlformats.org/officeDocument/2006/relationships/package" Target="../embeddings/Document5.docx"/><Relationship Id="rId1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5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9.emf"/><Relationship Id="rId2" Type="http://schemas.openxmlformats.org/officeDocument/2006/relationships/package" Target="../embeddings/Document6.docx"/><Relationship Id="rId1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6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1.emf"/><Relationship Id="rId2" Type="http://schemas.openxmlformats.org/officeDocument/2006/relationships/package" Target="../embeddings/Document7.docx"/><Relationship Id="rId1" Type="http://schemas.openxmlformats.org/officeDocument/2006/relationships/image" Target="../media/image2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7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emf"/><Relationship Id="rId1" Type="http://schemas.openxmlformats.org/officeDocument/2006/relationships/package" Target="../embeddings/Document8.docx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8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5.emf"/><Relationship Id="rId2" Type="http://schemas.openxmlformats.org/officeDocument/2006/relationships/package" Target="../embeddings/Document9.docx"/><Relationship Id="rId1" Type="http://schemas.openxmlformats.org/officeDocument/2006/relationships/image" Target="../media/image24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9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6.emf"/><Relationship Id="rId2" Type="http://schemas.openxmlformats.org/officeDocument/2006/relationships/package" Target="../embeddings/Document10.docx"/><Relationship Id="rId1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0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28.emf"/><Relationship Id="rId2" Type="http://schemas.openxmlformats.org/officeDocument/2006/relationships/package" Target="../embeddings/Document11.docx"/><Relationship Id="rId1" Type="http://schemas.openxmlformats.org/officeDocument/2006/relationships/image" Target="../media/image27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_rels/slide26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1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9.emf"/><Relationship Id="rId1" Type="http://schemas.openxmlformats.org/officeDocument/2006/relationships/package" Target="../embeddings/Document12.docx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.emf"/><Relationship Id="rId3" Type="http://schemas.openxmlformats.org/officeDocument/2006/relationships/package" Target="../embeddings/Document2.docx"/><Relationship Id="rId2" Type="http://schemas.openxmlformats.org/officeDocument/2006/relationships/image" Target="../media/image1.emf"/><Relationship Id="rId1" Type="http://schemas.openxmlformats.org/officeDocument/2006/relationships/package" Target="../embeddings/Document1.docx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2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emf"/><Relationship Id="rId1" Type="http://schemas.openxmlformats.org/officeDocument/2006/relationships/package" Target="../embeddings/Document13.docx"/></Relationships>
</file>

<file path=ppt/slides/_rels/slide32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3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3.emf"/><Relationship Id="rId1" Type="http://schemas.openxmlformats.org/officeDocument/2006/relationships/package" Target="../embeddings/Document14.docx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4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4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5.emf"/><Relationship Id="rId1" Type="http://schemas.openxmlformats.org/officeDocument/2006/relationships/package" Target="../embeddings/Document15.docx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6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7.jpeg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vmlDrawing" Target="../drawings/vmlDrawing15.v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9.emf"/><Relationship Id="rId2" Type="http://schemas.openxmlformats.org/officeDocument/2006/relationships/package" Target="../embeddings/Document16.docx"/><Relationship Id="rId1" Type="http://schemas.openxmlformats.org/officeDocument/2006/relationships/image" Target="../media/image38.jpeg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3" Type="http://schemas.openxmlformats.org/officeDocument/2006/relationships/image" Target="../media/image4.emf"/><Relationship Id="rId2" Type="http://schemas.openxmlformats.org/officeDocument/2006/relationships/package" Target="../embeddings/Document3.docx"/><Relationship Id="rId1" Type="http://schemas.openxmlformats.org/officeDocument/2006/relationships/image" Target="../media/image3.jpeg"/></Relationships>
</file>

<file path=ppt/slides/_rels/slide40.xml.rels><?xml version="1.0" encoding="UTF-8" standalone="yes"?>
<Relationships xmlns="http://schemas.openxmlformats.org/package/2006/relationships"><Relationship Id="rId4" Type="http://schemas.openxmlformats.org/officeDocument/2006/relationships/vmlDrawing" Target="../drawings/vmlDrawing16.v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0.emf"/><Relationship Id="rId1" Type="http://schemas.openxmlformats.org/officeDocument/2006/relationships/package" Target="../embeddings/Document17.docx"/></Relationships>
</file>

<file path=ppt/slides/_rels/slide41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7.v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3.emf"/><Relationship Id="rId4" Type="http://schemas.openxmlformats.org/officeDocument/2006/relationships/package" Target="../embeddings/Document19.docx"/><Relationship Id="rId3" Type="http://schemas.openxmlformats.org/officeDocument/2006/relationships/image" Target="../media/image42.jpeg"/><Relationship Id="rId2" Type="http://schemas.openxmlformats.org/officeDocument/2006/relationships/image" Target="../media/image41.emf"/><Relationship Id="rId1" Type="http://schemas.openxmlformats.org/officeDocument/2006/relationships/package" Target="../embeddings/Document18.docx"/></Relationships>
</file>

<file path=ppt/slides/_rels/slide42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8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5.emf"/><Relationship Id="rId3" Type="http://schemas.openxmlformats.org/officeDocument/2006/relationships/package" Target="../embeddings/Document21.docx"/><Relationship Id="rId2" Type="http://schemas.openxmlformats.org/officeDocument/2006/relationships/image" Target="../media/image44.emf"/><Relationship Id="rId1" Type="http://schemas.openxmlformats.org/officeDocument/2006/relationships/package" Target="../embeddings/Document20.docx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9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7.emf"/><Relationship Id="rId3" Type="http://schemas.openxmlformats.org/officeDocument/2006/relationships/package" Target="../embeddings/Document23.docx"/><Relationship Id="rId2" Type="http://schemas.openxmlformats.org/officeDocument/2006/relationships/image" Target="../media/image46.emf"/><Relationship Id="rId1" Type="http://schemas.openxmlformats.org/officeDocument/2006/relationships/package" Target="../embeddings/Document22.docx"/></Relationships>
</file>

<file path=ppt/slides/_rels/slide45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20.v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9.emf"/><Relationship Id="rId3" Type="http://schemas.openxmlformats.org/officeDocument/2006/relationships/package" Target="../embeddings/Document25.docx"/><Relationship Id="rId2" Type="http://schemas.openxmlformats.org/officeDocument/2006/relationships/image" Target="../media/image48.emf"/><Relationship Id="rId1" Type="http://schemas.openxmlformats.org/officeDocument/2006/relationships/package" Target="../embeddings/Document24.docx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" y="1263377"/>
            <a:ext cx="9143999" cy="2555629"/>
          </a:xfrm>
          <a:prstGeom prst="rect">
            <a:avLst/>
          </a:prstGeom>
          <a:solidFill>
            <a:srgbClr val="0FA09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426527" y="1727983"/>
            <a:ext cx="8406064" cy="1477328"/>
            <a:chOff x="497304" y="2256383"/>
            <a:chExt cx="8406064" cy="1477328"/>
          </a:xfrm>
        </p:grpSpPr>
        <p:sp>
          <p:nvSpPr>
            <p:cNvPr id="5" name="文本框 5"/>
            <p:cNvSpPr txBox="1"/>
            <p:nvPr/>
          </p:nvSpPr>
          <p:spPr>
            <a:xfrm>
              <a:off x="497304" y="2256383"/>
              <a:ext cx="8406064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eaLnBrk="1" fontAlgn="auto" hangingPunct="1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 </a:t>
              </a:r>
              <a:r>
                <a:rPr lang="en-US" altLang="zh-CN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15 </a:t>
              </a:r>
              <a:r>
                <a:rPr lang="zh-CN" altLang="en-US" sz="32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课时</a:t>
              </a:r>
              <a:endParaRPr lang="en-US" altLang="zh-CN" sz="32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>
                <a:lnSpc>
                  <a:spcPct val="150000"/>
                </a:lnSpc>
                <a:defRPr/>
              </a:pPr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欧姆定律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1191125" y="3029180"/>
              <a:ext cx="6950243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文本框 5"/>
          <p:cNvSpPr txBox="1"/>
          <p:nvPr/>
        </p:nvSpPr>
        <p:spPr>
          <a:xfrm>
            <a:off x="6903862" y="861797"/>
            <a:ext cx="192873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600" spc="100" dirty="0" smtClean="0">
                <a:solidFill>
                  <a:schemeClr val="tx1">
                    <a:lumMod val="65000"/>
                    <a:lumOff val="35000"/>
                    <a:alpha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第一篇　教材复习</a:t>
            </a:r>
            <a:endParaRPr lang="zh-CN" altLang="en-US" sz="1600" spc="100" dirty="0">
              <a:solidFill>
                <a:schemeClr val="tx1">
                  <a:lumMod val="65000"/>
                  <a:lumOff val="35000"/>
                  <a:alpha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858982" y="397164"/>
            <a:ext cx="7823200" cy="2318327"/>
            <a:chOff x="858982" y="397164"/>
            <a:chExt cx="7823200" cy="2318327"/>
          </a:xfrm>
        </p:grpSpPr>
        <p:sp>
          <p:nvSpPr>
            <p:cNvPr id="11" name="矩形 10"/>
            <p:cNvSpPr/>
            <p:nvPr/>
          </p:nvSpPr>
          <p:spPr>
            <a:xfrm>
              <a:off x="858982" y="397164"/>
              <a:ext cx="7823200" cy="2318327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43010" name="Object 2"/>
            <p:cNvGraphicFramePr>
              <a:graphicFrameLocks noChangeAspect="1"/>
            </p:cNvGraphicFramePr>
            <p:nvPr/>
          </p:nvGraphicFramePr>
          <p:xfrm>
            <a:off x="923925" y="452438"/>
            <a:ext cx="7631113" cy="220027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3" name="文档" r:id="rId1" imgW="7648575" imgH="2209165" progId="Word.Document.12">
                    <p:embed/>
                  </p:oleObj>
                </mc:Choice>
                <mc:Fallback>
                  <p:oleObj name="文档" r:id="rId1" imgW="7648575" imgH="2209165" progId="Word.Document.12">
                    <p:embed/>
                    <p:pic>
                      <p:nvPicPr>
                        <p:cNvPr id="0" name="图片 3072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923925" y="452438"/>
                          <a:ext cx="7631113" cy="2200275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16866" y="314036"/>
            <a:ext cx="7878247" cy="2513756"/>
            <a:chOff x="816866" y="314036"/>
            <a:chExt cx="7878247" cy="2513756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314036"/>
              <a:ext cx="7878247" cy="251375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2. </a:t>
              </a:r>
              <a:r>
                <a:rPr 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[2015</a:t>
              </a:r>
              <a:r>
                <a:rPr lang="en-US" altLang="zh-CN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·</a:t>
              </a:r>
              <a:r>
                <a:rPr lang="zh-CN" alt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江西</a:t>
              </a:r>
              <a:r>
                <a:rPr 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]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15-2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电源电压恒定不变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闭合开关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滑片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P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向右移动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下列说法正确的是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	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电流表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示数变小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电压表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V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示数变小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B.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电流表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示数不变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电压表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V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示数变小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C.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电流表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示数不变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电压表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V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示数不变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D.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电流表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示数变小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电压表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V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示数不变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grpSp>
          <p:nvGrpSpPr>
            <p:cNvPr id="3" name="组合 9"/>
            <p:cNvGrpSpPr/>
            <p:nvPr/>
          </p:nvGrpSpPr>
          <p:grpSpPr>
            <a:xfrm>
              <a:off x="6737117" y="1103342"/>
              <a:ext cx="1427827" cy="1696370"/>
              <a:chOff x="6737117" y="1103342"/>
              <a:chExt cx="1427827" cy="1696370"/>
            </a:xfrm>
          </p:grpSpPr>
          <p:pic>
            <p:nvPicPr>
              <p:cNvPr id="7" name="4JXWL290.EPS" descr="id:2147503249;FounderCES"/>
              <p:cNvPicPr/>
              <p:nvPr/>
            </p:nvPicPr>
            <p:blipFill>
              <a:blip r:embed="rId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6737117" y="1103342"/>
                <a:ext cx="1427827" cy="1264026"/>
              </a:xfrm>
              <a:prstGeom prst="rect">
                <a:avLst/>
              </a:prstGeom>
            </p:spPr>
          </p:pic>
          <p:sp>
            <p:nvSpPr>
              <p:cNvPr id="8" name="矩形 7"/>
              <p:cNvSpPr/>
              <p:nvPr/>
            </p:nvSpPr>
            <p:spPr>
              <a:xfrm>
                <a:off x="7065329" y="2430380"/>
                <a:ext cx="91884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/>
                  </a:rPr>
                  <a:t>图</a:t>
                </a:r>
                <a:r>
                  <a:rPr lang="en-US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/>
                  </a:rPr>
                  <a:t>15-2</a:t>
                </a:r>
                <a:endParaRPr lang="zh-CN" altLang="en-US" dirty="0"/>
              </a:p>
            </p:txBody>
          </p:sp>
        </p:grp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314036"/>
            <a:ext cx="7878247" cy="2516770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答案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]B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解析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由题图可知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R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与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R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并联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电压表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V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测滑片右侧部分电阻两端的电压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电流表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测干路电流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电流表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测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R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支路的电流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滑片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P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向右移动时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R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接入电路的阻值不变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R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和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R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支路的电流不变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即电流表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的示数不变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故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AD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错误。滑片右侧电阻丝的长度变短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电压表所测部分电阻变小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由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U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IR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可知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滑片右侧部分两端的电压变小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即电压表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V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的示数变小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故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正确、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错误。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314036"/>
            <a:ext cx="7878247" cy="25167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3.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【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不定项</a:t>
            </a:r>
            <a:r>
              <a: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】</a:t>
            </a:r>
            <a:r>
              <a:rPr 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[2018</a:t>
            </a: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·</a:t>
            </a:r>
            <a:r>
              <a:rPr lang="zh-CN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江西</a:t>
            </a:r>
            <a:r>
              <a:rPr 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15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-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电源电压保持不变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闭合开关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S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S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断开开关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S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当滑片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P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向左滑动时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	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灯泡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L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亮度变亮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电流表示数减小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灯泡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L</a:t>
            </a:r>
            <a:r>
              <a:rPr lang="en-US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亮度不变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电压表示数增大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电流表示数不变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电压表示数增大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D.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电流表示数不变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电压表示数不变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644698" y="1116504"/>
            <a:ext cx="1633583" cy="1520971"/>
            <a:chOff x="6653935" y="950250"/>
            <a:chExt cx="1633583" cy="1520971"/>
          </a:xfrm>
        </p:grpSpPr>
        <p:pic>
          <p:nvPicPr>
            <p:cNvPr id="7" name="20JX111.EPS" descr="id:2147503256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53935" y="950250"/>
              <a:ext cx="1633583" cy="980150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7009767" y="1963390"/>
              <a:ext cx="918841" cy="5078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50000"/>
                </a:lnSpc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15-3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314036"/>
            <a:ext cx="7878247" cy="2932268"/>
          </a:xfrm>
          <a:prstGeom prst="rect">
            <a:avLst/>
          </a:prstGeom>
          <a:solidFill>
            <a:schemeClr val="bg1">
              <a:lumMod val="95000"/>
            </a:schemeClr>
          </a:solidFill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答案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]BC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解析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闭合开关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S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S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断开开关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S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灯泡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L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开路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滑动变阻器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R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与灯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L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串联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电压表测滑片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P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右侧电阻丝的电压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电流表测电路中的电流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因电压表接在滑片处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故电流要全部经过变阻器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滑片移动不影响接入电路中电阻的大小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由欧姆定律可知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电路的电流不变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即电流表示数不变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故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错误。电路的电流不变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则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L</a:t>
            </a:r>
            <a:r>
              <a:rPr lang="en-US" baseline="-25000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的亮度不变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;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滑片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P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向左滑动时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电压表所测电阻的阻值变大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由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U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</a:t>
            </a:r>
            <a:r>
              <a:rPr lang="en-US" i="1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IR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可知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电压表示数变大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,BC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正确</a:t>
            </a:r>
            <a:r>
              <a:rPr 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,D</a:t>
            </a:r>
            <a:r>
              <a:rPr lang="zh-CN" altLang="en-US" dirty="0" smtClean="0">
                <a:solidFill>
                  <a:srgbClr val="A5002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错误。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7"/>
          <p:cNvSpPr txBox="1">
            <a:spLocks noChangeArrowheads="1"/>
          </p:cNvSpPr>
          <p:nvPr/>
        </p:nvSpPr>
        <p:spPr bwMode="auto">
          <a:xfrm>
            <a:off x="823087" y="341542"/>
            <a:ext cx="3406949" cy="498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探究二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欧姆定律的简单计算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16866" y="731521"/>
            <a:ext cx="3893679" cy="3396690"/>
            <a:chOff x="816866" y="731521"/>
            <a:chExt cx="3893679" cy="3396690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731521"/>
              <a:ext cx="3893679" cy="33966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4.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15-4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所示电路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电源电压为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6 V,</a:t>
              </a:r>
              <a:endPara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L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电阻为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10 Ω,L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的电阻为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20 Ω,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开关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闭合后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电压表的示数为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V,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通过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L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的电流为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15-4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8" name="18ZX152.EPS" descr="id:2147503284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04523" y="2485276"/>
              <a:ext cx="1488603" cy="1015306"/>
            </a:xfrm>
            <a:prstGeom prst="rect">
              <a:avLst/>
            </a:prstGeom>
          </p:spPr>
        </p:pic>
      </p:grpSp>
      <p:sp>
        <p:nvSpPr>
          <p:cNvPr id="11" name="矩形 10"/>
          <p:cNvSpPr/>
          <p:nvPr/>
        </p:nvSpPr>
        <p:spPr>
          <a:xfrm>
            <a:off x="3481956" y="1635908"/>
            <a:ext cx="3273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2398560" y="2061503"/>
            <a:ext cx="5357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0.2</a:t>
            </a:r>
            <a:endParaRPr lang="zh-CN" altLang="en-US" dirty="0"/>
          </a:p>
        </p:txBody>
      </p:sp>
      <p:grpSp>
        <p:nvGrpSpPr>
          <p:cNvPr id="17" name="组合 16"/>
          <p:cNvGrpSpPr/>
          <p:nvPr/>
        </p:nvGrpSpPr>
        <p:grpSpPr>
          <a:xfrm>
            <a:off x="5064297" y="738908"/>
            <a:ext cx="3602182" cy="3491346"/>
            <a:chOff x="5089236" y="822036"/>
            <a:chExt cx="3602182" cy="3491346"/>
          </a:xfrm>
        </p:grpSpPr>
        <p:sp>
          <p:nvSpPr>
            <p:cNvPr id="16" name="矩形 15"/>
            <p:cNvSpPr/>
            <p:nvPr/>
          </p:nvSpPr>
          <p:spPr>
            <a:xfrm>
              <a:off x="5089236" y="822036"/>
              <a:ext cx="3602182" cy="349134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30722" name="Object 2"/>
            <p:cNvGraphicFramePr>
              <a:graphicFrameLocks noChangeAspect="1"/>
            </p:cNvGraphicFramePr>
            <p:nvPr/>
          </p:nvGraphicFramePr>
          <p:xfrm>
            <a:off x="5187229" y="879620"/>
            <a:ext cx="3367087" cy="338613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4097" name="文档" r:id="rId2" imgW="3379470" imgH="3408045" progId="Word.Document.12">
                    <p:embed/>
                  </p:oleObj>
                </mc:Choice>
                <mc:Fallback>
                  <p:oleObj name="文档" r:id="rId2" imgW="3379470" imgH="3408045" progId="Word.Document.12">
                    <p:embed/>
                    <p:pic>
                      <p:nvPicPr>
                        <p:cNvPr id="0" name="图片 4096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5187229" y="879620"/>
                          <a:ext cx="3367087" cy="3386137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16867" y="341744"/>
            <a:ext cx="3736659" cy="3387453"/>
            <a:chOff x="816867" y="341744"/>
            <a:chExt cx="3736659" cy="3387453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7" y="341744"/>
              <a:ext cx="3736659" cy="338745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5.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15-5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所示电路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已知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R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=12 Ω,</a:t>
              </a:r>
              <a:endPara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R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=6 Ω,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当开关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闭合时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电路的总电阻是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</a:t>
              </a:r>
              <a:r>
                <a:rPr lang="zh-CN" altLang="en-US" i="1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Ω,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开关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闭合前、后电流表的示数之比是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</a:t>
              </a:r>
              <a:r>
                <a:rPr lang="zh-CN" altLang="en-US" i="1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15-5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7" name="18ZX151.EPS" descr="id:2147503291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12160" y="2169564"/>
              <a:ext cx="1440640" cy="965246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4738255" y="388938"/>
            <a:ext cx="3999345" cy="3992562"/>
            <a:chOff x="4738255" y="388938"/>
            <a:chExt cx="3999345" cy="3992562"/>
          </a:xfrm>
        </p:grpSpPr>
        <p:sp>
          <p:nvSpPr>
            <p:cNvPr id="10" name="矩形 9"/>
            <p:cNvSpPr/>
            <p:nvPr/>
          </p:nvSpPr>
          <p:spPr>
            <a:xfrm>
              <a:off x="4738255" y="406400"/>
              <a:ext cx="3999345" cy="3971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29697" name="Object 1"/>
            <p:cNvGraphicFramePr>
              <a:graphicFrameLocks noChangeAspect="1"/>
            </p:cNvGraphicFramePr>
            <p:nvPr/>
          </p:nvGraphicFramePr>
          <p:xfrm>
            <a:off x="4870450" y="388938"/>
            <a:ext cx="3721100" cy="39925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1" name="文档" r:id="rId2" imgW="3769995" imgH="4048760" progId="Word.Document.12">
                    <p:embed/>
                  </p:oleObj>
                </mc:Choice>
                <mc:Fallback>
                  <p:oleObj name="文档" r:id="rId2" imgW="3769995" imgH="4048760" progId="Word.Document.12">
                    <p:embed/>
                    <p:pic>
                      <p:nvPicPr>
                        <p:cNvPr id="0" name="图片 5120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4870450" y="388938"/>
                          <a:ext cx="3721100" cy="3992562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2" name="矩形 11"/>
          <p:cNvSpPr/>
          <p:nvPr/>
        </p:nvSpPr>
        <p:spPr>
          <a:xfrm>
            <a:off x="1504362" y="1247404"/>
            <a:ext cx="3273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4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2507672" y="1654958"/>
            <a:ext cx="6687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1∶3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16866" y="314036"/>
            <a:ext cx="3838262" cy="3396690"/>
            <a:chOff x="816866" y="314036"/>
            <a:chExt cx="3838262" cy="3396690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314036"/>
              <a:ext cx="3838262" cy="33966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6. </a:t>
              </a:r>
              <a:r>
                <a:rPr 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[2017</a:t>
              </a:r>
              <a:r>
                <a:rPr lang="en-US" altLang="zh-CN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·</a:t>
              </a:r>
              <a:r>
                <a:rPr lang="zh-CN" alt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江西</a:t>
              </a:r>
              <a:r>
                <a:rPr 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]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15-6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闭合开关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两电流表示数之比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5∶3,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则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R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与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R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两端的电压之比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U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∶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U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=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zh-CN" altLang="en-US" i="1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;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电阻之比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R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∶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R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=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zh-CN" altLang="en-US" i="1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15-6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7" name="18ZX158.EPS" descr="id:2147503298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048566" y="2057286"/>
              <a:ext cx="1436561" cy="1055368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4738256" y="406400"/>
            <a:ext cx="3971636" cy="3971636"/>
            <a:chOff x="4738256" y="406400"/>
            <a:chExt cx="3971636" cy="3971636"/>
          </a:xfrm>
        </p:grpSpPr>
        <p:sp>
          <p:nvSpPr>
            <p:cNvPr id="13" name="矩形 12"/>
            <p:cNvSpPr/>
            <p:nvPr/>
          </p:nvSpPr>
          <p:spPr>
            <a:xfrm>
              <a:off x="4738256" y="406400"/>
              <a:ext cx="3971636" cy="39716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28673" name="Object 1"/>
            <p:cNvGraphicFramePr>
              <a:graphicFrameLocks noChangeAspect="1"/>
            </p:cNvGraphicFramePr>
            <p:nvPr/>
          </p:nvGraphicFramePr>
          <p:xfrm>
            <a:off x="4789488" y="452438"/>
            <a:ext cx="3838575" cy="3784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145" name="文档" r:id="rId2" imgW="3923665" imgH="3872230" progId="Word.Document.12">
                    <p:embed/>
                  </p:oleObj>
                </mc:Choice>
                <mc:Fallback>
                  <p:oleObj name="文档" r:id="rId2" imgW="3923665" imgH="3872230" progId="Word.Document.12">
                    <p:embed/>
                    <p:pic>
                      <p:nvPicPr>
                        <p:cNvPr id="0" name="图片 6144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4789488" y="452438"/>
                          <a:ext cx="3838575" cy="3784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  <p:sp>
        <p:nvSpPr>
          <p:cNvPr id="11" name="矩形 10"/>
          <p:cNvSpPr/>
          <p:nvPr/>
        </p:nvSpPr>
        <p:spPr>
          <a:xfrm>
            <a:off x="3569708" y="1220706"/>
            <a:ext cx="6687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1∶1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885352" y="1644278"/>
            <a:ext cx="6687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3∶2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16866" y="314036"/>
            <a:ext cx="7874552" cy="2981192"/>
            <a:chOff x="816866" y="314036"/>
            <a:chExt cx="7874552" cy="2981192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314036"/>
              <a:ext cx="7874552" cy="298119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7.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电阻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R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与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R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的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I-U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图像如图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15-7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所示。当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R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上的电压为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1.5 V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时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R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的阻值是</a:t>
              </a: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Ω;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若将它们并联连接到电压为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2.5 V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的电源上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则干路的电流是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A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15-7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7" name="20JX112.EPS" descr="id:2147503305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01364" y="1468583"/>
              <a:ext cx="1376925" cy="1219199"/>
            </a:xfrm>
            <a:prstGeom prst="rect">
              <a:avLst/>
            </a:prstGeom>
          </p:spPr>
        </p:pic>
      </p:grpSp>
      <p:sp>
        <p:nvSpPr>
          <p:cNvPr id="10" name="矩形 9"/>
          <p:cNvSpPr/>
          <p:nvPr/>
        </p:nvSpPr>
        <p:spPr>
          <a:xfrm>
            <a:off x="989684" y="813151"/>
            <a:ext cx="470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10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7727798" y="795832"/>
            <a:ext cx="5357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0.7</a:t>
            </a:r>
            <a:endParaRPr lang="en-US" altLang="zh-CN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868218" y="397308"/>
            <a:ext cx="7832437" cy="4137025"/>
            <a:chOff x="868218" y="397308"/>
            <a:chExt cx="7832437" cy="4137025"/>
          </a:xfrm>
        </p:grpSpPr>
        <p:sp>
          <p:nvSpPr>
            <p:cNvPr id="16" name="矩形 15"/>
            <p:cNvSpPr/>
            <p:nvPr/>
          </p:nvSpPr>
          <p:spPr>
            <a:xfrm>
              <a:off x="868218" y="406400"/>
              <a:ext cx="7832437" cy="409170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46084" name="Object 4"/>
            <p:cNvGraphicFramePr>
              <a:graphicFrameLocks noChangeAspect="1"/>
            </p:cNvGraphicFramePr>
            <p:nvPr/>
          </p:nvGraphicFramePr>
          <p:xfrm>
            <a:off x="933306" y="397308"/>
            <a:ext cx="7723187" cy="413702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169" name="文档" r:id="rId1" imgW="7733030" imgH="4175760" progId="Word.Document.12">
                    <p:embed/>
                  </p:oleObj>
                </mc:Choice>
                <mc:Fallback>
                  <p:oleObj name="文档" r:id="rId1" imgW="7733030" imgH="4175760" progId="Word.Document.12">
                    <p:embed/>
                    <p:pic>
                      <p:nvPicPr>
                        <p:cNvPr id="0" name="图片 7168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933306" y="397308"/>
                          <a:ext cx="7723187" cy="4137025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3919910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考点一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电流与电压、电阻的关系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18"/>
          <p:cNvSpPr txBox="1">
            <a:spLocks noChangeArrowheads="1"/>
          </p:cNvSpPr>
          <p:nvPr/>
        </p:nvSpPr>
        <p:spPr bwMode="auto">
          <a:xfrm>
            <a:off x="816866" y="818195"/>
            <a:ext cx="7910039" cy="16827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电流与电压的关系：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在电阻一定的情况下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通过导体的电流与导体两端的电压成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电流与电阻的关系：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在电压一定的情况下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通过导体的电流与导体的电阻成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01725" y="127525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正比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995325" y="210754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反比</a:t>
            </a:r>
            <a:endParaRPr lang="zh-CN" altLang="en-US" dirty="0"/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7"/>
          <p:cNvSpPr txBox="1">
            <a:spLocks noChangeArrowheads="1"/>
          </p:cNvSpPr>
          <p:nvPr/>
        </p:nvSpPr>
        <p:spPr bwMode="auto">
          <a:xfrm>
            <a:off x="823087" y="341542"/>
            <a:ext cx="3406949" cy="498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探究三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欧姆定律的综合计算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16866" y="731521"/>
            <a:ext cx="8027876" cy="2183911"/>
            <a:chOff x="816866" y="731521"/>
            <a:chExt cx="8027876" cy="2183911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731521"/>
              <a:ext cx="8027876" cy="173469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8. </a:t>
              </a:r>
              <a:r>
                <a:rPr 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[2016</a:t>
              </a:r>
              <a:r>
                <a:rPr lang="en-US" altLang="zh-CN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·</a:t>
              </a:r>
              <a:r>
                <a:rPr lang="zh-CN" alt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江西</a:t>
              </a:r>
              <a:r>
                <a:rPr 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]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15-8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已知电源电压为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U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三个电阻的阻值分别为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R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、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R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和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R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3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求：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(1)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当开关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、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均断开时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电流表和电压表的示数。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(2)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当开关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、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均闭合时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电压表和电流表的示数。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7062011" y="1260767"/>
              <a:ext cx="1149116" cy="1654665"/>
              <a:chOff x="7062011" y="1260767"/>
              <a:chExt cx="1149116" cy="1654665"/>
            </a:xfrm>
          </p:grpSpPr>
          <p:pic>
            <p:nvPicPr>
              <p:cNvPr id="8" name="7jk184.EPS" descr="id:2147503319;FounderCES"/>
              <p:cNvPicPr/>
              <p:nvPr/>
            </p:nvPicPr>
            <p:blipFill>
              <a:blip r:embed="rId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7062011" y="1260767"/>
                <a:ext cx="1149116" cy="1099578"/>
              </a:xfrm>
              <a:prstGeom prst="rect">
                <a:avLst/>
              </a:prstGeom>
            </p:spPr>
          </p:pic>
          <p:sp>
            <p:nvSpPr>
              <p:cNvPr id="9" name="矩形 8"/>
              <p:cNvSpPr/>
              <p:nvPr/>
            </p:nvSpPr>
            <p:spPr>
              <a:xfrm>
                <a:off x="7184681" y="2407601"/>
                <a:ext cx="918841" cy="5078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50000"/>
                  </a:lnSpc>
                </a:pPr>
                <a:r>
                  <a:rPr lang="zh-CN" altLang="en-US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/>
                  </a:rPr>
                  <a:t>图</a:t>
                </a:r>
                <a:r>
                  <a:rPr lang="en-US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/>
                  </a:rPr>
                  <a:t>15-8</a:t>
                </a:r>
                <a:endParaRPr lang="zh-CN" alt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endParaRPr>
              </a:p>
            </p:txBody>
          </p:sp>
        </p:grpSp>
      </p:grpSp>
      <p:graphicFrame>
        <p:nvGraphicFramePr>
          <p:cNvPr id="26625" name="Object 1"/>
          <p:cNvGraphicFramePr>
            <a:graphicFrameLocks noChangeAspect="1"/>
          </p:cNvGraphicFramePr>
          <p:nvPr/>
        </p:nvGraphicFramePr>
        <p:xfrm>
          <a:off x="841375" y="2770188"/>
          <a:ext cx="7705725" cy="995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3" name="文档" r:id="rId2" imgW="7867015" imgH="1022350" progId="Word.Document.12">
                  <p:embed/>
                </p:oleObj>
              </mc:Choice>
              <mc:Fallback>
                <p:oleObj name="文档" r:id="rId2" imgW="7867015" imgH="1022350" progId="Word.Document.12">
                  <p:embed/>
                  <p:pic>
                    <p:nvPicPr>
                      <p:cNvPr id="0" name="图片 8192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41375" y="2770188"/>
                        <a:ext cx="7705725" cy="9953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13"/>
          <p:cNvGrpSpPr/>
          <p:nvPr/>
        </p:nvGrpSpPr>
        <p:grpSpPr>
          <a:xfrm>
            <a:off x="816866" y="731521"/>
            <a:ext cx="8027876" cy="2183911"/>
            <a:chOff x="816866" y="731521"/>
            <a:chExt cx="8027876" cy="2183911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731521"/>
              <a:ext cx="8027876" cy="127027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8. </a:t>
              </a:r>
              <a:r>
                <a:rPr 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[2016</a:t>
              </a:r>
              <a:r>
                <a:rPr lang="en-US" altLang="zh-CN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·</a:t>
              </a:r>
              <a:r>
                <a:rPr lang="zh-CN" alt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江西</a:t>
              </a:r>
              <a:r>
                <a:rPr 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]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15-8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已知电源电压为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U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三个电阻的阻值分别为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R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、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R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和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R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3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求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：</a:t>
              </a: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当开关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、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均闭合时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电压表和电流表的示数。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grpSp>
          <p:nvGrpSpPr>
            <p:cNvPr id="4" name="组合 10"/>
            <p:cNvGrpSpPr/>
            <p:nvPr/>
          </p:nvGrpSpPr>
          <p:grpSpPr>
            <a:xfrm>
              <a:off x="7062011" y="1260767"/>
              <a:ext cx="1149116" cy="1654665"/>
              <a:chOff x="7062011" y="1260767"/>
              <a:chExt cx="1149116" cy="1654665"/>
            </a:xfrm>
          </p:grpSpPr>
          <p:pic>
            <p:nvPicPr>
              <p:cNvPr id="8" name="7jk184.EPS" descr="id:2147503319;FounderCES"/>
              <p:cNvPicPr/>
              <p:nvPr/>
            </p:nvPicPr>
            <p:blipFill>
              <a:blip r:embed="rId1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tretch>
                <a:fillRect/>
              </a:stretch>
            </p:blipFill>
            <p:spPr>
              <a:xfrm>
                <a:off x="7062011" y="1260767"/>
                <a:ext cx="1149116" cy="1099578"/>
              </a:xfrm>
              <a:prstGeom prst="rect">
                <a:avLst/>
              </a:prstGeom>
            </p:spPr>
          </p:pic>
          <p:sp>
            <p:nvSpPr>
              <p:cNvPr id="9" name="矩形 8"/>
              <p:cNvSpPr/>
              <p:nvPr/>
            </p:nvSpPr>
            <p:spPr>
              <a:xfrm>
                <a:off x="7184681" y="2407601"/>
                <a:ext cx="918841" cy="5078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50000"/>
                  </a:lnSpc>
                </a:pPr>
                <a:r>
                  <a:rPr lang="zh-CN" altLang="en-US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/>
                  </a:rPr>
                  <a:t>图</a:t>
                </a:r>
                <a:r>
                  <a:rPr lang="en-US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/>
                  </a:rPr>
                  <a:t>15-8</a:t>
                </a:r>
                <a:endParaRPr lang="zh-CN" altLang="en-US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endParaRPr>
              </a:p>
            </p:txBody>
          </p:sp>
        </p:grpSp>
      </p:grpSp>
      <p:graphicFrame>
        <p:nvGraphicFramePr>
          <p:cNvPr id="26626" name="Object 2"/>
          <p:cNvGraphicFramePr>
            <a:graphicFrameLocks noChangeAspect="1"/>
          </p:cNvGraphicFramePr>
          <p:nvPr/>
        </p:nvGraphicFramePr>
        <p:xfrm>
          <a:off x="832427" y="3078630"/>
          <a:ext cx="7704138" cy="977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17" name="文档" r:id="rId2" imgW="7870190" imgH="1002665" progId="Word.Document.12">
                  <p:embed/>
                </p:oleObj>
              </mc:Choice>
              <mc:Fallback>
                <p:oleObj name="文档" r:id="rId2" imgW="7870190" imgH="1002665" progId="Word.Document.12">
                  <p:embed/>
                  <p:pic>
                    <p:nvPicPr>
                      <p:cNvPr id="0" name="Object 2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32427" y="3078630"/>
                        <a:ext cx="7704138" cy="97790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816866" y="314036"/>
            <a:ext cx="7878247" cy="4178764"/>
            <a:chOff x="816866" y="314036"/>
            <a:chExt cx="7878247" cy="4178764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314036"/>
              <a:ext cx="7878247" cy="4178764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9.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 </a:t>
              </a:r>
              <a:r>
                <a:rPr 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[2019</a:t>
              </a:r>
              <a:r>
                <a:rPr lang="en-US" altLang="zh-CN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·</a:t>
              </a:r>
              <a:r>
                <a:rPr lang="zh-CN" alt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江西</a:t>
              </a:r>
              <a:r>
                <a:rPr 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]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15-9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电源电压保持不变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电流表的量程为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0~0.6 A,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电压表的量程为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0~15 V,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R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=20 Ω,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滑动变阻器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R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的规格为“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100 Ω</a:t>
              </a:r>
              <a:r>
                <a:rPr lang="zh-CN" alt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 A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”。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(1)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闭合开关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断开开关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、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3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电流表示数为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0.4 A,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求电源电压。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(2)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闭合开关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3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断开开关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、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滑动变阻器滑片置于中点位置时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电压表的示数为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4 V,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求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R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3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的阻值。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(3)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闭合开关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、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和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3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在不损坏电流表、电压表的情况下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求滑动变阻器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R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的阻值取值范围。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15-9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7" name="20WLZT1044.EPS" descr="id:2147503326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57650" y="3059256"/>
              <a:ext cx="1410277" cy="979167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16866" y="314036"/>
            <a:ext cx="7878247" cy="118069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解：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(1)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闭合开关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S</a:t>
            </a:r>
            <a:r>
              <a:rPr lang="en-US" b="1" baseline="-25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断开开关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S</a:t>
            </a:r>
            <a:r>
              <a:rPr lang="en-US" b="1" baseline="-25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S</a:t>
            </a:r>
            <a:r>
              <a:rPr lang="en-US" b="1" baseline="-25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电路为</a:t>
            </a:r>
            <a:r>
              <a:rPr lang="en-US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R</a:t>
            </a:r>
            <a:r>
              <a:rPr lang="en-US" b="1" baseline="-25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的简单电路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电流表示数为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0.4 A,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则电源电压</a:t>
            </a:r>
            <a:r>
              <a:rPr lang="en-US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U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</a:t>
            </a:r>
            <a:r>
              <a:rPr lang="en-US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I</a:t>
            </a:r>
            <a:r>
              <a:rPr lang="en-US" b="1" baseline="-25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en-US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R</a:t>
            </a:r>
            <a:r>
              <a:rPr lang="en-US" b="1" baseline="-250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=0.4 A×20 Ω=8 V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7"/>
          <p:cNvGrpSpPr/>
          <p:nvPr/>
        </p:nvGrpSpPr>
        <p:grpSpPr>
          <a:xfrm>
            <a:off x="816866" y="314036"/>
            <a:ext cx="7878247" cy="2565693"/>
            <a:chOff x="816866" y="314036"/>
            <a:chExt cx="7878247" cy="2565693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314036"/>
              <a:ext cx="7878247" cy="2565693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9.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 </a:t>
              </a:r>
              <a:r>
                <a:rPr 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[2019</a:t>
              </a:r>
              <a:r>
                <a:rPr lang="en-US" altLang="zh-CN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·</a:t>
              </a:r>
              <a:r>
                <a:rPr lang="zh-CN" alt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江西</a:t>
              </a:r>
              <a:r>
                <a:rPr 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]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15-9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电源电压保持不变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电流表的量程为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0~0.6 A,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电压表的量程为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0~15 V,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R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=20 Ω,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滑动变阻器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R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的规格为“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100 Ω</a:t>
              </a:r>
              <a:r>
                <a:rPr lang="zh-CN" alt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 A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”。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(2)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闭合开关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3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断开开关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、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滑动变阻器滑片置于中点位置时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电压表的示数为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4 V,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求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R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3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的阻值。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 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                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15-9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7" name="20WLZT1044.EPS" descr="id:2147503326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346451" y="1830820"/>
              <a:ext cx="1410277" cy="979167"/>
            </a:xfrm>
            <a:prstGeom prst="rect">
              <a:avLst/>
            </a:prstGeom>
          </p:spPr>
        </p:pic>
      </p:grpSp>
      <p:graphicFrame>
        <p:nvGraphicFramePr>
          <p:cNvPr id="47106" name="Object 2"/>
          <p:cNvGraphicFramePr>
            <a:graphicFrameLocks noChangeAspect="1"/>
          </p:cNvGraphicFramePr>
          <p:nvPr/>
        </p:nvGraphicFramePr>
        <p:xfrm>
          <a:off x="905597" y="2905270"/>
          <a:ext cx="7669212" cy="205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1" name="文档" r:id="rId2" imgW="7754620" imgH="2082800" progId="Word.Document.12">
                  <p:embed/>
                </p:oleObj>
              </mc:Choice>
              <mc:Fallback>
                <p:oleObj name="文档" r:id="rId2" imgW="7754620" imgH="2082800" progId="Word.Document.12">
                  <p:embed/>
                  <p:pic>
                    <p:nvPicPr>
                      <p:cNvPr id="0" name="图片 10240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905597" y="2905270"/>
                        <a:ext cx="7669212" cy="20542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组合 7"/>
          <p:cNvGrpSpPr/>
          <p:nvPr/>
        </p:nvGrpSpPr>
        <p:grpSpPr>
          <a:xfrm>
            <a:off x="816866" y="314036"/>
            <a:ext cx="7878247" cy="3396690"/>
            <a:chOff x="816866" y="314036"/>
            <a:chExt cx="7878247" cy="3396690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314036"/>
              <a:ext cx="7878247" cy="339669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9.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 </a:t>
              </a:r>
              <a:r>
                <a:rPr 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[2019</a:t>
              </a:r>
              <a:r>
                <a:rPr lang="en-US" altLang="zh-CN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·</a:t>
              </a:r>
              <a:r>
                <a:rPr lang="zh-CN" alt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江西</a:t>
              </a:r>
              <a:r>
                <a:rPr lang="en-US" dirty="0" smtClean="0">
                  <a:solidFill>
                    <a:srgbClr val="0FA09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]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15-9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电源电压保持不变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电流表的量程为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0~0.6 A,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电压表的量程为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0~15 V,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R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=20 Ω,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滑动变阻器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R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的规格为“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100 Ω</a:t>
              </a:r>
              <a:r>
                <a:rPr lang="zh-CN" alt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 A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”。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(3)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闭合开关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、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和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3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在不损坏电流表、电压表的情况下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求滑动变阻器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R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的阻值取值范围。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15-9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7" name="20WLZT1044.EPS" descr="id:2147503326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29940" y="2144856"/>
              <a:ext cx="1410277" cy="979167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48133" name="Object 5"/>
          <p:cNvGraphicFramePr>
            <a:graphicFrameLocks noChangeAspect="1"/>
          </p:cNvGraphicFramePr>
          <p:nvPr/>
        </p:nvGraphicFramePr>
        <p:xfrm>
          <a:off x="869950" y="434975"/>
          <a:ext cx="7739063" cy="3773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5" name="文档" r:id="rId1" imgW="7714615" imgH="3762375" progId="Word.Document.12">
                  <p:embed/>
                </p:oleObj>
              </mc:Choice>
              <mc:Fallback>
                <p:oleObj name="文档" r:id="rId1" imgW="7714615" imgH="3762375" progId="Word.Document.12">
                  <p:embed/>
                  <p:pic>
                    <p:nvPicPr>
                      <p:cNvPr id="0" name="图片 1126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869950" y="434975"/>
                        <a:ext cx="7739063" cy="377348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4432871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突破一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探究电流与电压、电阻的关系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812467" y="903382"/>
            <a:ext cx="7897424" cy="3396690"/>
            <a:chOff x="812467" y="903382"/>
            <a:chExt cx="7897424" cy="3396690"/>
          </a:xfrm>
        </p:grpSpPr>
        <p:sp>
          <p:nvSpPr>
            <p:cNvPr id="9" name="文本框 14"/>
            <p:cNvSpPr txBox="1">
              <a:spLocks noChangeArrowheads="1"/>
            </p:cNvSpPr>
            <p:nvPr/>
          </p:nvSpPr>
          <p:spPr bwMode="auto">
            <a:xfrm>
              <a:off x="812467" y="903382"/>
              <a:ext cx="7897424" cy="33966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tIns="36000" rIns="36000" bIns="360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例</a:t>
              </a: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小鹏在探究“通过导体的电流与导体两端电压的关系”时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电路如图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15-10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甲所示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电源电压保持不变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R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为定值电阻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滑动变阻器规格为“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10 Ω</a:t>
              </a:r>
              <a:r>
                <a:rPr lang="zh-CN" alt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1.0 A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”。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                                  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15-10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(1)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请用笔画线代替导线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将图中的电路按甲图连接完整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要求导线不交叉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7" name="20JX113.EPS" descr="id:2147503354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488556" y="1847101"/>
              <a:ext cx="4189681" cy="1514935"/>
            </a:xfrm>
            <a:prstGeom prst="rect">
              <a:avLst/>
            </a:prstGeom>
          </p:spPr>
        </p:pic>
      </p:grpSp>
      <p:sp>
        <p:nvSpPr>
          <p:cNvPr id="8" name="文本框 10"/>
          <p:cNvSpPr txBox="1"/>
          <p:nvPr/>
        </p:nvSpPr>
        <p:spPr>
          <a:xfrm>
            <a:off x="85308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特殊方法测电阻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908250" y="1925265"/>
            <a:ext cx="2783168" cy="1810267"/>
            <a:chOff x="5908250" y="1925265"/>
            <a:chExt cx="2783168" cy="1810267"/>
          </a:xfrm>
        </p:grpSpPr>
        <p:sp>
          <p:nvSpPr>
            <p:cNvPr id="13" name="矩形 12"/>
            <p:cNvSpPr/>
            <p:nvPr/>
          </p:nvSpPr>
          <p:spPr>
            <a:xfrm>
              <a:off x="5908250" y="1925265"/>
              <a:ext cx="110799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 smtClean="0">
                  <a:solidFill>
                    <a:srgbClr val="C00000"/>
                  </a:solidFill>
                  <a:ea typeface="微软雅黑" panose="020B0503020204020204" pitchFamily="34" charset="-122"/>
                  <a:cs typeface="Times New Roman" panose="02020603050405020304"/>
                </a:rPr>
                <a:t>如图所示</a:t>
              </a:r>
              <a:endParaRPr lang="zh-CN" altLang="en-US" dirty="0"/>
            </a:p>
          </p:txBody>
        </p:sp>
        <p:pic>
          <p:nvPicPr>
            <p:cNvPr id="14" name="20JX115.EPS" descr="id:2147490171;FounderCES"/>
            <p:cNvPicPr/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719862" y="2311630"/>
              <a:ext cx="1971556" cy="1423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7" y="332510"/>
            <a:ext cx="7851242" cy="3812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(2)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连接电路时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开关应该处于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状态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实验前滑动变阻器的滑片应位于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选填“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”或“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端。滑动变阻器的作用除了保护电路外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还起到了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　　　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的作用。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(3)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电路连接正确后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闭合开关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发现电压表有示数但电流表无示数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此时出现的故障可能是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选填字母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滑动变阻器短路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	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电流表断路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电阻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R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短路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	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D.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电阻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R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断路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6" name="文本框 10"/>
          <p:cNvSpPr txBox="1"/>
          <p:nvPr/>
        </p:nvSpPr>
        <p:spPr>
          <a:xfrm>
            <a:off x="85308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特殊方法测电阻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66536" y="380341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断开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166584" y="822820"/>
            <a:ext cx="3577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096434" y="1186255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改变导体两端电压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1937773" y="2060349"/>
            <a:ext cx="3674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D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3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7" y="332510"/>
            <a:ext cx="7897424" cy="33966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(4)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排除故障后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小鹏又取了两个定值电阻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想利用这些器材继续探究“电压不变时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电流与电阻的关系”。实验中所用电阻的阻值分别为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5 Ω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10 Ω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20 Ω,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电源电压为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6 V,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分别接入三个定值电阻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调节滑动变阻器的滑片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记录数据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得到了如图丙所示的图像。由图像可以得出结论：</a:t>
            </a:r>
            <a:r>
              <a:rPr 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                                                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                           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(5)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上述实验中：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①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小鹏用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5 Ω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的电阻做完实验后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保持滑动变阻器滑片的位置不变。接着把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R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换为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10 Ω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的电阻接入电路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闭合开关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应向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选填“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”或“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端移动滑片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直至电压表示数为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(V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读出电流表的示数。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6" name="文本框 10"/>
          <p:cNvSpPr txBox="1"/>
          <p:nvPr/>
        </p:nvSpPr>
        <p:spPr>
          <a:xfrm>
            <a:off x="85308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特殊方法测电阻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81346" y="1623237"/>
            <a:ext cx="32512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电压一定时</a:t>
            </a:r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通过导体的电流与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896265" y="2026865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导体的电阻成反比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376325" y="2882240"/>
            <a:ext cx="3577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i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4765665" y="3289217"/>
            <a:ext cx="3273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2124547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考点二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欧姆定律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8"/>
          <p:cNvSpPr txBox="1">
            <a:spLocks noChangeArrowheads="1"/>
          </p:cNvSpPr>
          <p:nvPr/>
        </p:nvSpPr>
        <p:spPr bwMode="auto">
          <a:xfrm>
            <a:off x="816866" y="818195"/>
            <a:ext cx="7837608" cy="21501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欧姆定律：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导体中的电流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跟导体两端的电压成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      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跟导体的电阻成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    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2. 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定义式：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变形式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3.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导体的电阻是导体本身的一种性质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电阻大小只与导体的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 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 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、温度有关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而跟电压和电流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 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019474" y="85933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正比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049445" y="1265734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defTabSz="91440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反比</a:t>
            </a:r>
            <a:endParaRPr lang="zh-CN" altLang="en-US" dirty="0" smtClean="0">
              <a:solidFill>
                <a:prstClr val="black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/>
        </p:nvGraphicFramePr>
        <p:xfrm>
          <a:off x="2159435" y="1479491"/>
          <a:ext cx="687387" cy="58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文档" r:id="rId1" imgW="695325" imgH="591185" progId="Word.Document.12">
                  <p:embed/>
                </p:oleObj>
              </mc:Choice>
              <mc:Fallback>
                <p:oleObj name="文档" r:id="rId1" imgW="695325" imgH="591185" progId="Word.Document.12">
                  <p:embed/>
                  <p:pic>
                    <p:nvPicPr>
                      <p:cNvPr id="0" name="图片 1024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159435" y="1479491"/>
                        <a:ext cx="687387" cy="5889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矩形 11"/>
          <p:cNvSpPr/>
          <p:nvPr/>
        </p:nvSpPr>
        <p:spPr>
          <a:xfrm>
            <a:off x="3780185" y="1740539"/>
            <a:ext cx="77938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i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U</a:t>
            </a:r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=</a:t>
            </a:r>
            <a:r>
              <a:rPr lang="en-US" b="1" i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IR</a:t>
            </a:r>
            <a:endParaRPr lang="zh-CN" altLang="en-US" dirty="0"/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5013471" y="1495324"/>
          <a:ext cx="723900" cy="58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文档" r:id="rId3" imgW="731520" imgH="591185" progId="Word.Document.12">
                  <p:embed/>
                </p:oleObj>
              </mc:Choice>
              <mc:Fallback>
                <p:oleObj name="文档" r:id="rId3" imgW="731520" imgH="591185" progId="Word.Document.12">
                  <p:embed/>
                  <p:pic>
                    <p:nvPicPr>
                      <p:cNvPr id="0" name="图片 1025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013471" y="1495324"/>
                        <a:ext cx="723900" cy="5889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矩形 14"/>
          <p:cNvSpPr/>
          <p:nvPr/>
        </p:nvSpPr>
        <p:spPr>
          <a:xfrm>
            <a:off x="6703254" y="2087769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材料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7672495" y="2106963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长度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893513" y="2503838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横截面积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4901441" y="254092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无关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2" grpId="0"/>
      <p:bldP spid="15" grpId="0"/>
      <p:bldP spid="17" grpId="0"/>
      <p:bldP spid="18" grpId="0"/>
      <p:bldP spid="2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6" y="332510"/>
            <a:ext cx="7869715" cy="2565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②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小鹏又把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R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换为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20 Ω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的电阻接入电路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闭合开关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无论怎样移动滑片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电压表都不能达到所控制的电压值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是因为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                            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为完成整个实验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应该选取滑动变阻器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选填字母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A.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“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50 Ω</a:t>
            </a:r>
            <a:r>
              <a:rPr lang="zh-CN" alt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1.0 A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”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B.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“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30 Ω</a:t>
            </a:r>
            <a:r>
              <a:rPr lang="zh-CN" alt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1.0 A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”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C.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“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20 Ω</a:t>
            </a:r>
            <a:r>
              <a:rPr lang="zh-CN" alt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1.0 A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”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6" name="文本框 10"/>
          <p:cNvSpPr txBox="1"/>
          <p:nvPr/>
        </p:nvSpPr>
        <p:spPr>
          <a:xfrm>
            <a:off x="85308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特殊方法测电阻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265756" y="794579"/>
            <a:ext cx="300326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滑动变阻器的最大阻值过小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642651" y="1229509"/>
            <a:ext cx="3577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A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文本框 10"/>
          <p:cNvSpPr txBox="1"/>
          <p:nvPr/>
        </p:nvSpPr>
        <p:spPr>
          <a:xfrm>
            <a:off x="85308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特殊方法测电阻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861622" y="224313"/>
            <a:ext cx="7850765" cy="4591772"/>
            <a:chOff x="905164" y="267855"/>
            <a:chExt cx="7850765" cy="4591772"/>
          </a:xfrm>
        </p:grpSpPr>
        <p:sp>
          <p:nvSpPr>
            <p:cNvPr id="12" name="矩形 11"/>
            <p:cNvSpPr/>
            <p:nvPr/>
          </p:nvSpPr>
          <p:spPr>
            <a:xfrm>
              <a:off x="905164" y="267855"/>
              <a:ext cx="7813963" cy="450734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51204" name="Object 4"/>
            <p:cNvGraphicFramePr>
              <a:graphicFrameLocks noChangeAspect="1"/>
            </p:cNvGraphicFramePr>
            <p:nvPr/>
          </p:nvGraphicFramePr>
          <p:xfrm>
            <a:off x="942254" y="314614"/>
            <a:ext cx="7813675" cy="45450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289" name="文档" r:id="rId1" imgW="7815580" imgH="4563110" progId="Word.Document.12">
                    <p:embed/>
                  </p:oleObj>
                </mc:Choice>
                <mc:Fallback>
                  <p:oleObj name="文档" r:id="rId1" imgW="7815580" imgH="4563110" progId="Word.Document.12">
                    <p:embed/>
                    <p:pic>
                      <p:nvPicPr>
                        <p:cNvPr id="0" name="图片 12288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942254" y="314614"/>
                          <a:ext cx="7813675" cy="4545013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0" name="矩形 9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889348" y="175364"/>
            <a:ext cx="7665929" cy="43927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实验拓展 </a:t>
            </a: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18"/>
          <p:cNvSpPr txBox="1">
            <a:spLocks noChangeArrowheads="1"/>
          </p:cNvSpPr>
          <p:nvPr/>
        </p:nvSpPr>
        <p:spPr bwMode="auto">
          <a:xfrm>
            <a:off x="816866" y="606829"/>
            <a:ext cx="7885975" cy="8547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(6)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实验中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使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5 Ω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10 Ω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20 Ω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三个电阻单独接入电路都能完成实验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选取电源电压最大值不能超过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V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85308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特殊方法测电阻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84358" y="1082160"/>
            <a:ext cx="3273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3</a:t>
            </a:r>
            <a:endParaRPr lang="zh-CN" altLang="en-US" dirty="0"/>
          </a:p>
        </p:txBody>
      </p:sp>
      <p:grpSp>
        <p:nvGrpSpPr>
          <p:cNvPr id="15" name="组合 14"/>
          <p:cNvGrpSpPr/>
          <p:nvPr/>
        </p:nvGrpSpPr>
        <p:grpSpPr>
          <a:xfrm>
            <a:off x="831273" y="1579418"/>
            <a:ext cx="7878474" cy="3102697"/>
            <a:chOff x="803564" y="1496291"/>
            <a:chExt cx="7878474" cy="3102697"/>
          </a:xfrm>
        </p:grpSpPr>
        <p:sp>
          <p:nvSpPr>
            <p:cNvPr id="14" name="矩形 13"/>
            <p:cNvSpPr/>
            <p:nvPr/>
          </p:nvSpPr>
          <p:spPr>
            <a:xfrm>
              <a:off x="803564" y="1496291"/>
              <a:ext cx="7850909" cy="300181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20482" name="Object 2"/>
            <p:cNvGraphicFramePr>
              <a:graphicFrameLocks noChangeAspect="1"/>
            </p:cNvGraphicFramePr>
            <p:nvPr/>
          </p:nvGraphicFramePr>
          <p:xfrm>
            <a:off x="850900" y="1530350"/>
            <a:ext cx="7831138" cy="30686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313" name="文档" r:id="rId1" imgW="7839710" imgH="3086100" progId="Word.Document.12">
                    <p:embed/>
                  </p:oleObj>
                </mc:Choice>
                <mc:Fallback>
                  <p:oleObj name="文档" r:id="rId1" imgW="7839710" imgH="3086100" progId="Word.Document.12">
                    <p:embed/>
                    <p:pic>
                      <p:nvPicPr>
                        <p:cNvPr id="0" name="图片 13312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850900" y="1530350"/>
                          <a:ext cx="7831138" cy="3068638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0" name="矩形 9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" name="文本框 10"/>
          <p:cNvSpPr txBox="1"/>
          <p:nvPr/>
        </p:nvSpPr>
        <p:spPr>
          <a:xfrm>
            <a:off x="85308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特殊方法测电阻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897661" y="389288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断开开关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4937810" y="389576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电源</a:t>
            </a:r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816866" y="332509"/>
            <a:ext cx="7885975" cy="4227687"/>
            <a:chOff x="816866" y="332509"/>
            <a:chExt cx="7885975" cy="4227687"/>
          </a:xfrm>
        </p:grpSpPr>
        <p:sp>
          <p:nvSpPr>
            <p:cNvPr id="6" name="文本框 18"/>
            <p:cNvSpPr txBox="1">
              <a:spLocks noChangeArrowheads="1"/>
            </p:cNvSpPr>
            <p:nvPr/>
          </p:nvSpPr>
          <p:spPr bwMode="auto">
            <a:xfrm>
              <a:off x="816866" y="332509"/>
              <a:ext cx="7885975" cy="422768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(7)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实验结束后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应先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        　　 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拆除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两端导线后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再拆除其他导线并整理好器材。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(8)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林红、小月同学也利用这个电路进行实验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并根据实验数据作出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I-R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图线如图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15-11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甲所示。实验中小月的操作中有不符合探究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I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与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R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关系的做法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则小月实验操作中不符合要求的做法是：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　　　　　            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15-11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14" name="20JX114.EPS" descr="id:2147503368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475470" y="2641601"/>
              <a:ext cx="2660529" cy="1308527"/>
            </a:xfrm>
            <a:prstGeom prst="rect">
              <a:avLst/>
            </a:prstGeom>
          </p:spPr>
        </p:pic>
      </p:grpSp>
      <p:sp>
        <p:nvSpPr>
          <p:cNvPr id="15" name="矩形 14"/>
          <p:cNvSpPr/>
          <p:nvPr/>
        </p:nvSpPr>
        <p:spPr>
          <a:xfrm>
            <a:off x="3907090" y="2017629"/>
            <a:ext cx="295465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没有保持电阻两端电压不变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5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6" y="332510"/>
            <a:ext cx="7878951" cy="1270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(9)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如图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15-11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乙所示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林红同学用两个用电器做实验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并根据实验数据作出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I-R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图像。请你根据图像判断图线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Ⅰ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为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      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图线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Ⅱ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为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      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均选填“小灯泡”或“定值电阻”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 </a:t>
            </a:r>
            <a:endParaRPr lang="zh-CN" sz="105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8" name="文本框 10"/>
          <p:cNvSpPr txBox="1"/>
          <p:nvPr/>
        </p:nvSpPr>
        <p:spPr>
          <a:xfrm>
            <a:off x="85308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特殊方法测电阻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144105" y="80766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定值电阻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6606359" y="798430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小灯泡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12467" y="903382"/>
            <a:ext cx="7730284" cy="1734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例</a:t>
            </a: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 </a:t>
            </a:r>
            <a:r>
              <a:rPr 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[2017</a:t>
            </a: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·</a:t>
            </a:r>
            <a:r>
              <a:rPr lang="zh-CN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江西</a:t>
            </a:r>
            <a:r>
              <a:rPr 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 </a:t>
            </a: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实验名称</a:t>
            </a: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用电流表和电压表测电阻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实验器材</a:t>
            </a: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电压恒为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3 V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的电源、电压表、电流表、标有“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20 Ω</a:t>
            </a:r>
            <a:r>
              <a:rPr lang="zh-CN" alt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2 A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”字样的滑动变阻器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待测电阻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R</a:t>
            </a:r>
            <a:r>
              <a:rPr lang="en-US" i="1" baseline="-25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x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、开关、导线若干。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[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实验原理</a:t>
            </a:r>
            <a:r>
              <a:rPr 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] 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R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=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10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2637508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突破二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伏安法测电阻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0"/>
          <p:cNvSpPr txBox="1"/>
          <p:nvPr/>
        </p:nvSpPr>
        <p:spPr>
          <a:xfrm>
            <a:off x="85308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特殊方法测电阻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8433" name="Object 1"/>
          <p:cNvGraphicFramePr>
            <a:graphicFrameLocks noChangeAspect="1"/>
          </p:cNvGraphicFramePr>
          <p:nvPr/>
        </p:nvGraphicFramePr>
        <p:xfrm>
          <a:off x="2379785" y="2086450"/>
          <a:ext cx="552100" cy="4330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37" name="文档" r:id="rId1" imgW="760095" imgH="593725" progId="Word.Document.12">
                  <p:embed/>
                </p:oleObj>
              </mc:Choice>
              <mc:Fallback>
                <p:oleObj name="文档" r:id="rId1" imgW="760095" imgH="593725" progId="Word.Document.12">
                  <p:embed/>
                  <p:pic>
                    <p:nvPicPr>
                      <p:cNvPr id="0" name="图片 1433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379785" y="2086450"/>
                        <a:ext cx="552100" cy="43304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12466" y="332510"/>
            <a:ext cx="7971315" cy="3812188"/>
            <a:chOff x="812466" y="332510"/>
            <a:chExt cx="7971315" cy="3812188"/>
          </a:xfrm>
        </p:grpSpPr>
        <p:sp>
          <p:nvSpPr>
            <p:cNvPr id="9" name="文本框 14"/>
            <p:cNvSpPr txBox="1">
              <a:spLocks noChangeArrowheads="1"/>
            </p:cNvSpPr>
            <p:nvPr/>
          </p:nvSpPr>
          <p:spPr bwMode="auto">
            <a:xfrm>
              <a:off x="812466" y="332510"/>
              <a:ext cx="7971315" cy="38121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tIns="36000" rIns="36000" bIns="360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[</a:t>
              </a:r>
              <a:r>
                <a:rPr lang="zh-CN" alt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实验步骤</a:t>
              </a: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]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(1)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小明按如图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15-12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甲所示的电路图连接电路。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15-12</a:t>
              </a:r>
              <a:endPara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(2)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闭合开关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发现电流表示数如图乙所示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则下一步的实验操作是：先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 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然后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　　　　　             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sz="105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6" name="20JX116.EPS" descr="id:2147503389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47637" y="1338694"/>
              <a:ext cx="4345357" cy="1449975"/>
            </a:xfrm>
            <a:prstGeom prst="rect">
              <a:avLst/>
            </a:prstGeom>
          </p:spPr>
        </p:pic>
      </p:grpSp>
      <p:sp>
        <p:nvSpPr>
          <p:cNvPr id="7" name="文本框 10"/>
          <p:cNvSpPr txBox="1"/>
          <p:nvPr/>
        </p:nvSpPr>
        <p:spPr>
          <a:xfrm>
            <a:off x="85308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特殊方法测电阻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7609061" y="3250025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断开开关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343237" y="3661701"/>
            <a:ext cx="31854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将电流表正负接线柱交换连接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2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14"/>
          <p:cNvSpPr txBox="1">
            <a:spLocks noChangeArrowheads="1"/>
          </p:cNvSpPr>
          <p:nvPr/>
        </p:nvSpPr>
        <p:spPr bwMode="auto">
          <a:xfrm>
            <a:off x="821702" y="230910"/>
            <a:ext cx="7878951" cy="4643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(3)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小明测出待测电阻的阻值后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向老师汇报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老师指出他实验设计中存在着不足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其不足是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　　　　　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zh-CN" alt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(4)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改进后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小明继续实验并将数据记录在下表中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分析数据可知待测电阻的阻值为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Ω;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还可以初步得出：电阻一定时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通过导体的电流与导体两端的电压成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</a:t>
            </a:r>
            <a:r>
              <a:rPr lang="zh-CN" altLang="en-US" i="1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 </a:t>
            </a:r>
            <a:endParaRPr lang="en-US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  <a:spcAft>
                <a:spcPts val="0"/>
              </a:spcAft>
            </a:pPr>
            <a:endParaRPr lang="en-US" altLang="zh-CN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  <a:p>
            <a:pPr>
              <a:lnSpc>
                <a:spcPct val="150000"/>
              </a:lnSpc>
            </a:pP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(5)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实验过程中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若小明将滑片</a:t>
            </a:r>
            <a:r>
              <a:rPr lang="en-US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P 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移到了如图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15-12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丙所示位置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闭合开关</a:t>
            </a:r>
            <a:r>
              <a:rPr 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此时电流表的示数为</a:t>
            </a:r>
            <a:r>
              <a:rPr lang="zh-CN" altLang="en-US" u="sng" dirty="0" smtClean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　　　</a:t>
            </a:r>
            <a:r>
              <a: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。</a:t>
            </a:r>
            <a:endParaRPr lang="zh-CN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875607" y="2365086"/>
          <a:ext cx="7815810" cy="1554480"/>
        </p:xfrm>
        <a:graphic>
          <a:graphicData uri="http://schemas.openxmlformats.org/drawingml/2006/table">
            <a:tbl>
              <a:tblPr/>
              <a:tblGrid>
                <a:gridCol w="2605270"/>
                <a:gridCol w="2605270"/>
                <a:gridCol w="260527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实验次数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电压</a:t>
                      </a: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U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/V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电流</a:t>
                      </a:r>
                      <a:r>
                        <a:rPr lang="en-US" sz="1700" i="1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I</a:t>
                      </a: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/A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2.4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0.24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2.0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0.20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3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1.5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0.15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文本框 10"/>
          <p:cNvSpPr txBox="1"/>
          <p:nvPr/>
        </p:nvSpPr>
        <p:spPr>
          <a:xfrm>
            <a:off x="85308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特殊方法测电阻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84254" y="680997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没有多次测量取平均值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203812" y="1537339"/>
            <a:ext cx="4700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10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153049" y="194373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正比</a:t>
            </a:r>
            <a:endParaRPr lang="zh-CN" altLang="en-US" dirty="0"/>
          </a:p>
        </p:txBody>
      </p:sp>
      <p:sp>
        <p:nvSpPr>
          <p:cNvPr id="13" name="矩形 12"/>
          <p:cNvSpPr/>
          <p:nvPr/>
        </p:nvSpPr>
        <p:spPr>
          <a:xfrm>
            <a:off x="2481521" y="4400611"/>
            <a:ext cx="32733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cs typeface="Times New Roman" panose="02020603050405020304"/>
              </a:rPr>
              <a:t>0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2" grpId="0"/>
      <p:bldP spid="13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0" name="矩形 9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889348" y="175364"/>
            <a:ext cx="7665929" cy="439278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 </a:t>
            </a:r>
            <a:r>
              <a:rPr lang="zh-CN" altLang="en-US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实验拓展 </a:t>
            </a:r>
            <a:r>
              <a:rPr lang="en-US" altLang="zh-CN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·</a:t>
            </a:r>
            <a:endParaRPr lang="zh-CN" altLang="en-US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816866" y="542175"/>
            <a:ext cx="7929970" cy="4227687"/>
            <a:chOff x="816866" y="606829"/>
            <a:chExt cx="7929970" cy="4227687"/>
          </a:xfrm>
        </p:grpSpPr>
        <p:sp>
          <p:nvSpPr>
            <p:cNvPr id="6" name="文本框 18"/>
            <p:cNvSpPr txBox="1">
              <a:spLocks noChangeArrowheads="1"/>
            </p:cNvSpPr>
            <p:nvPr/>
          </p:nvSpPr>
          <p:spPr bwMode="auto">
            <a:xfrm>
              <a:off x="816866" y="606829"/>
              <a:ext cx="7929970" cy="4227687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(6)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本实验要多次测量取平均值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目的是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　　</a:t>
              </a:r>
              <a:r>
                <a:rPr lang="zh-CN" altLang="en-US" i="1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(7)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林红同学也在做相同的实验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实验操作中林红发现电流表已损坏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电压表完好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于是她设计了如图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15-13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所示的电路图也完成了实验。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15-13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请你帮助她把以下实验步骤填写完整：</a:t>
              </a: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①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闭合开关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S,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调节滑动变阻器的滑片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当滑片位于最左端时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读出此时电压表的示数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记为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U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;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7" name="20JX117.EPS" descr="id:2147503418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738247" y="1977735"/>
              <a:ext cx="1732916" cy="1107209"/>
            </a:xfrm>
            <a:prstGeom prst="rect">
              <a:avLst/>
            </a:prstGeom>
          </p:spPr>
        </p:pic>
      </p:grpSp>
      <p:sp>
        <p:nvSpPr>
          <p:cNvPr id="12" name="文本框 10"/>
          <p:cNvSpPr txBox="1"/>
          <p:nvPr/>
        </p:nvSpPr>
        <p:spPr>
          <a:xfrm>
            <a:off x="85308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特殊方法测电阻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18360" y="567521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减小误差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812467" y="332510"/>
            <a:ext cx="7832769" cy="4417249"/>
            <a:chOff x="812467" y="332510"/>
            <a:chExt cx="7832769" cy="4417249"/>
          </a:xfrm>
        </p:grpSpPr>
        <p:sp>
          <p:nvSpPr>
            <p:cNvPr id="9" name="文本框 14"/>
            <p:cNvSpPr txBox="1">
              <a:spLocks noChangeArrowheads="1"/>
            </p:cNvSpPr>
            <p:nvPr/>
          </p:nvSpPr>
          <p:spPr bwMode="auto">
            <a:xfrm>
              <a:off x="812467" y="332510"/>
              <a:ext cx="7832769" cy="2981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36000" tIns="36000" rIns="36000" bIns="36000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</a:defRPr>
              </a:lvl9pPr>
            </a:lstStyle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②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再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　　　  　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读出此时电压表的示数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记为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U</a:t>
              </a:r>
              <a:r>
                <a:rPr lang="en-US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2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;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③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则未知电阻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R</a:t>
              </a:r>
              <a:r>
                <a:rPr lang="en-US" i="1" baseline="-25000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x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=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　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(8)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做完实验后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意犹未尽的林红同学又设计实验测量小灯泡电阻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15-14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甲所示。实验时多次移动滑动变阻器的滑片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P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记下多组对应的电压表和电流表的示数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并绘制成如图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15-14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乙所示的图像。求出不同电压下小灯泡的电阻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然后求出电阻的平均值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这种做法是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      　　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选填“合理”或“不合理”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理由是</a:t>
              </a:r>
              <a:r>
                <a:rPr lang="zh-CN" altLang="en-US" i="1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  </a:t>
              </a:r>
              <a:r>
                <a:rPr lang="en-US" i="1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r>
                <a:rPr lang="zh-CN" altLang="en-US" i="1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                                                                                              　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6" name="20JX118.EPS" descr="id:2147503425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995280" y="3315276"/>
              <a:ext cx="3140135" cy="1434483"/>
            </a:xfrm>
            <a:prstGeom prst="rect">
              <a:avLst/>
            </a:prstGeom>
          </p:spPr>
        </p:pic>
        <p:sp>
          <p:nvSpPr>
            <p:cNvPr id="8" name="矩形 7"/>
            <p:cNvSpPr/>
            <p:nvPr/>
          </p:nvSpPr>
          <p:spPr>
            <a:xfrm>
              <a:off x="5301398" y="4372902"/>
              <a:ext cx="105349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15-14</a:t>
              </a:r>
              <a:endParaRPr lang="zh-CN" altLang="en-US" dirty="0"/>
            </a:p>
          </p:txBody>
        </p:sp>
      </p:grpSp>
      <p:sp>
        <p:nvSpPr>
          <p:cNvPr id="12" name="文本框 10"/>
          <p:cNvSpPr txBox="1"/>
          <p:nvPr/>
        </p:nvSpPr>
        <p:spPr>
          <a:xfrm>
            <a:off x="85308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特殊方法测电阻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364761" y="353766"/>
            <a:ext cx="226215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将滑片移动到最右端</a:t>
            </a:r>
            <a:endParaRPr lang="zh-CN" altLang="en-US" dirty="0"/>
          </a:p>
        </p:txBody>
      </p:sp>
      <p:graphicFrame>
        <p:nvGraphicFramePr>
          <p:cNvPr id="14337" name="Object 1"/>
          <p:cNvGraphicFramePr>
            <a:graphicFrameLocks noChangeAspect="1"/>
          </p:cNvGraphicFramePr>
          <p:nvPr/>
        </p:nvGraphicFramePr>
        <p:xfrm>
          <a:off x="2878548" y="685699"/>
          <a:ext cx="733978" cy="47544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1" name="文档" r:id="rId2" imgW="930910" imgH="600075" progId="Word.Document.12">
                  <p:embed/>
                </p:oleObj>
              </mc:Choice>
              <mc:Fallback>
                <p:oleObj name="文档" r:id="rId2" imgW="930910" imgH="600075" progId="Word.Document.12">
                  <p:embed/>
                  <p:pic>
                    <p:nvPicPr>
                      <p:cNvPr id="0" name="图片 15360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878548" y="685699"/>
                        <a:ext cx="733978" cy="475446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矩形 13"/>
          <p:cNvSpPr/>
          <p:nvPr/>
        </p:nvSpPr>
        <p:spPr>
          <a:xfrm>
            <a:off x="4103305" y="2451739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不合理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1242292" y="2848948"/>
            <a:ext cx="66270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灯丝的电阻受温度影响</a:t>
            </a:r>
            <a:r>
              <a:rPr 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小灯泡的灯丝温度不同时</a:t>
            </a:r>
            <a:r>
              <a:rPr 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电阻也不相同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875778" y="900477"/>
          <a:ext cx="7798438" cy="3646356"/>
        </p:xfrm>
        <a:graphic>
          <a:graphicData uri="http://schemas.openxmlformats.org/drawingml/2006/table">
            <a:tbl>
              <a:tblPr/>
              <a:tblGrid>
                <a:gridCol w="1036912"/>
                <a:gridCol w="2253842"/>
                <a:gridCol w="2253842"/>
                <a:gridCol w="2253842"/>
              </a:tblGrid>
              <a:tr h="79409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项目</a:t>
                      </a:r>
                      <a:endParaRPr lang="zh-CN" sz="17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探究电流与电压的关系</a:t>
                      </a:r>
                      <a:endParaRPr lang="zh-CN" sz="17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22708" marR="22708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探究电流与电阻的关系</a:t>
                      </a:r>
                      <a:endParaRPr lang="zh-CN" sz="17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电阻的测量</a:t>
                      </a:r>
                      <a:r>
                        <a:rPr lang="en-US" sz="17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7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定值电阻、灯泡</a:t>
                      </a:r>
                      <a:r>
                        <a:rPr lang="en-US" sz="17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7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107379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实验原理</a:t>
                      </a:r>
                      <a:endParaRPr lang="zh-CN" sz="17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控制</a:t>
                      </a:r>
                      <a:r>
                        <a:rPr lang="zh-CN" sz="1700" i="1" u="sng" kern="100" dirty="0"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　</a:t>
                      </a:r>
                      <a:r>
                        <a:rPr lang="zh-CN" sz="17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不变</a:t>
                      </a:r>
                      <a:r>
                        <a:rPr lang="en-US" sz="17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改变</a:t>
                      </a:r>
                      <a:r>
                        <a:rPr lang="zh-CN" sz="1700" i="1" u="sng" kern="100" dirty="0"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　</a:t>
                      </a:r>
                      <a:r>
                        <a:rPr lang="en-US" sz="1700" i="1" u="sng" kern="100" dirty="0"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7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22708" marR="22708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控制</a:t>
                      </a:r>
                      <a:r>
                        <a:rPr lang="zh-CN" sz="1700" i="1" u="sng" kern="100" dirty="0"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　</a:t>
                      </a:r>
                      <a:r>
                        <a:rPr lang="zh-CN" sz="17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不变</a:t>
                      </a:r>
                      <a:r>
                        <a:rPr lang="en-US" sz="17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改变</a:t>
                      </a:r>
                      <a:r>
                        <a:rPr lang="zh-CN" sz="1700" i="1" u="sng" kern="100" dirty="0"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　</a:t>
                      </a:r>
                      <a:r>
                        <a:rPr lang="en-US" sz="1700" i="1" u="sng" kern="100" dirty="0"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7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实验原理</a:t>
                      </a:r>
                      <a:r>
                        <a:rPr lang="zh-CN" sz="17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：</a:t>
                      </a:r>
                      <a:endParaRPr lang="en-US" altLang="zh-CN" sz="1700" kern="1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i="1" u="none" kern="100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altLang="en-US" sz="1700" i="1" u="sng" kern="100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   　 </a:t>
                      </a:r>
                      <a:r>
                        <a:rPr lang="en-US" sz="17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700" i="1" u="sng" kern="100" dirty="0"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</a:t>
                      </a:r>
                      <a:r>
                        <a:rPr lang="en-US" altLang="zh-CN" sz="1700" i="1" u="sng" kern="100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</a:t>
                      </a:r>
                      <a:r>
                        <a:rPr lang="en-US" altLang="zh-CN" sz="1700" i="1" u="sng" kern="100" baseline="0" dirty="0" smtClean="0"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i="1" u="sng" kern="100" dirty="0"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法</a:t>
                      </a:r>
                      <a:r>
                        <a:rPr lang="en-US" sz="17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) </a:t>
                      </a:r>
                      <a:endParaRPr lang="zh-CN" sz="17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7846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电路图及</a:t>
                      </a:r>
                      <a:endParaRPr lang="zh-CN" sz="17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实物图</a:t>
                      </a:r>
                      <a:endParaRPr lang="zh-CN" sz="17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88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教材梳理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290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3150469" cy="5343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考点三</a:t>
            </a: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欧姆定律相关实验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20RJW-194.EPS"/>
          <p:cNvPicPr/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45582" y="2919368"/>
            <a:ext cx="5376383" cy="1434517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2861337" y="1853194"/>
            <a:ext cx="620683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电阻</a:t>
            </a:r>
            <a:endParaRPr lang="zh-CN" altLang="en-US" dirty="0"/>
          </a:p>
        </p:txBody>
      </p:sp>
      <p:sp>
        <p:nvSpPr>
          <p:cNvPr id="14" name="矩形 13"/>
          <p:cNvSpPr/>
          <p:nvPr/>
        </p:nvSpPr>
        <p:spPr>
          <a:xfrm>
            <a:off x="2526987" y="2265405"/>
            <a:ext cx="620683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电压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4967339" y="1833938"/>
            <a:ext cx="620683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电压</a:t>
            </a:r>
            <a:endParaRPr lang="zh-CN" altLang="en-US" dirty="0"/>
          </a:p>
        </p:txBody>
      </p:sp>
      <p:sp>
        <p:nvSpPr>
          <p:cNvPr id="17" name="矩形 16"/>
          <p:cNvSpPr/>
          <p:nvPr/>
        </p:nvSpPr>
        <p:spPr>
          <a:xfrm>
            <a:off x="4473292" y="2244111"/>
            <a:ext cx="620683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电阻</a:t>
            </a:r>
            <a:endParaRPr lang="zh-CN" altLang="en-US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6625511" y="2147498"/>
          <a:ext cx="652462" cy="415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文档" r:id="rId2" imgW="655955" imgH="417195" progId="Word.Document.12">
                  <p:embed/>
                </p:oleObj>
              </mc:Choice>
              <mc:Fallback>
                <p:oleObj name="文档" r:id="rId2" imgW="655955" imgH="417195" progId="Word.Document.12">
                  <p:embed/>
                  <p:pic>
                    <p:nvPicPr>
                      <p:cNvPr id="0" name="图片 2048"/>
                      <p:cNvPicPr>
                        <a:picLocks noChangeAspect="1"/>
                      </p:cNvPicPr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6625511" y="2147498"/>
                        <a:ext cx="652462" cy="415925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矩形 17"/>
          <p:cNvSpPr/>
          <p:nvPr/>
        </p:nvSpPr>
        <p:spPr>
          <a:xfrm>
            <a:off x="7569271" y="2244472"/>
            <a:ext cx="620683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伏安</a:t>
            </a:r>
            <a:endParaRPr lang="zh-CN" altLang="en-US" sz="1700" dirty="0"/>
          </a:p>
        </p:txBody>
      </p:sp>
      <p:pic>
        <p:nvPicPr>
          <p:cNvPr id="20" name="20RJW-201.EPS" descr="id:2147490079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138730" y="3160857"/>
            <a:ext cx="1349379" cy="926390"/>
          </a:xfrm>
          <a:prstGeom prst="rect">
            <a:avLst/>
          </a:prstGeom>
        </p:spPr>
      </p:pic>
      <p:pic>
        <p:nvPicPr>
          <p:cNvPr id="22" name="20RJW-202.EPS" descr="id:2147490086;FounderCES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612364" y="2909250"/>
            <a:ext cx="2442761" cy="1504578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7" grpId="0"/>
      <p:bldP spid="18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9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实验突破 素养提升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文本框 10"/>
          <p:cNvSpPr txBox="1"/>
          <p:nvPr/>
        </p:nvSpPr>
        <p:spPr>
          <a:xfrm>
            <a:off x="85308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特殊方法测电阻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923636" y="406400"/>
            <a:ext cx="7786255" cy="2998788"/>
            <a:chOff x="923636" y="406400"/>
            <a:chExt cx="7786255" cy="2998788"/>
          </a:xfrm>
        </p:grpSpPr>
        <p:sp>
          <p:nvSpPr>
            <p:cNvPr id="13" name="矩形 12"/>
            <p:cNvSpPr/>
            <p:nvPr/>
          </p:nvSpPr>
          <p:spPr>
            <a:xfrm>
              <a:off x="923636" y="406400"/>
              <a:ext cx="7786255" cy="279861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aphicFrame>
          <p:nvGraphicFramePr>
            <p:cNvPr id="52228" name="Object 4"/>
            <p:cNvGraphicFramePr>
              <a:graphicFrameLocks noChangeAspect="1"/>
            </p:cNvGraphicFramePr>
            <p:nvPr/>
          </p:nvGraphicFramePr>
          <p:xfrm>
            <a:off x="1005609" y="434975"/>
            <a:ext cx="7669213" cy="29702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385" name="文档" r:id="rId1" imgW="7683500" imgH="2981960" progId="Word.Document.12">
                    <p:embed/>
                  </p:oleObj>
                </mc:Choice>
                <mc:Fallback>
                  <p:oleObj name="文档" r:id="rId1" imgW="7683500" imgH="2981960" progId="Word.Document.12">
                    <p:embed/>
                    <p:pic>
                      <p:nvPicPr>
                        <p:cNvPr id="0" name="图片 16384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005609" y="434975"/>
                          <a:ext cx="7669213" cy="2970213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300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实验突破 素养提升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8" y="495398"/>
              <a:ext cx="288147" cy="1749038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特殊方法测电阻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68712" y="219130"/>
            <a:ext cx="8329613" cy="4525790"/>
            <a:chOff x="668712" y="306214"/>
            <a:chExt cx="8329613" cy="4525790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25178" y="306214"/>
              <a:ext cx="7874552" cy="44395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一、缺电流表</a:t>
              </a: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</a:t>
              </a:r>
              <a:r>
                <a:rPr lang="zh-CN" alt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伏阻法</a:t>
              </a: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</a:t>
              </a:r>
              <a:endParaRPr lang="zh-CN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graphicFrame>
          <p:nvGraphicFramePr>
            <p:cNvPr id="13319" name="Object 7"/>
            <p:cNvGraphicFramePr>
              <a:graphicFrameLocks noChangeAspect="1"/>
            </p:cNvGraphicFramePr>
            <p:nvPr/>
          </p:nvGraphicFramePr>
          <p:xfrm>
            <a:off x="668712" y="793404"/>
            <a:ext cx="8329613" cy="40386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409" name="文档" r:id="rId1" imgW="8645525" imgH="4130040" progId="Word.Document.12">
                    <p:embed/>
                  </p:oleObj>
                </mc:Choice>
                <mc:Fallback>
                  <p:oleObj name="文档" r:id="rId1" imgW="8645525" imgH="4130040" progId="Word.Document.12">
                    <p:embed/>
                    <p:pic>
                      <p:nvPicPr>
                        <p:cNvPr id="0" name="图片 17408"/>
                        <p:cNvPicPr>
                          <a:picLocks noChangeAspect="1"/>
                        </p:cNvPicPr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668712" y="793404"/>
                          <a:ext cx="8329613" cy="4038600"/>
                        </a:xfrm>
                        <a:prstGeom prst="rect">
                          <a:avLst/>
                        </a:prstGeom>
                        <a:noFill/>
                        <a:ln w="9525">
                          <a:noFill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pic>
          <p:nvPicPr>
            <p:cNvPr id="17" name="20RJW-207.EPS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907531" y="2729231"/>
              <a:ext cx="1390418" cy="878305"/>
            </a:xfrm>
            <a:prstGeom prst="rect">
              <a:avLst/>
            </a:prstGeom>
          </p:spPr>
        </p:pic>
      </p:grpSp>
      <p:graphicFrame>
        <p:nvGraphicFramePr>
          <p:cNvPr id="13320" name="Object 8"/>
          <p:cNvGraphicFramePr>
            <a:graphicFrameLocks noChangeAspect="1"/>
          </p:cNvGraphicFramePr>
          <p:nvPr/>
        </p:nvGraphicFramePr>
        <p:xfrm>
          <a:off x="7664306" y="3729206"/>
          <a:ext cx="660400" cy="58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0" name="文档" r:id="rId4" imgW="669290" imgH="596265" progId="Word.Document.12">
                  <p:embed/>
                </p:oleObj>
              </mc:Choice>
              <mc:Fallback>
                <p:oleObj name="文档" r:id="rId4" imgW="669290" imgH="596265" progId="Word.Document.12">
                  <p:embed/>
                  <p:pic>
                    <p:nvPicPr>
                      <p:cNvPr id="0" name="图片 17409"/>
                      <p:cNvPicPr>
                        <a:picLocks noChangeAspect="1"/>
                      </p:cNvPicPr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7664306" y="3729206"/>
                        <a:ext cx="660400" cy="5889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300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实验突破 素养提升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8" y="495398"/>
              <a:ext cx="288147" cy="1749038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特殊方法测电阻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53253" name="Object 5"/>
          <p:cNvGraphicFramePr>
            <a:graphicFrameLocks noChangeAspect="1"/>
          </p:cNvGraphicFramePr>
          <p:nvPr/>
        </p:nvGraphicFramePr>
        <p:xfrm>
          <a:off x="679450" y="415925"/>
          <a:ext cx="8229600" cy="42370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3" name="文档" r:id="rId1" imgW="8792845" imgH="4444365" progId="Word.Document.12">
                  <p:embed/>
                </p:oleObj>
              </mc:Choice>
              <mc:Fallback>
                <p:oleObj name="文档" r:id="rId1" imgW="8792845" imgH="4444365" progId="Word.Document.12">
                  <p:embed/>
                  <p:pic>
                    <p:nvPicPr>
                      <p:cNvPr id="0" name="图片 1843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79450" y="415925"/>
                        <a:ext cx="8229600" cy="4237038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3254" name="Object 6"/>
          <p:cNvGraphicFramePr>
            <a:graphicFrameLocks noChangeAspect="1"/>
          </p:cNvGraphicFramePr>
          <p:nvPr/>
        </p:nvGraphicFramePr>
        <p:xfrm>
          <a:off x="3747799" y="3795566"/>
          <a:ext cx="1601787" cy="588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4" name="文档" r:id="rId3" imgW="1610995" imgH="596265" progId="Word.Document.12">
                  <p:embed/>
                </p:oleObj>
              </mc:Choice>
              <mc:Fallback>
                <p:oleObj name="文档" r:id="rId3" imgW="1610995" imgH="596265" progId="Word.Document.12">
                  <p:embed/>
                  <p:pic>
                    <p:nvPicPr>
                      <p:cNvPr id="0" name="图片 1843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47799" y="3795566"/>
                        <a:ext cx="1601787" cy="58896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300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实验突破 素养提升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8" y="495398"/>
              <a:ext cx="288147" cy="1749038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特殊方法测电阻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825178" y="315884"/>
            <a:ext cx="7874552" cy="4882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36000" tIns="36000" rIns="36000" bIns="3600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二、缺电压表</a:t>
            </a: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安阻法</a:t>
            </a:r>
            <a:r>
              <a:rPr lang="en-US" altLang="zh-CN" b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endParaRPr lang="zh-CN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81149" y="864524"/>
            <a:ext cx="7805651" cy="1203718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  <a:spcAft>
                <a:spcPts val="0"/>
              </a:spcAft>
            </a:pPr>
            <a:r>
              <a:rPr lang="zh-CN" altLang="en-US" sz="1700" i="1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　</a:t>
            </a:r>
            <a:r>
              <a:rPr lang="zh-CN" altLang="en-US" sz="17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设计此类实验的主导思想是：由于不能利用电压表测出电压</a:t>
            </a:r>
            <a:r>
              <a:rPr lang="en-US" sz="17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sz="17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所以必须运用电流表多次测电流。运用并联电路分流原理或开关的断开、闭合</a:t>
            </a:r>
            <a:r>
              <a:rPr lang="en-US" sz="17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(</a:t>
            </a:r>
            <a:r>
              <a:rPr lang="zh-CN" altLang="en-US" sz="17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或滑动变阻器滑片的移动</a:t>
            </a:r>
            <a:r>
              <a:rPr lang="en-US" sz="17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)</a:t>
            </a:r>
            <a:r>
              <a:rPr lang="zh-CN" altLang="en-US" sz="17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引起电路结构的改变</a:t>
            </a:r>
            <a:r>
              <a:rPr lang="en-US" sz="17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sz="17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进行等效实验方案设计</a:t>
            </a:r>
            <a:endParaRPr lang="zh-CN" altLang="en-US" sz="17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300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实验突破 素养提升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8" y="495398"/>
              <a:ext cx="288147" cy="1749038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特殊方法测电阻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39939" name="Object 3"/>
          <p:cNvGraphicFramePr>
            <a:graphicFrameLocks noChangeAspect="1"/>
          </p:cNvGraphicFramePr>
          <p:nvPr/>
        </p:nvGraphicFramePr>
        <p:xfrm>
          <a:off x="639936" y="399675"/>
          <a:ext cx="8356600" cy="4425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7" name="文档" r:id="rId1" imgW="8493760" imgH="4436745" progId="Word.Document.12">
                  <p:embed/>
                </p:oleObj>
              </mc:Choice>
              <mc:Fallback>
                <p:oleObj name="文档" r:id="rId1" imgW="8493760" imgH="4436745" progId="Word.Document.12">
                  <p:embed/>
                  <p:pic>
                    <p:nvPicPr>
                      <p:cNvPr id="0" name="图片 19456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39936" y="399675"/>
                        <a:ext cx="8356600" cy="4425950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9940" name="Object 4"/>
          <p:cNvGraphicFramePr>
            <a:graphicFrameLocks noChangeAspect="1"/>
          </p:cNvGraphicFramePr>
          <p:nvPr/>
        </p:nvGraphicFramePr>
        <p:xfrm>
          <a:off x="3554124" y="3977265"/>
          <a:ext cx="733425" cy="5889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58" name="文档" r:id="rId3" imgW="741045" imgH="596265" progId="Word.Document.12">
                  <p:embed/>
                </p:oleObj>
              </mc:Choice>
              <mc:Fallback>
                <p:oleObj name="文档" r:id="rId3" imgW="741045" imgH="596265" progId="Word.Document.12">
                  <p:embed/>
                  <p:pic>
                    <p:nvPicPr>
                      <p:cNvPr id="0" name="图片 19457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554124" y="3977265"/>
                        <a:ext cx="733425" cy="58896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9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10"/>
          <p:cNvSpPr txBox="1"/>
          <p:nvPr/>
        </p:nvSpPr>
        <p:spPr>
          <a:xfrm>
            <a:off x="85300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实验突破 素养提升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4" name="矩形 13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5" name="文本框 10"/>
            <p:cNvSpPr txBox="1"/>
            <p:nvPr/>
          </p:nvSpPr>
          <p:spPr>
            <a:xfrm>
              <a:off x="85308" y="495398"/>
              <a:ext cx="288147" cy="1749038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特殊方法测电阻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aphicFrame>
        <p:nvGraphicFramePr>
          <p:cNvPr id="39939" name="Object 3"/>
          <p:cNvGraphicFramePr>
            <a:graphicFrameLocks noChangeAspect="1"/>
          </p:cNvGraphicFramePr>
          <p:nvPr/>
        </p:nvGraphicFramePr>
        <p:xfrm>
          <a:off x="687388" y="398463"/>
          <a:ext cx="8248650" cy="4418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1" name="文档" r:id="rId1" imgW="9274810" imgH="4888230" progId="Word.Document.12">
                  <p:embed/>
                </p:oleObj>
              </mc:Choice>
              <mc:Fallback>
                <p:oleObj name="文档" r:id="rId1" imgW="9274810" imgH="4888230" progId="Word.Document.12">
                  <p:embed/>
                  <p:pic>
                    <p:nvPicPr>
                      <p:cNvPr id="0" name="图片 20480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87388" y="398463"/>
                        <a:ext cx="8248650" cy="4418012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987" name="Object 3"/>
          <p:cNvGraphicFramePr>
            <a:graphicFrameLocks noChangeAspect="1"/>
          </p:cNvGraphicFramePr>
          <p:nvPr/>
        </p:nvGraphicFramePr>
        <p:xfrm>
          <a:off x="1750391" y="3797034"/>
          <a:ext cx="1036349" cy="50325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2" name="文档" r:id="rId3" imgW="1221105" imgH="600075" progId="Word.Document.12">
                  <p:embed/>
                </p:oleObj>
              </mc:Choice>
              <mc:Fallback>
                <p:oleObj name="文档" r:id="rId3" imgW="1221105" imgH="600075" progId="Word.Document.12">
                  <p:embed/>
                  <p:pic>
                    <p:nvPicPr>
                      <p:cNvPr id="0" name="图片 20481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50391" y="3797034"/>
                        <a:ext cx="1036349" cy="503253"/>
                      </a:xfrm>
                      <a:prstGeom prst="rect">
                        <a:avLst/>
                      </a:prstGeom>
                      <a:noFill/>
                      <a:ln w="9525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7874334" cy="439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  <a:defRPr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续表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914400" y="826550"/>
          <a:ext cx="7777018" cy="3191268"/>
        </p:xfrm>
        <a:graphic>
          <a:graphicData uri="http://schemas.openxmlformats.org/drawingml/2006/table">
            <a:tbl>
              <a:tblPr/>
              <a:tblGrid>
                <a:gridCol w="988291"/>
                <a:gridCol w="2262909"/>
                <a:gridCol w="2262909"/>
                <a:gridCol w="2262909"/>
              </a:tblGrid>
              <a:tr h="62101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项目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7446" marR="7446" marT="7446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探究电流与电压的关系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17871" marR="17871" marT="7446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探究电流与电阻的关系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7446" marR="7446" marT="7446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电阻的测量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定值电阻、灯泡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) 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7446" marR="7446" marT="7446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</a:tr>
              <a:tr h="240658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注意事项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7446" marR="7446" marT="7446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3"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2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2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①连接电路时</a:t>
                      </a:r>
                      <a:r>
                        <a:rPr lang="en-US" sz="1700" kern="12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2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开关要处于</a:t>
                      </a:r>
                      <a:r>
                        <a:rPr lang="zh-CN" sz="1700" u="sng" kern="12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　</a:t>
                      </a:r>
                      <a:r>
                        <a:rPr lang="zh-CN" sz="1700" kern="12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状态。</a:t>
                      </a:r>
                      <a:r>
                        <a:rPr lang="en-US" sz="1700" kern="12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 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2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2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②电流表要</a:t>
                      </a:r>
                      <a:r>
                        <a:rPr lang="zh-CN" sz="1700" u="sng" kern="12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　</a:t>
                      </a:r>
                      <a:r>
                        <a:rPr lang="zh-CN" sz="1700" kern="12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在电路中</a:t>
                      </a:r>
                      <a:r>
                        <a:rPr lang="en-US" sz="1700" kern="12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2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电压表要</a:t>
                      </a:r>
                      <a:r>
                        <a:rPr lang="zh-CN" sz="1700" u="sng" kern="12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　</a:t>
                      </a:r>
                      <a:r>
                        <a:rPr lang="zh-CN" sz="1700" kern="12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在电路中。要先</a:t>
                      </a:r>
                      <a:r>
                        <a:rPr lang="zh-CN" sz="1700" kern="12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进行</a:t>
                      </a:r>
                      <a:endParaRPr lang="en-US" altLang="zh-CN" sz="1700" kern="12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u="none" kern="12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u="sng" kern="12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　</a:t>
                      </a:r>
                      <a:r>
                        <a:rPr lang="en-US" sz="1700" kern="12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2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然后选择合适的量程。</a:t>
                      </a:r>
                      <a:r>
                        <a:rPr lang="en-US" sz="1700" kern="12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 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2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2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③接线时要让电流从</a:t>
                      </a:r>
                      <a:r>
                        <a:rPr lang="zh-CN" sz="1700" u="sng" kern="12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　</a:t>
                      </a:r>
                      <a:r>
                        <a:rPr lang="zh-CN" sz="1700" kern="12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接线柱流入</a:t>
                      </a:r>
                      <a:r>
                        <a:rPr lang="en-US" sz="1700" kern="12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u="sng" kern="12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　</a:t>
                      </a:r>
                      <a:r>
                        <a:rPr lang="zh-CN" sz="1700" kern="12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接线柱流出。</a:t>
                      </a:r>
                      <a:r>
                        <a:rPr lang="en-US" sz="1700" kern="12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 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2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2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④滑动变阻器要</a:t>
                      </a:r>
                      <a:r>
                        <a:rPr lang="zh-CN" sz="1700" u="sng" kern="12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　</a:t>
                      </a:r>
                      <a:r>
                        <a:rPr lang="zh-CN" sz="1700" kern="12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在电路中</a:t>
                      </a:r>
                      <a:r>
                        <a:rPr lang="en-US" sz="1700" kern="12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2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接线时应按</a:t>
                      </a:r>
                      <a:r>
                        <a:rPr lang="zh-CN" sz="1700" u="sng" kern="12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　　</a:t>
                      </a:r>
                      <a:r>
                        <a:rPr lang="zh-CN" sz="1700" i="1" u="sng" kern="12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2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原则</a:t>
                      </a:r>
                      <a:r>
                        <a:rPr lang="en-US" sz="1700" kern="12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2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滑</a:t>
                      </a:r>
                      <a:r>
                        <a:rPr lang="zh-CN" sz="1700" kern="12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片应该移</a:t>
                      </a:r>
                      <a:r>
                        <a:rPr lang="zh-CN" sz="1700" kern="12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到</a:t>
                      </a:r>
                      <a:r>
                        <a:rPr lang="zh-CN" altLang="en-US" sz="1700" u="sng" kern="12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　　</a:t>
                      </a:r>
                      <a:r>
                        <a:rPr lang="zh-CN" altLang="en-US" sz="1700" i="1" u="sng" kern="12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2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处</a:t>
                      </a:r>
                      <a:r>
                        <a:rPr lang="en-US" sz="1700" kern="12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17871" marR="17871" marT="7446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15" name="矩形 14"/>
          <p:cNvSpPr/>
          <p:nvPr/>
        </p:nvSpPr>
        <p:spPr>
          <a:xfrm>
            <a:off x="4647133" y="1707825"/>
            <a:ext cx="620683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断开</a:t>
            </a:r>
            <a:endParaRPr lang="zh-CN" altLang="en-US" dirty="0"/>
          </a:p>
        </p:txBody>
      </p:sp>
      <p:sp>
        <p:nvSpPr>
          <p:cNvPr id="18" name="矩形 17"/>
          <p:cNvSpPr/>
          <p:nvPr/>
        </p:nvSpPr>
        <p:spPr>
          <a:xfrm>
            <a:off x="3315796" y="2067897"/>
            <a:ext cx="620683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串联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5976158" y="2068946"/>
            <a:ext cx="620683" cy="3539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并联</a:t>
            </a:r>
            <a:endParaRPr lang="zh-CN" altLang="en-US" dirty="0"/>
          </a:p>
        </p:txBody>
      </p:sp>
      <p:sp>
        <p:nvSpPr>
          <p:cNvPr id="21" name="矩形 20"/>
          <p:cNvSpPr/>
          <p:nvPr/>
        </p:nvSpPr>
        <p:spPr>
          <a:xfrm>
            <a:off x="2115503" y="2456691"/>
            <a:ext cx="620683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试触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4255168" y="2816043"/>
            <a:ext cx="351378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+</a:t>
            </a:r>
            <a:endParaRPr lang="zh-CN" altLang="en-US" dirty="0"/>
          </a:p>
        </p:txBody>
      </p:sp>
      <p:sp>
        <p:nvSpPr>
          <p:cNvPr id="23" name="矩形 22"/>
          <p:cNvSpPr/>
          <p:nvPr/>
        </p:nvSpPr>
        <p:spPr>
          <a:xfrm>
            <a:off x="6285423" y="2815899"/>
            <a:ext cx="279244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-</a:t>
            </a:r>
            <a:endParaRPr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3732588" y="3232690"/>
            <a:ext cx="620683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串联</a:t>
            </a:r>
            <a:endParaRPr lang="zh-CN" altLang="en-US" dirty="0"/>
          </a:p>
        </p:txBody>
      </p:sp>
      <p:sp>
        <p:nvSpPr>
          <p:cNvPr id="25" name="矩形 24"/>
          <p:cNvSpPr/>
          <p:nvPr/>
        </p:nvSpPr>
        <p:spPr>
          <a:xfrm>
            <a:off x="6562146" y="3232691"/>
            <a:ext cx="1056700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一上一下</a:t>
            </a:r>
            <a:endParaRPr lang="zh-CN" altLang="en-US" dirty="0"/>
          </a:p>
        </p:txBody>
      </p:sp>
      <p:sp>
        <p:nvSpPr>
          <p:cNvPr id="26" name="矩形 25"/>
          <p:cNvSpPr/>
          <p:nvPr/>
        </p:nvSpPr>
        <p:spPr>
          <a:xfrm>
            <a:off x="3125643" y="3629999"/>
            <a:ext cx="1056700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最大阻值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7874334" cy="439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  <a:defRPr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续表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30" name="表格 29"/>
          <p:cNvGraphicFramePr>
            <a:graphicFrameLocks noGrp="1"/>
          </p:cNvGraphicFramePr>
          <p:nvPr/>
        </p:nvGraphicFramePr>
        <p:xfrm>
          <a:off x="898972" y="818885"/>
          <a:ext cx="7810919" cy="3404993"/>
        </p:xfrm>
        <a:graphic>
          <a:graphicData uri="http://schemas.openxmlformats.org/drawingml/2006/table">
            <a:tbl>
              <a:tblPr/>
              <a:tblGrid>
                <a:gridCol w="1012955"/>
                <a:gridCol w="1551709"/>
                <a:gridCol w="1551709"/>
                <a:gridCol w="1847273"/>
                <a:gridCol w="1847273"/>
              </a:tblGrid>
              <a:tr h="15187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项目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1474" marR="1474" marT="147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探究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电流与电压的关系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3440" marR="3440" marT="147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探究电流与电阻的关系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1474" marR="1474" marT="147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电阻的测量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定值电阻、灯泡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) 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1474" marR="1474" marT="1474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 hMerge="1"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2627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滑动变阻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器的作用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1843" marR="1843" marT="18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①保护电路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; 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 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②改变</a:t>
                      </a:r>
                      <a:r>
                        <a:rPr lang="en-US" sz="1700" u="sng" kern="12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        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多次测量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寻找 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普遍规律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 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4423" marR="4423" marT="18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①保护电路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; 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②控制</a:t>
                      </a:r>
                      <a:r>
                        <a:rPr lang="en-US" sz="1700" u="sng" kern="12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         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不变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多次测量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寻找普遍规律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 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1843" marR="1843" marT="18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测定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值电阻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阻值：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①保护电路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; 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②改变电流与电 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压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进行多次测量</a:t>
                      </a:r>
                      <a:r>
                        <a:rPr 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endParaRPr lang="en-US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求平均值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减小误差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1843" marR="1843" marT="18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测灯泡电阻：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①保护电路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; 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②改变电流与电 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压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进行多次测量</a:t>
                      </a:r>
                      <a:r>
                        <a:rPr 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endParaRPr lang="en-US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目的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是寻找规律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但</a:t>
                      </a: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不求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平均值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1843" marR="1843" marT="184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矩形 7"/>
          <p:cNvSpPr/>
          <p:nvPr/>
        </p:nvSpPr>
        <p:spPr>
          <a:xfrm>
            <a:off x="2723231" y="2562575"/>
            <a:ext cx="620683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电压</a:t>
            </a:r>
            <a:endParaRPr lang="zh-CN" altLang="en-US" sz="1700" dirty="0"/>
          </a:p>
        </p:txBody>
      </p:sp>
      <p:sp>
        <p:nvSpPr>
          <p:cNvPr id="9" name="矩形 8"/>
          <p:cNvSpPr/>
          <p:nvPr/>
        </p:nvSpPr>
        <p:spPr>
          <a:xfrm>
            <a:off x="4256467" y="2553339"/>
            <a:ext cx="620683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ea typeface="微软雅黑" panose="020B0503020204020204" pitchFamily="34" charset="-122"/>
                <a:cs typeface="Times New Roman" panose="02020603050405020304"/>
              </a:rPr>
              <a:t>电压</a:t>
            </a:r>
            <a:endParaRPr lang="zh-CN" altLang="en-US" sz="17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表格 19"/>
          <p:cNvGraphicFramePr>
            <a:graphicFrameLocks noGrp="1"/>
          </p:cNvGraphicFramePr>
          <p:nvPr/>
        </p:nvGraphicFramePr>
        <p:xfrm>
          <a:off x="875531" y="817192"/>
          <a:ext cx="7823852" cy="3736335"/>
        </p:xfrm>
        <a:graphic>
          <a:graphicData uri="http://schemas.openxmlformats.org/drawingml/2006/table">
            <a:tbl>
              <a:tblPr/>
              <a:tblGrid>
                <a:gridCol w="802267"/>
                <a:gridCol w="1526797"/>
                <a:gridCol w="1560352"/>
                <a:gridCol w="3934436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项目</a:t>
                      </a:r>
                      <a:endParaRPr lang="zh-CN" sz="15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探究电流与</a:t>
                      </a:r>
                      <a:r>
                        <a:rPr lang="zh-CN" sz="15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电压</a:t>
                      </a:r>
                      <a:endParaRPr lang="en-US" altLang="zh-CN" sz="1500" kern="1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的</a:t>
                      </a:r>
                      <a:r>
                        <a:rPr lang="zh-CN" sz="15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关系</a:t>
                      </a:r>
                      <a:endParaRPr lang="zh-CN" sz="15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探究电流与</a:t>
                      </a:r>
                      <a:r>
                        <a:rPr lang="zh-CN" sz="15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电阻</a:t>
                      </a:r>
                      <a:endParaRPr lang="en-US" altLang="zh-CN" sz="1500" kern="1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的</a:t>
                      </a:r>
                      <a:r>
                        <a:rPr lang="zh-CN" sz="15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关系</a:t>
                      </a:r>
                      <a:endParaRPr lang="zh-CN" sz="15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电阻的测量</a:t>
                      </a:r>
                      <a:r>
                        <a:rPr lang="en-US" sz="15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5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定值电阻、灯泡</a:t>
                      </a:r>
                      <a:r>
                        <a:rPr lang="en-US" sz="15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5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05053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实验表格及</a:t>
                      </a:r>
                      <a:endParaRPr lang="zh-CN" sz="15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数据处理</a:t>
                      </a:r>
                      <a:endParaRPr lang="zh-CN" sz="15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表一</a:t>
                      </a:r>
                      <a:r>
                        <a:rPr lang="zh-CN" sz="1500" i="1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500" i="1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R</a:t>
                      </a:r>
                      <a:r>
                        <a:rPr lang="en-US" sz="15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=5 Ω</a:t>
                      </a:r>
                      <a:endParaRPr lang="zh-CN" sz="15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altLang="zh-CN" sz="1500" kern="1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altLang="zh-CN" sz="1500" kern="1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altLang="zh-CN" sz="1500" kern="1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表</a:t>
                      </a:r>
                      <a:r>
                        <a:rPr lang="zh-CN" sz="15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二</a:t>
                      </a:r>
                      <a:r>
                        <a:rPr lang="zh-CN" sz="1500" i="1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sz="1500" i="1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U</a:t>
                      </a:r>
                      <a:r>
                        <a:rPr lang="en-US" sz="15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=3 V</a:t>
                      </a:r>
                      <a:endParaRPr lang="zh-CN" sz="15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定值</a:t>
                      </a:r>
                      <a:r>
                        <a:rPr lang="zh-CN" sz="15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电阻</a:t>
                      </a:r>
                      <a:endParaRPr lang="en-US" altLang="zh-CN" sz="1500" kern="1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zh-CN" sz="15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altLang="zh-CN" sz="1500" kern="1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altLang="zh-CN" sz="1500" kern="1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altLang="zh-CN" sz="1500" kern="1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小</a:t>
                      </a:r>
                      <a:r>
                        <a:rPr lang="zh-CN" sz="15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灯泡</a:t>
                      </a:r>
                      <a:endParaRPr lang="zh-CN" sz="15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288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教材梳理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290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重难探究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21" name="表格 20"/>
          <p:cNvGraphicFramePr>
            <a:graphicFrameLocks noGrp="1"/>
          </p:cNvGraphicFramePr>
          <p:nvPr/>
        </p:nvGraphicFramePr>
        <p:xfrm>
          <a:off x="2281807" y="1874625"/>
          <a:ext cx="2130804" cy="685800"/>
        </p:xfrm>
        <a:graphic>
          <a:graphicData uri="http://schemas.openxmlformats.org/drawingml/2006/table">
            <a:tbl>
              <a:tblPr/>
              <a:tblGrid>
                <a:gridCol w="759204"/>
                <a:gridCol w="457200"/>
                <a:gridCol w="457200"/>
                <a:gridCol w="457200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电压</a:t>
                      </a:r>
                      <a:r>
                        <a:rPr lang="en-US" sz="15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/V</a:t>
                      </a:r>
                      <a:endParaRPr lang="zh-CN" sz="15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1.0</a:t>
                      </a:r>
                      <a:endParaRPr lang="zh-CN" sz="15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2.0</a:t>
                      </a:r>
                      <a:endParaRPr lang="zh-CN" sz="15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 kern="1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3.0</a:t>
                      </a:r>
                      <a:endParaRPr lang="zh-CN" sz="1500" kern="1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电流</a:t>
                      </a:r>
                      <a:r>
                        <a:rPr lang="en-US" sz="15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/A</a:t>
                      </a:r>
                      <a:endParaRPr lang="zh-CN" sz="15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0.2</a:t>
                      </a:r>
                      <a:endParaRPr lang="zh-CN" sz="15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0.4</a:t>
                      </a:r>
                      <a:endParaRPr lang="zh-CN" sz="15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0.6</a:t>
                      </a:r>
                      <a:endParaRPr lang="zh-CN" sz="15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2" name="表格 21"/>
          <p:cNvGraphicFramePr>
            <a:graphicFrameLocks noGrp="1"/>
          </p:cNvGraphicFramePr>
          <p:nvPr/>
        </p:nvGraphicFramePr>
        <p:xfrm>
          <a:off x="2290196" y="3296872"/>
          <a:ext cx="2080470" cy="685800"/>
        </p:xfrm>
        <a:graphic>
          <a:graphicData uri="http://schemas.openxmlformats.org/drawingml/2006/table">
            <a:tbl>
              <a:tblPr/>
              <a:tblGrid>
                <a:gridCol w="708870"/>
                <a:gridCol w="457200"/>
                <a:gridCol w="457200"/>
                <a:gridCol w="457200"/>
              </a:tblGrid>
              <a:tr h="22933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电阻</a:t>
                      </a:r>
                      <a:r>
                        <a:rPr lang="en-US" sz="15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/Ω</a:t>
                      </a:r>
                      <a:endParaRPr lang="zh-CN" sz="15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 kern="1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5</a:t>
                      </a:r>
                      <a:endParaRPr lang="zh-CN" sz="1500" kern="1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 kern="1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10</a:t>
                      </a:r>
                      <a:endParaRPr lang="zh-CN" sz="1500" kern="1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15</a:t>
                      </a:r>
                      <a:endParaRPr lang="zh-CN" sz="15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500" kern="1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电流</a:t>
                      </a:r>
                      <a:r>
                        <a:rPr lang="en-US" sz="1500" kern="1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/A</a:t>
                      </a:r>
                      <a:endParaRPr lang="zh-CN" sz="1500" kern="1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0.6</a:t>
                      </a:r>
                      <a:endParaRPr lang="zh-CN" sz="15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0.3</a:t>
                      </a:r>
                      <a:endParaRPr lang="zh-CN" sz="15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5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0.2</a:t>
                      </a:r>
                      <a:endParaRPr lang="zh-CN" sz="15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4932727" y="1852856"/>
          <a:ext cx="3632433" cy="1371600"/>
        </p:xfrm>
        <a:graphic>
          <a:graphicData uri="http://schemas.openxmlformats.org/drawingml/2006/table">
            <a:tbl>
              <a:tblPr/>
              <a:tblGrid>
                <a:gridCol w="612396"/>
                <a:gridCol w="536895"/>
                <a:gridCol w="574023"/>
                <a:gridCol w="608825"/>
                <a:gridCol w="1300294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实验</a:t>
                      </a:r>
                      <a:endParaRPr lang="zh-CN" sz="12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次数</a:t>
                      </a:r>
                      <a:endParaRPr lang="zh-CN" sz="12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电压</a:t>
                      </a:r>
                      <a:endParaRPr lang="zh-CN" sz="12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U/V</a:t>
                      </a:r>
                      <a:endParaRPr lang="zh-CN" sz="12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电流</a:t>
                      </a:r>
                      <a:endParaRPr lang="zh-CN" sz="12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I/A</a:t>
                      </a:r>
                      <a:endParaRPr lang="zh-CN" sz="12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电阻</a:t>
                      </a:r>
                      <a:endParaRPr lang="zh-CN" sz="12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R/Ω</a:t>
                      </a:r>
                      <a:endParaRPr lang="zh-CN" sz="12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三次测量平</a:t>
                      </a:r>
                      <a:endParaRPr lang="zh-CN" sz="1200" kern="1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均值</a:t>
                      </a:r>
                      <a:r>
                        <a:rPr lang="en-US" sz="1200" kern="1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R/Ω</a:t>
                      </a:r>
                      <a:endParaRPr lang="zh-CN" sz="1200" kern="1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endParaRPr lang="zh-CN" sz="1200" kern="1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1.0</a:t>
                      </a:r>
                      <a:endParaRPr lang="zh-CN" sz="1200" kern="1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0.2</a:t>
                      </a:r>
                      <a:endParaRPr lang="zh-CN" sz="1200" kern="1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5</a:t>
                      </a:r>
                      <a:endParaRPr lang="zh-CN" sz="12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2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</a:t>
                      </a:r>
                      <a:endParaRPr lang="zh-CN" sz="1200" kern="1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2.0</a:t>
                      </a:r>
                      <a:endParaRPr lang="zh-CN" sz="1200" kern="1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0.4</a:t>
                      </a:r>
                      <a:endParaRPr lang="zh-CN" sz="1200" kern="1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5</a:t>
                      </a:r>
                      <a:endParaRPr lang="zh-CN" sz="12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3</a:t>
                      </a:r>
                      <a:endParaRPr lang="zh-CN" sz="12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3.0</a:t>
                      </a:r>
                      <a:endParaRPr lang="zh-CN" sz="1200" kern="1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0.6</a:t>
                      </a:r>
                      <a:endParaRPr lang="zh-CN" sz="12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5</a:t>
                      </a:r>
                      <a:endParaRPr lang="zh-CN" sz="12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cPr/>
                </a:tc>
              </a:tr>
            </a:tbl>
          </a:graphicData>
        </a:graphic>
      </p:graphicFrame>
      <p:graphicFrame>
        <p:nvGraphicFramePr>
          <p:cNvPr id="24" name="表格 23"/>
          <p:cNvGraphicFramePr>
            <a:graphicFrameLocks noGrp="1"/>
          </p:cNvGraphicFramePr>
          <p:nvPr/>
        </p:nvGraphicFramePr>
        <p:xfrm>
          <a:off x="4934345" y="3570882"/>
          <a:ext cx="3618528" cy="843446"/>
        </p:xfrm>
        <a:graphic>
          <a:graphicData uri="http://schemas.openxmlformats.org/drawingml/2006/table">
            <a:tbl>
              <a:tblPr/>
              <a:tblGrid>
                <a:gridCol w="904632"/>
                <a:gridCol w="904632"/>
                <a:gridCol w="904632"/>
                <a:gridCol w="904632"/>
              </a:tblGrid>
              <a:tr h="29229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实验次数</a:t>
                      </a:r>
                      <a:endParaRPr lang="zh-CN" sz="12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2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电压</a:t>
                      </a:r>
                      <a:r>
                        <a:rPr lang="en-US" sz="12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U/V</a:t>
                      </a:r>
                      <a:endParaRPr lang="zh-CN" sz="12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sz="12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电流</a:t>
                      </a:r>
                      <a:r>
                        <a:rPr lang="en-US" sz="12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I/A</a:t>
                      </a:r>
                      <a:endParaRPr lang="zh-CN" altLang="en-US" sz="1200" kern="1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2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电阻</a:t>
                      </a:r>
                      <a:r>
                        <a:rPr lang="en-US" sz="12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R/Ω</a:t>
                      </a:r>
                      <a:endParaRPr lang="zh-CN" altLang="en-US" sz="1200" kern="1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683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</a:t>
                      </a:r>
                      <a:endParaRPr lang="zh-CN" sz="1200" kern="1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0.8</a:t>
                      </a:r>
                      <a:endParaRPr lang="zh-CN" sz="1200" kern="1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0.18</a:t>
                      </a:r>
                      <a:endParaRPr lang="zh-CN" sz="1200" kern="10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4.4</a:t>
                      </a:r>
                      <a:endParaRPr lang="zh-CN" altLang="en-US" sz="1200" kern="1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438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2</a:t>
                      </a:r>
                      <a:endParaRPr lang="zh-CN" sz="12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1.0</a:t>
                      </a:r>
                      <a:endParaRPr lang="zh-CN" sz="12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200" kern="100" dirty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0.20</a:t>
                      </a:r>
                      <a:endParaRPr lang="zh-CN" sz="1200" kern="100" dirty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6858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kern="100" dirty="0" smtClean="0"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5.0</a:t>
                      </a:r>
                      <a:endParaRPr lang="zh-CN" altLang="en-US" sz="1200" kern="100" dirty="0" smtClean="0"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2" name="文本框 14"/>
          <p:cNvSpPr txBox="1">
            <a:spLocks noChangeArrowheads="1"/>
          </p:cNvSpPr>
          <p:nvPr/>
        </p:nvSpPr>
        <p:spPr bwMode="auto">
          <a:xfrm>
            <a:off x="812466" y="352237"/>
            <a:ext cx="7874334" cy="439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  <a:defRPr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续表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表格 25"/>
          <p:cNvGraphicFramePr>
            <a:graphicFrameLocks noGrp="1"/>
          </p:cNvGraphicFramePr>
          <p:nvPr/>
        </p:nvGraphicFramePr>
        <p:xfrm>
          <a:off x="865447" y="591130"/>
          <a:ext cx="7789025" cy="3953164"/>
        </p:xfrm>
        <a:graphic>
          <a:graphicData uri="http://schemas.openxmlformats.org/drawingml/2006/table">
            <a:tbl>
              <a:tblPr/>
              <a:tblGrid>
                <a:gridCol w="870989"/>
                <a:gridCol w="1729509"/>
                <a:gridCol w="1729509"/>
                <a:gridCol w="1729509"/>
                <a:gridCol w="1729509"/>
              </a:tblGrid>
              <a:tr h="56399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项目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探究电流与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电压</a:t>
                      </a: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的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关系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探究电流与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电阻</a:t>
                      </a: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的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关系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电阻的测量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(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定值电阻、灯泡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)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 hMerge="1">
                  <a:tcPr/>
                </a:tc>
              </a:tr>
              <a:tr h="101542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图像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en-US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7374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kern="10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实验结论</a:t>
                      </a:r>
                      <a:endParaRPr lang="zh-CN" sz="1700" kern="10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由表一得：</a:t>
                      </a:r>
                      <a:r>
                        <a:rPr lang="en-US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r>
                        <a:rPr lang="en-US" sz="1700" i="1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 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                  </a:t>
                      </a:r>
                      <a:r>
                        <a:rPr lang="en-US" sz="1700" i="1" u="sng" kern="100" baseline="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en-US" sz="1700" i="1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</a:t>
                      </a:r>
                      <a:r>
                        <a:rPr lang="en-US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                     </a:t>
                      </a:r>
                      <a:r>
                        <a:rPr lang="en-US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en-US" sz="1700" i="1" u="sng" kern="100" dirty="0" smtClean="0">
                        <a:solidFill>
                          <a:srgbClr val="000000"/>
                        </a:solidFill>
                        <a:uFill>
                          <a:solidFill>
                            <a:srgbClr val="000000"/>
                          </a:solidFill>
                        </a:u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                      </a:t>
                      </a:r>
                      <a:endParaRPr lang="en-US" sz="1700" i="1" u="sng" kern="100" dirty="0" smtClean="0">
                        <a:solidFill>
                          <a:srgbClr val="000000"/>
                        </a:solidFill>
                        <a:uFill>
                          <a:solidFill>
                            <a:srgbClr val="000000"/>
                          </a:solidFill>
                        </a:u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                     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66675" marR="66675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由表二得：</a:t>
                      </a:r>
                      <a:r>
                        <a:rPr lang="en-US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r>
                        <a:rPr lang="en-US" sz="1700" i="1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   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u="none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en-US" sz="1700" i="1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                      </a:t>
                      </a:r>
                      <a:r>
                        <a:rPr lang="en-US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u="none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en-US" sz="1700" i="1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                      </a:t>
                      </a:r>
                      <a:r>
                        <a:rPr lang="en-US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en-US" sz="1700" i="1" u="sng" kern="100" dirty="0" smtClean="0">
                        <a:solidFill>
                          <a:srgbClr val="000000"/>
                        </a:solidFill>
                        <a:uFill>
                          <a:solidFill>
                            <a:srgbClr val="000000"/>
                          </a:solidFill>
                        </a:u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700" i="1" u="none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en-US" sz="1700" i="1" u="sng" kern="10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                      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对于定值电阻</a:t>
                      </a:r>
                      <a:r>
                        <a:rPr lang="en-US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endParaRPr lang="en-US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多次</a:t>
                      </a: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测量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的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目的</a:t>
                      </a: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是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en-US" altLang="zh-CN" sz="1700" u="sng" kern="100" baseline="0" dirty="0" smtClean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            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。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补充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：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700" i="1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小灯泡灯丝的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</a:t>
                      </a: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阻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受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　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的</a:t>
                      </a: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影响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温度越高</a:t>
                      </a:r>
                      <a:r>
                        <a:rPr lang="en-US" sz="1700" kern="100" dirty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,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电</a:t>
                      </a:r>
                      <a:endParaRPr lang="en-US" altLang="zh-CN" sz="1700" kern="100" dirty="0" smtClean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 </a:t>
                      </a:r>
                      <a:r>
                        <a:rPr lang="zh-CN" sz="1700" kern="100" dirty="0" smtClean="0">
                          <a:solidFill>
                            <a:srgbClr val="000000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阻</a:t>
                      </a:r>
                      <a:r>
                        <a:rPr lang="zh-CN" sz="1700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　　　　</a:t>
                      </a:r>
                      <a:r>
                        <a:rPr lang="en-US" sz="1700" i="1" u="sng" kern="100" dirty="0">
                          <a:solidFill>
                            <a:srgbClr val="000000"/>
                          </a:solidFill>
                          <a:uFill>
                            <a:solidFill>
                              <a:srgbClr val="000000"/>
                            </a:solidFill>
                          </a:u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Times New Roman" panose="02020603050405020304"/>
                        </a:rPr>
                        <a:t> </a:t>
                      </a:r>
                      <a:endParaRPr lang="zh-CN" sz="1700" kern="100" dirty="0">
                        <a:solidFill>
                          <a:srgbClr val="000000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Times New Roman" panose="02020603050405020304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6666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2" name="组合 9"/>
          <p:cNvGrpSpPr/>
          <p:nvPr/>
        </p:nvGrpSpPr>
        <p:grpSpPr>
          <a:xfrm>
            <a:off x="-7792" y="350583"/>
            <a:ext cx="428625" cy="1928489"/>
            <a:chOff x="-7792" y="350584"/>
            <a:chExt cx="428625" cy="1893852"/>
          </a:xfrm>
        </p:grpSpPr>
        <p:sp>
          <p:nvSpPr>
            <p:cNvPr id="11" name="矩形 10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6" name="文本框 10"/>
            <p:cNvSpPr txBox="1"/>
            <p:nvPr/>
          </p:nvSpPr>
          <p:spPr>
            <a:xfrm>
              <a:off x="85304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考点梳理 夯实基础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0"/>
          <p:cNvSpPr txBox="1"/>
          <p:nvPr/>
        </p:nvSpPr>
        <p:spPr>
          <a:xfrm>
            <a:off x="85303" y="2819416"/>
            <a:ext cx="288147" cy="1926806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考向探究 逐个击破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14"/>
          <p:cNvSpPr txBox="1">
            <a:spLocks noChangeArrowheads="1"/>
          </p:cNvSpPr>
          <p:nvPr/>
        </p:nvSpPr>
        <p:spPr bwMode="auto">
          <a:xfrm>
            <a:off x="793993" y="167511"/>
            <a:ext cx="7874334" cy="4392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36000" tIns="3600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>
              <a:lnSpc>
                <a:spcPct val="150000"/>
              </a:lnSpc>
              <a:defRPr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续表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2290618" y="1246911"/>
            <a:ext cx="5880678" cy="847149"/>
            <a:chOff x="2299854" y="1597891"/>
            <a:chExt cx="5880678" cy="847149"/>
          </a:xfrm>
        </p:grpSpPr>
        <p:pic>
          <p:nvPicPr>
            <p:cNvPr id="26629" name="20RJW-195.EPS"/>
            <p:cNvPicPr>
              <a:picLocks noChangeAspect="1" noChangeArrowheads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299854" y="1616364"/>
              <a:ext cx="819150" cy="828675"/>
            </a:xfrm>
            <a:prstGeom prst="rect">
              <a:avLst/>
            </a:prstGeom>
            <a:noFill/>
          </p:spPr>
        </p:pic>
        <p:pic>
          <p:nvPicPr>
            <p:cNvPr id="26628" name="20RJW-196.EPS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08581" y="1616364"/>
              <a:ext cx="819150" cy="819150"/>
            </a:xfrm>
            <a:prstGeom prst="rect">
              <a:avLst/>
            </a:prstGeom>
            <a:noFill/>
          </p:spPr>
        </p:pic>
        <p:pic>
          <p:nvPicPr>
            <p:cNvPr id="26627" name="20RJW-197.EPS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726544" y="1616365"/>
              <a:ext cx="819150" cy="828675"/>
            </a:xfrm>
            <a:prstGeom prst="rect">
              <a:avLst/>
            </a:prstGeom>
            <a:noFill/>
          </p:spPr>
        </p:pic>
        <p:pic>
          <p:nvPicPr>
            <p:cNvPr id="26626" name="20RJW-198.EPS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361382" y="1597891"/>
              <a:ext cx="819150" cy="828675"/>
            </a:xfrm>
            <a:prstGeom prst="rect">
              <a:avLst/>
            </a:prstGeom>
            <a:noFill/>
          </p:spPr>
        </p:pic>
      </p:grpSp>
      <p:pic>
        <p:nvPicPr>
          <p:cNvPr id="26625" name="20RJW-199.EPS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10907" y="3740729"/>
            <a:ext cx="1542475" cy="718049"/>
          </a:xfrm>
          <a:prstGeom prst="rect">
            <a:avLst/>
          </a:prstGeom>
          <a:noFill/>
        </p:spPr>
      </p:pic>
      <p:sp>
        <p:nvSpPr>
          <p:cNvPr id="28" name="TextBox 27"/>
          <p:cNvSpPr txBox="1"/>
          <p:nvPr/>
        </p:nvSpPr>
        <p:spPr>
          <a:xfrm>
            <a:off x="1791854" y="2327565"/>
            <a:ext cx="1653309" cy="2034779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                   电阻一定时</a:t>
            </a:r>
            <a:r>
              <a:rPr lang="en-US" altLang="zh-CN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通过导体的电流与导体两端的电压成正比</a:t>
            </a:r>
            <a:endParaRPr lang="zh-CN" altLang="en-US" sz="1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579090" y="2531451"/>
            <a:ext cx="1653309" cy="1642364"/>
          </a:xfrm>
          <a:prstGeom prst="rect">
            <a:avLst/>
          </a:prstGeom>
          <a:noFill/>
        </p:spPr>
        <p:txBody>
          <a:bodyPr wrap="square" lIns="36000" tIns="36000" rIns="36000" bIns="3600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                 电压一定时</a:t>
            </a:r>
            <a:r>
              <a:rPr lang="en-US" altLang="zh-CN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,</a:t>
            </a:r>
            <a:r>
              <a:rPr lang="zh-CN" alt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rPr>
              <a:t>通过导体的电流与导体的电阻成反比</a:t>
            </a:r>
            <a:endParaRPr lang="zh-CN" altLang="en-US" sz="17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564619" y="2973496"/>
            <a:ext cx="1056700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减小误差</a:t>
            </a:r>
            <a:endParaRPr lang="zh-CN" altLang="en-US" dirty="0"/>
          </a:p>
        </p:txBody>
      </p:sp>
      <p:sp>
        <p:nvSpPr>
          <p:cNvPr id="31" name="矩形 30"/>
          <p:cNvSpPr/>
          <p:nvPr/>
        </p:nvSpPr>
        <p:spPr>
          <a:xfrm>
            <a:off x="7556152" y="2963683"/>
            <a:ext cx="620683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温度</a:t>
            </a:r>
            <a:endParaRPr lang="zh-CN" altLang="en-US" dirty="0"/>
          </a:p>
        </p:txBody>
      </p:sp>
      <p:sp>
        <p:nvSpPr>
          <p:cNvPr id="32" name="矩形 31"/>
          <p:cNvSpPr/>
          <p:nvPr/>
        </p:nvSpPr>
        <p:spPr>
          <a:xfrm>
            <a:off x="7343285" y="3759308"/>
            <a:ext cx="620683" cy="3539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7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越大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31" grpId="0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文本框 17"/>
          <p:cNvSpPr txBox="1">
            <a:spLocks noChangeArrowheads="1"/>
          </p:cNvSpPr>
          <p:nvPr/>
        </p:nvSpPr>
        <p:spPr bwMode="auto">
          <a:xfrm>
            <a:off x="823087" y="341542"/>
            <a:ext cx="2637508" cy="4980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36000" tIns="0" rIns="36000" bIns="3600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lnSpc>
                <a:spcPct val="150000"/>
              </a:lnSpc>
              <a:defRPr/>
            </a:pPr>
            <a:r>
              <a:rPr lang="zh-CN" altLang="en-US" sz="2000" b="1" dirty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探究一　</a:t>
            </a:r>
            <a:r>
              <a:rPr lang="zh-CN" altLang="en-US" sz="2000" b="1" dirty="0" smtClean="0">
                <a:solidFill>
                  <a:srgbClr val="0FA09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动态电路分析</a:t>
            </a:r>
            <a:endParaRPr lang="zh-CN" altLang="en-US" sz="2000" b="1" dirty="0">
              <a:solidFill>
                <a:srgbClr val="0FA09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10"/>
          <p:cNvSpPr txBox="1"/>
          <p:nvPr/>
        </p:nvSpPr>
        <p:spPr>
          <a:xfrm>
            <a:off x="85294" y="352265"/>
            <a:ext cx="288147" cy="1926807"/>
          </a:xfrm>
          <a:prstGeom prst="rect">
            <a:avLst/>
          </a:prstGeom>
          <a:noFill/>
        </p:spPr>
        <p:txBody>
          <a:bodyPr vert="eaVert" wrap="square" lIns="36000" tIns="72000" rIns="36000" bIns="0" rtlCol="0" anchor="ctr" anchorCtr="0">
            <a:spAutoFit/>
          </a:bodyPr>
          <a:lstStyle/>
          <a:p>
            <a:r>
              <a:rPr lang="zh-CN" altLang="en-US" sz="1400" spc="300" dirty="0" smtClean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考点梳理 夯实基础</a:t>
            </a:r>
            <a:endParaRPr lang="zh-CN" altLang="en-US" sz="1400" spc="300" dirty="0" smtClean="0">
              <a:solidFill>
                <a:schemeClr val="bg1">
                  <a:lumMod val="6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6"/>
          <p:cNvGrpSpPr/>
          <p:nvPr/>
        </p:nvGrpSpPr>
        <p:grpSpPr>
          <a:xfrm>
            <a:off x="1188" y="2836806"/>
            <a:ext cx="428625" cy="1928489"/>
            <a:chOff x="-7792" y="350584"/>
            <a:chExt cx="428625" cy="1893852"/>
          </a:xfrm>
        </p:grpSpPr>
        <p:sp>
          <p:nvSpPr>
            <p:cNvPr id="12" name="矩形 11"/>
            <p:cNvSpPr/>
            <p:nvPr/>
          </p:nvSpPr>
          <p:spPr>
            <a:xfrm>
              <a:off x="-7792" y="350584"/>
              <a:ext cx="428625" cy="1893852"/>
            </a:xfrm>
            <a:prstGeom prst="rect">
              <a:avLst/>
            </a:prstGeom>
            <a:solidFill>
              <a:srgbClr val="0FA09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36000"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0"/>
            <p:cNvSpPr txBox="1"/>
            <p:nvPr/>
          </p:nvSpPr>
          <p:spPr>
            <a:xfrm>
              <a:off x="85300" y="352236"/>
              <a:ext cx="288147" cy="1892200"/>
            </a:xfrm>
            <a:prstGeom prst="rect">
              <a:avLst/>
            </a:prstGeom>
            <a:noFill/>
          </p:spPr>
          <p:txBody>
            <a:bodyPr vert="eaVert" wrap="square" lIns="36000" tIns="72000" rIns="36000" bIns="0" rtlCol="0" anchor="ctr" anchorCtr="0">
              <a:spAutoFit/>
            </a:bodyPr>
            <a:lstStyle/>
            <a:p>
              <a:r>
                <a:rPr lang="zh-CN" altLang="en-US" sz="1400" spc="3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考向探究 逐个击破</a:t>
              </a:r>
              <a:endParaRPr lang="zh-CN" altLang="en-US" sz="1400" spc="3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16866" y="731521"/>
            <a:ext cx="7893025" cy="3812188"/>
            <a:chOff x="816866" y="731521"/>
            <a:chExt cx="7893025" cy="3812188"/>
          </a:xfrm>
        </p:grpSpPr>
        <p:sp>
          <p:nvSpPr>
            <p:cNvPr id="19" name="文本框 18"/>
            <p:cNvSpPr txBox="1">
              <a:spLocks noChangeArrowheads="1"/>
            </p:cNvSpPr>
            <p:nvPr/>
          </p:nvSpPr>
          <p:spPr bwMode="auto">
            <a:xfrm>
              <a:off x="816866" y="731521"/>
              <a:ext cx="7893025" cy="381218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36000" tIns="36000" rIns="36000" bIns="36000">
              <a:spAutoFit/>
            </a:bodyPr>
            <a:lstStyle/>
            <a:p>
              <a:pPr>
                <a:lnSpc>
                  <a:spcPct val="150000"/>
                </a:lnSpc>
                <a:spcAft>
                  <a:spcPts val="0"/>
                </a:spcAft>
              </a:pPr>
              <a:r>
                <a:rPr lang="en-US" b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1. 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如图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15-1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所示是一种测定油箱内油量的装置。其中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R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是滑动变阻器的电阻片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滑动变阻器的滑片跟滑杆连接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滑杆可以绕固定轴</a:t>
              </a:r>
              <a:r>
                <a:rPr lang="en-US" i="1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O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转动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另一端固定一个浮子。当电流表示数越小时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滑动变阻器连入电路的阻值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     </a:t>
              </a:r>
              <a:r>
                <a:rPr lang="zh-CN" altLang="en-US" i="1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选填“越大”或“越小”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),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油箱内油量</a:t>
              </a:r>
              <a:r>
                <a:rPr lang="zh-CN" altLang="en-US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　     </a:t>
              </a:r>
              <a:r>
                <a:rPr lang="zh-CN" altLang="en-US" i="1" u="sng" dirty="0" smtClean="0">
                  <a:solidFill>
                    <a:srgbClr val="000000"/>
                  </a:solidFill>
                  <a:uFill>
                    <a:solidFill>
                      <a:srgbClr val="000000"/>
                    </a:solidFill>
                  </a:u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　 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(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选填“越多”或“越少”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)</a:t>
              </a: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。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 </a:t>
              </a:r>
              <a:endParaRPr lang="zh-CN" altLang="en-US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endParaRPr lang="en-US" altLang="zh-CN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  <a:p>
              <a:pPr algn="ctr">
                <a:lnSpc>
                  <a:spcPct val="150000"/>
                </a:lnSpc>
                <a:spcAft>
                  <a:spcPts val="0"/>
                </a:spcAft>
              </a:pPr>
              <a:r>
                <a:rPr lang="zh-CN" alt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图</a:t>
              </a:r>
              <a:r>
                <a:rPr lang="en-US" dirty="0" smtClean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/>
                </a:rPr>
                <a:t>15-1</a:t>
              </a:r>
              <a:endParaRPr lang="zh-CN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/>
              </a:endParaRPr>
            </a:p>
          </p:txBody>
        </p:sp>
        <p:pic>
          <p:nvPicPr>
            <p:cNvPr id="8" name="18ZX154.EPS" descr="id:2147503242;FounderCES"/>
            <p:cNvPicPr/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3630696" y="2606730"/>
              <a:ext cx="2139078" cy="1291015"/>
            </a:xfrm>
            <a:prstGeom prst="rect">
              <a:avLst/>
            </a:prstGeom>
          </p:spPr>
        </p:pic>
      </p:grpSp>
      <p:sp>
        <p:nvSpPr>
          <p:cNvPr id="14" name="矩形 13"/>
          <p:cNvSpPr/>
          <p:nvPr/>
        </p:nvSpPr>
        <p:spPr>
          <a:xfrm>
            <a:off x="5871692" y="1608777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越大</a:t>
            </a:r>
            <a:endParaRPr lang="zh-CN" altLang="en-US" dirty="0"/>
          </a:p>
        </p:txBody>
      </p:sp>
      <p:sp>
        <p:nvSpPr>
          <p:cNvPr id="15" name="矩形 14"/>
          <p:cNvSpPr/>
          <p:nvPr/>
        </p:nvSpPr>
        <p:spPr>
          <a:xfrm>
            <a:off x="3201373" y="2034948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越少</a:t>
            </a:r>
            <a:endParaRPr lang="zh-CN" altLang="en-US" dirty="0"/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3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3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4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4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5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6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1.xml><?xml version="1.0" encoding="utf-8"?>
<p:tagLst xmlns:p="http://schemas.openxmlformats.org/presentationml/2006/main">
  <p:tag name="KSO_WM_TEMPLATE_THUMBS_INDEX" val="1、2、3、6、8、10、11、12、15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123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7015</Words>
  <Application>WPS 演示</Application>
  <PresentationFormat>全屏显示(16:9)</PresentationFormat>
  <Paragraphs>795</Paragraphs>
  <Slides>45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25</vt:i4>
      </vt:variant>
      <vt:variant>
        <vt:lpstr>幻灯片标题</vt:lpstr>
      </vt:variant>
      <vt:variant>
        <vt:i4>45</vt:i4>
      </vt:variant>
    </vt:vector>
  </HeadingPairs>
  <TitlesOfParts>
    <vt:vector size="80" baseType="lpstr">
      <vt:lpstr>Arial</vt:lpstr>
      <vt:lpstr>宋体</vt:lpstr>
      <vt:lpstr>Wingdings</vt:lpstr>
      <vt:lpstr>微软雅黑</vt:lpstr>
      <vt:lpstr>Calibri</vt:lpstr>
      <vt:lpstr>Times New Roman</vt:lpstr>
      <vt:lpstr>Times New Roman</vt:lpstr>
      <vt:lpstr>华文楷体</vt:lpstr>
      <vt:lpstr>楷体</vt:lpstr>
      <vt:lpstr>123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Word.Document.12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Printed>2019-07-27T07:43:00Z</cp:lastPrinted>
  <dcterms:created xsi:type="dcterms:W3CDTF">2018-08-24T06:22:00Z</dcterms:created>
  <dcterms:modified xsi:type="dcterms:W3CDTF">2020-02-10T18:48:51Z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