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6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19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3C2EB-DCB2-44AA-A78B-84568CD4A1BA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854F3-7A12-47BF-BD24-447020140D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3319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9605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8531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chemeClr val="accent1">
                <a:tint val="66000"/>
                <a:satMod val="160000"/>
              </a:schemeClr>
            </a:gs>
            <a:gs pos="3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4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5.jpe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1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矩形 5121"/>
          <p:cNvSpPr>
            <a:spLocks noChangeArrowheads="1"/>
          </p:cNvSpPr>
          <p:nvPr/>
        </p:nvSpPr>
        <p:spPr bwMode="auto">
          <a:xfrm>
            <a:off x="1619250" y="1772816"/>
            <a:ext cx="590550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buFont typeface="Arial" charset="0"/>
              <a:buNone/>
            </a:pPr>
            <a:r>
              <a:rPr lang="zh-CN" altLang="en-US" sz="6000" b="1" dirty="0">
                <a:solidFill>
                  <a:schemeClr val="tx2"/>
                </a:solidFill>
                <a:ea typeface="华文行楷" pitchFamily="2" charset="-122"/>
              </a:rPr>
              <a:t>教学课件</a:t>
            </a:r>
          </a:p>
        </p:txBody>
      </p:sp>
      <p:sp>
        <p:nvSpPr>
          <p:cNvPr id="34819" name="文本框 5122"/>
          <p:cNvSpPr txBox="1">
            <a:spLocks noChangeArrowheads="1"/>
          </p:cNvSpPr>
          <p:nvPr/>
        </p:nvSpPr>
        <p:spPr bwMode="auto">
          <a:xfrm>
            <a:off x="685800" y="2605088"/>
            <a:ext cx="7989888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buFont typeface="Arial" charset="0"/>
              <a:buNone/>
            </a:pPr>
            <a:endParaRPr lang="en-US" altLang="zh-CN" sz="6000" dirty="0">
              <a:solidFill>
                <a:srgbClr val="FFFFFF"/>
              </a:solidFill>
              <a:latin typeface="华文新魏" pitchFamily="2" charset="-122"/>
              <a:ea typeface="华文新魏" pitchFamily="2" charset="-122"/>
            </a:endParaRPr>
          </a:p>
          <a:p>
            <a:pPr algn="ctr" eaLnBrk="1" hangingPunct="1"/>
            <a:r>
              <a:rPr lang="zh-CN" altLang="en-US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 物理  八年级下册  江苏科技版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 algn="ctr" eaLnBrk="1" hangingPunct="1">
              <a:buFont typeface="Arial" charset="0"/>
              <a:buNone/>
            </a:pPr>
            <a:endParaRPr lang="en-US" altLang="zh-CN" sz="4000" b="1" dirty="0">
              <a:solidFill>
                <a:srgbClr val="FFFFFF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88621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76275" y="1143000"/>
            <a:ext cx="1752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例题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057400" y="1143000"/>
            <a:ext cx="654685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b="1">
                <a:latin typeface="宋体" pitchFamily="2" charset="-122"/>
              </a:rPr>
              <a:t>给你一个托盘天平，一只墨水瓶和足量的水，如何测出牛奶的密度？写出实验步骤，并写出牛奶的计算表达式。 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285750" y="4000500"/>
            <a:ext cx="8447088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b="1">
                <a:solidFill>
                  <a:srgbClr val="FF0000"/>
                </a:solidFill>
                <a:latin typeface="宋体" pitchFamily="2" charset="-122"/>
              </a:rPr>
              <a:t>   根据         ，只要测出质量</a:t>
            </a:r>
            <a:r>
              <a:rPr lang="en-US" altLang="zh-CN" b="1" i="1">
                <a:solidFill>
                  <a:srgbClr val="FF0000"/>
                </a:solidFill>
                <a:cs typeface="Times New Roman" pitchFamily="18" charset="0"/>
              </a:rPr>
              <a:t>m</a:t>
            </a:r>
            <a:r>
              <a:rPr lang="zh-CN" altLang="en-US" b="1">
                <a:solidFill>
                  <a:srgbClr val="FF0000"/>
                </a:solidFill>
                <a:latin typeface="宋体" pitchFamily="2" charset="-122"/>
              </a:rPr>
              <a:t>和其对应的体积</a:t>
            </a:r>
            <a:r>
              <a:rPr lang="en-US" altLang="zh-CN" b="1" i="1">
                <a:solidFill>
                  <a:srgbClr val="FF0000"/>
                </a:solidFill>
                <a:cs typeface="Times New Roman" pitchFamily="18" charset="0"/>
              </a:rPr>
              <a:t>V</a:t>
            </a:r>
            <a:r>
              <a:rPr lang="zh-CN" altLang="en-US" b="1">
                <a:solidFill>
                  <a:srgbClr val="FF0000"/>
                </a:solidFill>
                <a:latin typeface="宋体" pitchFamily="2" charset="-122"/>
              </a:rPr>
              <a:t>就行。可以分别用水和牛奶将瓶装满，用天平测出它们的质量，求出水的体积，即是瓶的容积和牛奶的体积。 </a:t>
            </a:r>
          </a:p>
        </p:txBody>
      </p:sp>
      <p:graphicFrame>
        <p:nvGraphicFramePr>
          <p:cNvPr id="20488" name="Object 8"/>
          <p:cNvGraphicFramePr>
            <a:graphicFrameLocks noChangeAspect="1"/>
          </p:cNvGraphicFramePr>
          <p:nvPr/>
        </p:nvGraphicFramePr>
        <p:xfrm>
          <a:off x="1643063" y="3857625"/>
          <a:ext cx="985837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r:id="rId3" imgW="444307" imgH="393529" progId="Equation.3">
                  <p:embed/>
                </p:oleObj>
              </mc:Choice>
              <mc:Fallback>
                <p:oleObj r:id="rId3" imgW="44430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3857625"/>
                        <a:ext cx="985837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695325" y="3124200"/>
            <a:ext cx="1447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提示</a:t>
            </a:r>
          </a:p>
        </p:txBody>
      </p:sp>
      <p:sp>
        <p:nvSpPr>
          <p:cNvPr id="5127" name="AutoShape 1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6165850"/>
            <a:ext cx="647700" cy="503238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8" name="AutoShape 1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164388" y="6165850"/>
            <a:ext cx="719137" cy="50323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038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0486" grpId="0"/>
      <p:bldP spid="20487" grpId="0"/>
      <p:bldP spid="2049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85750" y="1357313"/>
            <a:ext cx="2714625" cy="461962"/>
          </a:xfrm>
          <a:prstGeom prst="rect">
            <a:avLst/>
          </a:prstGeom>
          <a:solidFill>
            <a:srgbClr val="99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>
                <a:solidFill>
                  <a:schemeClr val="accent1"/>
                </a:solidFill>
              </a:rPr>
              <a:t>多种多样的密度计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4500563" y="5357813"/>
            <a:ext cx="2057400" cy="457200"/>
          </a:xfrm>
          <a:prstGeom prst="rect">
            <a:avLst/>
          </a:prstGeom>
          <a:solidFill>
            <a:srgbClr val="99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>
                <a:solidFill>
                  <a:schemeClr val="accent1"/>
                </a:solidFill>
              </a:rPr>
              <a:t>实验室密度计</a:t>
            </a:r>
          </a:p>
        </p:txBody>
      </p:sp>
      <p:pic>
        <p:nvPicPr>
          <p:cNvPr id="45060" name="Picture 12" descr="u=1900590403,1904332540&amp;gp=4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0" y="1428750"/>
            <a:ext cx="2627313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1" name="AutoShape 1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6165850"/>
            <a:ext cx="647700" cy="503238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5062" name="AutoShape 1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164388" y="6165850"/>
            <a:ext cx="719137" cy="50323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567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00063" y="1143000"/>
            <a:ext cx="2714625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>
                <a:solidFill>
                  <a:srgbClr val="FF0000"/>
                </a:solidFill>
              </a:rPr>
              <a:t>多种多样的密度计</a:t>
            </a:r>
          </a:p>
        </p:txBody>
      </p:sp>
      <p:pic>
        <p:nvPicPr>
          <p:cNvPr id="22533" name="Picture 5" descr="7812气体密度计[1]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033588"/>
            <a:ext cx="1246188" cy="2820987"/>
          </a:xfrm>
          <a:prstGeom prst="rect">
            <a:avLst/>
          </a:prstGeom>
          <a:solidFill>
            <a:srgbClr val="99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762000" y="5562600"/>
            <a:ext cx="1981200" cy="45720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气体密度计</a:t>
            </a:r>
          </a:p>
        </p:txBody>
      </p:sp>
      <p:pic>
        <p:nvPicPr>
          <p:cNvPr id="22535" name="Picture 7" descr="数字式密度计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1782763"/>
            <a:ext cx="4857750" cy="328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5029200" y="5486400"/>
            <a:ext cx="2057400" cy="45720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数字式密度计</a:t>
            </a:r>
          </a:p>
        </p:txBody>
      </p:sp>
      <p:sp>
        <p:nvSpPr>
          <p:cNvPr id="46087" name="AutoShape 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6165850"/>
            <a:ext cx="647700" cy="503238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088" name="AutoShape 1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164388" y="6165850"/>
            <a:ext cx="719137" cy="50323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783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  <p:bldP spid="22534" grpId="0" animBg="1"/>
      <p:bldP spid="225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4" descr="8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3500438"/>
            <a:ext cx="2717800" cy="2214562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357313" y="1785938"/>
            <a:ext cx="7467600" cy="1114425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b="1" dirty="0">
                <a:solidFill>
                  <a:srgbClr val="006600"/>
                </a:solidFill>
                <a:latin typeface="宋体" pitchFamily="2" charset="-122"/>
              </a:rPr>
              <a:t>    蜡块不沉入水中，也能用天平和量筒测出蜡块的密度吗？想想有什么好办法？</a:t>
            </a:r>
          </a:p>
        </p:txBody>
      </p:sp>
      <p:sp>
        <p:nvSpPr>
          <p:cNvPr id="47108" name="Text Box 6"/>
          <p:cNvSpPr txBox="1">
            <a:spLocks noChangeArrowheads="1"/>
          </p:cNvSpPr>
          <p:nvPr/>
        </p:nvSpPr>
        <p:spPr bwMode="auto">
          <a:xfrm>
            <a:off x="357188" y="928688"/>
            <a:ext cx="100012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9600" b="1">
                <a:solidFill>
                  <a:schemeClr val="folHlink"/>
                </a:solidFill>
              </a:rPr>
              <a:t>？</a:t>
            </a:r>
          </a:p>
        </p:txBody>
      </p:sp>
      <p:sp>
        <p:nvSpPr>
          <p:cNvPr id="47109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6165850"/>
            <a:ext cx="647700" cy="503238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7110" name="AutoShape 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164388" y="6165850"/>
            <a:ext cx="719137" cy="50323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545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4"/>
          <p:cNvSpPr>
            <a:spLocks noChangeArrowheads="1"/>
          </p:cNvSpPr>
          <p:nvPr/>
        </p:nvSpPr>
        <p:spPr bwMode="auto">
          <a:xfrm>
            <a:off x="323528" y="476672"/>
            <a:ext cx="8362950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zh-CN" altLang="en-US" sz="2400" b="1" dirty="0">
                <a:latin typeface="宋体" pitchFamily="2" charset="-122"/>
              </a:rPr>
              <a:t>实验：测定密度比水小的石蜡的密度</a:t>
            </a:r>
          </a:p>
          <a:p>
            <a:pPr marL="609600" indent="-6096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zh-CN" altLang="en-US" sz="2400" b="1" dirty="0">
                <a:latin typeface="宋体" pitchFamily="2" charset="-122"/>
              </a:rPr>
              <a:t>器材：天平、量筒、水、细铁丝、石蜡</a:t>
            </a:r>
          </a:p>
          <a:p>
            <a:pPr marL="609600" indent="-6096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zh-CN" altLang="en-US" sz="2400" b="1" dirty="0">
                <a:latin typeface="宋体" pitchFamily="2" charset="-122"/>
              </a:rPr>
              <a:t>方法</a:t>
            </a:r>
            <a:r>
              <a:rPr lang="en-US" altLang="zh-CN" sz="2400" b="1" dirty="0">
                <a:latin typeface="宋体" pitchFamily="2" charset="-122"/>
              </a:rPr>
              <a:t>1</a:t>
            </a:r>
            <a:r>
              <a:rPr lang="zh-CN" altLang="en-US" sz="2400" b="1" dirty="0">
                <a:latin typeface="宋体" pitchFamily="2" charset="-122"/>
              </a:rPr>
              <a:t>：压入法</a:t>
            </a:r>
          </a:p>
          <a:p>
            <a:pPr marL="609600" indent="-609600">
              <a:lnSpc>
                <a:spcPct val="150000"/>
              </a:lnSpc>
              <a:spcBef>
                <a:spcPct val="20000"/>
              </a:spcBef>
              <a:buClr>
                <a:srgbClr val="CC3300"/>
              </a:buClr>
              <a:buFontTx/>
              <a:buAutoNum type="circleNumDbPlain"/>
            </a:pPr>
            <a:r>
              <a:rPr lang="zh-CN" altLang="en-US" sz="2400" b="1" dirty="0">
                <a:latin typeface="宋体" pitchFamily="2" charset="-122"/>
              </a:rPr>
              <a:t>用天平称出石蜡块质量</a:t>
            </a:r>
            <a:r>
              <a:rPr lang="en-US" altLang="zh-CN" sz="2400" b="1" i="1" dirty="0">
                <a:cs typeface="Times New Roman" pitchFamily="18" charset="0"/>
              </a:rPr>
              <a:t>m</a:t>
            </a:r>
          </a:p>
          <a:p>
            <a:pPr marL="609600" indent="-609600">
              <a:lnSpc>
                <a:spcPct val="150000"/>
              </a:lnSpc>
              <a:spcBef>
                <a:spcPct val="20000"/>
              </a:spcBef>
              <a:buClr>
                <a:srgbClr val="CC3300"/>
              </a:buClr>
              <a:buFontTx/>
              <a:buAutoNum type="circleNumDbPlain"/>
            </a:pPr>
            <a:r>
              <a:rPr lang="zh-CN" altLang="en-US" sz="2400" b="1" dirty="0">
                <a:latin typeface="宋体" pitchFamily="2" charset="-122"/>
              </a:rPr>
              <a:t>在量筒中倒入适量的水，记下水的体积</a:t>
            </a:r>
            <a:r>
              <a:rPr lang="en-US" altLang="zh-CN" sz="2400" b="1" i="1" dirty="0">
                <a:cs typeface="Times New Roman" pitchFamily="18" charset="0"/>
              </a:rPr>
              <a:t>V</a:t>
            </a:r>
            <a:r>
              <a:rPr lang="en-US" altLang="zh-CN" sz="2400" b="1" baseline="-25000" dirty="0">
                <a:cs typeface="Times New Roman" pitchFamily="18" charset="0"/>
              </a:rPr>
              <a:t>1</a:t>
            </a:r>
          </a:p>
          <a:p>
            <a:pPr marL="609600" indent="-609600">
              <a:lnSpc>
                <a:spcPct val="150000"/>
              </a:lnSpc>
              <a:spcBef>
                <a:spcPct val="20000"/>
              </a:spcBef>
              <a:buClr>
                <a:srgbClr val="CC3300"/>
              </a:buClr>
              <a:buFontTx/>
              <a:buAutoNum type="circleNumDbPlain"/>
            </a:pPr>
            <a:r>
              <a:rPr lang="zh-CN" altLang="en-US" sz="2400" b="1" dirty="0">
                <a:latin typeface="宋体" pitchFamily="2" charset="-122"/>
              </a:rPr>
              <a:t>把石蜡放入量筒水里，用一根细铁丝把石蜡压入水中，记下这时量筒中水面达到的刻度值</a:t>
            </a:r>
            <a:r>
              <a:rPr lang="en-US" altLang="zh-CN" sz="2400" b="1" i="1" dirty="0">
                <a:cs typeface="Times New Roman" pitchFamily="18" charset="0"/>
              </a:rPr>
              <a:t>V</a:t>
            </a:r>
            <a:r>
              <a:rPr lang="en-US" altLang="zh-CN" sz="2400" b="1" baseline="-25000" dirty="0">
                <a:cs typeface="Times New Roman" pitchFamily="18" charset="0"/>
              </a:rPr>
              <a:t>2</a:t>
            </a:r>
            <a:r>
              <a:rPr lang="zh-CN" altLang="en-US" sz="2400" b="1" dirty="0">
                <a:latin typeface="宋体" pitchFamily="2" charset="-122"/>
              </a:rPr>
              <a:t>，两次读数之差</a:t>
            </a:r>
            <a:r>
              <a:rPr lang="en-US" altLang="zh-CN" sz="2400" b="1" i="1" dirty="0">
                <a:cs typeface="Times New Roman" pitchFamily="18" charset="0"/>
              </a:rPr>
              <a:t>V</a:t>
            </a:r>
            <a:r>
              <a:rPr lang="en-US" altLang="zh-CN" sz="2400" b="1" dirty="0">
                <a:cs typeface="Times New Roman" pitchFamily="18" charset="0"/>
              </a:rPr>
              <a:t>= </a:t>
            </a:r>
            <a:r>
              <a:rPr lang="en-US" altLang="zh-CN" sz="2400" b="1" i="1" dirty="0">
                <a:cs typeface="Times New Roman" pitchFamily="18" charset="0"/>
              </a:rPr>
              <a:t>V</a:t>
            </a:r>
            <a:r>
              <a:rPr lang="en-US" altLang="zh-CN" sz="2400" b="1" baseline="-25000" dirty="0">
                <a:cs typeface="Times New Roman" pitchFamily="18" charset="0"/>
              </a:rPr>
              <a:t>2</a:t>
            </a:r>
            <a:r>
              <a:rPr lang="en-US" altLang="zh-CN" sz="2400" b="1" dirty="0">
                <a:cs typeface="Times New Roman" pitchFamily="18" charset="0"/>
              </a:rPr>
              <a:t>- </a:t>
            </a:r>
            <a:r>
              <a:rPr lang="en-US" altLang="zh-CN" sz="2400" b="1" i="1" dirty="0">
                <a:cs typeface="Times New Roman" pitchFamily="18" charset="0"/>
              </a:rPr>
              <a:t>V</a:t>
            </a:r>
            <a:r>
              <a:rPr lang="en-US" altLang="zh-CN" sz="2400" b="1" baseline="-25000" dirty="0">
                <a:cs typeface="Times New Roman" pitchFamily="18" charset="0"/>
              </a:rPr>
              <a:t>1</a:t>
            </a:r>
          </a:p>
          <a:p>
            <a:pPr marL="609600" indent="-609600">
              <a:lnSpc>
                <a:spcPct val="150000"/>
              </a:lnSpc>
              <a:spcBef>
                <a:spcPct val="20000"/>
              </a:spcBef>
              <a:buClr>
                <a:srgbClr val="CC3300"/>
              </a:buClr>
              <a:buFontTx/>
              <a:buAutoNum type="circleNumDbPlain"/>
            </a:pPr>
            <a:r>
              <a:rPr lang="zh-CN" altLang="en-US" sz="2400" b="1" dirty="0">
                <a:latin typeface="宋体" pitchFamily="2" charset="-122"/>
              </a:rPr>
              <a:t>根据公式</a:t>
            </a:r>
            <a:r>
              <a:rPr lang="en-US" altLang="zh-CN" sz="2400" b="1" i="1" dirty="0">
                <a:cs typeface="Times New Roman" pitchFamily="18" charset="0"/>
              </a:rPr>
              <a:t>ρ</a:t>
            </a:r>
            <a:r>
              <a:rPr lang="en-US" altLang="zh-CN" sz="2400" b="1" dirty="0">
                <a:cs typeface="Times New Roman" pitchFamily="18" charset="0"/>
              </a:rPr>
              <a:t>=</a:t>
            </a:r>
            <a:r>
              <a:rPr lang="en-US" altLang="zh-CN" sz="2400" b="1" i="1" dirty="0">
                <a:cs typeface="Times New Roman" pitchFamily="18" charset="0"/>
              </a:rPr>
              <a:t>m</a:t>
            </a:r>
            <a:r>
              <a:rPr lang="en-US" altLang="zh-CN" sz="2400" b="1" dirty="0">
                <a:cs typeface="Times New Roman" pitchFamily="18" charset="0"/>
              </a:rPr>
              <a:t>/</a:t>
            </a:r>
            <a:r>
              <a:rPr lang="en-US" altLang="zh-CN" sz="2400" b="1" i="1" dirty="0">
                <a:cs typeface="Times New Roman" pitchFamily="18" charset="0"/>
              </a:rPr>
              <a:t>V</a:t>
            </a:r>
            <a:r>
              <a:rPr lang="zh-CN" altLang="en-US" sz="2400" b="1" dirty="0">
                <a:latin typeface="宋体" pitchFamily="2" charset="-122"/>
              </a:rPr>
              <a:t>求出石蜡密度</a:t>
            </a:r>
          </a:p>
        </p:txBody>
      </p:sp>
      <p:sp>
        <p:nvSpPr>
          <p:cNvPr id="4813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6165850"/>
            <a:ext cx="647700" cy="503238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132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164388" y="6165850"/>
            <a:ext cx="719137" cy="50323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131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5"/>
          <p:cNvSpPr>
            <a:spLocks noChangeArrowheads="1"/>
          </p:cNvSpPr>
          <p:nvPr/>
        </p:nvSpPr>
        <p:spPr bwMode="auto">
          <a:xfrm>
            <a:off x="325539" y="1196752"/>
            <a:ext cx="8177212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zh-CN" altLang="en-US" sz="2400" b="1" dirty="0">
                <a:latin typeface="宋体" pitchFamily="2" charset="-122"/>
              </a:rPr>
              <a:t>方法二：坠入法（配重法）</a:t>
            </a:r>
          </a:p>
          <a:p>
            <a:pPr marL="609600" indent="-609600">
              <a:lnSpc>
                <a:spcPct val="150000"/>
              </a:lnSpc>
              <a:spcBef>
                <a:spcPct val="20000"/>
              </a:spcBef>
              <a:buClr>
                <a:srgbClr val="CC3300"/>
              </a:buClr>
              <a:buFontTx/>
              <a:buAutoNum type="circleNumDbPlain"/>
            </a:pPr>
            <a:r>
              <a:rPr lang="zh-CN" altLang="en-US" sz="2400" b="1" dirty="0">
                <a:latin typeface="宋体" pitchFamily="2" charset="-122"/>
              </a:rPr>
              <a:t>测质量相同</a:t>
            </a:r>
          </a:p>
          <a:p>
            <a:pPr marL="609600" indent="-609600">
              <a:lnSpc>
                <a:spcPct val="150000"/>
              </a:lnSpc>
              <a:spcBef>
                <a:spcPct val="20000"/>
              </a:spcBef>
              <a:buClr>
                <a:srgbClr val="CC3300"/>
              </a:buClr>
              <a:buFontTx/>
              <a:buAutoNum type="circleNumDbPlain"/>
            </a:pPr>
            <a:r>
              <a:rPr lang="zh-CN" altLang="en-US" sz="2400" b="1" dirty="0">
                <a:latin typeface="宋体" pitchFamily="2" charset="-122"/>
              </a:rPr>
              <a:t>测体积时，在细线上系上石蜡和铁块，先把金属块沉入水中测出金属块和水体积</a:t>
            </a:r>
            <a:r>
              <a:rPr lang="en-US" altLang="zh-CN" sz="2400" b="1" i="1" dirty="0">
                <a:cs typeface="Times New Roman" pitchFamily="18" charset="0"/>
              </a:rPr>
              <a:t>V</a:t>
            </a:r>
            <a:r>
              <a:rPr lang="en-US" altLang="zh-CN" sz="2400" b="1" baseline="-25000" dirty="0">
                <a:cs typeface="Times New Roman" pitchFamily="18" charset="0"/>
              </a:rPr>
              <a:t>1</a:t>
            </a:r>
            <a:r>
              <a:rPr lang="en-US" altLang="zh-CN" sz="2400" b="1" dirty="0">
                <a:latin typeface="宋体" pitchFamily="2" charset="-122"/>
              </a:rPr>
              <a:t>,</a:t>
            </a:r>
            <a:r>
              <a:rPr lang="zh-CN" altLang="en-US" sz="2400" b="1" dirty="0">
                <a:latin typeface="宋体" pitchFamily="2" charset="-122"/>
              </a:rPr>
              <a:t>再把上面石蜡也沉入水中，测出水、金属块、石蜡的总体积</a:t>
            </a:r>
            <a:r>
              <a:rPr lang="en-US" altLang="zh-CN" sz="2400" b="1" i="1" dirty="0">
                <a:cs typeface="Times New Roman" pitchFamily="18" charset="0"/>
              </a:rPr>
              <a:t>V</a:t>
            </a:r>
            <a:r>
              <a:rPr lang="en-US" altLang="zh-CN" sz="2400" b="1" baseline="-25000" dirty="0">
                <a:cs typeface="Times New Roman" pitchFamily="18" charset="0"/>
              </a:rPr>
              <a:t>2</a:t>
            </a:r>
            <a:r>
              <a:rPr lang="zh-CN" altLang="en-US" sz="2400" b="1" dirty="0">
                <a:latin typeface="宋体" pitchFamily="2" charset="-122"/>
              </a:rPr>
              <a:t>，</a:t>
            </a:r>
            <a:r>
              <a:rPr lang="en-US" altLang="zh-CN" sz="2400" b="1" i="1" dirty="0">
                <a:cs typeface="Times New Roman" pitchFamily="18" charset="0"/>
              </a:rPr>
              <a:t>V</a:t>
            </a:r>
            <a:r>
              <a:rPr lang="en-US" altLang="zh-CN" sz="2400" b="1" dirty="0">
                <a:cs typeface="Times New Roman" pitchFamily="18" charset="0"/>
              </a:rPr>
              <a:t>= </a:t>
            </a:r>
            <a:r>
              <a:rPr lang="en-US" altLang="zh-CN" sz="2400" b="1" i="1" dirty="0">
                <a:cs typeface="Times New Roman" pitchFamily="18" charset="0"/>
              </a:rPr>
              <a:t>V</a:t>
            </a:r>
            <a:r>
              <a:rPr lang="en-US" altLang="zh-CN" sz="2400" b="1" baseline="-25000" dirty="0">
                <a:cs typeface="Times New Roman" pitchFamily="18" charset="0"/>
              </a:rPr>
              <a:t>2</a:t>
            </a:r>
            <a:r>
              <a:rPr lang="en-US" altLang="zh-CN" sz="2400" b="1" dirty="0">
                <a:cs typeface="Times New Roman" pitchFamily="18" charset="0"/>
              </a:rPr>
              <a:t>- </a:t>
            </a:r>
            <a:r>
              <a:rPr lang="en-US" altLang="zh-CN" sz="2400" b="1" i="1" dirty="0">
                <a:cs typeface="Times New Roman" pitchFamily="18" charset="0"/>
              </a:rPr>
              <a:t>V</a:t>
            </a:r>
            <a:r>
              <a:rPr lang="en-US" altLang="zh-CN" sz="2400" b="1" baseline="-25000" dirty="0">
                <a:cs typeface="Times New Roman" pitchFamily="18" charset="0"/>
              </a:rPr>
              <a:t>1</a:t>
            </a:r>
          </a:p>
          <a:p>
            <a:pPr marL="609600" indent="-609600">
              <a:spcBef>
                <a:spcPct val="20000"/>
              </a:spcBef>
              <a:buClr>
                <a:srgbClr val="CC3300"/>
              </a:buClr>
              <a:buFontTx/>
              <a:buChar char="•"/>
            </a:pPr>
            <a:endParaRPr lang="en-US" altLang="zh-CN" sz="2400" b="1" dirty="0">
              <a:latin typeface="宋体" pitchFamily="2" charset="-122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zh-CN" altLang="en-US" sz="2400" b="1" dirty="0">
              <a:latin typeface="宋体" pitchFamily="2" charset="-122"/>
            </a:endParaRPr>
          </a:p>
        </p:txBody>
      </p:sp>
      <p:sp>
        <p:nvSpPr>
          <p:cNvPr id="49155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6165850"/>
            <a:ext cx="647700" cy="503238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9156" name="AutoShape 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164388" y="6165850"/>
            <a:ext cx="719137" cy="50323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213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4"/>
          <p:cNvSpPr txBox="1">
            <a:spLocks noChangeArrowheads="1"/>
          </p:cNvSpPr>
          <p:nvPr/>
        </p:nvSpPr>
        <p:spPr bwMode="auto">
          <a:xfrm>
            <a:off x="500063" y="1857375"/>
            <a:ext cx="7929562" cy="418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lvl="1" algn="just" eaLnBrk="1" hangingPunct="1">
              <a:lnSpc>
                <a:spcPct val="150000"/>
              </a:lnSpc>
              <a:buFont typeface="宋体" pitchFamily="2" charset="-122"/>
              <a:buNone/>
            </a:pPr>
            <a:r>
              <a:rPr kumimoji="0" lang="zh-CN" altLang="en-US" b="1">
                <a:latin typeface="宋体" pitchFamily="2" charset="-122"/>
              </a:rPr>
              <a:t> </a:t>
            </a:r>
            <a:r>
              <a:rPr kumimoji="0" lang="en-US" altLang="zh-CN" b="1">
                <a:latin typeface="宋体" pitchFamily="2" charset="-122"/>
              </a:rPr>
              <a:t>1</a:t>
            </a:r>
            <a:r>
              <a:rPr kumimoji="0" lang="zh-CN" altLang="en-US" b="1">
                <a:latin typeface="宋体" pitchFamily="2" charset="-122"/>
              </a:rPr>
              <a:t>、原理：用天平测量物质的质量，用量筒等测量物质的体积，利用公式算出物质的密度。</a:t>
            </a:r>
          </a:p>
          <a:p>
            <a:pPr algn="just" eaLnBrk="1" hangingPunct="1">
              <a:lnSpc>
                <a:spcPct val="150000"/>
              </a:lnSpc>
            </a:pPr>
            <a:r>
              <a:rPr kumimoji="0" lang="zh-CN" altLang="en-US" b="1">
                <a:latin typeface="宋体" pitchFamily="2" charset="-122"/>
              </a:rPr>
              <a:t>   （</a:t>
            </a:r>
            <a:r>
              <a:rPr kumimoji="0" lang="en-US" altLang="zh-CN" b="1">
                <a:latin typeface="宋体" pitchFamily="2" charset="-122"/>
              </a:rPr>
              <a:t>1</a:t>
            </a:r>
            <a:r>
              <a:rPr kumimoji="0" lang="zh-CN" altLang="en-US" b="1">
                <a:latin typeface="宋体" pitchFamily="2" charset="-122"/>
              </a:rPr>
              <a:t>）用量筒测体积：</a:t>
            </a:r>
          </a:p>
          <a:p>
            <a:pPr algn="just" eaLnBrk="1" hangingPunct="1">
              <a:lnSpc>
                <a:spcPct val="150000"/>
              </a:lnSpc>
            </a:pPr>
            <a:r>
              <a:rPr kumimoji="0" lang="zh-CN" altLang="en-US" b="1">
                <a:latin typeface="宋体" pitchFamily="2" charset="-122"/>
              </a:rPr>
              <a:t>    ①注意量筒的最小分度是多少？</a:t>
            </a:r>
          </a:p>
          <a:p>
            <a:pPr algn="just" eaLnBrk="1" hangingPunct="1">
              <a:lnSpc>
                <a:spcPct val="150000"/>
              </a:lnSpc>
            </a:pPr>
            <a:r>
              <a:rPr kumimoji="0" lang="zh-CN" altLang="en-US" b="1">
                <a:latin typeface="宋体" pitchFamily="2" charset="-122"/>
              </a:rPr>
              <a:t>    读数时，视线应与液面的凹形底部相平。</a:t>
            </a:r>
          </a:p>
          <a:p>
            <a:pPr algn="just" eaLnBrk="1" hangingPunct="1">
              <a:lnSpc>
                <a:spcPct val="150000"/>
              </a:lnSpc>
            </a:pPr>
            <a:r>
              <a:rPr kumimoji="0" lang="zh-CN" altLang="en-US" b="1">
                <a:latin typeface="宋体" pitchFamily="2" charset="-122"/>
              </a:rPr>
              <a:t>    ②测固体的体积</a:t>
            </a:r>
            <a:r>
              <a:rPr kumimoji="0" lang="en-US" altLang="zh-CN" b="1">
                <a:latin typeface="宋体" pitchFamily="2" charset="-122"/>
              </a:rPr>
              <a:t>——</a:t>
            </a:r>
            <a:r>
              <a:rPr kumimoji="0" lang="zh-CN" altLang="en-US" b="1">
                <a:latin typeface="宋体" pitchFamily="2" charset="-122"/>
              </a:rPr>
              <a:t>排水法</a:t>
            </a:r>
          </a:p>
          <a:p>
            <a:pPr algn="just" eaLnBrk="1" hangingPunct="1">
              <a:lnSpc>
                <a:spcPct val="150000"/>
              </a:lnSpc>
            </a:pPr>
            <a:r>
              <a:rPr kumimoji="0" lang="zh-CN" altLang="en-US" b="1">
                <a:latin typeface="宋体" pitchFamily="2" charset="-122"/>
              </a:rPr>
              <a:t>   （</a:t>
            </a:r>
            <a:r>
              <a:rPr kumimoji="0" lang="en-US" altLang="zh-CN" b="1">
                <a:latin typeface="宋体" pitchFamily="2" charset="-122"/>
              </a:rPr>
              <a:t>2</a:t>
            </a:r>
            <a:r>
              <a:rPr kumimoji="0" lang="zh-CN" altLang="en-US" b="1">
                <a:latin typeface="宋体" pitchFamily="2" charset="-122"/>
              </a:rPr>
              <a:t>）测量固体、液体的密度。</a:t>
            </a:r>
          </a:p>
        </p:txBody>
      </p:sp>
      <p:sp>
        <p:nvSpPr>
          <p:cNvPr id="50179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6165850"/>
            <a:ext cx="647700" cy="503238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0180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164388" y="6165850"/>
            <a:ext cx="719137" cy="50323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0181" name="TextBox 4"/>
          <p:cNvSpPr txBox="1">
            <a:spLocks noChangeArrowheads="1"/>
          </p:cNvSpPr>
          <p:nvPr/>
        </p:nvSpPr>
        <p:spPr bwMode="auto">
          <a:xfrm>
            <a:off x="2357438" y="1006475"/>
            <a:ext cx="42148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kumimoji="0" lang="zh-CN" altLang="en-US" sz="4000" b="1">
                <a:solidFill>
                  <a:srgbClr val="FF0000"/>
                </a:solidFill>
                <a:latin typeface="宋体" pitchFamily="2" charset="-122"/>
              </a:rPr>
              <a:t>测量物质的密度</a:t>
            </a:r>
            <a:endParaRPr lang="zh-CN" altLang="en-US" sz="4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48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85750" y="1495425"/>
            <a:ext cx="8088313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0" lang="en-US" altLang="zh-CN" dirty="0">
                <a:latin typeface="Arial" pitchFamily="34" charset="0"/>
              </a:rPr>
              <a:t>1</a:t>
            </a:r>
            <a:r>
              <a:rPr kumimoji="0" lang="zh-CN" altLang="en-US" dirty="0">
                <a:latin typeface="Arial" pitchFamily="34" charset="0"/>
              </a:rPr>
              <a:t>、</a:t>
            </a:r>
            <a:r>
              <a:rPr kumimoji="0" lang="zh-CN" altLang="en-US" b="1" dirty="0">
                <a:latin typeface="Arial" pitchFamily="34" charset="0"/>
              </a:rPr>
              <a:t>在测定小石块密度的实验中，某同学的实验步骤如下：</a:t>
            </a:r>
          </a:p>
          <a:p>
            <a:pPr eaLnBrk="1" hangingPunct="1">
              <a:lnSpc>
                <a:spcPct val="150000"/>
              </a:lnSpc>
            </a:pPr>
            <a:r>
              <a:rPr kumimoji="0" lang="zh-CN" altLang="en-US" b="1" dirty="0">
                <a:latin typeface="Arial" pitchFamily="34" charset="0"/>
              </a:rPr>
              <a:t>     </a:t>
            </a:r>
            <a:r>
              <a:rPr kumimoji="0" lang="en-US" altLang="zh-CN" b="1" dirty="0">
                <a:latin typeface="Arial" pitchFamily="34" charset="0"/>
              </a:rPr>
              <a:t>a.</a:t>
            </a:r>
            <a:r>
              <a:rPr kumimoji="0" lang="zh-CN" altLang="en-US" b="1" dirty="0">
                <a:latin typeface="Arial" pitchFamily="34" charset="0"/>
              </a:rPr>
              <a:t>用天平称出石块的质量 </a:t>
            </a:r>
            <a:r>
              <a:rPr kumimoji="0" lang="en-US" altLang="zh-CN" b="1" i="1" dirty="0">
                <a:cs typeface="Times New Roman" pitchFamily="18" charset="0"/>
              </a:rPr>
              <a:t>m</a:t>
            </a:r>
            <a:r>
              <a:rPr kumimoji="0" lang="zh-CN" altLang="en-US" b="1" dirty="0">
                <a:latin typeface="Arial" pitchFamily="34" charset="0"/>
              </a:rPr>
              <a:t>；</a:t>
            </a:r>
          </a:p>
          <a:p>
            <a:pPr eaLnBrk="1" hangingPunct="1">
              <a:lnSpc>
                <a:spcPct val="150000"/>
              </a:lnSpc>
            </a:pPr>
            <a:r>
              <a:rPr kumimoji="0" lang="zh-CN" altLang="en-US" b="1" dirty="0">
                <a:latin typeface="Arial" pitchFamily="34" charset="0"/>
              </a:rPr>
              <a:t>     </a:t>
            </a:r>
            <a:r>
              <a:rPr kumimoji="0" lang="en-US" altLang="zh-CN" b="1" dirty="0">
                <a:latin typeface="Arial" pitchFamily="34" charset="0"/>
              </a:rPr>
              <a:t>b.</a:t>
            </a:r>
            <a:r>
              <a:rPr kumimoji="0" lang="zh-CN" altLang="en-US" b="1" dirty="0">
                <a:latin typeface="Arial" pitchFamily="34" charset="0"/>
              </a:rPr>
              <a:t>在量筒内倒入一定量的水，记下水的体积</a:t>
            </a:r>
            <a:r>
              <a:rPr kumimoji="0" lang="en-US" altLang="zh-CN" b="1" i="1" dirty="0">
                <a:cs typeface="Times New Roman" pitchFamily="18" charset="0"/>
              </a:rPr>
              <a:t>V</a:t>
            </a:r>
            <a:r>
              <a:rPr kumimoji="0" lang="en-US" altLang="zh-CN" sz="1100" b="1" dirty="0">
                <a:cs typeface="Times New Roman" pitchFamily="18" charset="0"/>
              </a:rPr>
              <a:t>1</a:t>
            </a:r>
            <a:r>
              <a:rPr kumimoji="0" lang="zh-CN" altLang="en-US" b="1" dirty="0">
                <a:latin typeface="Arial" pitchFamily="34" charset="0"/>
              </a:rPr>
              <a:t>；</a:t>
            </a:r>
          </a:p>
          <a:p>
            <a:pPr eaLnBrk="1" hangingPunct="1">
              <a:lnSpc>
                <a:spcPct val="150000"/>
              </a:lnSpc>
            </a:pPr>
            <a:r>
              <a:rPr kumimoji="0" lang="zh-CN" altLang="en-US" b="1" dirty="0">
                <a:latin typeface="Arial" pitchFamily="34" charset="0"/>
              </a:rPr>
              <a:t>     </a:t>
            </a:r>
            <a:r>
              <a:rPr kumimoji="0" lang="en-US" altLang="zh-CN" b="1" dirty="0">
                <a:latin typeface="Arial" pitchFamily="34" charset="0"/>
              </a:rPr>
              <a:t>c.</a:t>
            </a:r>
            <a:r>
              <a:rPr kumimoji="0" lang="zh-CN" altLang="en-US" b="1" dirty="0">
                <a:latin typeface="Arial" pitchFamily="34" charset="0"/>
              </a:rPr>
              <a:t>把石块全部浸入水中，记下水的体积</a:t>
            </a:r>
            <a:r>
              <a:rPr kumimoji="0" lang="en-US" altLang="zh-CN" b="1" i="1" dirty="0">
                <a:cs typeface="Times New Roman" pitchFamily="18" charset="0"/>
              </a:rPr>
              <a:t>V</a:t>
            </a:r>
            <a:r>
              <a:rPr kumimoji="0" lang="en-US" altLang="zh-CN" sz="1200" b="1" dirty="0">
                <a:cs typeface="Times New Roman" pitchFamily="18" charset="0"/>
              </a:rPr>
              <a:t>2</a:t>
            </a:r>
            <a:r>
              <a:rPr kumimoji="0" lang="zh-CN" altLang="en-US" b="1" dirty="0">
                <a:latin typeface="Arial" pitchFamily="34" charset="0"/>
              </a:rPr>
              <a:t>；</a:t>
            </a:r>
          </a:p>
          <a:p>
            <a:pPr eaLnBrk="1" hangingPunct="1">
              <a:lnSpc>
                <a:spcPct val="150000"/>
              </a:lnSpc>
            </a:pPr>
            <a:r>
              <a:rPr kumimoji="0" lang="zh-CN" altLang="en-US" b="1" dirty="0">
                <a:latin typeface="Arial" pitchFamily="34" charset="0"/>
              </a:rPr>
              <a:t>     </a:t>
            </a:r>
            <a:r>
              <a:rPr kumimoji="0" lang="en-US" altLang="zh-CN" b="1" dirty="0">
                <a:latin typeface="Arial" pitchFamily="34" charset="0"/>
              </a:rPr>
              <a:t>d.</a:t>
            </a:r>
            <a:r>
              <a:rPr kumimoji="0" lang="zh-CN" altLang="en-US" b="1" dirty="0">
                <a:latin typeface="Arial" pitchFamily="34" charset="0"/>
              </a:rPr>
              <a:t>将天平放在水平桌面上，调节天平平衡；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142875" y="4300538"/>
            <a:ext cx="8786813" cy="1200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kumimoji="0" lang="zh-CN" altLang="en-US" b="1" dirty="0">
                <a:latin typeface="+mn-ea"/>
                <a:ea typeface="+mn-ea"/>
              </a:rPr>
              <a:t>（</a:t>
            </a:r>
            <a:r>
              <a:rPr kumimoji="0" lang="en-US" altLang="zh-CN" b="1" dirty="0">
                <a:latin typeface="+mn-ea"/>
                <a:ea typeface="+mn-ea"/>
              </a:rPr>
              <a:t>1</a:t>
            </a:r>
            <a:r>
              <a:rPr kumimoji="0" lang="zh-CN" altLang="en-US" b="1" dirty="0">
                <a:latin typeface="+mn-ea"/>
                <a:ea typeface="+mn-ea"/>
              </a:rPr>
              <a:t>）合理的实验步骤是 </a:t>
            </a:r>
            <a:r>
              <a:rPr kumimoji="0" lang="zh-CN" altLang="en-US" b="1" u="sng" dirty="0">
                <a:latin typeface="+mn-ea"/>
                <a:ea typeface="+mn-ea"/>
              </a:rPr>
              <a:t>                 </a:t>
            </a:r>
            <a:r>
              <a:rPr kumimoji="0" lang="zh-CN" altLang="en-US" b="1" dirty="0">
                <a:latin typeface="+mn-ea"/>
                <a:ea typeface="+mn-ea"/>
              </a:rPr>
              <a:t> ；（用字母表示）</a:t>
            </a:r>
            <a:endParaRPr kumimoji="0" lang="zh-CN" altLang="en-US" dirty="0">
              <a:latin typeface="+mn-ea"/>
              <a:ea typeface="+mn-ea"/>
            </a:endParaRPr>
          </a:p>
          <a:p>
            <a:pPr>
              <a:lnSpc>
                <a:spcPct val="150000"/>
              </a:lnSpc>
              <a:defRPr/>
            </a:pPr>
            <a:r>
              <a:rPr kumimoji="0" lang="zh-CN" altLang="en-US" b="1" dirty="0">
                <a:latin typeface="+mn-ea"/>
                <a:ea typeface="+mn-ea"/>
              </a:rPr>
              <a:t>（</a:t>
            </a:r>
            <a:r>
              <a:rPr kumimoji="0" lang="en-US" altLang="zh-CN" b="1" dirty="0">
                <a:latin typeface="+mn-ea"/>
                <a:ea typeface="+mn-ea"/>
              </a:rPr>
              <a:t>2</a:t>
            </a:r>
            <a:r>
              <a:rPr kumimoji="0" lang="zh-CN" altLang="en-US" b="1" dirty="0">
                <a:latin typeface="+mn-ea"/>
                <a:ea typeface="+mn-ea"/>
              </a:rPr>
              <a:t>）石块的密度的计算式为</a:t>
            </a:r>
            <a:r>
              <a:rPr kumimoji="0" lang="zh-CN" altLang="en-US" dirty="0">
                <a:latin typeface="+mn-ea"/>
                <a:ea typeface="+mn-ea"/>
              </a:rPr>
              <a:t> </a:t>
            </a:r>
            <a:r>
              <a:rPr kumimoji="0" lang="zh-CN" altLang="en-US" u="sng" dirty="0">
                <a:latin typeface="+mn-ea"/>
                <a:ea typeface="+mn-ea"/>
              </a:rPr>
              <a:t>                       </a:t>
            </a:r>
            <a:r>
              <a:rPr kumimoji="0" lang="zh-CN" altLang="en-US" dirty="0">
                <a:latin typeface="+mn-ea"/>
                <a:ea typeface="+mn-ea"/>
              </a:rPr>
              <a:t>；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915816" y="4144169"/>
            <a:ext cx="16875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0" lang="en-US" altLang="zh-CN" dirty="0">
                <a:solidFill>
                  <a:srgbClr val="FF0000"/>
                </a:solidFill>
                <a:cs typeface="Times New Roman" pitchFamily="18" charset="0"/>
              </a:rPr>
              <a:t>d</a:t>
            </a:r>
            <a:r>
              <a:rPr kumimoji="0" lang="zh-CN" altLang="en-US" dirty="0">
                <a:solidFill>
                  <a:srgbClr val="FF0000"/>
                </a:solidFill>
                <a:cs typeface="Times New Roman" pitchFamily="18" charset="0"/>
              </a:rPr>
              <a:t>、</a:t>
            </a:r>
            <a:r>
              <a:rPr kumimoji="0" lang="en-US" altLang="zh-CN" dirty="0">
                <a:solidFill>
                  <a:srgbClr val="FF0000"/>
                </a:solidFill>
                <a:cs typeface="Times New Roman" pitchFamily="18" charset="0"/>
              </a:rPr>
              <a:t>a</a:t>
            </a:r>
            <a:r>
              <a:rPr kumimoji="0" lang="zh-CN" altLang="en-US" dirty="0">
                <a:solidFill>
                  <a:srgbClr val="FF0000"/>
                </a:solidFill>
                <a:cs typeface="Times New Roman" pitchFamily="18" charset="0"/>
              </a:rPr>
              <a:t>、</a:t>
            </a:r>
            <a:r>
              <a:rPr kumimoji="0" lang="en-US" altLang="zh-CN" dirty="0">
                <a:solidFill>
                  <a:srgbClr val="FF0000"/>
                </a:solidFill>
                <a:cs typeface="Times New Roman" pitchFamily="18" charset="0"/>
              </a:rPr>
              <a:t>b</a:t>
            </a:r>
            <a:r>
              <a:rPr kumimoji="0" lang="zh-CN" altLang="en-US" dirty="0">
                <a:solidFill>
                  <a:srgbClr val="FF0000"/>
                </a:solidFill>
                <a:cs typeface="Times New Roman" pitchFamily="18" charset="0"/>
              </a:rPr>
              <a:t>、</a:t>
            </a:r>
            <a:r>
              <a:rPr kumimoji="0" lang="en-US" altLang="zh-CN" dirty="0">
                <a:solidFill>
                  <a:srgbClr val="FF0000"/>
                </a:solidFill>
                <a:cs typeface="Times New Roman" pitchFamily="18" charset="0"/>
              </a:rPr>
              <a:t>c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777798" y="4494335"/>
            <a:ext cx="1282700" cy="1017587"/>
            <a:chOff x="385" y="3494"/>
            <a:chExt cx="808" cy="641"/>
          </a:xfrm>
        </p:grpSpPr>
        <p:sp>
          <p:nvSpPr>
            <p:cNvPr id="51210" name="Text Box 6"/>
            <p:cNvSpPr txBox="1">
              <a:spLocks noChangeArrowheads="1"/>
            </p:cNvSpPr>
            <p:nvPr/>
          </p:nvSpPr>
          <p:spPr bwMode="auto">
            <a:xfrm>
              <a:off x="743" y="3494"/>
              <a:ext cx="26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kumimoji="0" lang="en-US" altLang="zh-CN" b="1" i="1">
                  <a:solidFill>
                    <a:srgbClr val="FF0000"/>
                  </a:solidFill>
                  <a:cs typeface="Times New Roman" pitchFamily="18" charset="0"/>
                </a:rPr>
                <a:t>m</a:t>
              </a:r>
            </a:p>
          </p:txBody>
        </p:sp>
        <p:grpSp>
          <p:nvGrpSpPr>
            <p:cNvPr id="51211" name="Group 7"/>
            <p:cNvGrpSpPr>
              <a:grpSpLocks/>
            </p:cNvGrpSpPr>
            <p:nvPr/>
          </p:nvGrpSpPr>
          <p:grpSpPr bwMode="auto">
            <a:xfrm>
              <a:off x="385" y="3627"/>
              <a:ext cx="808" cy="508"/>
              <a:chOff x="385" y="3606"/>
              <a:chExt cx="808" cy="508"/>
            </a:xfrm>
          </p:grpSpPr>
          <p:sp>
            <p:nvSpPr>
              <p:cNvPr id="51212" name="Text Box 11"/>
              <p:cNvSpPr txBox="1">
                <a:spLocks noChangeArrowheads="1"/>
              </p:cNvSpPr>
              <p:nvPr/>
            </p:nvSpPr>
            <p:spPr bwMode="auto">
              <a:xfrm>
                <a:off x="385" y="3606"/>
                <a:ext cx="229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</a:pPr>
                <a:r>
                  <a:rPr kumimoji="0" lang="en-US" altLang="zh-CN">
                    <a:solidFill>
                      <a:srgbClr val="FF0000"/>
                    </a:solidFill>
                    <a:latin typeface="Arial" pitchFamily="34" charset="0"/>
                  </a:rPr>
                  <a:t>=</a:t>
                </a:r>
              </a:p>
            </p:txBody>
          </p:sp>
          <p:sp>
            <p:nvSpPr>
              <p:cNvPr id="40973" name="Line 12"/>
              <p:cNvSpPr>
                <a:spLocks noChangeShapeType="1"/>
              </p:cNvSpPr>
              <p:nvPr/>
            </p:nvSpPr>
            <p:spPr bwMode="auto">
              <a:xfrm flipV="1">
                <a:off x="657" y="3793"/>
                <a:ext cx="536" cy="0"/>
              </a:xfrm>
              <a:prstGeom prst="line">
                <a:avLst/>
              </a:prstGeom>
              <a:ln>
                <a:solidFill>
                  <a:srgbClr val="FF0000"/>
                </a:solidFill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214" name="Text Box 13"/>
              <p:cNvSpPr txBox="1">
                <a:spLocks noChangeArrowheads="1"/>
              </p:cNvSpPr>
              <p:nvPr/>
            </p:nvSpPr>
            <p:spPr bwMode="auto">
              <a:xfrm>
                <a:off x="671" y="3707"/>
                <a:ext cx="522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</a:pPr>
                <a:r>
                  <a:rPr kumimoji="0" lang="en-US" altLang="zh-CN" i="1" dirty="0">
                    <a:solidFill>
                      <a:srgbClr val="FF0000"/>
                    </a:solidFill>
                    <a:ea typeface="方正兰亭超细黑简体" pitchFamily="2" charset="-122"/>
                    <a:cs typeface="Times New Roman" pitchFamily="18" charset="0"/>
                  </a:rPr>
                  <a:t>V</a:t>
                </a:r>
                <a:r>
                  <a:rPr kumimoji="0" lang="en-US" altLang="zh-CN" sz="1200" b="1" dirty="0">
                    <a:solidFill>
                      <a:srgbClr val="FF0000"/>
                    </a:solidFill>
                    <a:ea typeface="方正兰亭超细黑简体" pitchFamily="2" charset="-122"/>
                    <a:cs typeface="Times New Roman" pitchFamily="18" charset="0"/>
                  </a:rPr>
                  <a:t>2</a:t>
                </a:r>
                <a:r>
                  <a:rPr kumimoji="0" lang="en-US" altLang="zh-CN" i="1" dirty="0">
                    <a:solidFill>
                      <a:srgbClr val="FF0000"/>
                    </a:solidFill>
                    <a:ea typeface="方正兰亭超细黑简体" pitchFamily="2" charset="-122"/>
                    <a:cs typeface="Times New Roman" pitchFamily="18" charset="0"/>
                  </a:rPr>
                  <a:t>-V</a:t>
                </a:r>
                <a:r>
                  <a:rPr kumimoji="0" lang="en-US" altLang="zh-CN" sz="1200" b="1" dirty="0">
                    <a:solidFill>
                      <a:srgbClr val="FF0000"/>
                    </a:solidFill>
                    <a:ea typeface="方正兰亭超细黑简体" pitchFamily="2" charset="-122"/>
                    <a:cs typeface="Times New Roman" pitchFamily="18" charset="0"/>
                  </a:rPr>
                  <a:t>1</a:t>
                </a:r>
                <a:endParaRPr kumimoji="0" lang="en-US" altLang="zh-CN" b="1" dirty="0">
                  <a:solidFill>
                    <a:srgbClr val="FF0000"/>
                  </a:solidFill>
                  <a:ea typeface="方正兰亭超细黑简体" pitchFamily="2" charset="-122"/>
                  <a:cs typeface="Times New Roman" pitchFamily="18" charset="0"/>
                </a:endParaRPr>
              </a:p>
            </p:txBody>
          </p:sp>
        </p:grpSp>
      </p:grpSp>
      <p:sp>
        <p:nvSpPr>
          <p:cNvPr id="29710" name="WordArt 14"/>
          <p:cNvSpPr>
            <a:spLocks noChangeArrowheads="1" noChangeShapeType="1" noTextEdit="1"/>
          </p:cNvSpPr>
          <p:nvPr/>
        </p:nvSpPr>
        <p:spPr bwMode="auto">
          <a:xfrm>
            <a:off x="393200" y="794632"/>
            <a:ext cx="1928826" cy="420690"/>
          </a:xfrm>
          <a:prstGeom prst="rect">
            <a:avLst/>
          </a:prstGeom>
          <a:solidFill>
            <a:schemeClr val="bg1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zh-CN" alt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</a:rPr>
              <a:t>练一练</a:t>
            </a:r>
            <a:r>
              <a:rPr lang="en-US" altLang="zh-C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</a:rPr>
              <a:t>:</a:t>
            </a:r>
            <a:endParaRPr lang="zh-CN" alt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宋体"/>
              <a:ea typeface="宋体"/>
            </a:endParaRPr>
          </a:p>
        </p:txBody>
      </p:sp>
      <p:sp>
        <p:nvSpPr>
          <p:cNvPr id="51207" name="AutoShape 1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6165850"/>
            <a:ext cx="647700" cy="503238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08" name="AutoShape 1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164388" y="6165850"/>
            <a:ext cx="719137" cy="50323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969" name="矩形 16"/>
          <p:cNvSpPr>
            <a:spLocks noChangeArrowheads="1"/>
          </p:cNvSpPr>
          <p:nvPr/>
        </p:nvSpPr>
        <p:spPr bwMode="auto">
          <a:xfrm>
            <a:off x="5036344" y="4740519"/>
            <a:ext cx="357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b="1" i="1" dirty="0">
                <a:solidFill>
                  <a:srgbClr val="FF0000"/>
                </a:solidFill>
                <a:cs typeface="Times New Roman" pitchFamily="18" charset="0"/>
              </a:rPr>
              <a:t>ρ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669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/>
      <p:bldP spid="4096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6" name="Group 2"/>
          <p:cNvGrpSpPr>
            <a:grpSpLocks/>
          </p:cNvGrpSpPr>
          <p:nvPr/>
        </p:nvGrpSpPr>
        <p:grpSpPr bwMode="auto">
          <a:xfrm>
            <a:off x="928688" y="1000125"/>
            <a:ext cx="2566987" cy="427038"/>
            <a:chOff x="567" y="663"/>
            <a:chExt cx="1617" cy="269"/>
          </a:xfrm>
        </p:grpSpPr>
        <p:sp>
          <p:nvSpPr>
            <p:cNvPr id="52293" name="Rectangle 3"/>
            <p:cNvSpPr>
              <a:spLocks noChangeArrowheads="1"/>
            </p:cNvSpPr>
            <p:nvPr/>
          </p:nvSpPr>
          <p:spPr bwMode="auto">
            <a:xfrm>
              <a:off x="1801" y="663"/>
              <a:ext cx="247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" tIns="0" rIns="18000" bIns="0"/>
            <a:lstStyle/>
            <a:p>
              <a:pPr>
                <a:spcBef>
                  <a:spcPct val="20000"/>
                </a:spcBef>
              </a:pPr>
              <a:endParaRPr lang="zh-CN" altLang="en-US" sz="2800"/>
            </a:p>
          </p:txBody>
        </p:sp>
        <p:sp>
          <p:nvSpPr>
            <p:cNvPr id="52294" name="Rectangle 4"/>
            <p:cNvSpPr>
              <a:spLocks noChangeArrowheads="1"/>
            </p:cNvSpPr>
            <p:nvPr/>
          </p:nvSpPr>
          <p:spPr bwMode="auto">
            <a:xfrm>
              <a:off x="1554" y="663"/>
              <a:ext cx="247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" tIns="0" rIns="18000" bIns="0"/>
            <a:lstStyle/>
            <a:p>
              <a:pPr>
                <a:spcBef>
                  <a:spcPct val="20000"/>
                </a:spcBef>
              </a:pPr>
              <a:endParaRPr lang="zh-CN" altLang="en-US" sz="2800"/>
            </a:p>
          </p:txBody>
        </p:sp>
        <p:sp>
          <p:nvSpPr>
            <p:cNvPr id="52295" name="Rectangle 5"/>
            <p:cNvSpPr>
              <a:spLocks noChangeArrowheads="1"/>
            </p:cNvSpPr>
            <p:nvPr/>
          </p:nvSpPr>
          <p:spPr bwMode="auto">
            <a:xfrm>
              <a:off x="1308" y="663"/>
              <a:ext cx="24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" tIns="0" rIns="18000" bIns="0"/>
            <a:lstStyle/>
            <a:p>
              <a:pPr>
                <a:spcBef>
                  <a:spcPct val="20000"/>
                </a:spcBef>
              </a:pPr>
              <a:endParaRPr lang="zh-CN" altLang="en-US" sz="2800"/>
            </a:p>
          </p:txBody>
        </p:sp>
        <p:sp>
          <p:nvSpPr>
            <p:cNvPr id="52296" name="Rectangle 6"/>
            <p:cNvSpPr>
              <a:spLocks noChangeArrowheads="1"/>
            </p:cNvSpPr>
            <p:nvPr/>
          </p:nvSpPr>
          <p:spPr bwMode="auto">
            <a:xfrm>
              <a:off x="1061" y="663"/>
              <a:ext cx="247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" tIns="0" rIns="18000" bIns="0"/>
            <a:lstStyle/>
            <a:p>
              <a:pPr>
                <a:spcBef>
                  <a:spcPct val="20000"/>
                </a:spcBef>
              </a:pPr>
              <a:endParaRPr lang="zh-CN" altLang="en-US" sz="2800"/>
            </a:p>
          </p:txBody>
        </p:sp>
        <p:sp>
          <p:nvSpPr>
            <p:cNvPr id="52297" name="Rectangle 7"/>
            <p:cNvSpPr>
              <a:spLocks noChangeArrowheads="1"/>
            </p:cNvSpPr>
            <p:nvPr/>
          </p:nvSpPr>
          <p:spPr bwMode="auto">
            <a:xfrm>
              <a:off x="814" y="663"/>
              <a:ext cx="247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" tIns="0" rIns="18000" bIns="0"/>
            <a:lstStyle/>
            <a:p>
              <a:pPr>
                <a:spcBef>
                  <a:spcPct val="20000"/>
                </a:spcBef>
              </a:pPr>
              <a:endParaRPr lang="zh-CN" altLang="en-US" sz="2800"/>
            </a:p>
          </p:txBody>
        </p:sp>
        <p:sp>
          <p:nvSpPr>
            <p:cNvPr id="52298" name="Rectangle 8"/>
            <p:cNvSpPr>
              <a:spLocks noChangeArrowheads="1"/>
            </p:cNvSpPr>
            <p:nvPr/>
          </p:nvSpPr>
          <p:spPr bwMode="auto">
            <a:xfrm>
              <a:off x="567" y="663"/>
              <a:ext cx="247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" tIns="0" rIns="18000" bIns="0"/>
            <a:lstStyle/>
            <a:p>
              <a:pPr>
                <a:spcBef>
                  <a:spcPct val="20000"/>
                </a:spcBef>
              </a:pPr>
              <a:endParaRPr lang="zh-CN" altLang="en-US" sz="2800"/>
            </a:p>
          </p:txBody>
        </p:sp>
        <p:sp>
          <p:nvSpPr>
            <p:cNvPr id="52299" name="Line 9"/>
            <p:cNvSpPr>
              <a:spLocks noChangeShapeType="1"/>
            </p:cNvSpPr>
            <p:nvPr/>
          </p:nvSpPr>
          <p:spPr bwMode="auto">
            <a:xfrm>
              <a:off x="567" y="663"/>
              <a:ext cx="148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8000" tIns="0" rIns="18000" bIns="0">
              <a:spAutoFit/>
            </a:bodyPr>
            <a:lstStyle/>
            <a:p>
              <a:endParaRPr lang="zh-CN" altLang="en-US"/>
            </a:p>
          </p:txBody>
        </p:sp>
        <p:sp>
          <p:nvSpPr>
            <p:cNvPr id="52300" name="Line 10"/>
            <p:cNvSpPr>
              <a:spLocks noChangeShapeType="1"/>
            </p:cNvSpPr>
            <p:nvPr/>
          </p:nvSpPr>
          <p:spPr bwMode="auto">
            <a:xfrm>
              <a:off x="567" y="932"/>
              <a:ext cx="148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8000" tIns="0" rIns="18000" bIns="0">
              <a:spAutoFit/>
            </a:bodyPr>
            <a:lstStyle/>
            <a:p>
              <a:endParaRPr lang="zh-CN" altLang="en-US"/>
            </a:p>
          </p:txBody>
        </p:sp>
        <p:sp>
          <p:nvSpPr>
            <p:cNvPr id="52301" name="Line 11"/>
            <p:cNvSpPr>
              <a:spLocks noChangeShapeType="1"/>
            </p:cNvSpPr>
            <p:nvPr/>
          </p:nvSpPr>
          <p:spPr bwMode="auto">
            <a:xfrm>
              <a:off x="567" y="663"/>
              <a:ext cx="0" cy="26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8000" tIns="0" rIns="18000" bIns="0">
              <a:spAutoFit/>
            </a:bodyPr>
            <a:lstStyle/>
            <a:p>
              <a:endParaRPr lang="zh-CN" altLang="en-US"/>
            </a:p>
          </p:txBody>
        </p:sp>
        <p:sp>
          <p:nvSpPr>
            <p:cNvPr id="52302" name="Line 12"/>
            <p:cNvSpPr>
              <a:spLocks noChangeShapeType="1"/>
            </p:cNvSpPr>
            <p:nvPr/>
          </p:nvSpPr>
          <p:spPr bwMode="auto">
            <a:xfrm>
              <a:off x="814" y="663"/>
              <a:ext cx="0" cy="2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8000" tIns="0" rIns="18000" bIns="0">
              <a:spAutoFit/>
            </a:bodyPr>
            <a:lstStyle/>
            <a:p>
              <a:endParaRPr lang="zh-CN" altLang="en-US"/>
            </a:p>
          </p:txBody>
        </p:sp>
        <p:sp>
          <p:nvSpPr>
            <p:cNvPr id="52303" name="Line 13"/>
            <p:cNvSpPr>
              <a:spLocks noChangeShapeType="1"/>
            </p:cNvSpPr>
            <p:nvPr/>
          </p:nvSpPr>
          <p:spPr bwMode="auto">
            <a:xfrm>
              <a:off x="1061" y="663"/>
              <a:ext cx="0" cy="2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8000" tIns="0" rIns="18000" bIns="0">
              <a:spAutoFit/>
            </a:bodyPr>
            <a:lstStyle/>
            <a:p>
              <a:endParaRPr lang="zh-CN" altLang="en-US"/>
            </a:p>
          </p:txBody>
        </p:sp>
        <p:sp>
          <p:nvSpPr>
            <p:cNvPr id="52304" name="Line 14"/>
            <p:cNvSpPr>
              <a:spLocks noChangeShapeType="1"/>
            </p:cNvSpPr>
            <p:nvPr/>
          </p:nvSpPr>
          <p:spPr bwMode="auto">
            <a:xfrm>
              <a:off x="1308" y="663"/>
              <a:ext cx="0" cy="2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8000" tIns="0" rIns="18000" bIns="0">
              <a:spAutoFit/>
            </a:bodyPr>
            <a:lstStyle/>
            <a:p>
              <a:endParaRPr lang="zh-CN" altLang="en-US"/>
            </a:p>
          </p:txBody>
        </p:sp>
        <p:sp>
          <p:nvSpPr>
            <p:cNvPr id="52305" name="Line 15"/>
            <p:cNvSpPr>
              <a:spLocks noChangeShapeType="1"/>
            </p:cNvSpPr>
            <p:nvPr/>
          </p:nvSpPr>
          <p:spPr bwMode="auto">
            <a:xfrm>
              <a:off x="1554" y="663"/>
              <a:ext cx="0" cy="2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8000" tIns="0" rIns="18000" bIns="0">
              <a:spAutoFit/>
            </a:bodyPr>
            <a:lstStyle/>
            <a:p>
              <a:endParaRPr lang="zh-CN" altLang="en-US"/>
            </a:p>
          </p:txBody>
        </p:sp>
        <p:sp>
          <p:nvSpPr>
            <p:cNvPr id="52306" name="Line 16"/>
            <p:cNvSpPr>
              <a:spLocks noChangeShapeType="1"/>
            </p:cNvSpPr>
            <p:nvPr/>
          </p:nvSpPr>
          <p:spPr bwMode="auto">
            <a:xfrm>
              <a:off x="1801" y="663"/>
              <a:ext cx="0" cy="2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8000" tIns="0" rIns="18000" bIns="0">
              <a:spAutoFit/>
            </a:bodyPr>
            <a:lstStyle/>
            <a:p>
              <a:endParaRPr lang="zh-CN" altLang="en-US"/>
            </a:p>
          </p:txBody>
        </p:sp>
        <p:sp>
          <p:nvSpPr>
            <p:cNvPr id="52307" name="Line 17"/>
            <p:cNvSpPr>
              <a:spLocks noChangeShapeType="1"/>
            </p:cNvSpPr>
            <p:nvPr/>
          </p:nvSpPr>
          <p:spPr bwMode="auto">
            <a:xfrm>
              <a:off x="2048" y="663"/>
              <a:ext cx="0" cy="26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8000" tIns="0" rIns="18000" bIns="0">
              <a:spAutoFit/>
            </a:bodyPr>
            <a:lstStyle/>
            <a:p>
              <a:endParaRPr lang="zh-CN" altLang="en-US"/>
            </a:p>
          </p:txBody>
        </p:sp>
        <p:sp>
          <p:nvSpPr>
            <p:cNvPr id="52308" name="Rectangle 18"/>
            <p:cNvSpPr>
              <a:spLocks noChangeArrowheads="1"/>
            </p:cNvSpPr>
            <p:nvPr/>
          </p:nvSpPr>
          <p:spPr bwMode="auto">
            <a:xfrm>
              <a:off x="1937" y="663"/>
              <a:ext cx="247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" tIns="0" rIns="18000" bIns="0"/>
            <a:lstStyle/>
            <a:p>
              <a:pPr>
                <a:spcBef>
                  <a:spcPct val="20000"/>
                </a:spcBef>
              </a:pPr>
              <a:endParaRPr lang="zh-CN" altLang="en-US" sz="2800"/>
            </a:p>
          </p:txBody>
        </p:sp>
        <p:sp>
          <p:nvSpPr>
            <p:cNvPr id="52309" name="Rectangle 19"/>
            <p:cNvSpPr>
              <a:spLocks noChangeArrowheads="1"/>
            </p:cNvSpPr>
            <p:nvPr/>
          </p:nvSpPr>
          <p:spPr bwMode="auto">
            <a:xfrm>
              <a:off x="1690" y="663"/>
              <a:ext cx="247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" tIns="0" rIns="18000" bIns="0"/>
            <a:lstStyle/>
            <a:p>
              <a:pPr>
                <a:spcBef>
                  <a:spcPct val="20000"/>
                </a:spcBef>
              </a:pPr>
              <a:endParaRPr lang="zh-CN" altLang="en-US" sz="2800"/>
            </a:p>
          </p:txBody>
        </p:sp>
        <p:sp>
          <p:nvSpPr>
            <p:cNvPr id="52310" name="Rectangle 20"/>
            <p:cNvSpPr>
              <a:spLocks noChangeArrowheads="1"/>
            </p:cNvSpPr>
            <p:nvPr/>
          </p:nvSpPr>
          <p:spPr bwMode="auto">
            <a:xfrm>
              <a:off x="1444" y="663"/>
              <a:ext cx="24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" tIns="0" rIns="18000" bIns="0"/>
            <a:lstStyle/>
            <a:p>
              <a:pPr>
                <a:spcBef>
                  <a:spcPct val="20000"/>
                </a:spcBef>
              </a:pPr>
              <a:endParaRPr lang="zh-CN" altLang="en-US" sz="2800"/>
            </a:p>
          </p:txBody>
        </p:sp>
        <p:sp>
          <p:nvSpPr>
            <p:cNvPr id="52311" name="Rectangle 21"/>
            <p:cNvSpPr>
              <a:spLocks noChangeArrowheads="1"/>
            </p:cNvSpPr>
            <p:nvPr/>
          </p:nvSpPr>
          <p:spPr bwMode="auto">
            <a:xfrm>
              <a:off x="1197" y="663"/>
              <a:ext cx="247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" tIns="0" rIns="18000" bIns="0"/>
            <a:lstStyle/>
            <a:p>
              <a:pPr>
                <a:spcBef>
                  <a:spcPct val="20000"/>
                </a:spcBef>
              </a:pPr>
              <a:endParaRPr lang="zh-CN" altLang="en-US" sz="2800"/>
            </a:p>
          </p:txBody>
        </p:sp>
        <p:sp>
          <p:nvSpPr>
            <p:cNvPr id="52312" name="Rectangle 22"/>
            <p:cNvSpPr>
              <a:spLocks noChangeArrowheads="1"/>
            </p:cNvSpPr>
            <p:nvPr/>
          </p:nvSpPr>
          <p:spPr bwMode="auto">
            <a:xfrm>
              <a:off x="950" y="663"/>
              <a:ext cx="247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" tIns="0" rIns="18000" bIns="0"/>
            <a:lstStyle/>
            <a:p>
              <a:pPr>
                <a:spcBef>
                  <a:spcPct val="20000"/>
                </a:spcBef>
              </a:pPr>
              <a:endParaRPr lang="zh-CN" altLang="en-US" sz="2800"/>
            </a:p>
          </p:txBody>
        </p:sp>
        <p:sp>
          <p:nvSpPr>
            <p:cNvPr id="52313" name="Rectangle 23"/>
            <p:cNvSpPr>
              <a:spLocks noChangeArrowheads="1"/>
            </p:cNvSpPr>
            <p:nvPr/>
          </p:nvSpPr>
          <p:spPr bwMode="auto">
            <a:xfrm>
              <a:off x="703" y="663"/>
              <a:ext cx="247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" tIns="0" rIns="18000" bIns="0"/>
            <a:lstStyle/>
            <a:p>
              <a:pPr>
                <a:spcBef>
                  <a:spcPct val="20000"/>
                </a:spcBef>
              </a:pPr>
              <a:endParaRPr lang="zh-CN" altLang="en-US" sz="2800"/>
            </a:p>
          </p:txBody>
        </p:sp>
        <p:sp>
          <p:nvSpPr>
            <p:cNvPr id="52314" name="Line 24"/>
            <p:cNvSpPr>
              <a:spLocks noChangeShapeType="1"/>
            </p:cNvSpPr>
            <p:nvPr/>
          </p:nvSpPr>
          <p:spPr bwMode="auto">
            <a:xfrm>
              <a:off x="703" y="663"/>
              <a:ext cx="148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8000" tIns="0" rIns="18000" bIns="0">
              <a:spAutoFit/>
            </a:bodyPr>
            <a:lstStyle/>
            <a:p>
              <a:endParaRPr lang="zh-CN" altLang="en-US"/>
            </a:p>
          </p:txBody>
        </p:sp>
        <p:sp>
          <p:nvSpPr>
            <p:cNvPr id="52315" name="Line 25"/>
            <p:cNvSpPr>
              <a:spLocks noChangeShapeType="1"/>
            </p:cNvSpPr>
            <p:nvPr/>
          </p:nvSpPr>
          <p:spPr bwMode="auto">
            <a:xfrm>
              <a:off x="703" y="932"/>
              <a:ext cx="148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8000" tIns="0" rIns="18000" bIns="0">
              <a:spAutoFit/>
            </a:bodyPr>
            <a:lstStyle/>
            <a:p>
              <a:endParaRPr lang="zh-CN" altLang="en-US"/>
            </a:p>
          </p:txBody>
        </p:sp>
        <p:sp>
          <p:nvSpPr>
            <p:cNvPr id="52316" name="Line 26"/>
            <p:cNvSpPr>
              <a:spLocks noChangeShapeType="1"/>
            </p:cNvSpPr>
            <p:nvPr/>
          </p:nvSpPr>
          <p:spPr bwMode="auto">
            <a:xfrm>
              <a:off x="703" y="663"/>
              <a:ext cx="0" cy="26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8000" tIns="0" rIns="18000" bIns="0">
              <a:spAutoFit/>
            </a:bodyPr>
            <a:lstStyle/>
            <a:p>
              <a:endParaRPr lang="zh-CN" altLang="en-US"/>
            </a:p>
          </p:txBody>
        </p:sp>
        <p:sp>
          <p:nvSpPr>
            <p:cNvPr id="52317" name="Line 27"/>
            <p:cNvSpPr>
              <a:spLocks noChangeShapeType="1"/>
            </p:cNvSpPr>
            <p:nvPr/>
          </p:nvSpPr>
          <p:spPr bwMode="auto">
            <a:xfrm>
              <a:off x="950" y="663"/>
              <a:ext cx="0" cy="2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8000" tIns="0" rIns="18000" bIns="0">
              <a:spAutoFit/>
            </a:bodyPr>
            <a:lstStyle/>
            <a:p>
              <a:endParaRPr lang="zh-CN" altLang="en-US"/>
            </a:p>
          </p:txBody>
        </p:sp>
        <p:sp>
          <p:nvSpPr>
            <p:cNvPr id="52318" name="Line 28"/>
            <p:cNvSpPr>
              <a:spLocks noChangeShapeType="1"/>
            </p:cNvSpPr>
            <p:nvPr/>
          </p:nvSpPr>
          <p:spPr bwMode="auto">
            <a:xfrm>
              <a:off x="1197" y="663"/>
              <a:ext cx="0" cy="2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8000" tIns="0" rIns="18000" bIns="0">
              <a:spAutoFit/>
            </a:bodyPr>
            <a:lstStyle/>
            <a:p>
              <a:endParaRPr lang="zh-CN" altLang="en-US"/>
            </a:p>
          </p:txBody>
        </p:sp>
        <p:sp>
          <p:nvSpPr>
            <p:cNvPr id="52319" name="Line 29"/>
            <p:cNvSpPr>
              <a:spLocks noChangeShapeType="1"/>
            </p:cNvSpPr>
            <p:nvPr/>
          </p:nvSpPr>
          <p:spPr bwMode="auto">
            <a:xfrm>
              <a:off x="1444" y="663"/>
              <a:ext cx="0" cy="2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8000" tIns="0" rIns="18000" bIns="0">
              <a:spAutoFit/>
            </a:bodyPr>
            <a:lstStyle/>
            <a:p>
              <a:endParaRPr lang="zh-CN" altLang="en-US"/>
            </a:p>
          </p:txBody>
        </p:sp>
        <p:sp>
          <p:nvSpPr>
            <p:cNvPr id="52320" name="Line 30"/>
            <p:cNvSpPr>
              <a:spLocks noChangeShapeType="1"/>
            </p:cNvSpPr>
            <p:nvPr/>
          </p:nvSpPr>
          <p:spPr bwMode="auto">
            <a:xfrm>
              <a:off x="1690" y="663"/>
              <a:ext cx="0" cy="2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8000" tIns="0" rIns="18000" bIns="0">
              <a:spAutoFit/>
            </a:bodyPr>
            <a:lstStyle/>
            <a:p>
              <a:endParaRPr lang="zh-CN" altLang="en-US"/>
            </a:p>
          </p:txBody>
        </p:sp>
        <p:sp>
          <p:nvSpPr>
            <p:cNvPr id="52321" name="Line 31"/>
            <p:cNvSpPr>
              <a:spLocks noChangeShapeType="1"/>
            </p:cNvSpPr>
            <p:nvPr/>
          </p:nvSpPr>
          <p:spPr bwMode="auto">
            <a:xfrm>
              <a:off x="1937" y="663"/>
              <a:ext cx="0" cy="2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8000" tIns="0" rIns="18000" bIns="0">
              <a:spAutoFit/>
            </a:bodyPr>
            <a:lstStyle/>
            <a:p>
              <a:endParaRPr lang="zh-CN" altLang="en-US"/>
            </a:p>
          </p:txBody>
        </p:sp>
        <p:sp>
          <p:nvSpPr>
            <p:cNvPr id="52322" name="Line 32"/>
            <p:cNvSpPr>
              <a:spLocks noChangeShapeType="1"/>
            </p:cNvSpPr>
            <p:nvPr/>
          </p:nvSpPr>
          <p:spPr bwMode="auto">
            <a:xfrm>
              <a:off x="2184" y="663"/>
              <a:ext cx="0" cy="26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8000" tIns="0" rIns="18000" bIns="0">
              <a:spAutoFit/>
            </a:bodyPr>
            <a:lstStyle/>
            <a:p>
              <a:endParaRPr lang="zh-CN" altLang="en-US"/>
            </a:p>
          </p:txBody>
        </p:sp>
      </p:grpSp>
      <p:sp>
        <p:nvSpPr>
          <p:cNvPr id="52227" name="Rectangle 33"/>
          <p:cNvSpPr>
            <a:spLocks noChangeArrowheads="1"/>
          </p:cNvSpPr>
          <p:nvPr/>
        </p:nvSpPr>
        <p:spPr bwMode="auto">
          <a:xfrm>
            <a:off x="1863725" y="928688"/>
            <a:ext cx="287338" cy="576262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52228" name="Text Box 34"/>
          <p:cNvSpPr txBox="1">
            <a:spLocks noChangeArrowheads="1"/>
          </p:cNvSpPr>
          <p:nvPr/>
        </p:nvSpPr>
        <p:spPr bwMode="auto">
          <a:xfrm>
            <a:off x="1011238" y="1216025"/>
            <a:ext cx="21494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0" lang="en-US" altLang="zh-CN" sz="2000">
                <a:latin typeface="Arial" pitchFamily="34" charset="0"/>
              </a:rPr>
              <a:t>0   1   2  3   4   5  </a:t>
            </a:r>
          </a:p>
        </p:txBody>
      </p:sp>
      <p:grpSp>
        <p:nvGrpSpPr>
          <p:cNvPr id="52229" name="Group 35"/>
          <p:cNvGrpSpPr>
            <a:grpSpLocks/>
          </p:cNvGrpSpPr>
          <p:nvPr/>
        </p:nvGrpSpPr>
        <p:grpSpPr bwMode="auto">
          <a:xfrm>
            <a:off x="1187450" y="2466975"/>
            <a:ext cx="2232025" cy="431800"/>
            <a:chOff x="657" y="1888"/>
            <a:chExt cx="1089" cy="272"/>
          </a:xfrm>
        </p:grpSpPr>
        <p:sp>
          <p:nvSpPr>
            <p:cNvPr id="52288" name="AutoShape 36"/>
            <p:cNvSpPr>
              <a:spLocks noChangeArrowheads="1"/>
            </p:cNvSpPr>
            <p:nvPr/>
          </p:nvSpPr>
          <p:spPr bwMode="auto">
            <a:xfrm rot="10800000">
              <a:off x="748" y="1978"/>
              <a:ext cx="907" cy="4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51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grpSp>
          <p:nvGrpSpPr>
            <p:cNvPr id="52289" name="Group 37"/>
            <p:cNvGrpSpPr>
              <a:grpSpLocks/>
            </p:cNvGrpSpPr>
            <p:nvPr/>
          </p:nvGrpSpPr>
          <p:grpSpPr bwMode="auto">
            <a:xfrm>
              <a:off x="657" y="1888"/>
              <a:ext cx="1089" cy="272"/>
              <a:chOff x="657" y="1888"/>
              <a:chExt cx="1089" cy="272"/>
            </a:xfrm>
          </p:grpSpPr>
          <p:sp>
            <p:nvSpPr>
              <p:cNvPr id="52290" name="AutoShape 38"/>
              <p:cNvSpPr>
                <a:spLocks noChangeArrowheads="1"/>
              </p:cNvSpPr>
              <p:nvPr/>
            </p:nvSpPr>
            <p:spPr bwMode="auto">
              <a:xfrm rot="10800000">
                <a:off x="657" y="1888"/>
                <a:ext cx="409" cy="9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59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52291" name="AutoShape 39"/>
              <p:cNvSpPr>
                <a:spLocks noChangeArrowheads="1"/>
              </p:cNvSpPr>
              <p:nvPr/>
            </p:nvSpPr>
            <p:spPr bwMode="auto">
              <a:xfrm rot="10800000">
                <a:off x="1337" y="1888"/>
                <a:ext cx="409" cy="9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59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52292" name="AutoShape 40"/>
              <p:cNvSpPr>
                <a:spLocks noChangeArrowheads="1"/>
              </p:cNvSpPr>
              <p:nvPr/>
            </p:nvSpPr>
            <p:spPr bwMode="auto">
              <a:xfrm>
                <a:off x="1156" y="2024"/>
                <a:ext cx="91" cy="136"/>
              </a:xfrm>
              <a:prstGeom prst="triangle">
                <a:avLst>
                  <a:gd name="adj" fmla="val 50000"/>
                </a:avLst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52230" name="Freeform 41"/>
          <p:cNvSpPr>
            <a:spLocks/>
          </p:cNvSpPr>
          <p:nvPr/>
        </p:nvSpPr>
        <p:spPr bwMode="auto">
          <a:xfrm>
            <a:off x="1331913" y="2395538"/>
            <a:ext cx="468312" cy="215900"/>
          </a:xfrm>
          <a:custGeom>
            <a:avLst/>
            <a:gdLst>
              <a:gd name="T0" fmla="*/ 0 w 384"/>
              <a:gd name="T1" fmla="*/ 2147483647 h 225"/>
              <a:gd name="T2" fmla="*/ 2147483647 w 384"/>
              <a:gd name="T3" fmla="*/ 2147483647 h 225"/>
              <a:gd name="T4" fmla="*/ 2147483647 w 384"/>
              <a:gd name="T5" fmla="*/ 2147483647 h 225"/>
              <a:gd name="T6" fmla="*/ 2147483647 w 384"/>
              <a:gd name="T7" fmla="*/ 2147483647 h 225"/>
              <a:gd name="T8" fmla="*/ 2147483647 w 384"/>
              <a:gd name="T9" fmla="*/ 0 h 225"/>
              <a:gd name="T10" fmla="*/ 2147483647 w 384"/>
              <a:gd name="T11" fmla="*/ 2147483647 h 225"/>
              <a:gd name="T12" fmla="*/ 2147483647 w 384"/>
              <a:gd name="T13" fmla="*/ 2147483647 h 225"/>
              <a:gd name="T14" fmla="*/ 0 w 384"/>
              <a:gd name="T15" fmla="*/ 2147483647 h 22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84"/>
              <a:gd name="T25" fmla="*/ 0 h 225"/>
              <a:gd name="T26" fmla="*/ 384 w 384"/>
              <a:gd name="T27" fmla="*/ 225 h 22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84" h="225">
                <a:moveTo>
                  <a:pt x="0" y="125"/>
                </a:moveTo>
                <a:cubicBezTo>
                  <a:pt x="50" y="201"/>
                  <a:pt x="0" y="146"/>
                  <a:pt x="137" y="175"/>
                </a:cubicBezTo>
                <a:cubicBezTo>
                  <a:pt x="159" y="180"/>
                  <a:pt x="178" y="193"/>
                  <a:pt x="200" y="200"/>
                </a:cubicBezTo>
                <a:cubicBezTo>
                  <a:pt x="240" y="212"/>
                  <a:pt x="313" y="220"/>
                  <a:pt x="350" y="225"/>
                </a:cubicBezTo>
                <a:cubicBezTo>
                  <a:pt x="231" y="145"/>
                  <a:pt x="384" y="46"/>
                  <a:pt x="237" y="0"/>
                </a:cubicBezTo>
                <a:cubicBezTo>
                  <a:pt x="204" y="4"/>
                  <a:pt x="169" y="2"/>
                  <a:pt x="137" y="12"/>
                </a:cubicBezTo>
                <a:cubicBezTo>
                  <a:pt x="120" y="17"/>
                  <a:pt x="96" y="67"/>
                  <a:pt x="87" y="75"/>
                </a:cubicBezTo>
                <a:cubicBezTo>
                  <a:pt x="27" y="127"/>
                  <a:pt x="40" y="125"/>
                  <a:pt x="0" y="125"/>
                </a:cubicBez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zh-CN" altLang="en-US"/>
          </a:p>
        </p:txBody>
      </p:sp>
      <p:grpSp>
        <p:nvGrpSpPr>
          <p:cNvPr id="52231" name="Group 42"/>
          <p:cNvGrpSpPr>
            <a:grpSpLocks/>
          </p:cNvGrpSpPr>
          <p:nvPr/>
        </p:nvGrpSpPr>
        <p:grpSpPr bwMode="auto">
          <a:xfrm>
            <a:off x="2700338" y="2035175"/>
            <a:ext cx="215900" cy="503238"/>
            <a:chOff x="1247" y="2296"/>
            <a:chExt cx="136" cy="318"/>
          </a:xfrm>
        </p:grpSpPr>
        <p:sp>
          <p:nvSpPr>
            <p:cNvPr id="52286" name="Rectangle 43"/>
            <p:cNvSpPr>
              <a:spLocks noChangeArrowheads="1"/>
            </p:cNvSpPr>
            <p:nvPr/>
          </p:nvSpPr>
          <p:spPr bwMode="auto">
            <a:xfrm>
              <a:off x="1247" y="2387"/>
              <a:ext cx="136" cy="22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52287" name="Rectangle 44"/>
            <p:cNvSpPr>
              <a:spLocks noChangeArrowheads="1"/>
            </p:cNvSpPr>
            <p:nvPr/>
          </p:nvSpPr>
          <p:spPr bwMode="auto">
            <a:xfrm>
              <a:off x="1293" y="2296"/>
              <a:ext cx="45" cy="9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</p:grpSp>
      <p:grpSp>
        <p:nvGrpSpPr>
          <p:cNvPr id="52232" name="Group 45"/>
          <p:cNvGrpSpPr>
            <a:grpSpLocks/>
          </p:cNvGrpSpPr>
          <p:nvPr/>
        </p:nvGrpSpPr>
        <p:grpSpPr bwMode="auto">
          <a:xfrm>
            <a:off x="2916238" y="2178050"/>
            <a:ext cx="215900" cy="358775"/>
            <a:chOff x="1247" y="2296"/>
            <a:chExt cx="136" cy="318"/>
          </a:xfrm>
        </p:grpSpPr>
        <p:sp>
          <p:nvSpPr>
            <p:cNvPr id="52284" name="Rectangle 46"/>
            <p:cNvSpPr>
              <a:spLocks noChangeArrowheads="1"/>
            </p:cNvSpPr>
            <p:nvPr/>
          </p:nvSpPr>
          <p:spPr bwMode="auto">
            <a:xfrm>
              <a:off x="1247" y="2387"/>
              <a:ext cx="136" cy="22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52285" name="Rectangle 47"/>
            <p:cNvSpPr>
              <a:spLocks noChangeArrowheads="1"/>
            </p:cNvSpPr>
            <p:nvPr/>
          </p:nvSpPr>
          <p:spPr bwMode="auto">
            <a:xfrm>
              <a:off x="1293" y="2296"/>
              <a:ext cx="45" cy="9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</p:grpSp>
      <p:grpSp>
        <p:nvGrpSpPr>
          <p:cNvPr id="52233" name="Group 48"/>
          <p:cNvGrpSpPr>
            <a:grpSpLocks/>
          </p:cNvGrpSpPr>
          <p:nvPr/>
        </p:nvGrpSpPr>
        <p:grpSpPr bwMode="auto">
          <a:xfrm>
            <a:off x="3132138" y="2322513"/>
            <a:ext cx="144462" cy="215900"/>
            <a:chOff x="1247" y="2296"/>
            <a:chExt cx="136" cy="318"/>
          </a:xfrm>
        </p:grpSpPr>
        <p:sp>
          <p:nvSpPr>
            <p:cNvPr id="52282" name="Rectangle 49"/>
            <p:cNvSpPr>
              <a:spLocks noChangeArrowheads="1"/>
            </p:cNvSpPr>
            <p:nvPr/>
          </p:nvSpPr>
          <p:spPr bwMode="auto">
            <a:xfrm>
              <a:off x="1247" y="2387"/>
              <a:ext cx="136" cy="22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52283" name="Rectangle 50"/>
            <p:cNvSpPr>
              <a:spLocks noChangeArrowheads="1"/>
            </p:cNvSpPr>
            <p:nvPr/>
          </p:nvSpPr>
          <p:spPr bwMode="auto">
            <a:xfrm>
              <a:off x="1293" y="2296"/>
              <a:ext cx="45" cy="9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</p:grpSp>
      <p:sp>
        <p:nvSpPr>
          <p:cNvPr id="52234" name="Text Box 51"/>
          <p:cNvSpPr txBox="1">
            <a:spLocks noChangeArrowheads="1"/>
          </p:cNvSpPr>
          <p:nvPr/>
        </p:nvSpPr>
        <p:spPr bwMode="auto">
          <a:xfrm>
            <a:off x="2195513" y="1674813"/>
            <a:ext cx="1497012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0" lang="en-US" altLang="zh-CN" sz="2000" b="1">
                <a:latin typeface="Arial" pitchFamily="34" charset="0"/>
              </a:rPr>
              <a:t>20g 10g 5g</a:t>
            </a:r>
          </a:p>
        </p:txBody>
      </p:sp>
      <p:grpSp>
        <p:nvGrpSpPr>
          <p:cNvPr id="52235" name="Group 52"/>
          <p:cNvGrpSpPr>
            <a:grpSpLocks/>
          </p:cNvGrpSpPr>
          <p:nvPr/>
        </p:nvGrpSpPr>
        <p:grpSpPr bwMode="auto">
          <a:xfrm>
            <a:off x="7497763" y="755650"/>
            <a:ext cx="695325" cy="2160588"/>
            <a:chOff x="4195" y="128"/>
            <a:chExt cx="438" cy="1307"/>
          </a:xfrm>
        </p:grpSpPr>
        <p:sp>
          <p:nvSpPr>
            <p:cNvPr id="52272" name="Rectangle 53"/>
            <p:cNvSpPr>
              <a:spLocks noChangeArrowheads="1"/>
            </p:cNvSpPr>
            <p:nvPr/>
          </p:nvSpPr>
          <p:spPr bwMode="auto">
            <a:xfrm>
              <a:off x="4195" y="210"/>
              <a:ext cx="409" cy="122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52273" name="Text Box 54"/>
            <p:cNvSpPr txBox="1">
              <a:spLocks noChangeArrowheads="1"/>
            </p:cNvSpPr>
            <p:nvPr/>
          </p:nvSpPr>
          <p:spPr bwMode="auto">
            <a:xfrm>
              <a:off x="4274" y="128"/>
              <a:ext cx="359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kumimoji="0" lang="en-US" altLang="zh-CN" sz="2000" b="1">
                  <a:latin typeface="Arial" pitchFamily="34" charset="0"/>
                </a:rPr>
                <a:t>mL</a:t>
              </a:r>
            </a:p>
          </p:txBody>
        </p:sp>
        <p:sp>
          <p:nvSpPr>
            <p:cNvPr id="52274" name="Line 55"/>
            <p:cNvSpPr>
              <a:spLocks noChangeShapeType="1"/>
            </p:cNvSpPr>
            <p:nvPr/>
          </p:nvSpPr>
          <p:spPr bwMode="auto">
            <a:xfrm>
              <a:off x="4513" y="1344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2275" name="Line 56"/>
            <p:cNvSpPr>
              <a:spLocks noChangeShapeType="1"/>
            </p:cNvSpPr>
            <p:nvPr/>
          </p:nvSpPr>
          <p:spPr bwMode="auto">
            <a:xfrm>
              <a:off x="4513" y="1253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2276" name="Line 57"/>
            <p:cNvSpPr>
              <a:spLocks noChangeShapeType="1"/>
            </p:cNvSpPr>
            <p:nvPr/>
          </p:nvSpPr>
          <p:spPr bwMode="auto">
            <a:xfrm>
              <a:off x="4513" y="1162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2277" name="Line 58"/>
            <p:cNvSpPr>
              <a:spLocks noChangeShapeType="1"/>
            </p:cNvSpPr>
            <p:nvPr/>
          </p:nvSpPr>
          <p:spPr bwMode="auto">
            <a:xfrm>
              <a:off x="4513" y="1071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2278" name="Line 59"/>
            <p:cNvSpPr>
              <a:spLocks noChangeShapeType="1"/>
            </p:cNvSpPr>
            <p:nvPr/>
          </p:nvSpPr>
          <p:spPr bwMode="auto">
            <a:xfrm>
              <a:off x="4513" y="981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2279" name="Line 60"/>
            <p:cNvSpPr>
              <a:spLocks noChangeShapeType="1"/>
            </p:cNvSpPr>
            <p:nvPr/>
          </p:nvSpPr>
          <p:spPr bwMode="auto">
            <a:xfrm>
              <a:off x="4513" y="890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2280" name="Line 61"/>
            <p:cNvSpPr>
              <a:spLocks noChangeShapeType="1"/>
            </p:cNvSpPr>
            <p:nvPr/>
          </p:nvSpPr>
          <p:spPr bwMode="auto">
            <a:xfrm>
              <a:off x="4513" y="709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2281" name="Line 62"/>
            <p:cNvSpPr>
              <a:spLocks noChangeShapeType="1"/>
            </p:cNvSpPr>
            <p:nvPr/>
          </p:nvSpPr>
          <p:spPr bwMode="auto">
            <a:xfrm>
              <a:off x="4513" y="799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</p:grpSp>
      <p:sp>
        <p:nvSpPr>
          <p:cNvPr id="52236" name="Text Box 63"/>
          <p:cNvSpPr txBox="1">
            <a:spLocks noChangeArrowheads="1"/>
          </p:cNvSpPr>
          <p:nvPr/>
        </p:nvSpPr>
        <p:spPr bwMode="auto">
          <a:xfrm>
            <a:off x="7715250" y="1428750"/>
            <a:ext cx="554038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0" lang="en-US" altLang="zh-CN" sz="1400" b="1">
                <a:latin typeface="Arial" pitchFamily="34" charset="0"/>
              </a:rPr>
              <a:t>80</a:t>
            </a:r>
          </a:p>
          <a:p>
            <a:pPr eaLnBrk="1" hangingPunct="1">
              <a:lnSpc>
                <a:spcPct val="150000"/>
              </a:lnSpc>
            </a:pPr>
            <a:r>
              <a:rPr kumimoji="0" lang="en-US" altLang="zh-CN" sz="1400" b="1">
                <a:latin typeface="Arial" pitchFamily="34" charset="0"/>
              </a:rPr>
              <a:t>60</a:t>
            </a:r>
          </a:p>
          <a:p>
            <a:pPr eaLnBrk="1" hangingPunct="1">
              <a:lnSpc>
                <a:spcPct val="150000"/>
              </a:lnSpc>
            </a:pPr>
            <a:r>
              <a:rPr kumimoji="0" lang="en-US" altLang="zh-CN" sz="1400" b="1">
                <a:latin typeface="Arial" pitchFamily="34" charset="0"/>
              </a:rPr>
              <a:t>40</a:t>
            </a:r>
          </a:p>
          <a:p>
            <a:pPr eaLnBrk="1" hangingPunct="1">
              <a:lnSpc>
                <a:spcPct val="150000"/>
              </a:lnSpc>
            </a:pPr>
            <a:r>
              <a:rPr kumimoji="0" lang="en-US" altLang="zh-CN" sz="1400" b="1">
                <a:latin typeface="Arial" pitchFamily="34" charset="0"/>
              </a:rPr>
              <a:t>20</a:t>
            </a:r>
          </a:p>
          <a:p>
            <a:pPr eaLnBrk="1" hangingPunct="1">
              <a:lnSpc>
                <a:spcPct val="150000"/>
              </a:lnSpc>
            </a:pPr>
            <a:endParaRPr kumimoji="0" lang="zh-CN" altLang="en-US" sz="1800">
              <a:latin typeface="Arial" pitchFamily="34" charset="0"/>
            </a:endParaRPr>
          </a:p>
        </p:txBody>
      </p:sp>
      <p:grpSp>
        <p:nvGrpSpPr>
          <p:cNvPr id="52237" name="Group 64"/>
          <p:cNvGrpSpPr>
            <a:grpSpLocks/>
          </p:cNvGrpSpPr>
          <p:nvPr/>
        </p:nvGrpSpPr>
        <p:grpSpPr bwMode="auto">
          <a:xfrm>
            <a:off x="6057900" y="857250"/>
            <a:ext cx="800100" cy="2058988"/>
            <a:chOff x="4195" y="210"/>
            <a:chExt cx="504" cy="1225"/>
          </a:xfrm>
        </p:grpSpPr>
        <p:sp>
          <p:nvSpPr>
            <p:cNvPr id="52262" name="Rectangle 65"/>
            <p:cNvSpPr>
              <a:spLocks noChangeArrowheads="1"/>
            </p:cNvSpPr>
            <p:nvPr/>
          </p:nvSpPr>
          <p:spPr bwMode="auto">
            <a:xfrm>
              <a:off x="4195" y="210"/>
              <a:ext cx="409" cy="122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52263" name="Text Box 66"/>
            <p:cNvSpPr txBox="1">
              <a:spLocks noChangeArrowheads="1"/>
            </p:cNvSpPr>
            <p:nvPr/>
          </p:nvSpPr>
          <p:spPr bwMode="auto">
            <a:xfrm>
              <a:off x="4249" y="229"/>
              <a:ext cx="45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kumimoji="0" lang="en-US" altLang="zh-CN" sz="2000" b="1">
                  <a:latin typeface="Arial" pitchFamily="34" charset="0"/>
                </a:rPr>
                <a:t>mL</a:t>
              </a:r>
            </a:p>
          </p:txBody>
        </p:sp>
        <p:sp>
          <p:nvSpPr>
            <p:cNvPr id="52264" name="Line 67"/>
            <p:cNvSpPr>
              <a:spLocks noChangeShapeType="1"/>
            </p:cNvSpPr>
            <p:nvPr/>
          </p:nvSpPr>
          <p:spPr bwMode="auto">
            <a:xfrm>
              <a:off x="4513" y="1344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2265" name="Line 68"/>
            <p:cNvSpPr>
              <a:spLocks noChangeShapeType="1"/>
            </p:cNvSpPr>
            <p:nvPr/>
          </p:nvSpPr>
          <p:spPr bwMode="auto">
            <a:xfrm>
              <a:off x="4513" y="1253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2266" name="Line 69"/>
            <p:cNvSpPr>
              <a:spLocks noChangeShapeType="1"/>
            </p:cNvSpPr>
            <p:nvPr/>
          </p:nvSpPr>
          <p:spPr bwMode="auto">
            <a:xfrm>
              <a:off x="4513" y="1162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2267" name="Line 70"/>
            <p:cNvSpPr>
              <a:spLocks noChangeShapeType="1"/>
            </p:cNvSpPr>
            <p:nvPr/>
          </p:nvSpPr>
          <p:spPr bwMode="auto">
            <a:xfrm>
              <a:off x="4513" y="1071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2268" name="Line 71"/>
            <p:cNvSpPr>
              <a:spLocks noChangeShapeType="1"/>
            </p:cNvSpPr>
            <p:nvPr/>
          </p:nvSpPr>
          <p:spPr bwMode="auto">
            <a:xfrm>
              <a:off x="4513" y="981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2269" name="Line 72"/>
            <p:cNvSpPr>
              <a:spLocks noChangeShapeType="1"/>
            </p:cNvSpPr>
            <p:nvPr/>
          </p:nvSpPr>
          <p:spPr bwMode="auto">
            <a:xfrm>
              <a:off x="4513" y="890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2270" name="Line 73"/>
            <p:cNvSpPr>
              <a:spLocks noChangeShapeType="1"/>
            </p:cNvSpPr>
            <p:nvPr/>
          </p:nvSpPr>
          <p:spPr bwMode="auto">
            <a:xfrm>
              <a:off x="4513" y="709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2271" name="Line 74"/>
            <p:cNvSpPr>
              <a:spLocks noChangeShapeType="1"/>
            </p:cNvSpPr>
            <p:nvPr/>
          </p:nvSpPr>
          <p:spPr bwMode="auto">
            <a:xfrm>
              <a:off x="4513" y="799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</p:grpSp>
      <p:sp>
        <p:nvSpPr>
          <p:cNvPr id="52238" name="Text Box 75"/>
          <p:cNvSpPr txBox="1">
            <a:spLocks noChangeArrowheads="1"/>
          </p:cNvSpPr>
          <p:nvPr/>
        </p:nvSpPr>
        <p:spPr bwMode="auto">
          <a:xfrm>
            <a:off x="6286500" y="1428750"/>
            <a:ext cx="554038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0" lang="en-US" altLang="zh-CN" sz="1400" b="1">
                <a:latin typeface="Arial" pitchFamily="34" charset="0"/>
              </a:rPr>
              <a:t>80</a:t>
            </a:r>
          </a:p>
          <a:p>
            <a:pPr eaLnBrk="1" hangingPunct="1">
              <a:lnSpc>
                <a:spcPct val="150000"/>
              </a:lnSpc>
            </a:pPr>
            <a:r>
              <a:rPr kumimoji="0" lang="en-US" altLang="zh-CN" sz="1400" b="1">
                <a:latin typeface="Arial" pitchFamily="34" charset="0"/>
              </a:rPr>
              <a:t>60</a:t>
            </a:r>
          </a:p>
          <a:p>
            <a:pPr eaLnBrk="1" hangingPunct="1">
              <a:lnSpc>
                <a:spcPct val="150000"/>
              </a:lnSpc>
            </a:pPr>
            <a:r>
              <a:rPr kumimoji="0" lang="en-US" altLang="zh-CN" sz="1400" b="1">
                <a:latin typeface="Arial" pitchFamily="34" charset="0"/>
              </a:rPr>
              <a:t>40</a:t>
            </a:r>
          </a:p>
          <a:p>
            <a:pPr eaLnBrk="1" hangingPunct="1">
              <a:lnSpc>
                <a:spcPct val="150000"/>
              </a:lnSpc>
            </a:pPr>
            <a:r>
              <a:rPr kumimoji="0" lang="en-US" altLang="zh-CN" sz="1400" b="1">
                <a:latin typeface="Arial" pitchFamily="34" charset="0"/>
              </a:rPr>
              <a:t>20</a:t>
            </a:r>
          </a:p>
          <a:p>
            <a:pPr eaLnBrk="1" hangingPunct="1">
              <a:lnSpc>
                <a:spcPct val="150000"/>
              </a:lnSpc>
            </a:pPr>
            <a:endParaRPr kumimoji="0" lang="zh-CN" altLang="en-US" sz="1800">
              <a:latin typeface="Arial" pitchFamily="34" charset="0"/>
            </a:endParaRPr>
          </a:p>
        </p:txBody>
      </p:sp>
      <p:sp>
        <p:nvSpPr>
          <p:cNvPr id="52239" name="Line 76"/>
          <p:cNvSpPr>
            <a:spLocks noChangeShapeType="1"/>
          </p:cNvSpPr>
          <p:nvPr/>
        </p:nvSpPr>
        <p:spPr bwMode="auto">
          <a:xfrm>
            <a:off x="6143625" y="22860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52240" name="Line 77"/>
          <p:cNvSpPr>
            <a:spLocks noChangeShapeType="1"/>
          </p:cNvSpPr>
          <p:nvPr/>
        </p:nvSpPr>
        <p:spPr bwMode="auto">
          <a:xfrm>
            <a:off x="6143625" y="26431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52241" name="Line 78"/>
          <p:cNvSpPr>
            <a:spLocks noChangeShapeType="1"/>
          </p:cNvSpPr>
          <p:nvPr/>
        </p:nvSpPr>
        <p:spPr bwMode="auto">
          <a:xfrm>
            <a:off x="6130925" y="248443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52242" name="Line 79"/>
          <p:cNvSpPr>
            <a:spLocks noChangeShapeType="1"/>
          </p:cNvSpPr>
          <p:nvPr/>
        </p:nvSpPr>
        <p:spPr bwMode="auto">
          <a:xfrm>
            <a:off x="6202363" y="2771775"/>
            <a:ext cx="28733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52243" name="Line 80"/>
          <p:cNvSpPr>
            <a:spLocks noChangeShapeType="1"/>
          </p:cNvSpPr>
          <p:nvPr/>
        </p:nvSpPr>
        <p:spPr bwMode="auto">
          <a:xfrm>
            <a:off x="7640638" y="2124075"/>
            <a:ext cx="217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52244" name="Line 81"/>
          <p:cNvSpPr>
            <a:spLocks noChangeShapeType="1"/>
          </p:cNvSpPr>
          <p:nvPr/>
        </p:nvSpPr>
        <p:spPr bwMode="auto">
          <a:xfrm>
            <a:off x="7856538" y="2339975"/>
            <a:ext cx="217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52245" name="Line 82"/>
          <p:cNvSpPr>
            <a:spLocks noChangeShapeType="1"/>
          </p:cNvSpPr>
          <p:nvPr/>
        </p:nvSpPr>
        <p:spPr bwMode="auto">
          <a:xfrm>
            <a:off x="7642225" y="2484438"/>
            <a:ext cx="217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52246" name="Line 83"/>
          <p:cNvSpPr>
            <a:spLocks noChangeShapeType="1"/>
          </p:cNvSpPr>
          <p:nvPr/>
        </p:nvSpPr>
        <p:spPr bwMode="auto">
          <a:xfrm>
            <a:off x="7642225" y="2773363"/>
            <a:ext cx="217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52247" name="Line 84"/>
          <p:cNvSpPr>
            <a:spLocks noChangeShapeType="1"/>
          </p:cNvSpPr>
          <p:nvPr/>
        </p:nvSpPr>
        <p:spPr bwMode="auto">
          <a:xfrm flipH="1">
            <a:off x="7500938" y="2000250"/>
            <a:ext cx="5762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52248" name="Freeform 85"/>
          <p:cNvSpPr>
            <a:spLocks/>
          </p:cNvSpPr>
          <p:nvPr/>
        </p:nvSpPr>
        <p:spPr bwMode="auto">
          <a:xfrm>
            <a:off x="7605713" y="2700338"/>
            <a:ext cx="468312" cy="215900"/>
          </a:xfrm>
          <a:custGeom>
            <a:avLst/>
            <a:gdLst>
              <a:gd name="T0" fmla="*/ 0 w 384"/>
              <a:gd name="T1" fmla="*/ 2147483647 h 225"/>
              <a:gd name="T2" fmla="*/ 2147483647 w 384"/>
              <a:gd name="T3" fmla="*/ 2147483647 h 225"/>
              <a:gd name="T4" fmla="*/ 2147483647 w 384"/>
              <a:gd name="T5" fmla="*/ 2147483647 h 225"/>
              <a:gd name="T6" fmla="*/ 2147483647 w 384"/>
              <a:gd name="T7" fmla="*/ 2147483647 h 225"/>
              <a:gd name="T8" fmla="*/ 2147483647 w 384"/>
              <a:gd name="T9" fmla="*/ 0 h 225"/>
              <a:gd name="T10" fmla="*/ 2147483647 w 384"/>
              <a:gd name="T11" fmla="*/ 2147483647 h 225"/>
              <a:gd name="T12" fmla="*/ 2147483647 w 384"/>
              <a:gd name="T13" fmla="*/ 2147483647 h 225"/>
              <a:gd name="T14" fmla="*/ 0 w 384"/>
              <a:gd name="T15" fmla="*/ 2147483647 h 22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84"/>
              <a:gd name="T25" fmla="*/ 0 h 225"/>
              <a:gd name="T26" fmla="*/ 384 w 384"/>
              <a:gd name="T27" fmla="*/ 225 h 22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84" h="225">
                <a:moveTo>
                  <a:pt x="0" y="125"/>
                </a:moveTo>
                <a:cubicBezTo>
                  <a:pt x="50" y="201"/>
                  <a:pt x="0" y="146"/>
                  <a:pt x="137" y="175"/>
                </a:cubicBezTo>
                <a:cubicBezTo>
                  <a:pt x="159" y="180"/>
                  <a:pt x="178" y="193"/>
                  <a:pt x="200" y="200"/>
                </a:cubicBezTo>
                <a:cubicBezTo>
                  <a:pt x="240" y="212"/>
                  <a:pt x="313" y="220"/>
                  <a:pt x="350" y="225"/>
                </a:cubicBezTo>
                <a:cubicBezTo>
                  <a:pt x="231" y="145"/>
                  <a:pt x="384" y="46"/>
                  <a:pt x="237" y="0"/>
                </a:cubicBezTo>
                <a:cubicBezTo>
                  <a:pt x="204" y="4"/>
                  <a:pt x="169" y="2"/>
                  <a:pt x="137" y="12"/>
                </a:cubicBezTo>
                <a:cubicBezTo>
                  <a:pt x="120" y="17"/>
                  <a:pt x="96" y="67"/>
                  <a:pt x="87" y="75"/>
                </a:cubicBezTo>
                <a:cubicBezTo>
                  <a:pt x="27" y="127"/>
                  <a:pt x="40" y="125"/>
                  <a:pt x="0" y="125"/>
                </a:cubicBez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52249" name="Freeform 86"/>
          <p:cNvSpPr>
            <a:spLocks/>
          </p:cNvSpPr>
          <p:nvPr/>
        </p:nvSpPr>
        <p:spPr bwMode="auto">
          <a:xfrm>
            <a:off x="7675563" y="2670175"/>
            <a:ext cx="80962" cy="100013"/>
          </a:xfrm>
          <a:custGeom>
            <a:avLst/>
            <a:gdLst>
              <a:gd name="T0" fmla="*/ 2147483647 w 51"/>
              <a:gd name="T1" fmla="*/ 2147483647 h 63"/>
              <a:gd name="T2" fmla="*/ 2147483647 w 51"/>
              <a:gd name="T3" fmla="*/ 2147483647 h 63"/>
              <a:gd name="T4" fmla="*/ 0 w 51"/>
              <a:gd name="T5" fmla="*/ 0 h 63"/>
              <a:gd name="T6" fmla="*/ 0 60000 65536"/>
              <a:gd name="T7" fmla="*/ 0 60000 65536"/>
              <a:gd name="T8" fmla="*/ 0 60000 65536"/>
              <a:gd name="T9" fmla="*/ 0 w 51"/>
              <a:gd name="T10" fmla="*/ 0 h 63"/>
              <a:gd name="T11" fmla="*/ 51 w 51"/>
              <a:gd name="T12" fmla="*/ 63 h 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1" h="63">
                <a:moveTo>
                  <a:pt x="51" y="63"/>
                </a:moveTo>
                <a:cubicBezTo>
                  <a:pt x="43" y="50"/>
                  <a:pt x="36" y="37"/>
                  <a:pt x="26" y="25"/>
                </a:cubicBezTo>
                <a:cubicBezTo>
                  <a:pt x="18" y="16"/>
                  <a:pt x="0" y="0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42012" name="Text Box 89"/>
          <p:cNvSpPr txBox="1">
            <a:spLocks noChangeArrowheads="1"/>
          </p:cNvSpPr>
          <p:nvPr/>
        </p:nvSpPr>
        <p:spPr bwMode="auto">
          <a:xfrm>
            <a:off x="231775" y="2770188"/>
            <a:ext cx="8912225" cy="1754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kumimoji="0" lang="en-US" altLang="zh-CN" b="1" dirty="0">
                <a:latin typeface="+mn-ea"/>
                <a:ea typeface="+mn-ea"/>
              </a:rPr>
              <a:t>2</a:t>
            </a:r>
            <a:r>
              <a:rPr kumimoji="0" lang="zh-CN" altLang="en-US" b="1" dirty="0">
                <a:latin typeface="+mn-ea"/>
                <a:ea typeface="+mn-ea"/>
              </a:rPr>
              <a:t>、在调整天平平衡时，发现指针向左偏，则横梁上的螺母应</a:t>
            </a:r>
          </a:p>
          <a:p>
            <a:pPr>
              <a:lnSpc>
                <a:spcPct val="150000"/>
              </a:lnSpc>
              <a:defRPr/>
            </a:pPr>
            <a:r>
              <a:rPr kumimoji="0" lang="zh-CN" altLang="en-US" b="1" dirty="0">
                <a:latin typeface="+mn-ea"/>
                <a:ea typeface="+mn-ea"/>
              </a:rPr>
              <a:t>向</a:t>
            </a:r>
            <a:r>
              <a:rPr kumimoji="0" lang="zh-CN" altLang="en-US" b="1" u="sng" dirty="0">
                <a:latin typeface="+mn-ea"/>
                <a:ea typeface="+mn-ea"/>
              </a:rPr>
              <a:t>     </a:t>
            </a:r>
            <a:r>
              <a:rPr kumimoji="0" lang="zh-CN" altLang="en-US" b="1" dirty="0">
                <a:latin typeface="+mn-ea"/>
                <a:ea typeface="+mn-ea"/>
              </a:rPr>
              <a:t>调（ 填“左”或“右”）</a:t>
            </a:r>
            <a:endParaRPr kumimoji="0" lang="zh-CN" altLang="en-US" b="1" u="sng" dirty="0">
              <a:latin typeface="+mn-ea"/>
              <a:ea typeface="+mn-ea"/>
            </a:endParaRPr>
          </a:p>
          <a:p>
            <a:pPr>
              <a:lnSpc>
                <a:spcPct val="150000"/>
              </a:lnSpc>
              <a:defRPr/>
            </a:pPr>
            <a:endParaRPr kumimoji="0" lang="zh-CN" altLang="en-US" b="1" u="sng" dirty="0">
              <a:latin typeface="+mn-ea"/>
              <a:ea typeface="+mn-ea"/>
            </a:endParaRPr>
          </a:p>
        </p:txBody>
      </p:sp>
      <p:sp>
        <p:nvSpPr>
          <p:cNvPr id="42013" name="Text Box 90"/>
          <p:cNvSpPr txBox="1">
            <a:spLocks noChangeArrowheads="1"/>
          </p:cNvSpPr>
          <p:nvPr/>
        </p:nvSpPr>
        <p:spPr bwMode="auto">
          <a:xfrm>
            <a:off x="231775" y="3835400"/>
            <a:ext cx="7940675" cy="560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kumimoji="0" lang="en-US" altLang="zh-CN" b="1" dirty="0">
                <a:latin typeface="+mn-ea"/>
                <a:ea typeface="+mn-ea"/>
              </a:rPr>
              <a:t>3</a:t>
            </a:r>
            <a:r>
              <a:rPr kumimoji="0" lang="zh-CN" altLang="en-US" b="1" dirty="0">
                <a:latin typeface="+mn-ea"/>
                <a:ea typeface="+mn-ea"/>
              </a:rPr>
              <a:t>、右盘加砝码的顺序应为 </a:t>
            </a:r>
            <a:r>
              <a:rPr kumimoji="0" lang="zh-CN" altLang="en-US" b="1" u="sng" dirty="0">
                <a:latin typeface="+mn-ea"/>
                <a:ea typeface="+mn-ea"/>
              </a:rPr>
              <a:t>                        </a:t>
            </a:r>
            <a:r>
              <a:rPr kumimoji="0" lang="zh-CN" altLang="en-US" b="1" dirty="0">
                <a:latin typeface="+mn-ea"/>
                <a:ea typeface="+mn-ea"/>
              </a:rPr>
              <a:t>；</a:t>
            </a:r>
          </a:p>
        </p:txBody>
      </p:sp>
      <p:sp>
        <p:nvSpPr>
          <p:cNvPr id="42014" name="Text Box 91"/>
          <p:cNvSpPr txBox="1">
            <a:spLocks noChangeArrowheads="1"/>
          </p:cNvSpPr>
          <p:nvPr/>
        </p:nvSpPr>
        <p:spPr bwMode="auto">
          <a:xfrm>
            <a:off x="231775" y="4338638"/>
            <a:ext cx="8555038" cy="1200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kumimoji="0" lang="en-US" altLang="zh-CN" b="1" dirty="0">
                <a:latin typeface="+mn-ea"/>
                <a:ea typeface="+mn-ea"/>
              </a:rPr>
              <a:t>4</a:t>
            </a:r>
            <a:r>
              <a:rPr kumimoji="0" lang="zh-CN" altLang="en-US" b="1" dirty="0">
                <a:latin typeface="+mn-ea"/>
                <a:ea typeface="+mn-ea"/>
              </a:rPr>
              <a:t>、该小石块的质量为</a:t>
            </a:r>
            <a:r>
              <a:rPr kumimoji="0" lang="zh-CN" altLang="en-US" b="1" u="sng" dirty="0">
                <a:latin typeface="+mn-ea"/>
                <a:ea typeface="+mn-ea"/>
              </a:rPr>
              <a:t>       </a:t>
            </a:r>
            <a:r>
              <a:rPr kumimoji="0" lang="zh-CN" altLang="en-US" b="1" dirty="0">
                <a:latin typeface="+mn-ea"/>
                <a:ea typeface="+mn-ea"/>
              </a:rPr>
              <a:t>克，体积为</a:t>
            </a:r>
            <a:r>
              <a:rPr kumimoji="0" lang="zh-CN" altLang="en-US" b="1" u="sng" dirty="0">
                <a:latin typeface="+mn-ea"/>
                <a:ea typeface="+mn-ea"/>
              </a:rPr>
              <a:t>       </a:t>
            </a:r>
            <a:r>
              <a:rPr kumimoji="0" lang="zh-CN" altLang="en-US" b="1" dirty="0">
                <a:latin typeface="+mn-ea"/>
                <a:ea typeface="+mn-ea"/>
              </a:rPr>
              <a:t>立方厘米，密度为</a:t>
            </a:r>
            <a:r>
              <a:rPr kumimoji="0" lang="zh-CN" altLang="en-US" b="1" u="sng" dirty="0">
                <a:latin typeface="+mn-ea"/>
                <a:ea typeface="+mn-ea"/>
              </a:rPr>
              <a:t>         </a:t>
            </a:r>
            <a:r>
              <a:rPr kumimoji="0" lang="zh-CN" altLang="en-US" b="1" dirty="0">
                <a:latin typeface="+mn-ea"/>
                <a:ea typeface="+mn-ea"/>
              </a:rPr>
              <a:t>克</a:t>
            </a:r>
            <a:r>
              <a:rPr kumimoji="0" lang="en-US" altLang="zh-CN" b="1" dirty="0">
                <a:latin typeface="+mn-ea"/>
                <a:ea typeface="+mn-ea"/>
              </a:rPr>
              <a:t>/</a:t>
            </a:r>
            <a:r>
              <a:rPr kumimoji="0" lang="zh-CN" altLang="en-US" b="1" dirty="0">
                <a:latin typeface="+mn-ea"/>
                <a:ea typeface="+mn-ea"/>
              </a:rPr>
              <a:t>立方厘米 。</a:t>
            </a:r>
          </a:p>
        </p:txBody>
      </p:sp>
      <p:sp>
        <p:nvSpPr>
          <p:cNvPr id="42017" name="Text Box 94"/>
          <p:cNvSpPr txBox="1">
            <a:spLocks noChangeArrowheads="1"/>
          </p:cNvSpPr>
          <p:nvPr/>
        </p:nvSpPr>
        <p:spPr bwMode="auto">
          <a:xfrm>
            <a:off x="231775" y="5275263"/>
            <a:ext cx="8912225" cy="1200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kumimoji="0" lang="en-US" altLang="zh-CN" b="1" dirty="0">
                <a:latin typeface="+mn-ea"/>
                <a:ea typeface="+mn-ea"/>
              </a:rPr>
              <a:t>5</a:t>
            </a:r>
            <a:r>
              <a:rPr kumimoji="0" lang="zh-CN" altLang="en-US" b="1" dirty="0">
                <a:latin typeface="+mn-ea"/>
                <a:ea typeface="+mn-ea"/>
              </a:rPr>
              <a:t>、若在称小石块的质量时，石块放在右盘，砝码放在左盘，砝码及游码的数值不变，则该小石块的质量是</a:t>
            </a:r>
            <a:r>
              <a:rPr kumimoji="0" lang="zh-CN" altLang="en-US" b="1" u="sng" dirty="0">
                <a:latin typeface="+mn-ea"/>
                <a:ea typeface="+mn-ea"/>
              </a:rPr>
              <a:t>       </a:t>
            </a:r>
            <a:r>
              <a:rPr kumimoji="0" lang="zh-CN" altLang="en-US" b="1" dirty="0">
                <a:latin typeface="+mn-ea"/>
                <a:ea typeface="+mn-ea"/>
              </a:rPr>
              <a:t>克。</a:t>
            </a:r>
          </a:p>
        </p:txBody>
      </p:sp>
      <p:sp>
        <p:nvSpPr>
          <p:cNvPr id="30815" name="Text Box 95"/>
          <p:cNvSpPr txBox="1">
            <a:spLocks noChangeArrowheads="1"/>
          </p:cNvSpPr>
          <p:nvPr/>
        </p:nvSpPr>
        <p:spPr bwMode="auto">
          <a:xfrm>
            <a:off x="631031" y="3072606"/>
            <a:ext cx="493713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0" lang="zh-CN" altLang="en-US" b="1" dirty="0">
                <a:solidFill>
                  <a:srgbClr val="FF0000"/>
                </a:solidFill>
                <a:latin typeface="Arial" pitchFamily="34" charset="0"/>
              </a:rPr>
              <a:t>右</a:t>
            </a:r>
          </a:p>
        </p:txBody>
      </p:sp>
      <p:sp>
        <p:nvSpPr>
          <p:cNvPr id="30816" name="Text Box 96"/>
          <p:cNvSpPr txBox="1">
            <a:spLocks noChangeArrowheads="1"/>
          </p:cNvSpPr>
          <p:nvPr/>
        </p:nvSpPr>
        <p:spPr bwMode="auto">
          <a:xfrm>
            <a:off x="3081305" y="3647281"/>
            <a:ext cx="3014663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0" lang="en-US" altLang="zh-CN" b="1" dirty="0">
                <a:solidFill>
                  <a:srgbClr val="FF0000"/>
                </a:solidFill>
                <a:latin typeface="Arial" pitchFamily="34" charset="0"/>
              </a:rPr>
              <a:t>20</a:t>
            </a:r>
            <a:r>
              <a:rPr kumimoji="0" lang="zh-CN" altLang="en-US" b="1" dirty="0">
                <a:solidFill>
                  <a:srgbClr val="FF0000"/>
                </a:solidFill>
                <a:latin typeface="Arial" pitchFamily="34" charset="0"/>
              </a:rPr>
              <a:t>克 、 </a:t>
            </a:r>
            <a:r>
              <a:rPr kumimoji="0" lang="en-US" altLang="zh-CN" b="1" dirty="0">
                <a:solidFill>
                  <a:srgbClr val="FF0000"/>
                </a:solidFill>
                <a:latin typeface="Arial" pitchFamily="34" charset="0"/>
              </a:rPr>
              <a:t>10</a:t>
            </a:r>
            <a:r>
              <a:rPr kumimoji="0" lang="zh-CN" altLang="en-US" b="1" dirty="0">
                <a:solidFill>
                  <a:srgbClr val="FF0000"/>
                </a:solidFill>
                <a:latin typeface="Arial" pitchFamily="34" charset="0"/>
              </a:rPr>
              <a:t>克  、 </a:t>
            </a:r>
            <a:r>
              <a:rPr kumimoji="0" lang="en-US" altLang="zh-CN" b="1" dirty="0">
                <a:solidFill>
                  <a:srgbClr val="FF0000"/>
                </a:solidFill>
                <a:latin typeface="Arial" pitchFamily="34" charset="0"/>
              </a:rPr>
              <a:t>5</a:t>
            </a:r>
            <a:r>
              <a:rPr kumimoji="0" lang="zh-CN" altLang="en-US" b="1" dirty="0">
                <a:solidFill>
                  <a:srgbClr val="FF0000"/>
                </a:solidFill>
                <a:latin typeface="Arial" pitchFamily="34" charset="0"/>
              </a:rPr>
              <a:t>克</a:t>
            </a:r>
          </a:p>
        </p:txBody>
      </p:sp>
      <p:sp>
        <p:nvSpPr>
          <p:cNvPr id="30817" name="Text Box 97"/>
          <p:cNvSpPr txBox="1">
            <a:spLocks noChangeArrowheads="1"/>
          </p:cNvSpPr>
          <p:nvPr/>
        </p:nvSpPr>
        <p:spPr bwMode="auto">
          <a:xfrm>
            <a:off x="2608216" y="4279900"/>
            <a:ext cx="7842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0" lang="en-US" altLang="zh-CN" b="1">
                <a:solidFill>
                  <a:srgbClr val="FF0000"/>
                </a:solidFill>
                <a:latin typeface="Arial" pitchFamily="34" charset="0"/>
              </a:rPr>
              <a:t>37.0</a:t>
            </a:r>
          </a:p>
        </p:txBody>
      </p:sp>
      <p:sp>
        <p:nvSpPr>
          <p:cNvPr id="30818" name="Text Box 98"/>
          <p:cNvSpPr txBox="1">
            <a:spLocks noChangeArrowheads="1"/>
          </p:cNvSpPr>
          <p:nvPr/>
        </p:nvSpPr>
        <p:spPr bwMode="auto">
          <a:xfrm>
            <a:off x="4509294" y="4221956"/>
            <a:ext cx="7842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0" lang="en-US" altLang="zh-CN" b="1" dirty="0">
                <a:solidFill>
                  <a:srgbClr val="FF0000"/>
                </a:solidFill>
                <a:latin typeface="Arial" pitchFamily="34" charset="0"/>
              </a:rPr>
              <a:t>20.0</a:t>
            </a:r>
          </a:p>
        </p:txBody>
      </p:sp>
      <p:sp>
        <p:nvSpPr>
          <p:cNvPr id="30819" name="Text Box 99"/>
          <p:cNvSpPr txBox="1">
            <a:spLocks noChangeArrowheads="1"/>
          </p:cNvSpPr>
          <p:nvPr/>
        </p:nvSpPr>
        <p:spPr bwMode="auto">
          <a:xfrm>
            <a:off x="7278749" y="4106863"/>
            <a:ext cx="7842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0" lang="en-US" altLang="zh-CN" b="1" dirty="0">
                <a:solidFill>
                  <a:srgbClr val="FF0000"/>
                </a:solidFill>
                <a:latin typeface="Arial" pitchFamily="34" charset="0"/>
              </a:rPr>
              <a:t>1.85</a:t>
            </a:r>
          </a:p>
        </p:txBody>
      </p:sp>
      <p:sp>
        <p:nvSpPr>
          <p:cNvPr id="30820" name="Text Box 100"/>
          <p:cNvSpPr txBox="1">
            <a:spLocks noChangeArrowheads="1"/>
          </p:cNvSpPr>
          <p:nvPr/>
        </p:nvSpPr>
        <p:spPr bwMode="auto">
          <a:xfrm>
            <a:off x="2492375" y="5565775"/>
            <a:ext cx="7842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0" lang="en-US" altLang="zh-CN" b="1" dirty="0">
                <a:solidFill>
                  <a:srgbClr val="FF0000"/>
                </a:solidFill>
                <a:latin typeface="Arial" pitchFamily="34" charset="0"/>
              </a:rPr>
              <a:t>33.0</a:t>
            </a:r>
          </a:p>
        </p:txBody>
      </p:sp>
      <p:sp>
        <p:nvSpPr>
          <p:cNvPr id="52260" name="AutoShape 10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429625" y="6143625"/>
            <a:ext cx="542925" cy="500063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" name="任意多边形 101"/>
          <p:cNvSpPr/>
          <p:nvPr/>
        </p:nvSpPr>
        <p:spPr>
          <a:xfrm>
            <a:off x="7286625" y="714375"/>
            <a:ext cx="714375" cy="2214563"/>
          </a:xfrm>
          <a:custGeom>
            <a:avLst/>
            <a:gdLst>
              <a:gd name="connsiteX0" fmla="*/ 0 w 491066"/>
              <a:gd name="connsiteY0" fmla="*/ 244324 h 2440819"/>
              <a:gd name="connsiteX1" fmla="*/ 333828 w 491066"/>
              <a:gd name="connsiteY1" fmla="*/ 316895 h 2440819"/>
              <a:gd name="connsiteX2" fmla="*/ 377371 w 491066"/>
              <a:gd name="connsiteY2" fmla="*/ 2145695 h 2440819"/>
              <a:gd name="connsiteX3" fmla="*/ 406400 w 491066"/>
              <a:gd name="connsiteY3" fmla="*/ 2087638 h 2440819"/>
              <a:gd name="connsiteX4" fmla="*/ 478971 w 491066"/>
              <a:gd name="connsiteY4" fmla="*/ 2189238 h 2440819"/>
              <a:gd name="connsiteX5" fmla="*/ 478971 w 491066"/>
              <a:gd name="connsiteY5" fmla="*/ 2174724 h 2440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1066" h="2440819">
                <a:moveTo>
                  <a:pt x="0" y="244324"/>
                </a:moveTo>
                <a:cubicBezTo>
                  <a:pt x="135466" y="122162"/>
                  <a:pt x="270933" y="0"/>
                  <a:pt x="333828" y="316895"/>
                </a:cubicBezTo>
                <a:cubicBezTo>
                  <a:pt x="396723" y="633790"/>
                  <a:pt x="365276" y="1850571"/>
                  <a:pt x="377371" y="2145695"/>
                </a:cubicBezTo>
                <a:cubicBezTo>
                  <a:pt x="389466" y="2440819"/>
                  <a:pt x="389467" y="2080381"/>
                  <a:pt x="406400" y="2087638"/>
                </a:cubicBezTo>
                <a:cubicBezTo>
                  <a:pt x="423333" y="2094895"/>
                  <a:pt x="466876" y="2174724"/>
                  <a:pt x="478971" y="2189238"/>
                </a:cubicBezTo>
                <a:cubicBezTo>
                  <a:pt x="491066" y="2203752"/>
                  <a:pt x="485018" y="2189238"/>
                  <a:pt x="478971" y="2174724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8113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5" grpId="0"/>
      <p:bldP spid="30816" grpId="0"/>
      <p:bldP spid="30817" grpId="0"/>
      <p:bldP spid="30819" grpId="0"/>
      <p:bldP spid="308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文本框 1"/>
          <p:cNvSpPr>
            <a:spLocks noGrp="1"/>
          </p:cNvSpPr>
          <p:nvPr>
            <p:ph idx="4294967295"/>
          </p:nvPr>
        </p:nvSpPr>
        <p:spPr bwMode="auto">
          <a:xfrm>
            <a:off x="0" y="2392363"/>
            <a:ext cx="9144000" cy="175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0" algn="ctr" eaLnBrk="1" hangingPunct="1"/>
            <a:r>
              <a:rPr lang="zh-CN" altLang="en-US" sz="3600" b="1" dirty="0" smtClean="0">
                <a:latin typeface="华文新魏" pitchFamily="2" charset="-122"/>
                <a:ea typeface="华文新魏" pitchFamily="2" charset="-122"/>
              </a:rPr>
              <a:t>第六章  物质的物理属性</a:t>
            </a:r>
            <a:endParaRPr lang="en-US" altLang="zh-CN" sz="3600" b="1" dirty="0">
              <a:latin typeface="华文新魏" pitchFamily="2" charset="-122"/>
              <a:ea typeface="华文新魏" pitchFamily="2" charset="-122"/>
            </a:endParaRPr>
          </a:p>
          <a:p>
            <a:pPr indent="0" algn="ctr" eaLnBrk="1" hangingPunct="1">
              <a:buNone/>
            </a:pPr>
            <a:r>
              <a:rPr lang="en-US" altLang="zh-CN" sz="5400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5</a:t>
            </a:r>
            <a:r>
              <a:rPr lang="zh-CN" altLang="en-US" sz="60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、密度知识的应用</a:t>
            </a:r>
          </a:p>
        </p:txBody>
      </p:sp>
    </p:spTree>
    <p:extLst>
      <p:ext uri="{BB962C8B-B14F-4D97-AF65-F5344CB8AC3E}">
        <p14:creationId xmlns:p14="http://schemas.microsoft.com/office/powerpoint/2010/main" val="2012515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71541" y="1285875"/>
            <a:ext cx="553998" cy="280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认识量筒和量杯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066517" y="4083539"/>
            <a:ext cx="742978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zh-CN" alt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　　</a:t>
            </a:r>
            <a:r>
              <a:rPr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要测出物质的密度，需要测出它的质量和体积。质量可以用天平测出。液体和形状不规则的固体的体积可以用量筒或量杯来测量。</a:t>
            </a:r>
            <a:endParaRPr lang="zh-CN" altLang="en-US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7177" name="Picture 9" descr="29 复制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188" y="1052736"/>
            <a:ext cx="3197225" cy="227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10" descr="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984" y="819150"/>
            <a:ext cx="2662237" cy="302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0" name="AutoShape 1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6165850"/>
            <a:ext cx="647700" cy="503238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991" name="AutoShape 1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164388" y="6165850"/>
            <a:ext cx="719137" cy="50323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9251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14312" y="951250"/>
            <a:ext cx="795813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实验目的：</a:t>
            </a: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用天平和量筒测定固体和液体的密度。</a:t>
            </a:r>
          </a:p>
          <a:p>
            <a:pPr>
              <a:spcBef>
                <a:spcPct val="50000"/>
              </a:spcBef>
              <a:defRPr/>
            </a:pPr>
            <a:endParaRPr lang="zh-CN" altLang="en-US" sz="2800" b="1" dirty="0">
              <a:effectLst>
                <a:outerShdw blurRad="38100" dist="38100" dir="2700000" algn="tl">
                  <a:srgbClr val="C0C0C0"/>
                </a:outerShdw>
              </a:effectLst>
              <a:latin typeface="宋体" pitchFamily="2" charset="-122"/>
            </a:endParaRPr>
          </a:p>
        </p:txBody>
      </p:sp>
      <p:pic>
        <p:nvPicPr>
          <p:cNvPr id="8197" name="Picture 5" descr="xt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581400"/>
            <a:ext cx="2438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838200" y="5562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天平</a:t>
            </a:r>
          </a:p>
        </p:txBody>
      </p:sp>
      <p:pic>
        <p:nvPicPr>
          <p:cNvPr id="8199" name="Picture 7" descr="6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648200"/>
            <a:ext cx="5365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743200" y="55626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砝码</a:t>
            </a:r>
          </a:p>
        </p:txBody>
      </p:sp>
      <p:pic>
        <p:nvPicPr>
          <p:cNvPr id="8202" name="Picture 10" descr="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63" y="1285875"/>
            <a:ext cx="1042987" cy="394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8077200" y="55626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量筒</a:t>
            </a:r>
          </a:p>
        </p:txBody>
      </p:sp>
      <p:pic>
        <p:nvPicPr>
          <p:cNvPr id="8204" name="Picture 12" descr="123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648200"/>
            <a:ext cx="8382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3505200" y="3886200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>
                <a:latin typeface="宋体" pitchFamily="2" charset="-122"/>
              </a:rPr>
              <a:t>石块</a:t>
            </a:r>
          </a:p>
        </p:txBody>
      </p:sp>
      <p:pic>
        <p:nvPicPr>
          <p:cNvPr id="8206" name="Picture 14" descr="烧杯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352800"/>
            <a:ext cx="1503363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5257800" y="26670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 dirty="0">
                <a:latin typeface="宋体" pitchFamily="2" charset="-122"/>
              </a:rPr>
              <a:t>玻璃杯、水、盐水</a:t>
            </a:r>
          </a:p>
        </p:txBody>
      </p:sp>
      <p:pic>
        <p:nvPicPr>
          <p:cNvPr id="8208" name="Picture 16" descr="7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810000"/>
            <a:ext cx="827088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724400" y="55626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细线</a:t>
            </a: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268288" y="1966913"/>
            <a:ext cx="19880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3300"/>
                </a:solidFill>
              </a:rPr>
              <a:t>实验器材：</a:t>
            </a:r>
          </a:p>
        </p:txBody>
      </p:sp>
      <p:sp>
        <p:nvSpPr>
          <p:cNvPr id="43024" name="AutoShape 1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6165850"/>
            <a:ext cx="647700" cy="503238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025" name="AutoShape 2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164388" y="6165850"/>
            <a:ext cx="719137" cy="50323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654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2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2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8" grpId="0"/>
      <p:bldP spid="8200" grpId="0"/>
      <p:bldP spid="8203" grpId="0"/>
      <p:bldP spid="8205" grpId="0"/>
      <p:bldP spid="8207" grpId="0"/>
      <p:bldP spid="8209" grpId="0"/>
      <p:bldP spid="82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051720" y="692696"/>
            <a:ext cx="480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 用天平测定石块的密度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67544" y="1284065"/>
            <a:ext cx="7162800" cy="282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步</a:t>
            </a:r>
            <a:r>
              <a:rPr lang="zh-CN" alt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骤：</a:t>
            </a:r>
            <a:endParaRPr lang="zh-CN" alt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宋体" pitchFamily="2" charset="-122"/>
            </a:endParaRPr>
          </a:p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r>
              <a:rPr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1．</a:t>
            </a:r>
            <a:r>
              <a:rPr kumimoji="0" lang="zh-CN" altLang="en-US" sz="2400" b="1" dirty="0">
                <a:latin typeface="宋体" pitchFamily="2" charset="-122"/>
              </a:rPr>
              <a:t>将天平放在水平台面上</a:t>
            </a:r>
          </a:p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r>
              <a:rPr kumimoji="0" lang="zh-CN" altLang="en-US" sz="2400" b="1" dirty="0">
                <a:latin typeface="宋体" pitchFamily="2" charset="-122"/>
              </a:rPr>
              <a:t>　 调节天平平衡。</a:t>
            </a:r>
          </a:p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r>
              <a:rPr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2．用天平称出石块的质量。</a:t>
            </a:r>
          </a:p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r>
              <a:rPr lang="en-US" altLang="zh-CN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3</a:t>
            </a:r>
            <a:r>
              <a:rPr lang="zh-CN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．</a:t>
            </a:r>
            <a:r>
              <a:rPr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用量筒测出石块的体积。</a:t>
            </a:r>
          </a:p>
        </p:txBody>
      </p:sp>
      <p:pic>
        <p:nvPicPr>
          <p:cNvPr id="10246" name="Picture 6" descr="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3" y="1714500"/>
            <a:ext cx="1165225" cy="441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47" name="Object 7"/>
          <p:cNvGraphicFramePr>
            <a:graphicFrameLocks noChangeAspect="1"/>
          </p:cNvGraphicFramePr>
          <p:nvPr/>
        </p:nvGraphicFramePr>
        <p:xfrm>
          <a:off x="4953000" y="2819400"/>
          <a:ext cx="83820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Flash Movie" r:id="rId4" imgW="596880" imgH="133920" progId="Flash.Movie">
                  <p:embed/>
                </p:oleObj>
              </mc:Choice>
              <mc:Fallback>
                <p:oleObj name="Flash Movie" r:id="rId4" imgW="596880" imgH="133920" progId="Flash.Movi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819400"/>
                        <a:ext cx="838200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8" name="Object 8"/>
          <p:cNvGraphicFramePr>
            <a:graphicFrameLocks noChangeAspect="1"/>
          </p:cNvGraphicFramePr>
          <p:nvPr/>
        </p:nvGraphicFramePr>
        <p:xfrm>
          <a:off x="5257800" y="2971800"/>
          <a:ext cx="3124200" cy="74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Flash Movie" r:id="rId6" imgW="2657520" imgH="63360" progId="Flash.Movie">
                  <p:embed/>
                </p:oleObj>
              </mc:Choice>
              <mc:Fallback>
                <p:oleObj name="Flash Movie" r:id="rId6" imgW="2657520" imgH="63360" progId="Flash.Movi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971800"/>
                        <a:ext cx="3124200" cy="74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9" name="Object 9"/>
          <p:cNvGraphicFramePr>
            <a:graphicFrameLocks noChangeAspect="1"/>
          </p:cNvGraphicFramePr>
          <p:nvPr/>
        </p:nvGraphicFramePr>
        <p:xfrm>
          <a:off x="8077200" y="2438400"/>
          <a:ext cx="79375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Flash Movie" r:id="rId8" imgW="793800" imgH="917640" progId="Flash.Movie">
                  <p:embed/>
                </p:oleObj>
              </mc:Choice>
              <mc:Fallback>
                <p:oleObj name="Flash Movie" r:id="rId8" imgW="793800" imgH="917640" progId="Flash.Movi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2438400"/>
                        <a:ext cx="793750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642938" y="4357688"/>
            <a:ext cx="4071937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b="1" dirty="0">
                <a:solidFill>
                  <a:srgbClr val="FF0000"/>
                </a:solidFill>
                <a:latin typeface="宋体" pitchFamily="2" charset="-122"/>
              </a:rPr>
              <a:t>　　用量筒测液体的体积。量筒里的水面是凹形的，读数时，视线要跟凹面相平。</a:t>
            </a:r>
          </a:p>
        </p:txBody>
      </p:sp>
      <p:sp>
        <p:nvSpPr>
          <p:cNvPr id="1033" name="AutoShape 1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6165850"/>
            <a:ext cx="647700" cy="503238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AutoShape 1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164388" y="6165850"/>
            <a:ext cx="719137" cy="50323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125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/>
      <p:bldP spid="102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66750" y="1152525"/>
            <a:ext cx="2438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石块的体积</a:t>
            </a: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2643188" y="1160463"/>
          <a:ext cx="1285875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r:id="rId3" imgW="685502" imgH="215806" progId="Equation.3">
                  <p:embed/>
                </p:oleObj>
              </mc:Choice>
              <mc:Fallback>
                <p:oleObj r:id="rId3" imgW="685502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88" y="1160463"/>
                        <a:ext cx="1285875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7"/>
          <p:cNvGraphicFramePr>
            <a:graphicFrameLocks noChangeAspect="1"/>
          </p:cNvGraphicFramePr>
          <p:nvPr/>
        </p:nvGraphicFramePr>
        <p:xfrm>
          <a:off x="1042988" y="1916113"/>
          <a:ext cx="933450" cy="358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Flash Movie" r:id="rId5" imgW="933480" imgH="3587760" progId="Flash.Movie">
                  <p:embed/>
                </p:oleObj>
              </mc:Choice>
              <mc:Fallback>
                <p:oleObj name="Flash Movie" r:id="rId5" imgW="933480" imgH="3587760" progId="Flash.Movi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916113"/>
                        <a:ext cx="933450" cy="358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8"/>
          <p:cNvGraphicFramePr>
            <a:graphicFrameLocks noChangeAspect="1"/>
          </p:cNvGraphicFramePr>
          <p:nvPr/>
        </p:nvGraphicFramePr>
        <p:xfrm>
          <a:off x="2071688" y="3571875"/>
          <a:ext cx="100012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r:id="rId7" imgW="520700" imgH="228600" progId="Equation.3">
                  <p:embed/>
                </p:oleObj>
              </mc:Choice>
              <mc:Fallback>
                <p:oleObj r:id="rId7" imgW="520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88" y="3571875"/>
                        <a:ext cx="100012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11"/>
          <p:cNvGraphicFramePr>
            <a:graphicFrameLocks noChangeAspect="1"/>
          </p:cNvGraphicFramePr>
          <p:nvPr/>
        </p:nvGraphicFramePr>
        <p:xfrm>
          <a:off x="4648200" y="1905000"/>
          <a:ext cx="1033463" cy="358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Flash Movie" r:id="rId9" imgW="1033920" imgH="3587760" progId="Flash.Movie">
                  <p:embed/>
                </p:oleObj>
              </mc:Choice>
              <mc:Fallback>
                <p:oleObj name="Flash Movie" r:id="rId9" imgW="1033920" imgH="3587760" progId="Flash.Movi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905000"/>
                        <a:ext cx="1033463" cy="358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12"/>
          <p:cNvGraphicFramePr>
            <a:graphicFrameLocks noChangeAspect="1"/>
          </p:cNvGraphicFramePr>
          <p:nvPr/>
        </p:nvGraphicFramePr>
        <p:xfrm>
          <a:off x="5867400" y="2667000"/>
          <a:ext cx="96202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r:id="rId11" imgW="545863" imgH="228501" progId="Equation.3">
                  <p:embed/>
                </p:oleObj>
              </mc:Choice>
              <mc:Fallback>
                <p:oleObj r:id="rId11" imgW="545863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667000"/>
                        <a:ext cx="962025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Text Box 14"/>
          <p:cNvSpPr txBox="1">
            <a:spLocks noChangeArrowheads="1"/>
          </p:cNvSpPr>
          <p:nvPr/>
        </p:nvSpPr>
        <p:spPr bwMode="auto">
          <a:xfrm>
            <a:off x="285750" y="57150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>
                <a:latin typeface="Arial Black" pitchFamily="34" charset="0"/>
              </a:rPr>
              <a:t>石块放入前水的体积</a:t>
            </a:r>
          </a:p>
        </p:txBody>
      </p:sp>
      <p:sp>
        <p:nvSpPr>
          <p:cNvPr id="2057" name="Text Box 15"/>
          <p:cNvSpPr txBox="1">
            <a:spLocks noChangeArrowheads="1"/>
          </p:cNvSpPr>
          <p:nvPr/>
        </p:nvSpPr>
        <p:spPr bwMode="auto">
          <a:xfrm>
            <a:off x="4000500" y="57150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>
                <a:latin typeface="Arial Black" pitchFamily="34" charset="0"/>
              </a:rPr>
              <a:t>石块和水的总体积</a:t>
            </a:r>
          </a:p>
        </p:txBody>
      </p:sp>
      <p:sp>
        <p:nvSpPr>
          <p:cNvPr id="2058" name="AutoShape 1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6165850"/>
            <a:ext cx="647700" cy="503238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9" name="AutoShape 1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164388" y="6165850"/>
            <a:ext cx="719137" cy="50323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847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4313" y="1543050"/>
            <a:ext cx="8142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>
                <a:latin typeface="宋体" pitchFamily="2" charset="-122"/>
              </a:rPr>
              <a:t>把步骤1、2中测得的数据记在下表</a:t>
            </a:r>
            <a:r>
              <a:rPr lang="en-US" altLang="zh-CN" b="1">
                <a:latin typeface="宋体" pitchFamily="2" charset="-122"/>
              </a:rPr>
              <a:t>1</a:t>
            </a:r>
            <a:r>
              <a:rPr lang="zh-CN" altLang="en-US" b="1">
                <a:latin typeface="宋体" pitchFamily="2" charset="-122"/>
              </a:rPr>
              <a:t>中，求出石块的密度。</a:t>
            </a:r>
          </a:p>
        </p:txBody>
      </p:sp>
      <p:graphicFrame>
        <p:nvGraphicFramePr>
          <p:cNvPr id="12369" name="Group 81"/>
          <p:cNvGraphicFramePr>
            <a:graphicFrameLocks noGrp="1"/>
          </p:cNvGraphicFramePr>
          <p:nvPr/>
        </p:nvGraphicFramePr>
        <p:xfrm>
          <a:off x="285750" y="2571750"/>
          <a:ext cx="8458200" cy="3071813"/>
        </p:xfrm>
        <a:graphic>
          <a:graphicData uri="http://schemas.openxmlformats.org/drawingml/2006/table">
            <a:tbl>
              <a:tblPr/>
              <a:tblGrid>
                <a:gridCol w="1692275"/>
                <a:gridCol w="1736725"/>
                <a:gridCol w="1646238"/>
                <a:gridCol w="1690687"/>
                <a:gridCol w="1692275"/>
              </a:tblGrid>
              <a:tr h="20573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石块的质量</a:t>
                      </a:r>
                      <a:r>
                        <a:rPr kumimoji="1" lang="en-US" altLang="zh-CN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m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（g）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 </a:t>
                      </a: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石块放入前水的体积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石块和水的总体积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石块的体积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石块的密度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4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53" name="Object 65"/>
          <p:cNvGraphicFramePr>
            <a:graphicFrameLocks noChangeAspect="1"/>
          </p:cNvGraphicFramePr>
          <p:nvPr/>
        </p:nvGraphicFramePr>
        <p:xfrm>
          <a:off x="2281238" y="4737100"/>
          <a:ext cx="93345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r:id="rId3" imgW="520700" imgH="228600" progId="Equation.3">
                  <p:embed/>
                </p:oleObj>
              </mc:Choice>
              <mc:Fallback>
                <p:oleObj r:id="rId3" imgW="520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1238" y="4737100"/>
                        <a:ext cx="93345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55" name="Object 67"/>
          <p:cNvGraphicFramePr>
            <a:graphicFrameLocks noChangeAspect="1"/>
          </p:cNvGraphicFramePr>
          <p:nvPr/>
        </p:nvGraphicFramePr>
        <p:xfrm>
          <a:off x="4143375" y="4714875"/>
          <a:ext cx="1036638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r:id="rId5" imgW="545863" imgH="228501" progId="Equation.3">
                  <p:embed/>
                </p:oleObj>
              </mc:Choice>
              <mc:Fallback>
                <p:oleObj r:id="rId5" imgW="545863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75" y="4714875"/>
                        <a:ext cx="1036638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57" name="Object 69"/>
          <p:cNvGraphicFramePr>
            <a:graphicFrameLocks noChangeAspect="1"/>
          </p:cNvGraphicFramePr>
          <p:nvPr/>
        </p:nvGraphicFramePr>
        <p:xfrm>
          <a:off x="5624513" y="4786313"/>
          <a:ext cx="1090612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r:id="rId7" imgW="685502" imgH="215806" progId="Equation.3">
                  <p:embed/>
                </p:oleObj>
              </mc:Choice>
              <mc:Fallback>
                <p:oleObj r:id="rId7" imgW="685502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4513" y="4786313"/>
                        <a:ext cx="1090612" cy="34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59" name="Object 71"/>
          <p:cNvGraphicFramePr>
            <a:graphicFrameLocks noChangeAspect="1"/>
          </p:cNvGraphicFramePr>
          <p:nvPr/>
        </p:nvGraphicFramePr>
        <p:xfrm>
          <a:off x="5786438" y="5167313"/>
          <a:ext cx="785812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r:id="rId9" imgW="393529" imgH="228501" progId="Equation.3">
                  <p:embed/>
                </p:oleObj>
              </mc:Choice>
              <mc:Fallback>
                <p:oleObj r:id="rId9" imgW="393529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38" y="5167313"/>
                        <a:ext cx="785812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65" name="Object 77"/>
          <p:cNvGraphicFramePr>
            <a:graphicFrameLocks noChangeAspect="1"/>
          </p:cNvGraphicFramePr>
          <p:nvPr/>
        </p:nvGraphicFramePr>
        <p:xfrm>
          <a:off x="7500938" y="3071813"/>
          <a:ext cx="28575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r:id="rId11" imgW="152268" imgH="164957" progId="Equation.3">
                  <p:embed/>
                </p:oleObj>
              </mc:Choice>
              <mc:Fallback>
                <p:oleObj r:id="rId11" imgW="15226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0938" y="3071813"/>
                        <a:ext cx="285750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67" name="Object 79"/>
          <p:cNvGraphicFramePr>
            <a:graphicFrameLocks noChangeAspect="1"/>
          </p:cNvGraphicFramePr>
          <p:nvPr/>
        </p:nvGraphicFramePr>
        <p:xfrm>
          <a:off x="7786688" y="3000375"/>
          <a:ext cx="98266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r:id="rId13" imgW="520700" imgH="228600" progId="Equation.3">
                  <p:embed/>
                </p:oleObj>
              </mc:Choice>
              <mc:Fallback>
                <p:oleObj r:id="rId13" imgW="520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6688" y="3000375"/>
                        <a:ext cx="982662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01" name="AutoShape 8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6165850"/>
            <a:ext cx="647700" cy="503238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02" name="AutoShape 8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164388" y="6165850"/>
            <a:ext cx="719137" cy="50323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323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3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23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2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3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23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2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2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3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23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2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2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23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23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2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2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23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3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2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23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23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2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2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3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23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2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2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57188" y="1785938"/>
            <a:ext cx="5715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3．在玻璃杯中盛盐水，称出它们的质量。</a:t>
            </a:r>
          </a:p>
        </p:txBody>
      </p:sp>
      <p:pic>
        <p:nvPicPr>
          <p:cNvPr id="13317" name="Picture 5" descr="烧杯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1285875"/>
            <a:ext cx="8350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6" descr="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1928813"/>
            <a:ext cx="944563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357188" y="2857500"/>
            <a:ext cx="57150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zh-CN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4．把玻璃杯中的盐水倒入量筒中一部分，记下量筒中盐水的体积。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57188" y="4643438"/>
            <a:ext cx="5791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5．称出玻璃杯和杯中剩下的盐水的质量。</a:t>
            </a:r>
          </a:p>
        </p:txBody>
      </p:sp>
      <p:sp>
        <p:nvSpPr>
          <p:cNvPr id="44039" name="AutoShape 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6165850"/>
            <a:ext cx="647700" cy="503238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040" name="AutoShape 1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164388" y="6165850"/>
            <a:ext cx="719137" cy="50323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2735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9" grpId="0"/>
      <p:bldP spid="133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14313" y="1543050"/>
            <a:ext cx="8507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>
                <a:latin typeface="宋体" pitchFamily="2" charset="-122"/>
              </a:rPr>
              <a:t>把步骤3、4、5中测得的数据填入下表2中，求出盐水的密度。</a:t>
            </a:r>
          </a:p>
        </p:txBody>
      </p:sp>
      <p:graphicFrame>
        <p:nvGraphicFramePr>
          <p:cNvPr id="14393" name="Group 57"/>
          <p:cNvGraphicFramePr>
            <a:graphicFrameLocks noGrp="1"/>
          </p:cNvGraphicFramePr>
          <p:nvPr/>
        </p:nvGraphicFramePr>
        <p:xfrm>
          <a:off x="214313" y="2286000"/>
          <a:ext cx="8534400" cy="2608263"/>
        </p:xfrm>
        <a:graphic>
          <a:graphicData uri="http://schemas.openxmlformats.org/drawingml/2006/table">
            <a:tbl>
              <a:tblPr/>
              <a:tblGrid>
                <a:gridCol w="1706563"/>
                <a:gridCol w="1646237"/>
                <a:gridCol w="2438400"/>
                <a:gridCol w="1295400"/>
                <a:gridCol w="1447800"/>
              </a:tblGrid>
              <a:tr h="184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</a:rPr>
                        <a:t>玻璃杯和盐水的质量      （</a:t>
                      </a:r>
                      <a:r>
                        <a:rPr kumimoji="1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</a:rPr>
                        <a:t>g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</a:rPr>
                        <a:t>） </a:t>
                      </a: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</a:rPr>
                        <a:t>玻璃杯和剩余盐水的质量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</a:rPr>
                        <a:t>量筒中盐水质量</a:t>
                      </a:r>
                      <a:r>
                        <a:rPr kumimoji="1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</a:rPr>
                        <a:t>量筒中盐水的体积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</a:rPr>
                        <a:t>盐水的密度</a:t>
                      </a:r>
                      <a:r>
                        <a:rPr kumimoji="1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6080" name="Object 0"/>
          <p:cNvGraphicFramePr>
            <a:graphicFrameLocks noChangeAspect="1"/>
          </p:cNvGraphicFramePr>
          <p:nvPr/>
        </p:nvGraphicFramePr>
        <p:xfrm>
          <a:off x="642938" y="3000375"/>
          <a:ext cx="3714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r:id="rId3" imgW="190335" imgH="215713" progId="Equation.3">
                  <p:embed/>
                </p:oleObj>
              </mc:Choice>
              <mc:Fallback>
                <p:oleObj r:id="rId3" imgW="190335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3000375"/>
                        <a:ext cx="3714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1" name="Object 1"/>
          <p:cNvGraphicFramePr>
            <a:graphicFrameLocks noChangeAspect="1"/>
          </p:cNvGraphicFramePr>
          <p:nvPr/>
        </p:nvGraphicFramePr>
        <p:xfrm>
          <a:off x="2071688" y="3429000"/>
          <a:ext cx="781050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r:id="rId5" imgW="418918" imgH="215806" progId="Equation.3">
                  <p:embed/>
                </p:oleObj>
              </mc:Choice>
              <mc:Fallback>
                <p:oleObj r:id="rId5" imgW="418918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88" y="3429000"/>
                        <a:ext cx="781050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3714750" y="2857500"/>
          <a:ext cx="198120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r:id="rId7" imgW="990170" imgH="215806" progId="Equation.3">
                  <p:embed/>
                </p:oleObj>
              </mc:Choice>
              <mc:Fallback>
                <p:oleObj r:id="rId7" imgW="99017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0" y="2857500"/>
                        <a:ext cx="1981200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6786563" y="3143250"/>
          <a:ext cx="24130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r:id="rId9" imgW="152202" imgH="177569" progId="Equation.3">
                  <p:embed/>
                </p:oleObj>
              </mc:Choice>
              <mc:Fallback>
                <p:oleObj r:id="rId9" imgW="152202" imgH="1775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6563" y="3143250"/>
                        <a:ext cx="241300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6143625" y="3500438"/>
          <a:ext cx="7143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r:id="rId11" imgW="393529" imgH="228501" progId="Equation.3">
                  <p:embed/>
                </p:oleObj>
              </mc:Choice>
              <mc:Fallback>
                <p:oleObj r:id="rId11" imgW="393529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25" y="3500438"/>
                        <a:ext cx="714375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5" name="Object 5"/>
          <p:cNvGraphicFramePr>
            <a:graphicFrameLocks noChangeAspect="1"/>
          </p:cNvGraphicFramePr>
          <p:nvPr/>
        </p:nvGraphicFramePr>
        <p:xfrm>
          <a:off x="7786688" y="2786063"/>
          <a:ext cx="33337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r:id="rId13" imgW="152268" imgH="164957" progId="Equation.3">
                  <p:embed/>
                </p:oleObj>
              </mc:Choice>
              <mc:Fallback>
                <p:oleObj r:id="rId13" imgW="15226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6688" y="2786063"/>
                        <a:ext cx="33337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6"/>
          <p:cNvGraphicFramePr>
            <a:graphicFrameLocks noChangeAspect="1"/>
          </p:cNvGraphicFramePr>
          <p:nvPr/>
        </p:nvGraphicFramePr>
        <p:xfrm>
          <a:off x="7429500" y="3286125"/>
          <a:ext cx="10001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r:id="rId15" imgW="520700" imgH="228600" progId="Equation.3">
                  <p:embed/>
                </p:oleObj>
              </mc:Choice>
              <mc:Fallback>
                <p:oleObj r:id="rId15" imgW="520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0" y="3286125"/>
                        <a:ext cx="1000125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6" name="AutoShape 5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6165850"/>
            <a:ext cx="647700" cy="503238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27" name="AutoShape 5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164388" y="6165850"/>
            <a:ext cx="719137" cy="50323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5700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6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60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6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6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60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60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6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6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1172</Words>
  <Application>Microsoft Office PowerPoint</Application>
  <PresentationFormat>全屏显示(4:3)</PresentationFormat>
  <Paragraphs>107</Paragraphs>
  <Slides>18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21" baseType="lpstr">
      <vt:lpstr>Office 主题</vt:lpstr>
      <vt:lpstr>Flash Movie</vt:lpstr>
      <vt:lpstr>Microsoft 公式 3.0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8</cp:revision>
  <dcterms:created xsi:type="dcterms:W3CDTF">2020-04-20T03:18:26Z</dcterms:created>
  <dcterms:modified xsi:type="dcterms:W3CDTF">2020-04-21T23:33:56Z</dcterms:modified>
</cp:coreProperties>
</file>