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4" r:id="rId3"/>
    <p:sldId id="282" r:id="rId4"/>
    <p:sldId id="283" r:id="rId5"/>
    <p:sldId id="284" r:id="rId6"/>
    <p:sldId id="285" r:id="rId7"/>
    <p:sldId id="286" r:id="rId8"/>
    <p:sldId id="287" r:id="rId9"/>
    <p:sldId id="289" r:id="rId10"/>
    <p:sldId id="310" r:id="rId11"/>
    <p:sldId id="306" r:id="rId12"/>
    <p:sldId id="291" r:id="rId13"/>
    <p:sldId id="296" r:id="rId14"/>
    <p:sldId id="297" r:id="rId15"/>
    <p:sldId id="298" r:id="rId16"/>
    <p:sldId id="302" r:id="rId17"/>
    <p:sldId id="300" r:id="rId18"/>
    <p:sldId id="311" r:id="rId19"/>
    <p:sldId id="312" r:id="rId20"/>
    <p:sldId id="313" r:id="rId21"/>
    <p:sldId id="308" r:id="rId22"/>
    <p:sldId id="315" r:id="rId23"/>
  </p:sldIdLst>
  <p:sldSz cx="12198350" cy="685927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9600" indent="-152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9200" indent="-304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8800" indent="-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8400" indent="-609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000066"/>
    <a:srgbClr val="FF0000"/>
    <a:srgbClr val="00FF00"/>
    <a:srgbClr val="F73211"/>
    <a:srgbClr val="FCAFA2"/>
    <a:srgbClr val="CC00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600" autoAdjust="0"/>
  </p:normalViewPr>
  <p:slideViewPr>
    <p:cSldViewPr>
      <p:cViewPr varScale="1">
        <p:scale>
          <a:sx n="80" d="100"/>
          <a:sy n="80" d="100"/>
        </p:scale>
        <p:origin x="-571" y="-82"/>
      </p:cViewPr>
      <p:guideLst>
        <p:guide orient="horz" pos="2161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8350" cy="6859588"/>
          </a:xfrm>
          <a:prstGeom prst="rect">
            <a:avLst/>
          </a:prstGeom>
          <a:solidFill>
            <a:srgbClr val="FDF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7" tIns="45738" rIns="91477" bIns="4573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任意多边形 13"/>
          <p:cNvSpPr>
            <a:spLocks noChangeArrowheads="1"/>
          </p:cNvSpPr>
          <p:nvPr/>
        </p:nvSpPr>
        <p:spPr bwMode="auto">
          <a:xfrm>
            <a:off x="0" y="0"/>
            <a:ext cx="6429375" cy="5862638"/>
          </a:xfrm>
          <a:custGeom>
            <a:avLst/>
            <a:gdLst>
              <a:gd name="T0" fmla="*/ 0 w 6426200"/>
              <a:gd name="T1" fmla="*/ 0 h 5861054"/>
              <a:gd name="T2" fmla="*/ 6205248 w 6426200"/>
              <a:gd name="T3" fmla="*/ 0 h 5861054"/>
              <a:gd name="T4" fmla="*/ 6228783 w 6426200"/>
              <a:gd name="T5" fmla="*/ 69548 h 5861054"/>
              <a:gd name="T6" fmla="*/ 6429547 w 6426200"/>
              <a:gd name="T7" fmla="*/ 1397327 h 5861054"/>
              <a:gd name="T8" fmla="*/ 1963965 w 6426200"/>
              <a:gd name="T9" fmla="*/ 5862411 h 5861054"/>
              <a:gd name="T10" fmla="*/ 27952 w 6426200"/>
              <a:gd name="T11" fmla="*/ 5422106 h 5861054"/>
              <a:gd name="T12" fmla="*/ 0 w 6426200"/>
              <a:gd name="T13" fmla="*/ 5407792 h 58610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426200" h="5861054">
                <a:moveTo>
                  <a:pt x="0" y="0"/>
                </a:moveTo>
                <a:lnTo>
                  <a:pt x="6202018" y="0"/>
                </a:lnTo>
                <a:lnTo>
                  <a:pt x="6225541" y="69532"/>
                </a:lnTo>
                <a:cubicBezTo>
                  <a:pt x="6355948" y="488880"/>
                  <a:pt x="6426200" y="934737"/>
                  <a:pt x="6426200" y="1397004"/>
                </a:cubicBezTo>
                <a:cubicBezTo>
                  <a:pt x="6426200" y="3862431"/>
                  <a:pt x="4427932" y="5861054"/>
                  <a:pt x="1962943" y="5861054"/>
                </a:cubicBezTo>
                <a:cubicBezTo>
                  <a:pt x="1269665" y="5861054"/>
                  <a:pt x="613305" y="5702960"/>
                  <a:pt x="27937" y="5420851"/>
                </a:cubicBezTo>
                <a:lnTo>
                  <a:pt x="0" y="5406540"/>
                </a:lnTo>
                <a:lnTo>
                  <a:pt x="0" y="0"/>
                </a:lnTo>
                <a:close/>
              </a:path>
            </a:pathLst>
          </a:custGeom>
          <a:solidFill>
            <a:srgbClr val="E5B8B7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endParaRPr lang="zh-CN" altLang="en-US"/>
          </a:p>
        </p:txBody>
      </p:sp>
      <p:sp>
        <p:nvSpPr>
          <p:cNvPr id="6" name="任意多边形 14"/>
          <p:cNvSpPr>
            <a:spLocks noChangeArrowheads="1"/>
          </p:cNvSpPr>
          <p:nvPr/>
        </p:nvSpPr>
        <p:spPr bwMode="auto">
          <a:xfrm>
            <a:off x="0" y="0"/>
            <a:ext cx="4664075" cy="4097338"/>
          </a:xfrm>
          <a:custGeom>
            <a:avLst/>
            <a:gdLst>
              <a:gd name="T0" fmla="*/ 0 w 4662117"/>
              <a:gd name="T1" fmla="*/ 0 h 4096657"/>
              <a:gd name="T2" fmla="*/ 4271640 w 4662117"/>
              <a:gd name="T3" fmla="*/ 0 h 4096657"/>
              <a:gd name="T4" fmla="*/ 4338599 w 4662117"/>
              <a:gd name="T5" fmla="*/ 110205 h 4096657"/>
              <a:gd name="T6" fmla="*/ 4664545 w 4662117"/>
              <a:gd name="T7" fmla="*/ 1397321 h 4096657"/>
              <a:gd name="T8" fmla="*/ 1963959 w 4662117"/>
              <a:gd name="T9" fmla="*/ 4097606 h 4096657"/>
              <a:gd name="T10" fmla="*/ 54357 w 4662117"/>
              <a:gd name="T11" fmla="*/ 3306711 h 4096657"/>
              <a:gd name="T12" fmla="*/ 0 w 4662117"/>
              <a:gd name="T13" fmla="*/ 3246910 h 4096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62117" h="4096657">
                <a:moveTo>
                  <a:pt x="0" y="0"/>
                </a:moveTo>
                <a:lnTo>
                  <a:pt x="4269417" y="0"/>
                </a:lnTo>
                <a:lnTo>
                  <a:pt x="4336341" y="110179"/>
                </a:lnTo>
                <a:cubicBezTo>
                  <a:pt x="4544103" y="492703"/>
                  <a:pt x="4662117" y="931066"/>
                  <a:pt x="4662117" y="1396997"/>
                </a:cubicBezTo>
                <a:cubicBezTo>
                  <a:pt x="4662117" y="2887978"/>
                  <a:pt x="3453653" y="4096657"/>
                  <a:pt x="1962937" y="4096657"/>
                </a:cubicBezTo>
                <a:cubicBezTo>
                  <a:pt x="1217579" y="4096657"/>
                  <a:pt x="542784" y="3794487"/>
                  <a:pt x="54329" y="3305945"/>
                </a:cubicBezTo>
                <a:lnTo>
                  <a:pt x="0" y="3246158"/>
                </a:lnTo>
                <a:lnTo>
                  <a:pt x="0" y="0"/>
                </a:lnTo>
                <a:close/>
              </a:path>
            </a:pathLst>
          </a:custGeom>
          <a:solidFill>
            <a:srgbClr val="D78F8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endParaRPr lang="zh-CN" altLang="en-US"/>
          </a:p>
        </p:txBody>
      </p:sp>
      <p:sp>
        <p:nvSpPr>
          <p:cNvPr id="8" name="椭圆 4"/>
          <p:cNvSpPr>
            <a:spLocks noChangeArrowheads="1"/>
          </p:cNvSpPr>
          <p:nvPr/>
        </p:nvSpPr>
        <p:spPr bwMode="auto">
          <a:xfrm>
            <a:off x="9942513" y="2166938"/>
            <a:ext cx="625475" cy="625475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椭圆 5"/>
          <p:cNvSpPr>
            <a:spLocks noChangeArrowheads="1"/>
          </p:cNvSpPr>
          <p:nvPr/>
        </p:nvSpPr>
        <p:spPr bwMode="auto">
          <a:xfrm>
            <a:off x="10066338" y="2290763"/>
            <a:ext cx="379412" cy="379412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椭圆 8"/>
          <p:cNvSpPr>
            <a:spLocks noChangeArrowheads="1"/>
          </p:cNvSpPr>
          <p:nvPr/>
        </p:nvSpPr>
        <p:spPr bwMode="auto">
          <a:xfrm>
            <a:off x="7075488" y="4117975"/>
            <a:ext cx="627062" cy="625475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椭圆 7"/>
          <p:cNvSpPr>
            <a:spLocks noChangeArrowheads="1"/>
          </p:cNvSpPr>
          <p:nvPr/>
        </p:nvSpPr>
        <p:spPr bwMode="auto">
          <a:xfrm>
            <a:off x="7345363" y="1954213"/>
            <a:ext cx="2862262" cy="2862262"/>
          </a:xfrm>
          <a:prstGeom prst="ellipse">
            <a:avLst/>
          </a:prstGeom>
          <a:solidFill>
            <a:srgbClr val="D78F8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椭圆 9"/>
          <p:cNvSpPr>
            <a:spLocks noChangeArrowheads="1"/>
          </p:cNvSpPr>
          <p:nvPr/>
        </p:nvSpPr>
        <p:spPr bwMode="auto">
          <a:xfrm>
            <a:off x="7545388" y="4743450"/>
            <a:ext cx="314325" cy="312738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椭圆 29"/>
          <p:cNvSpPr>
            <a:spLocks noChangeArrowheads="1"/>
          </p:cNvSpPr>
          <p:nvPr/>
        </p:nvSpPr>
        <p:spPr bwMode="auto">
          <a:xfrm>
            <a:off x="10458450" y="5394325"/>
            <a:ext cx="342900" cy="341313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椭圆 30"/>
          <p:cNvSpPr>
            <a:spLocks noChangeArrowheads="1"/>
          </p:cNvSpPr>
          <p:nvPr/>
        </p:nvSpPr>
        <p:spPr bwMode="auto">
          <a:xfrm>
            <a:off x="10526713" y="5461000"/>
            <a:ext cx="206375" cy="206375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椭圆 32"/>
          <p:cNvSpPr>
            <a:spLocks noChangeArrowheads="1"/>
          </p:cNvSpPr>
          <p:nvPr/>
        </p:nvSpPr>
        <p:spPr bwMode="auto">
          <a:xfrm>
            <a:off x="9358313" y="5316538"/>
            <a:ext cx="169862" cy="171450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33"/>
          <p:cNvSpPr>
            <a:spLocks noChangeArrowheads="1"/>
          </p:cNvSpPr>
          <p:nvPr/>
        </p:nvSpPr>
        <p:spPr bwMode="auto">
          <a:xfrm>
            <a:off x="9391650" y="5349875"/>
            <a:ext cx="103188" cy="103188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椭圆 39"/>
          <p:cNvSpPr>
            <a:spLocks noChangeArrowheads="1"/>
          </p:cNvSpPr>
          <p:nvPr/>
        </p:nvSpPr>
        <p:spPr bwMode="auto">
          <a:xfrm>
            <a:off x="4806950" y="4757738"/>
            <a:ext cx="298450" cy="298450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椭圆 40"/>
          <p:cNvSpPr>
            <a:spLocks noChangeArrowheads="1"/>
          </p:cNvSpPr>
          <p:nvPr/>
        </p:nvSpPr>
        <p:spPr bwMode="auto">
          <a:xfrm>
            <a:off x="4865688" y="4816475"/>
            <a:ext cx="180975" cy="180975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round/>
              </a14:hiddenLine>
            </a:ext>
          </a:extLst>
        </p:spPr>
        <p:txBody>
          <a:bodyPr lIns="91477" tIns="45738" rIns="91477" bIns="45738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1219835" y="3588822"/>
            <a:ext cx="8388186" cy="376015"/>
          </a:xfrm>
          <a:noFill/>
        </p:spPr>
        <p:txBody>
          <a:bodyPr>
            <a:no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9335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1570" indent="0" algn="ctr">
              <a:buNone/>
              <a:defRPr sz="1200"/>
            </a:lvl8pPr>
            <a:lvl9pPr marL="274447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219835" y="2159822"/>
            <a:ext cx="8388186" cy="1335234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defRPr sz="4000" b="0" kern="1000" baseline="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656D6-3C10-45C0-9047-A091F3E25D8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FC384-5504-4D60-A688-65376E62D25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6589" y="365209"/>
            <a:ext cx="1183127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4944" y="365209"/>
            <a:ext cx="7937401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8BE0A-293C-4FA5-ADED-3B1C69F917D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1"/>
            <a:ext cx="10978515" cy="11432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917" y="1600572"/>
            <a:ext cx="5387605" cy="45270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0828" y="1600572"/>
            <a:ext cx="5387605" cy="45270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B6C3B-38FC-4326-933F-1FC24191163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67496-63C2-482C-B881-C6A3EF3AFEE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2099770" y="2108691"/>
            <a:ext cx="7998815" cy="1235361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4053005" y="3401212"/>
            <a:ext cx="4092347" cy="357561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93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15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44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4578D-268D-4B35-9686-3293C311806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400552" y="1244892"/>
            <a:ext cx="5082646" cy="493350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22730" y="1244892"/>
            <a:ext cx="5096769" cy="493350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2B064-387E-40ED-8733-6CDAA09A91E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4132" y="118559"/>
            <a:ext cx="9316951" cy="7171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0009" y="1376681"/>
            <a:ext cx="5160473" cy="824103"/>
          </a:xfrm>
        </p:spPr>
        <p:txBody>
          <a:bodyPr anchor="b">
            <a:normAutofit/>
          </a:bodyPr>
          <a:lstStyle>
            <a:lvl1pPr marL="0" indent="0">
              <a:buNone/>
              <a:defRPr sz="1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9335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1570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100009" y="2200784"/>
            <a:ext cx="516047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5197" y="1376681"/>
            <a:ext cx="5185888" cy="824103"/>
          </a:xfrm>
        </p:spPr>
        <p:txBody>
          <a:bodyPr anchor="b">
            <a:normAutofit/>
          </a:bodyPr>
          <a:lstStyle>
            <a:lvl1pPr marL="0" indent="0">
              <a:buNone/>
              <a:defRPr sz="1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9335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1570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5197" y="2200784"/>
            <a:ext cx="5185888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FC386-30CC-4E40-B9C8-3A0F3E56F5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73C12-41B0-4059-97C9-84CFBDAB0CC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AB657-2133-4A78-9899-8D3931AA69B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5188" y="533525"/>
            <a:ext cx="3934285" cy="16005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90847" y="1063878"/>
            <a:ext cx="6175415" cy="4874754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5188" y="2134096"/>
            <a:ext cx="3934285" cy="381247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9335" indent="0">
              <a:buNone/>
              <a:defRPr sz="800"/>
            </a:lvl4pPr>
            <a:lvl5pPr marL="1372235" indent="0">
              <a:buNone/>
              <a:defRPr sz="800"/>
            </a:lvl5pPr>
            <a:lvl6pPr marL="1715135" indent="0">
              <a:buNone/>
              <a:defRPr sz="800"/>
            </a:lvl6pPr>
            <a:lvl7pPr marL="2058035" indent="0">
              <a:buNone/>
              <a:defRPr sz="800"/>
            </a:lvl7pPr>
            <a:lvl8pPr marL="2401570" indent="0">
              <a:buNone/>
              <a:defRPr sz="800"/>
            </a:lvl8pPr>
            <a:lvl9pPr marL="274447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A6CA3-5C8D-4B18-841F-882320B828D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842" y="457306"/>
            <a:ext cx="3934285" cy="16005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5668" y="987658"/>
            <a:ext cx="6175415" cy="4874754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9335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1570" indent="0">
              <a:buNone/>
              <a:defRPr sz="1500"/>
            </a:lvl8pPr>
            <a:lvl9pPr marL="274447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alt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842" y="2057876"/>
            <a:ext cx="3934285" cy="381247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9335" indent="0">
              <a:buNone/>
              <a:defRPr sz="800"/>
            </a:lvl4pPr>
            <a:lvl5pPr marL="1372235" indent="0">
              <a:buNone/>
              <a:defRPr sz="800"/>
            </a:lvl5pPr>
            <a:lvl6pPr marL="1715135" indent="0">
              <a:buNone/>
              <a:defRPr sz="800"/>
            </a:lvl6pPr>
            <a:lvl7pPr marL="2058035" indent="0">
              <a:buNone/>
              <a:defRPr sz="800"/>
            </a:lvl7pPr>
            <a:lvl8pPr marL="2401570" indent="0">
              <a:buNone/>
              <a:defRPr sz="800"/>
            </a:lvl8pPr>
            <a:lvl9pPr marL="274447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230C8-B0C1-4FF7-ACEF-59520E8F5A8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6"/>
          <p:cNvGrpSpPr/>
          <p:nvPr/>
        </p:nvGrpSpPr>
        <p:grpSpPr bwMode="auto">
          <a:xfrm>
            <a:off x="0" y="0"/>
            <a:ext cx="12198350" cy="6859588"/>
            <a:chOff x="0" y="0"/>
            <a:chExt cx="12192000" cy="6858000"/>
          </a:xfrm>
        </p:grpSpPr>
        <p:sp>
          <p:nvSpPr>
            <p:cNvPr id="10" name="矩形 9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DF9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33" name="任意多边形 10"/>
            <p:cNvSpPr>
              <a:spLocks noChangeArrowheads="1"/>
            </p:cNvSpPr>
            <p:nvPr userDrawn="1"/>
          </p:nvSpPr>
          <p:spPr bwMode="auto">
            <a:xfrm>
              <a:off x="0" y="0"/>
              <a:ext cx="6426200" cy="5861054"/>
            </a:xfrm>
            <a:custGeom>
              <a:avLst/>
              <a:gdLst>
                <a:gd name="T0" fmla="*/ 0 w 6426200"/>
                <a:gd name="T1" fmla="*/ 0 h 5861054"/>
                <a:gd name="T2" fmla="*/ 6202018 w 6426200"/>
                <a:gd name="T3" fmla="*/ 0 h 5861054"/>
                <a:gd name="T4" fmla="*/ 6225541 w 6426200"/>
                <a:gd name="T5" fmla="*/ 69532 h 5861054"/>
                <a:gd name="T6" fmla="*/ 6426200 w 6426200"/>
                <a:gd name="T7" fmla="*/ 1397004 h 5861054"/>
                <a:gd name="T8" fmla="*/ 1962943 w 6426200"/>
                <a:gd name="T9" fmla="*/ 5861054 h 5861054"/>
                <a:gd name="T10" fmla="*/ 27937 w 6426200"/>
                <a:gd name="T11" fmla="*/ 5420851 h 5861054"/>
                <a:gd name="T12" fmla="*/ 0 w 6426200"/>
                <a:gd name="T13" fmla="*/ 5406540 h 58610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426200" h="5861054">
                  <a:moveTo>
                    <a:pt x="0" y="0"/>
                  </a:moveTo>
                  <a:lnTo>
                    <a:pt x="6202018" y="0"/>
                  </a:lnTo>
                  <a:lnTo>
                    <a:pt x="6225541" y="69532"/>
                  </a:lnTo>
                  <a:cubicBezTo>
                    <a:pt x="6355948" y="488880"/>
                    <a:pt x="6426200" y="934737"/>
                    <a:pt x="6426200" y="1397004"/>
                  </a:cubicBezTo>
                  <a:cubicBezTo>
                    <a:pt x="6426200" y="3862431"/>
                    <a:pt x="4427932" y="5861054"/>
                    <a:pt x="1962943" y="5861054"/>
                  </a:cubicBezTo>
                  <a:cubicBezTo>
                    <a:pt x="1269665" y="5861054"/>
                    <a:pt x="613305" y="5702960"/>
                    <a:pt x="27937" y="5420851"/>
                  </a:cubicBezTo>
                  <a:lnTo>
                    <a:pt x="0" y="5406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B8B7">
                <a:alpha val="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4" name="任意多边形 11"/>
            <p:cNvSpPr>
              <a:spLocks noChangeArrowheads="1"/>
            </p:cNvSpPr>
            <p:nvPr userDrawn="1"/>
          </p:nvSpPr>
          <p:spPr bwMode="auto">
            <a:xfrm>
              <a:off x="1" y="0"/>
              <a:ext cx="4662117" cy="4096657"/>
            </a:xfrm>
            <a:custGeom>
              <a:avLst/>
              <a:gdLst>
                <a:gd name="T0" fmla="*/ 0 w 4662117"/>
                <a:gd name="T1" fmla="*/ 0 h 4096657"/>
                <a:gd name="T2" fmla="*/ 4269417 w 4662117"/>
                <a:gd name="T3" fmla="*/ 0 h 4096657"/>
                <a:gd name="T4" fmla="*/ 4336341 w 4662117"/>
                <a:gd name="T5" fmla="*/ 110179 h 4096657"/>
                <a:gd name="T6" fmla="*/ 4662117 w 4662117"/>
                <a:gd name="T7" fmla="*/ 1396997 h 4096657"/>
                <a:gd name="T8" fmla="*/ 1962937 w 4662117"/>
                <a:gd name="T9" fmla="*/ 4096657 h 4096657"/>
                <a:gd name="T10" fmla="*/ 54329 w 4662117"/>
                <a:gd name="T11" fmla="*/ 3305945 h 4096657"/>
                <a:gd name="T12" fmla="*/ 0 w 4662117"/>
                <a:gd name="T13" fmla="*/ 3246158 h 40966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662117" h="4096657">
                  <a:moveTo>
                    <a:pt x="0" y="0"/>
                  </a:moveTo>
                  <a:lnTo>
                    <a:pt x="4269417" y="0"/>
                  </a:lnTo>
                  <a:lnTo>
                    <a:pt x="4336341" y="110179"/>
                  </a:lnTo>
                  <a:cubicBezTo>
                    <a:pt x="4544103" y="492703"/>
                    <a:pt x="4662117" y="931066"/>
                    <a:pt x="4662117" y="1396997"/>
                  </a:cubicBezTo>
                  <a:cubicBezTo>
                    <a:pt x="4662117" y="2887978"/>
                    <a:pt x="3453653" y="4096657"/>
                    <a:pt x="1962937" y="4096657"/>
                  </a:cubicBezTo>
                  <a:cubicBezTo>
                    <a:pt x="1217579" y="4096657"/>
                    <a:pt x="542784" y="3794487"/>
                    <a:pt x="54329" y="3305945"/>
                  </a:cubicBezTo>
                  <a:lnTo>
                    <a:pt x="0" y="3246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8F8D">
                <a:alpha val="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4788" cy="365125"/>
          </a:xfrm>
          <a:prstGeom prst="rect">
            <a:avLst/>
          </a:prstGeom>
        </p:spPr>
        <p:txBody>
          <a:bodyPr vert="horz" lIns="91477" tIns="45738" rIns="91477" bIns="45738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40188" y="6357938"/>
            <a:ext cx="4117975" cy="365125"/>
          </a:xfrm>
          <a:prstGeom prst="rect">
            <a:avLst/>
          </a:prstGeom>
        </p:spPr>
        <p:txBody>
          <a:bodyPr vert="horz" lIns="91477" tIns="45738" rIns="91477" bIns="4573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5363" y="6357938"/>
            <a:ext cx="2744787" cy="365125"/>
          </a:xfrm>
          <a:prstGeom prst="rect">
            <a:avLst/>
          </a:prstGeom>
        </p:spPr>
        <p:txBody>
          <a:bodyPr vert="horz" lIns="91477" tIns="45738" rIns="91477" bIns="45738" rtlCol="0" anchor="ctr"/>
          <a:lstStyle>
            <a:lvl1pPr algn="r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CE2E686-A388-46DE-918C-C051D4ACBAE5}" type="slidenum">
              <a:rPr lang="en-US" altLang="zh-CN"/>
            </a:fld>
            <a:endParaRPr lang="en-US" altLang="zh-CN"/>
          </a:p>
        </p:txBody>
      </p:sp>
      <p:sp>
        <p:nvSpPr>
          <p:cNvPr id="1030" name="KSO_BC1"/>
          <p:cNvSpPr>
            <a:spLocks noGrp="1"/>
          </p:cNvSpPr>
          <p:nvPr>
            <p:ph type="body" idx="1"/>
          </p:nvPr>
        </p:nvSpPr>
        <p:spPr bwMode="auto">
          <a:xfrm>
            <a:off x="736600" y="1133475"/>
            <a:ext cx="10960100" cy="510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77" tIns="45738" rIns="91477" bIns="4573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1031" name="KSO_BT1"/>
          <p:cNvSpPr>
            <a:spLocks noGrp="1"/>
          </p:cNvSpPr>
          <p:nvPr>
            <p:ph type="title"/>
          </p:nvPr>
        </p:nvSpPr>
        <p:spPr bwMode="auto">
          <a:xfrm>
            <a:off x="736600" y="214313"/>
            <a:ext cx="10960100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77" tIns="45738" rIns="91477" bIns="4573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ea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9pPr>
    </p:titleStyle>
    <p:bodyStyle>
      <a:lvl1pPr marL="361950" indent="-361950" algn="just" defTabSz="685800" rtl="0" fontAlgn="base">
        <a:lnSpc>
          <a:spcPct val="110000"/>
        </a:lnSpc>
        <a:spcBef>
          <a:spcPts val="1200"/>
        </a:spcBef>
        <a:spcAft>
          <a:spcPct val="0"/>
        </a:spcAft>
        <a:buClr>
          <a:schemeClr val="accent1"/>
        </a:buClr>
        <a:buSzPct val="50000"/>
        <a:buFont typeface="Wingdings 2" panose="05020102010507070707" pitchFamily="18" charset="2"/>
        <a:buChar char=""/>
        <a:defRPr lang="zh-CN" altLang="en-US" sz="2800" kern="1200" dirty="0">
          <a:solidFill>
            <a:srgbClr val="8C535C"/>
          </a:solidFill>
          <a:latin typeface="+mn-ea"/>
          <a:ea typeface="+mn-ea"/>
          <a:cs typeface="+mn-cs"/>
        </a:defRPr>
      </a:lvl1pPr>
      <a:lvl2pPr marL="361950" indent="-361950" algn="just" defTabSz="685800" rtl="0" fontAlgn="base">
        <a:lnSpc>
          <a:spcPct val="120000"/>
        </a:lnSpc>
        <a:spcBef>
          <a:spcPct val="0"/>
        </a:spcBef>
        <a:spcAft>
          <a:spcPts val="1200"/>
        </a:spcAft>
        <a:buClr>
          <a:srgbClr val="D0AFB4"/>
        </a:buClr>
        <a:buFont typeface="幼圆" pitchFamily="49" charset="-122"/>
        <a:buChar char=" "/>
        <a:defRPr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3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15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media" Target="file:///E:\&#32993;&#28789;&#21220;2\&#20061;&#24180;&#32423;&#29289;&#29702;\&#31532;&#21313;&#19977;&#31456;%20%20&#26426;&#26800;&#21151;&#21644;&#26426;&#26800;&#33021;\13.4&#35748;&#35782;&#21160;&#33021;&#21644;&#21183;&#33021;\13.4&#35748;&#35782;&#21160;&#33021;&#21644;&#21183;&#33021;&#31532;&#19968;&#35838;&#26102;&#65306;&#33021;&#30340;&#27010;&#24565;&#21644;&#21160;&#33021;\&#25745;&#26438;&#36339;&#39640;.mpg" TargetMode="External"/><Relationship Id="rId4" Type="http://schemas.openxmlformats.org/officeDocument/2006/relationships/video" Target="file:///E:\&#32993;&#28789;&#21220;2\&#20061;&#24180;&#32423;&#29289;&#29702;\&#31532;&#21313;&#19977;&#31456;%20%20&#26426;&#26800;&#21151;&#21644;&#26426;&#26800;&#33021;\13.4&#35748;&#35782;&#21160;&#33021;&#21644;&#21183;&#33021;\13.4&#35748;&#35782;&#21160;&#33021;&#21644;&#21183;&#33021;&#31532;&#19968;&#35838;&#26102;&#65306;&#33021;&#30340;&#27010;&#24565;&#21644;&#21160;&#33021;\&#25745;&#26438;&#36339;&#39640;.mpg" TargetMode="Externa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microsoft.com/office/2007/relationships/media" Target="file:///E:\&#29289;&#29702;%20&#21021;&#20013;&#30862;&#29255;&#65288;&#20154;&#25945;&#29256;&#65289;\&#20843;&#24180;&#32423;&#19979;&#20876;&#65288;&#26410;&#25972;&#29702;&#23436;&#65289;\&#20843;&#24180;&#32423;&#19979;&#20876;%20&#31532;&#21313;&#31456;%20&#21313;&#19968;&#31456;(&#26410;&#25972;&#23436;)\38&#21021;&#20013;&#29289;&#29702;&#20154;&#25945;&#29256;&#20843;&#24180;&#32423;&#31532;&#21313;&#19968;&#31456;&#31532;3&#33410;%20%20&#21160;&#33021;&#21644;&#21183;&#33021;&#65288;&#22270;&#29255;&#24050;&#25972;&#23436;&#26410;&#19978;&#20256;&#65289;\&#35838;&#20214;&#8212;&#8212;&#21021;&#20013;&#29289;&#29702;&#20154;&#25945;&#29256;&#20843;&#24180;&#32423;&#31532;&#21313;&#19968;&#31456;&#31532;3&#33410;%20%20&#21160;&#33021;&#21644;&#21183;&#33021;\&#31934;&#21697;&#35838;&#20214;3&#8212;&#8212;&#21021;&#20013;&#29289;&#29702;&#20154;&#25945;&#29256;&#20843;&#24180;&#32423;&#31532;&#21313;&#19968;&#31456;&#31532;3&#33410;%20%20&#21160;&#33021;&#21644;&#21183;&#33021;\5-&#35270;&#39057;-11&#28023;&#21880;.mpg" TargetMode="External"/><Relationship Id="rId1" Type="http://schemas.openxmlformats.org/officeDocument/2006/relationships/video" Target="file:///E:\&#29289;&#29702;%20&#21021;&#20013;&#30862;&#29255;&#65288;&#20154;&#25945;&#29256;&#65289;\&#20843;&#24180;&#32423;&#19979;&#20876;&#65288;&#26410;&#25972;&#29702;&#23436;&#65289;\&#20843;&#24180;&#32423;&#19979;&#20876;%20&#31532;&#21313;&#31456;%20&#21313;&#19968;&#31456;(&#26410;&#25972;&#23436;)\38&#21021;&#20013;&#29289;&#29702;&#20154;&#25945;&#29256;&#20843;&#24180;&#32423;&#31532;&#21313;&#19968;&#31456;&#31532;3&#33410;%20%20&#21160;&#33021;&#21644;&#21183;&#33021;&#65288;&#22270;&#29255;&#24050;&#25972;&#23436;&#26410;&#19978;&#20256;&#65289;\&#35838;&#20214;&#8212;&#8212;&#21021;&#20013;&#29289;&#29702;&#20154;&#25945;&#29256;&#20843;&#24180;&#32423;&#31532;&#21313;&#19968;&#31456;&#31532;3&#33410;%20%20&#21160;&#33021;&#21644;&#21183;&#33021;\&#31934;&#21697;&#35838;&#20214;3&#8212;&#8212;&#21021;&#20013;&#29289;&#29702;&#20154;&#25945;&#29256;&#20843;&#24180;&#32423;&#31532;&#21313;&#19968;&#31456;&#31532;3&#33410;%20%20&#21160;&#33021;&#21644;&#21183;&#33021;\5-&#35270;&#39057;-11&#28023;&#21880;.mpg" TargetMode="Externa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microsoft.com/office/2007/relationships/media" Target="file:///F:\&#38899;&#20048;\&#36731;&#38899;&#20048;\&#38634;&#33457;&#31070;&#21073;%20-%20&#31515;&#22768;%20-%20&#21476;&#31581;.mp3" TargetMode="External"/><Relationship Id="rId7" Type="http://schemas.openxmlformats.org/officeDocument/2006/relationships/audio" Target="file:///F:\&#38899;&#20048;\&#36731;&#38899;&#20048;\&#38634;&#33457;&#31070;&#21073;%20-%20&#31515;&#22768;%20-%20&#21476;&#31581;.mp3" TargetMode="External"/><Relationship Id="rId6" Type="http://schemas.openxmlformats.org/officeDocument/2006/relationships/image" Target="../media/image13.png"/><Relationship Id="rId5" Type="http://schemas.microsoft.com/office/2007/relationships/media" Target="file:///E:\&#32993;&#28789;&#21220;2\&#20061;&#24180;&#32423;&#29289;&#29702;\&#31532;&#21313;&#19977;&#31456;%20%20&#26426;&#26800;&#21151;&#21644;&#26426;&#26800;&#33021;\13.4&#35748;&#35782;&#21160;&#33021;&#21644;&#21183;&#33021;\13.4&#35748;&#35782;&#21160;&#33021;&#21644;&#21183;&#33021;&#31532;&#19968;&#35838;&#26102;&#65306;&#33021;&#30340;&#27010;&#24565;&#21644;&#21160;&#33021;\12-&#35270;&#39057;-7&#28689;&#24067;&#27969;&#27700;.mpg" TargetMode="External"/><Relationship Id="rId4" Type="http://schemas.openxmlformats.org/officeDocument/2006/relationships/video" Target="file:///E:\&#32993;&#28789;&#21220;2\&#20061;&#24180;&#32423;&#29289;&#29702;\&#31532;&#21313;&#19977;&#31456;%20%20&#26426;&#26800;&#21151;&#21644;&#26426;&#26800;&#33021;\13.4&#35748;&#35782;&#21160;&#33021;&#21644;&#21183;&#33021;\13.4&#35748;&#35782;&#21160;&#33021;&#21644;&#21183;&#33021;&#31532;&#19968;&#35838;&#26102;&#65306;&#33021;&#30340;&#27010;&#24565;&#21644;&#21160;&#33021;\12-&#35270;&#39057;-7&#28689;&#24067;&#27969;&#27700;.mpg" TargetMode="Externa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70163" y="2278063"/>
            <a:ext cx="4949825" cy="1289050"/>
          </a:xfrm>
        </p:spPr>
        <p:txBody>
          <a:bodyPr rtlCol="0"/>
          <a:lstStyle/>
          <a:p>
            <a:pPr defTabSz="685800" fontAlgn="auto">
              <a:spcAft>
                <a:spcPts val="0"/>
              </a:spcAft>
              <a:defRPr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节  动能和势能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副标题 2"/>
          <p:cNvSpPr txBox="1"/>
          <p:nvPr/>
        </p:nvSpPr>
        <p:spPr>
          <a:xfrm>
            <a:off x="1274763" y="1485900"/>
            <a:ext cx="4249737" cy="461963"/>
          </a:xfrm>
          <a:prstGeom prst="roundRect">
            <a:avLst>
              <a:gd name="adj" fmla="val 50000"/>
            </a:avLst>
          </a:prstGeom>
          <a:noFill/>
          <a:ln w="19050">
            <a:noFill/>
          </a:ln>
          <a:effectLst/>
        </p:spPr>
        <p:txBody>
          <a:bodyPr lIns="72029" tIns="45738" rIns="91477" bIns="45738" anchor="ctr"/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tabLst>
                <a:tab pos="360045" algn="l"/>
              </a:tabLst>
              <a:defRPr sz="2000" kern="1200" baseline="0">
                <a:solidFill>
                  <a:schemeClr val="accent3"/>
                </a:solidFill>
                <a:latin typeface="MS PMincho" panose="02020600040205080304" pitchFamily="18" charset="-128"/>
                <a:ea typeface="华文新魏" panose="02010800040101010101" pitchFamily="2" charset="-122"/>
                <a:cs typeface="+mn-cs"/>
              </a:defRPr>
            </a:lvl1pPr>
            <a:lvl2pPr marL="457200" indent="0" algn="ctr" defTabSz="809625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幼圆" pitchFamily="49" charset="-122"/>
              <a:buNone/>
              <a:defRPr sz="2000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91503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223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943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47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67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87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  <a:buClr>
                <a:schemeClr val="accent3">
                  <a:lumMod val="75000"/>
                </a:schemeClr>
              </a:buClr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hakuyoxingshu7000" pitchFamily="2" charset="-122"/>
              </a:rPr>
              <a:t>第十一章 功和机械能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hakuyoxingshu7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Oval 2"/>
          <p:cNvSpPr>
            <a:spLocks noChangeArrowheads="1"/>
          </p:cNvSpPr>
          <p:nvPr/>
        </p:nvSpPr>
        <p:spPr bwMode="auto">
          <a:xfrm>
            <a:off x="9940925" y="779463"/>
            <a:ext cx="671513" cy="503237"/>
          </a:xfrm>
          <a:prstGeom prst="ellips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63" tIns="60981" rIns="121963" bIns="60981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58371" name="Picture 3" descr="铁球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3775" y="766763"/>
            <a:ext cx="7683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Oval 5"/>
          <p:cNvSpPr>
            <a:spLocks noChangeArrowheads="1"/>
          </p:cNvSpPr>
          <p:nvPr/>
        </p:nvSpPr>
        <p:spPr bwMode="auto">
          <a:xfrm>
            <a:off x="6965950" y="779463"/>
            <a:ext cx="671513" cy="503237"/>
          </a:xfrm>
          <a:prstGeom prst="ellipse">
            <a:avLst/>
          </a:prstGeom>
          <a:gradFill rotWithShape="1">
            <a:gsLst>
              <a:gs pos="0">
                <a:srgbClr val="00FF00"/>
              </a:gs>
              <a:gs pos="100000">
                <a:srgbClr val="0075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00"/>
            </a:solidFill>
            <a:round/>
          </a:ln>
        </p:spPr>
        <p:txBody>
          <a:bodyPr lIns="121963" tIns="60981" rIns="121963" bIns="60981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8377" name="Line 9"/>
          <p:cNvSpPr>
            <a:spLocks noChangeShapeType="1"/>
          </p:cNvSpPr>
          <p:nvPr/>
        </p:nvSpPr>
        <p:spPr bwMode="auto">
          <a:xfrm>
            <a:off x="5137150" y="779463"/>
            <a:ext cx="70151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80" name="Text Box 12"/>
          <p:cNvSpPr txBox="1">
            <a:spLocks noChangeArrowheads="1"/>
          </p:cNvSpPr>
          <p:nvPr/>
        </p:nvSpPr>
        <p:spPr bwMode="auto">
          <a:xfrm>
            <a:off x="493713" y="760413"/>
            <a:ext cx="4610100" cy="98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实验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：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探究重力势能跟物体质量的关系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8381" name="Text Box 13"/>
          <p:cNvSpPr txBox="1">
            <a:spLocks noChangeArrowheads="1"/>
          </p:cNvSpPr>
          <p:nvPr/>
        </p:nvSpPr>
        <p:spPr bwMode="auto">
          <a:xfrm>
            <a:off x="625475" y="2860675"/>
            <a:ext cx="3552825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归纳结论：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8383" name="Line 15"/>
          <p:cNvSpPr>
            <a:spLocks noChangeShapeType="1"/>
          </p:cNvSpPr>
          <p:nvPr/>
        </p:nvSpPr>
        <p:spPr bwMode="auto">
          <a:xfrm>
            <a:off x="5618163" y="2767013"/>
            <a:ext cx="59547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84" name="Line 16"/>
          <p:cNvSpPr>
            <a:spLocks noChangeShapeType="1"/>
          </p:cNvSpPr>
          <p:nvPr/>
        </p:nvSpPr>
        <p:spPr bwMode="auto">
          <a:xfrm>
            <a:off x="5811838" y="2781300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85" name="Line 17"/>
          <p:cNvSpPr>
            <a:spLocks noChangeShapeType="1"/>
          </p:cNvSpPr>
          <p:nvPr/>
        </p:nvSpPr>
        <p:spPr bwMode="auto">
          <a:xfrm>
            <a:off x="5751513" y="2809875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86" name="Line 18"/>
          <p:cNvSpPr>
            <a:spLocks noChangeShapeType="1"/>
          </p:cNvSpPr>
          <p:nvPr/>
        </p:nvSpPr>
        <p:spPr bwMode="auto">
          <a:xfrm>
            <a:off x="5792788" y="2838450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87" name="Line 19"/>
          <p:cNvSpPr>
            <a:spLocks noChangeShapeType="1"/>
          </p:cNvSpPr>
          <p:nvPr/>
        </p:nvSpPr>
        <p:spPr bwMode="auto">
          <a:xfrm>
            <a:off x="5811838" y="2868613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88" name="Line 20"/>
          <p:cNvSpPr>
            <a:spLocks noChangeShapeType="1"/>
          </p:cNvSpPr>
          <p:nvPr/>
        </p:nvSpPr>
        <p:spPr bwMode="auto">
          <a:xfrm>
            <a:off x="5811838" y="3013075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89" name="Line 21"/>
          <p:cNvSpPr>
            <a:spLocks noChangeShapeType="1"/>
          </p:cNvSpPr>
          <p:nvPr/>
        </p:nvSpPr>
        <p:spPr bwMode="auto">
          <a:xfrm>
            <a:off x="5811838" y="2940050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90" name="Line 22"/>
          <p:cNvSpPr>
            <a:spLocks noChangeShapeType="1"/>
          </p:cNvSpPr>
          <p:nvPr/>
        </p:nvSpPr>
        <p:spPr bwMode="auto">
          <a:xfrm>
            <a:off x="5656263" y="3097213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91" name="Line 23"/>
          <p:cNvSpPr>
            <a:spLocks noChangeShapeType="1"/>
          </p:cNvSpPr>
          <p:nvPr/>
        </p:nvSpPr>
        <p:spPr bwMode="auto">
          <a:xfrm>
            <a:off x="5849938" y="3198813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92" name="Line 24"/>
          <p:cNvSpPr>
            <a:spLocks noChangeShapeType="1"/>
          </p:cNvSpPr>
          <p:nvPr/>
        </p:nvSpPr>
        <p:spPr bwMode="auto">
          <a:xfrm>
            <a:off x="5773738" y="3313113"/>
            <a:ext cx="5859462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93" name="Line 25"/>
          <p:cNvSpPr>
            <a:spLocks noChangeShapeType="1"/>
          </p:cNvSpPr>
          <p:nvPr/>
        </p:nvSpPr>
        <p:spPr bwMode="auto">
          <a:xfrm>
            <a:off x="5811838" y="3444875"/>
            <a:ext cx="5859462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94" name="Line 26"/>
          <p:cNvSpPr>
            <a:spLocks noChangeShapeType="1"/>
          </p:cNvSpPr>
          <p:nvPr/>
        </p:nvSpPr>
        <p:spPr bwMode="auto">
          <a:xfrm>
            <a:off x="5137150" y="1282700"/>
            <a:ext cx="70151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8395" name="Text Box 27"/>
          <p:cNvSpPr txBox="1">
            <a:spLocks noChangeArrowheads="1"/>
          </p:cNvSpPr>
          <p:nvPr/>
        </p:nvSpPr>
        <p:spPr bwMode="auto">
          <a:xfrm>
            <a:off x="554038" y="3648075"/>
            <a:ext cx="12006262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被举高度相同时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物体的质量越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__ __ __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重力势能越大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8397" name="Text Box 29"/>
          <p:cNvSpPr txBox="1">
            <a:spLocks noChangeArrowheads="1"/>
          </p:cNvSpPr>
          <p:nvPr/>
        </p:nvSpPr>
        <p:spPr bwMode="auto">
          <a:xfrm>
            <a:off x="5618163" y="3502025"/>
            <a:ext cx="86360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8401" name="Oval 33"/>
          <p:cNvSpPr>
            <a:spLocks noChangeArrowheads="1"/>
          </p:cNvSpPr>
          <p:nvPr/>
        </p:nvSpPr>
        <p:spPr bwMode="auto">
          <a:xfrm>
            <a:off x="6965950" y="779463"/>
            <a:ext cx="671513" cy="503237"/>
          </a:xfrm>
          <a:prstGeom prst="ellips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63" tIns="60981" rIns="121963" bIns="60981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8402" name="Text Box 34"/>
          <p:cNvSpPr txBox="1">
            <a:spLocks noChangeArrowheads="1"/>
          </p:cNvSpPr>
          <p:nvPr/>
        </p:nvSpPr>
        <p:spPr bwMode="auto">
          <a:xfrm>
            <a:off x="625475" y="4664075"/>
            <a:ext cx="10469563" cy="184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归纳以上两组结论得出：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物体被举得越</a:t>
            </a:r>
            <a:r>
              <a:rPr lang="zh-CN" altLang="en-US" sz="2800" b="1" u="sng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，质量越</a:t>
            </a:r>
            <a:r>
              <a:rPr lang="zh-CN" altLang="en-US" sz="2800" b="1" u="sng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，它具有的重力势能就越</a:t>
            </a:r>
            <a:r>
              <a:rPr lang="zh-CN" altLang="en-US" sz="2800" b="1" u="sng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8403" name="Text Box 35"/>
          <p:cNvSpPr txBox="1">
            <a:spLocks noChangeArrowheads="1"/>
          </p:cNvSpPr>
          <p:nvPr/>
        </p:nvSpPr>
        <p:spPr bwMode="auto">
          <a:xfrm>
            <a:off x="2930525" y="5243513"/>
            <a:ext cx="1150938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7321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高</a:t>
            </a:r>
            <a:endParaRPr lang="zh-CN" altLang="en-US" sz="2800" b="1">
              <a:solidFill>
                <a:srgbClr val="F7321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8406" name="Text Box 38"/>
          <p:cNvSpPr txBox="1">
            <a:spLocks noChangeArrowheads="1"/>
          </p:cNvSpPr>
          <p:nvPr/>
        </p:nvSpPr>
        <p:spPr bwMode="auto">
          <a:xfrm>
            <a:off x="4857750" y="5213350"/>
            <a:ext cx="1055688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7321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endParaRPr lang="zh-CN" altLang="en-US" sz="2800" b="1">
              <a:solidFill>
                <a:srgbClr val="F7321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8407" name="Text Box 39"/>
          <p:cNvSpPr txBox="1">
            <a:spLocks noChangeArrowheads="1"/>
          </p:cNvSpPr>
          <p:nvPr/>
        </p:nvSpPr>
        <p:spPr bwMode="auto">
          <a:xfrm>
            <a:off x="9363075" y="5213350"/>
            <a:ext cx="124936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7321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多</a:t>
            </a:r>
            <a:endParaRPr lang="zh-CN" altLang="en-US" sz="2800" b="1">
              <a:solidFill>
                <a:srgbClr val="F7321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5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58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2000"/>
                                        <p:tgtEl>
                                          <p:spTgt spid="58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2000"/>
                                        <p:tgtEl>
                                          <p:spTgt spid="58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2000"/>
                                        <p:tgtEl>
                                          <p:spTgt spid="5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8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2000"/>
                                        <p:tgtEl>
                                          <p:spTgt spid="58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2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50289E-6 L 0.00399 0.2675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34111E-6 L 0.00191 0.3066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53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8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8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8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58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584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2" dur="1" fill="hold"/>
                                        <p:tgtEl>
                                          <p:spTgt spid="584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1" fill="hold"/>
                                        <p:tgtEl>
                                          <p:spTgt spid="584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nimBg="1"/>
      <p:bldP spid="58373" grpId="0" animBg="1"/>
      <p:bldP spid="58373" grpId="1" animBg="1"/>
      <p:bldP spid="58377" grpId="0" animBg="1"/>
      <p:bldP spid="58381" grpId="0"/>
      <p:bldP spid="58383" grpId="0" animBg="1"/>
      <p:bldP spid="58384" grpId="0" animBg="1"/>
      <p:bldP spid="58385" grpId="0" animBg="1"/>
      <p:bldP spid="58386" grpId="0" animBg="1"/>
      <p:bldP spid="58387" grpId="0" animBg="1"/>
      <p:bldP spid="58388" grpId="0" animBg="1"/>
      <p:bldP spid="58389" grpId="0" animBg="1"/>
      <p:bldP spid="58390" grpId="0" animBg="1"/>
      <p:bldP spid="58391" grpId="0" animBg="1"/>
      <p:bldP spid="58392" grpId="0" animBg="1"/>
      <p:bldP spid="58393" grpId="0" animBg="1"/>
      <p:bldP spid="58394" grpId="0" animBg="1"/>
      <p:bldP spid="58401" grpId="0" animBg="1"/>
      <p:bldP spid="58402" grpId="0"/>
      <p:bldP spid="58403" grpId="0"/>
      <p:bldP spid="58406" grpId="0"/>
      <p:bldP spid="584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720725" y="4783138"/>
            <a:ext cx="107569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３、物体由于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发生弹性形变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而具有的能叫做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弹性势能。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815975" y="3270250"/>
            <a:ext cx="1027906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２、物体由于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被举高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而具有的能叫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重力势能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758825" y="1831975"/>
            <a:ext cx="1027906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１、物体由于</a:t>
            </a:r>
            <a:r>
              <a:rPr lang="zh-CN" altLang="en-US" sz="2800" b="1" i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运动</a:t>
            </a:r>
            <a:r>
              <a:rPr lang="zh-CN" altLang="en-US" sz="28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而具有的能叫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动能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817563" y="331788"/>
            <a:ext cx="10277475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三、动能、重力势能、弹性势能的概念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8918" name="Group 6"/>
          <p:cNvGrpSpPr/>
          <p:nvPr/>
        </p:nvGrpSpPr>
        <p:grpSpPr bwMode="auto">
          <a:xfrm>
            <a:off x="-11095038" y="0"/>
            <a:ext cx="10518775" cy="6781800"/>
            <a:chOff x="0" y="0"/>
            <a:chExt cx="4967" cy="4271"/>
          </a:xfrm>
        </p:grpSpPr>
        <p:pic>
          <p:nvPicPr>
            <p:cNvPr id="14350" name="Picture 7" descr="正在击球的球拍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967" cy="4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1" name="Text Box 8"/>
            <p:cNvSpPr txBox="1">
              <a:spLocks noChangeArrowheads="1"/>
            </p:cNvSpPr>
            <p:nvPr/>
          </p:nvSpPr>
          <p:spPr bwMode="auto">
            <a:xfrm>
              <a:off x="1111" y="3702"/>
              <a:ext cx="2767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正在击球的网球拍</a:t>
              </a:r>
              <a:endPara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921" name="Group 9"/>
          <p:cNvGrpSpPr/>
          <p:nvPr/>
        </p:nvGrpSpPr>
        <p:grpSpPr bwMode="auto">
          <a:xfrm>
            <a:off x="-7637463" y="0"/>
            <a:ext cx="7073900" cy="6859588"/>
            <a:chOff x="612" y="0"/>
            <a:chExt cx="3340" cy="4320"/>
          </a:xfrm>
        </p:grpSpPr>
        <p:pic>
          <p:nvPicPr>
            <p:cNvPr id="14348" name="Picture 10" descr="被拉长的橡皮筋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0"/>
              <a:ext cx="334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9" name="Text Box 11"/>
            <p:cNvSpPr txBox="1">
              <a:spLocks noChangeArrowheads="1"/>
            </p:cNvSpPr>
            <p:nvPr/>
          </p:nvSpPr>
          <p:spPr bwMode="auto">
            <a:xfrm>
              <a:off x="3587" y="1887"/>
              <a:ext cx="291" cy="22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拉长的橡皮筋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924" name="Group 12"/>
          <p:cNvGrpSpPr/>
          <p:nvPr/>
        </p:nvGrpSpPr>
        <p:grpSpPr bwMode="auto">
          <a:xfrm>
            <a:off x="-12057063" y="547688"/>
            <a:ext cx="11671300" cy="5805487"/>
            <a:chOff x="-159" y="665"/>
            <a:chExt cx="5511" cy="3655"/>
          </a:xfrm>
        </p:grpSpPr>
        <p:pic>
          <p:nvPicPr>
            <p:cNvPr id="14346" name="Picture 13" descr="变形的弹簧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9" y="665"/>
              <a:ext cx="5511" cy="3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7" name="Text Box 14"/>
            <p:cNvSpPr txBox="1">
              <a:spLocks noChangeArrowheads="1"/>
            </p:cNvSpPr>
            <p:nvPr/>
          </p:nvSpPr>
          <p:spPr bwMode="auto">
            <a:xfrm>
              <a:off x="1610" y="3801"/>
              <a:ext cx="2495" cy="32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被拉长的弹簧</a:t>
              </a:r>
              <a:endPara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8929" name="撑杆跳高.mpg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1150"/>
            <a:ext cx="12198350" cy="727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8348E-6 L 1.0099 0.01802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03" y="9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10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2549E-6 L 0.83611 -1.12549E-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45043E-6 L 0.9783 -0.01525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06" y="-7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6693" fill="hold"/>
                                        <p:tgtEl>
                                          <p:spTgt spid="38929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5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8929"/>
                </p:tgtEl>
              </p:cMediaNode>
            </p:vide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89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389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29"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627063" y="998538"/>
            <a:ext cx="12053887" cy="615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7321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物体的弹性势能大小跟什么因素有关？</a:t>
            </a:r>
            <a:endParaRPr lang="zh-CN" altLang="en-US" sz="3200" b="1">
              <a:solidFill>
                <a:srgbClr val="F7321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0" y="2565400"/>
            <a:ext cx="12198350" cy="98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大量事实和实验表明：弹性物体的弹性越</a:t>
            </a:r>
            <a:r>
              <a:rPr lang="zh-CN" altLang="en-US" sz="2800" b="1" u="sng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，形变越</a:t>
            </a:r>
            <a:r>
              <a:rPr lang="zh-CN" altLang="en-US" sz="2800" b="1" u="sng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，它具有的弹性势能就越</a:t>
            </a:r>
            <a:r>
              <a:rPr lang="zh-CN" altLang="en-US" sz="2800" b="1" u="sng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zh-CN" altLang="en-US" sz="2800" b="1" u="sng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4046" name="Text Box 14"/>
          <p:cNvSpPr txBox="1">
            <a:spLocks noChangeArrowheads="1"/>
          </p:cNvSpPr>
          <p:nvPr/>
        </p:nvSpPr>
        <p:spPr bwMode="auto">
          <a:xfrm>
            <a:off x="6819900" y="2505075"/>
            <a:ext cx="1150938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强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8693150" y="2505075"/>
            <a:ext cx="1057275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1538288" y="2997200"/>
            <a:ext cx="1057275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多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693738" y="263525"/>
            <a:ext cx="4802187" cy="6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六、小结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0" name="AutoShape 4"/>
          <p:cNvSpPr/>
          <p:nvPr/>
        </p:nvSpPr>
        <p:spPr bwMode="auto">
          <a:xfrm>
            <a:off x="2641600" y="2047875"/>
            <a:ext cx="192088" cy="2014538"/>
          </a:xfrm>
          <a:prstGeom prst="leftBrace">
            <a:avLst>
              <a:gd name="adj1" fmla="val 116577"/>
              <a:gd name="adj2" fmla="val 50000"/>
            </a:avLst>
          </a:prstGeom>
          <a:noFill/>
          <a:ln w="57150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63" tIns="60981" rIns="121963" bIns="60981" anchor="ctr"/>
          <a:lstStyle/>
          <a:p>
            <a:pPr algn="ctr"/>
            <a:endParaRPr lang="zh-CN" altLang="zh-CN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927350" y="1700213"/>
            <a:ext cx="2593975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动能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2813050" y="3713163"/>
            <a:ext cx="234315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势能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5063" name="AutoShape 7"/>
          <p:cNvSpPr/>
          <p:nvPr/>
        </p:nvSpPr>
        <p:spPr bwMode="auto">
          <a:xfrm>
            <a:off x="4560888" y="3500438"/>
            <a:ext cx="214312" cy="1368425"/>
          </a:xfrm>
          <a:prstGeom prst="leftBrace">
            <a:avLst>
              <a:gd name="adj1" fmla="val 70976"/>
              <a:gd name="adj2" fmla="val 50000"/>
            </a:avLst>
          </a:prstGeom>
          <a:noFill/>
          <a:ln w="57150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63" tIns="60981" rIns="121963" bIns="60981" anchor="ctr"/>
          <a:lstStyle/>
          <a:p>
            <a:pPr algn="ctr"/>
            <a:endParaRPr lang="zh-CN" altLang="zh-CN" sz="28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4659313" y="3211513"/>
            <a:ext cx="2840037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重力势能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4754563" y="4433888"/>
            <a:ext cx="2879725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弹性势能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8020050" y="1414463"/>
            <a:ext cx="2882900" cy="98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与速度和质量有关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45067" name="Group 11"/>
          <p:cNvGrpSpPr/>
          <p:nvPr/>
        </p:nvGrpSpPr>
        <p:grpSpPr bwMode="auto">
          <a:xfrm>
            <a:off x="7519988" y="2936875"/>
            <a:ext cx="4151312" cy="954088"/>
            <a:chOff x="3732" y="1533"/>
            <a:chExt cx="1960" cy="601"/>
          </a:xfrm>
        </p:grpSpPr>
        <p:sp>
          <p:nvSpPr>
            <p:cNvPr id="16400" name="Text Box 12"/>
            <p:cNvSpPr txBox="1">
              <a:spLocks noChangeArrowheads="1"/>
            </p:cNvSpPr>
            <p:nvPr/>
          </p:nvSpPr>
          <p:spPr bwMode="auto">
            <a:xfrm>
              <a:off x="4104" y="1533"/>
              <a:ext cx="1588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与被举高度和质量有关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401" name="AutoShape 13"/>
            <p:cNvSpPr>
              <a:spLocks noChangeArrowheads="1"/>
            </p:cNvSpPr>
            <p:nvPr/>
          </p:nvSpPr>
          <p:spPr bwMode="auto">
            <a:xfrm>
              <a:off x="3732" y="1824"/>
              <a:ext cx="363" cy="182"/>
            </a:xfrm>
            <a:prstGeom prst="rightArrow">
              <a:avLst>
                <a:gd name="adj1" fmla="val 50000"/>
                <a:gd name="adj2" fmla="val 4986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5070" name="AutoShape 14"/>
          <p:cNvSpPr>
            <a:spLocks noChangeArrowheads="1"/>
          </p:cNvSpPr>
          <p:nvPr/>
        </p:nvSpPr>
        <p:spPr bwMode="auto">
          <a:xfrm>
            <a:off x="5137150" y="1916113"/>
            <a:ext cx="2595563" cy="287337"/>
          </a:xfrm>
          <a:prstGeom prst="rightArrow">
            <a:avLst>
              <a:gd name="adj1" fmla="val 50000"/>
              <a:gd name="adj2" fmla="val 16933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63" tIns="60981" rIns="121963" bIns="60981" anchor="ctr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45071" name="Group 15"/>
          <p:cNvGrpSpPr/>
          <p:nvPr/>
        </p:nvGrpSpPr>
        <p:grpSpPr bwMode="auto">
          <a:xfrm>
            <a:off x="7539038" y="4221163"/>
            <a:ext cx="4033837" cy="954087"/>
            <a:chOff x="3732" y="2341"/>
            <a:chExt cx="1905" cy="601"/>
          </a:xfrm>
        </p:grpSpPr>
        <p:sp>
          <p:nvSpPr>
            <p:cNvPr id="16398" name="AutoShape 16"/>
            <p:cNvSpPr>
              <a:spLocks noChangeArrowheads="1"/>
            </p:cNvSpPr>
            <p:nvPr/>
          </p:nvSpPr>
          <p:spPr bwMode="auto">
            <a:xfrm>
              <a:off x="3732" y="2568"/>
              <a:ext cx="363" cy="182"/>
            </a:xfrm>
            <a:prstGeom prst="rightArrow">
              <a:avLst>
                <a:gd name="adj1" fmla="val 50000"/>
                <a:gd name="adj2" fmla="val 4986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399" name="Text Box 17"/>
            <p:cNvSpPr txBox="1">
              <a:spLocks noChangeArrowheads="1"/>
            </p:cNvSpPr>
            <p:nvPr/>
          </p:nvSpPr>
          <p:spPr bwMode="auto">
            <a:xfrm>
              <a:off x="4049" y="2341"/>
              <a:ext cx="1588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与弹性强弱和形变大小有关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5074" name="Text Box 18"/>
          <p:cNvSpPr txBox="1">
            <a:spLocks noChangeArrowheads="1"/>
          </p:cNvSpPr>
          <p:nvPr/>
        </p:nvSpPr>
        <p:spPr bwMode="auto">
          <a:xfrm>
            <a:off x="527050" y="2638425"/>
            <a:ext cx="2111375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能量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8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60" grpId="0" animBg="1"/>
      <p:bldP spid="45061" grpId="0"/>
      <p:bldP spid="45062" grpId="0"/>
      <p:bldP spid="45063" grpId="0" animBg="1"/>
      <p:bldP spid="45064" grpId="0"/>
      <p:bldP spid="45065" grpId="0"/>
      <p:bldP spid="45066" grpId="0"/>
      <p:bldP spid="45070" grpId="0" animBg="1"/>
      <p:bldP spid="450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31800" y="1787525"/>
            <a:ext cx="11526838" cy="141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１、一架飞机在灾区上方水平匀速飞行，并不断向灾区空投救灾物资，则飞机在这个过程中，动能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，势能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填“变大”或“变小”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769938" y="404813"/>
            <a:ext cx="6819900" cy="67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动手动脑学物理</a:t>
            </a:r>
            <a:endParaRPr lang="zh-CN" altLang="en-US" sz="36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4803775" y="2219325"/>
            <a:ext cx="2111375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变小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6796088" y="2227263"/>
            <a:ext cx="2111375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变小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Line 2"/>
          <p:cNvSpPr>
            <a:spLocks noChangeShapeType="1"/>
          </p:cNvSpPr>
          <p:nvPr/>
        </p:nvSpPr>
        <p:spPr bwMode="auto">
          <a:xfrm>
            <a:off x="5426075" y="692150"/>
            <a:ext cx="70135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grpSp>
        <p:nvGrpSpPr>
          <p:cNvPr id="50179" name="Group 3"/>
          <p:cNvGrpSpPr/>
          <p:nvPr/>
        </p:nvGrpSpPr>
        <p:grpSpPr bwMode="auto">
          <a:xfrm>
            <a:off x="7348538" y="2060575"/>
            <a:ext cx="576262" cy="1079500"/>
            <a:chOff x="4175" y="3795"/>
            <a:chExt cx="725" cy="1938"/>
          </a:xfrm>
        </p:grpSpPr>
        <p:sp>
          <p:nvSpPr>
            <p:cNvPr id="18472" name="Freeform 4" descr="栎木"/>
            <p:cNvSpPr/>
            <p:nvPr/>
          </p:nvSpPr>
          <p:spPr bwMode="auto">
            <a:xfrm>
              <a:off x="4254" y="3795"/>
              <a:ext cx="400" cy="1839"/>
            </a:xfrm>
            <a:custGeom>
              <a:avLst/>
              <a:gdLst>
                <a:gd name="T0" fmla="*/ 0 w 400"/>
                <a:gd name="T1" fmla="*/ 0 h 400"/>
                <a:gd name="T2" fmla="*/ 400 w 400"/>
                <a:gd name="T3" fmla="*/ 0 h 400"/>
                <a:gd name="T4" fmla="*/ 400 w 400"/>
                <a:gd name="T5" fmla="*/ 8455 h 400"/>
                <a:gd name="T6" fmla="*/ 0 w 400"/>
                <a:gd name="T7" fmla="*/ 8455 h 400"/>
                <a:gd name="T8" fmla="*/ 0 w 400"/>
                <a:gd name="T9" fmla="*/ 0 h 4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0" h="400">
                  <a:moveTo>
                    <a:pt x="0" y="0"/>
                  </a:moveTo>
                  <a:lnTo>
                    <a:pt x="400" y="0"/>
                  </a:lnTo>
                  <a:lnTo>
                    <a:pt x="400" y="400"/>
                  </a:lnTo>
                  <a:lnTo>
                    <a:pt x="0" y="4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1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Rectangle 5"/>
            <p:cNvSpPr>
              <a:spLocks noChangeArrowheads="1"/>
            </p:cNvSpPr>
            <p:nvPr/>
          </p:nvSpPr>
          <p:spPr bwMode="auto">
            <a:xfrm rot="-1522665">
              <a:off x="4175" y="5150"/>
              <a:ext cx="194" cy="5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8474" name="Rectangle 6"/>
            <p:cNvSpPr>
              <a:spLocks noChangeArrowheads="1"/>
            </p:cNvSpPr>
            <p:nvPr/>
          </p:nvSpPr>
          <p:spPr bwMode="auto">
            <a:xfrm rot="1484462">
              <a:off x="4572" y="5145"/>
              <a:ext cx="328" cy="5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7251700" y="763588"/>
            <a:ext cx="576263" cy="434975"/>
          </a:xfrm>
          <a:prstGeom prst="rect">
            <a:avLst/>
          </a:prstGeom>
          <a:solidFill>
            <a:srgbClr val="DDDDDD"/>
          </a:solidFill>
          <a:ln w="19050">
            <a:solidFill>
              <a:schemeClr val="tx1"/>
            </a:solidFill>
            <a:prstDash val="sys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63" tIns="60981" rIns="121963" bIns="60981" anchor="ctr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10133013" y="620713"/>
            <a:ext cx="765175" cy="576262"/>
          </a:xfrm>
          <a:prstGeom prst="rect">
            <a:avLst/>
          </a:prstGeom>
          <a:solidFill>
            <a:srgbClr val="DDDDDD"/>
          </a:solidFill>
          <a:ln w="19050">
            <a:solidFill>
              <a:schemeClr val="tx1"/>
            </a:solidFill>
            <a:prstDash val="sys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63" tIns="60981" rIns="121963" bIns="60981" anchor="ctr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8693150" y="260350"/>
            <a:ext cx="576263" cy="433388"/>
          </a:xfrm>
          <a:prstGeom prst="rect">
            <a:avLst/>
          </a:prstGeom>
          <a:solidFill>
            <a:srgbClr val="DDDDDD"/>
          </a:solidFill>
          <a:ln w="19050">
            <a:solidFill>
              <a:schemeClr val="tx1"/>
            </a:solidFill>
            <a:prstDash val="sys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63" tIns="60981" rIns="121963" bIns="60981" anchor="ctr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186" name="Line 10"/>
          <p:cNvSpPr>
            <a:spLocks noChangeShapeType="1"/>
          </p:cNvSpPr>
          <p:nvPr/>
        </p:nvSpPr>
        <p:spPr bwMode="auto">
          <a:xfrm>
            <a:off x="5907088" y="2678113"/>
            <a:ext cx="59547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grpSp>
        <p:nvGrpSpPr>
          <p:cNvPr id="50187" name="Group 11"/>
          <p:cNvGrpSpPr/>
          <p:nvPr/>
        </p:nvGrpSpPr>
        <p:grpSpPr bwMode="auto">
          <a:xfrm>
            <a:off x="8731250" y="2060575"/>
            <a:ext cx="576263" cy="1079500"/>
            <a:chOff x="4175" y="3795"/>
            <a:chExt cx="725" cy="1938"/>
          </a:xfrm>
        </p:grpSpPr>
        <p:sp>
          <p:nvSpPr>
            <p:cNvPr id="18469" name="Freeform 12" descr="栎木"/>
            <p:cNvSpPr/>
            <p:nvPr/>
          </p:nvSpPr>
          <p:spPr bwMode="auto">
            <a:xfrm>
              <a:off x="4254" y="3795"/>
              <a:ext cx="400" cy="1839"/>
            </a:xfrm>
            <a:custGeom>
              <a:avLst/>
              <a:gdLst>
                <a:gd name="T0" fmla="*/ 0 w 400"/>
                <a:gd name="T1" fmla="*/ 0 h 400"/>
                <a:gd name="T2" fmla="*/ 400 w 400"/>
                <a:gd name="T3" fmla="*/ 0 h 400"/>
                <a:gd name="T4" fmla="*/ 400 w 400"/>
                <a:gd name="T5" fmla="*/ 8455 h 400"/>
                <a:gd name="T6" fmla="*/ 0 w 400"/>
                <a:gd name="T7" fmla="*/ 8455 h 400"/>
                <a:gd name="T8" fmla="*/ 0 w 400"/>
                <a:gd name="T9" fmla="*/ 0 h 4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0" h="400">
                  <a:moveTo>
                    <a:pt x="0" y="0"/>
                  </a:moveTo>
                  <a:lnTo>
                    <a:pt x="400" y="0"/>
                  </a:lnTo>
                  <a:lnTo>
                    <a:pt x="400" y="400"/>
                  </a:lnTo>
                  <a:lnTo>
                    <a:pt x="0" y="4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1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0" name="Rectangle 13"/>
            <p:cNvSpPr>
              <a:spLocks noChangeArrowheads="1"/>
            </p:cNvSpPr>
            <p:nvPr/>
          </p:nvSpPr>
          <p:spPr bwMode="auto">
            <a:xfrm rot="-1522665">
              <a:off x="4175" y="5150"/>
              <a:ext cx="194" cy="5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8471" name="Rectangle 14"/>
            <p:cNvSpPr>
              <a:spLocks noChangeArrowheads="1"/>
            </p:cNvSpPr>
            <p:nvPr/>
          </p:nvSpPr>
          <p:spPr bwMode="auto">
            <a:xfrm rot="1484462">
              <a:off x="4572" y="5145"/>
              <a:ext cx="328" cy="5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191" name="Group 15"/>
          <p:cNvGrpSpPr/>
          <p:nvPr/>
        </p:nvGrpSpPr>
        <p:grpSpPr bwMode="auto">
          <a:xfrm>
            <a:off x="10304463" y="2060575"/>
            <a:ext cx="576262" cy="1079500"/>
            <a:chOff x="4175" y="3795"/>
            <a:chExt cx="725" cy="1938"/>
          </a:xfrm>
        </p:grpSpPr>
        <p:sp>
          <p:nvSpPr>
            <p:cNvPr id="18466" name="Freeform 16" descr="栎木"/>
            <p:cNvSpPr/>
            <p:nvPr/>
          </p:nvSpPr>
          <p:spPr bwMode="auto">
            <a:xfrm>
              <a:off x="4254" y="3795"/>
              <a:ext cx="400" cy="1839"/>
            </a:xfrm>
            <a:custGeom>
              <a:avLst/>
              <a:gdLst>
                <a:gd name="T0" fmla="*/ 0 w 400"/>
                <a:gd name="T1" fmla="*/ 0 h 400"/>
                <a:gd name="T2" fmla="*/ 400 w 400"/>
                <a:gd name="T3" fmla="*/ 0 h 400"/>
                <a:gd name="T4" fmla="*/ 400 w 400"/>
                <a:gd name="T5" fmla="*/ 8455 h 400"/>
                <a:gd name="T6" fmla="*/ 0 w 400"/>
                <a:gd name="T7" fmla="*/ 8455 h 400"/>
                <a:gd name="T8" fmla="*/ 0 w 400"/>
                <a:gd name="T9" fmla="*/ 0 h 4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0" h="400">
                  <a:moveTo>
                    <a:pt x="0" y="0"/>
                  </a:moveTo>
                  <a:lnTo>
                    <a:pt x="400" y="0"/>
                  </a:lnTo>
                  <a:lnTo>
                    <a:pt x="400" y="400"/>
                  </a:lnTo>
                  <a:lnTo>
                    <a:pt x="0" y="4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1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Rectangle 17"/>
            <p:cNvSpPr>
              <a:spLocks noChangeArrowheads="1"/>
            </p:cNvSpPr>
            <p:nvPr/>
          </p:nvSpPr>
          <p:spPr bwMode="auto">
            <a:xfrm rot="-1522665">
              <a:off x="4175" y="5150"/>
              <a:ext cx="194" cy="5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8468" name="Rectangle 18"/>
            <p:cNvSpPr>
              <a:spLocks noChangeArrowheads="1"/>
            </p:cNvSpPr>
            <p:nvPr/>
          </p:nvSpPr>
          <p:spPr bwMode="auto">
            <a:xfrm rot="1484462">
              <a:off x="4572" y="5145"/>
              <a:ext cx="328" cy="5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0195" name="Line 19"/>
          <p:cNvSpPr>
            <a:spLocks noChangeShapeType="1"/>
          </p:cNvSpPr>
          <p:nvPr/>
        </p:nvSpPr>
        <p:spPr bwMode="auto">
          <a:xfrm>
            <a:off x="6099175" y="2695575"/>
            <a:ext cx="5859463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0196" name="Line 20"/>
          <p:cNvSpPr>
            <a:spLocks noChangeShapeType="1"/>
          </p:cNvSpPr>
          <p:nvPr/>
        </p:nvSpPr>
        <p:spPr bwMode="auto">
          <a:xfrm>
            <a:off x="6040438" y="2722563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0197" name="Line 21"/>
          <p:cNvSpPr>
            <a:spLocks noChangeShapeType="1"/>
          </p:cNvSpPr>
          <p:nvPr/>
        </p:nvSpPr>
        <p:spPr bwMode="auto">
          <a:xfrm>
            <a:off x="6080125" y="2752725"/>
            <a:ext cx="5859463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0198" name="Line 22"/>
          <p:cNvSpPr>
            <a:spLocks noChangeShapeType="1"/>
          </p:cNvSpPr>
          <p:nvPr/>
        </p:nvSpPr>
        <p:spPr bwMode="auto">
          <a:xfrm>
            <a:off x="6099175" y="2779713"/>
            <a:ext cx="5859463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0199" name="Line 23"/>
          <p:cNvSpPr>
            <a:spLocks noChangeShapeType="1"/>
          </p:cNvSpPr>
          <p:nvPr/>
        </p:nvSpPr>
        <p:spPr bwMode="auto">
          <a:xfrm>
            <a:off x="6099175" y="2924175"/>
            <a:ext cx="5859463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0200" name="Line 24"/>
          <p:cNvSpPr>
            <a:spLocks noChangeShapeType="1"/>
          </p:cNvSpPr>
          <p:nvPr/>
        </p:nvSpPr>
        <p:spPr bwMode="auto">
          <a:xfrm>
            <a:off x="6099175" y="2854325"/>
            <a:ext cx="5859463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0201" name="Line 25"/>
          <p:cNvSpPr>
            <a:spLocks noChangeShapeType="1"/>
          </p:cNvSpPr>
          <p:nvPr/>
        </p:nvSpPr>
        <p:spPr bwMode="auto">
          <a:xfrm>
            <a:off x="5945188" y="3009900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0202" name="Line 26"/>
          <p:cNvSpPr>
            <a:spLocks noChangeShapeType="1"/>
          </p:cNvSpPr>
          <p:nvPr/>
        </p:nvSpPr>
        <p:spPr bwMode="auto">
          <a:xfrm>
            <a:off x="6137275" y="3109913"/>
            <a:ext cx="5859463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0203" name="Line 27"/>
          <p:cNvSpPr>
            <a:spLocks noChangeShapeType="1"/>
          </p:cNvSpPr>
          <p:nvPr/>
        </p:nvSpPr>
        <p:spPr bwMode="auto">
          <a:xfrm>
            <a:off x="6061075" y="3225800"/>
            <a:ext cx="5859463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0204" name="Line 28"/>
          <p:cNvSpPr>
            <a:spLocks noChangeShapeType="1"/>
          </p:cNvSpPr>
          <p:nvPr/>
        </p:nvSpPr>
        <p:spPr bwMode="auto">
          <a:xfrm>
            <a:off x="6099175" y="3355975"/>
            <a:ext cx="5859463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7251700" y="763588"/>
            <a:ext cx="576263" cy="434975"/>
          </a:xfrm>
          <a:prstGeom prst="rect">
            <a:avLst/>
          </a:prstGeom>
          <a:solidFill>
            <a:srgbClr val="969696"/>
          </a:solid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63" tIns="60981" rIns="121963" bIns="60981" anchor="ctr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8693150" y="260350"/>
            <a:ext cx="576263" cy="433388"/>
          </a:xfrm>
          <a:prstGeom prst="rect">
            <a:avLst/>
          </a:prstGeom>
          <a:solidFill>
            <a:srgbClr val="969696"/>
          </a:solid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63" tIns="60981" rIns="121963" bIns="60981" anchor="ctr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207" name="Rectangle 31"/>
          <p:cNvSpPr>
            <a:spLocks noChangeArrowheads="1"/>
          </p:cNvSpPr>
          <p:nvPr/>
        </p:nvSpPr>
        <p:spPr bwMode="auto">
          <a:xfrm>
            <a:off x="10133013" y="620713"/>
            <a:ext cx="766762" cy="576262"/>
          </a:xfrm>
          <a:prstGeom prst="rect">
            <a:avLst/>
          </a:prstGeom>
          <a:solidFill>
            <a:srgbClr val="969696"/>
          </a:solid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63" tIns="60981" rIns="121963" bIns="60981" anchor="ctr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208" name="Line 32"/>
          <p:cNvSpPr>
            <a:spLocks noChangeShapeType="1"/>
          </p:cNvSpPr>
          <p:nvPr/>
        </p:nvSpPr>
        <p:spPr bwMode="auto">
          <a:xfrm>
            <a:off x="5426075" y="1196975"/>
            <a:ext cx="70135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0209" name="Text Box 33"/>
          <p:cNvSpPr txBox="1">
            <a:spLocks noChangeArrowheads="1"/>
          </p:cNvSpPr>
          <p:nvPr/>
        </p:nvSpPr>
        <p:spPr bwMode="auto">
          <a:xfrm>
            <a:off x="7153275" y="3168650"/>
            <a:ext cx="769938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210" name="Text Box 34"/>
          <p:cNvSpPr txBox="1">
            <a:spLocks noChangeArrowheads="1"/>
          </p:cNvSpPr>
          <p:nvPr/>
        </p:nvSpPr>
        <p:spPr bwMode="auto">
          <a:xfrm>
            <a:off x="8691563" y="3186113"/>
            <a:ext cx="76835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211" name="Text Box 35"/>
          <p:cNvSpPr txBox="1">
            <a:spLocks noChangeArrowheads="1"/>
          </p:cNvSpPr>
          <p:nvPr/>
        </p:nvSpPr>
        <p:spPr bwMode="auto">
          <a:xfrm>
            <a:off x="10228263" y="3198813"/>
            <a:ext cx="769937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212" name="Text Box 36"/>
          <p:cNvSpPr txBox="1">
            <a:spLocks noChangeArrowheads="1"/>
          </p:cNvSpPr>
          <p:nvPr/>
        </p:nvSpPr>
        <p:spPr bwMode="auto">
          <a:xfrm>
            <a:off x="438150" y="3646488"/>
            <a:ext cx="117602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质量相同时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物体被举得越高重力势能越大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213" name="Text Box 37"/>
          <p:cNvSpPr txBox="1">
            <a:spLocks noChangeArrowheads="1"/>
          </p:cNvSpPr>
          <p:nvPr/>
        </p:nvSpPr>
        <p:spPr bwMode="auto">
          <a:xfrm>
            <a:off x="527050" y="5141913"/>
            <a:ext cx="116713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被举高度相同时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物体的质量越大重力势能越大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214" name="Text Box 38"/>
          <p:cNvSpPr txBox="1">
            <a:spLocks noChangeArrowheads="1"/>
          </p:cNvSpPr>
          <p:nvPr/>
        </p:nvSpPr>
        <p:spPr bwMode="auto">
          <a:xfrm>
            <a:off x="334963" y="1973263"/>
            <a:ext cx="54737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比较图中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两个实验可得：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215" name="Text Box 39"/>
          <p:cNvSpPr txBox="1">
            <a:spLocks noChangeArrowheads="1"/>
          </p:cNvSpPr>
          <p:nvPr/>
        </p:nvSpPr>
        <p:spPr bwMode="auto">
          <a:xfrm>
            <a:off x="431800" y="4294188"/>
            <a:ext cx="11141075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比较图中</a:t>
            </a:r>
            <a:r>
              <a:rPr lang="zh-CN" altLang="en-US" sz="2800" b="1" u="sng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＿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800" b="1" u="sng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＿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两个实验可得：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216" name="Text Box 40"/>
          <p:cNvSpPr txBox="1">
            <a:spLocks noChangeArrowheads="1"/>
          </p:cNvSpPr>
          <p:nvPr/>
        </p:nvSpPr>
        <p:spPr bwMode="auto">
          <a:xfrm>
            <a:off x="2303463" y="4200525"/>
            <a:ext cx="76835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0217" name="Text Box 41"/>
          <p:cNvSpPr txBox="1">
            <a:spLocks noChangeArrowheads="1"/>
          </p:cNvSpPr>
          <p:nvPr/>
        </p:nvSpPr>
        <p:spPr bwMode="auto">
          <a:xfrm>
            <a:off x="3055938" y="4235450"/>
            <a:ext cx="76835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65" name="Text Box 42"/>
          <p:cNvSpPr txBox="1">
            <a:spLocks noChangeArrowheads="1"/>
          </p:cNvSpPr>
          <p:nvPr/>
        </p:nvSpPr>
        <p:spPr bwMode="auto">
          <a:xfrm>
            <a:off x="431800" y="639763"/>
            <a:ext cx="4708525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２、实验题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20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2000"/>
                                        <p:tgtEl>
                                          <p:spTgt spid="50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2000"/>
                                        <p:tgtEl>
                                          <p:spTgt spid="50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2000"/>
                                        <p:tgtEl>
                                          <p:spTgt spid="50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2000"/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2000"/>
                                        <p:tgtEl>
                                          <p:spTgt spid="50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0"/>
                                        <p:tgtEl>
                                          <p:spTgt spid="50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2000"/>
                                        <p:tgtEl>
                                          <p:spTgt spid="50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50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0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50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0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50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50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0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416 L 4.44444E-6 0.16208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88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44444E-6 -0.00834 L -4.44444E-6 0.03894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4.16185E-6 L -0.00156 0.26821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41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5E-6 -0.00208 L 2.5E-6 0.06628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832 L -0.00156 0.20393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61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3 -0.00834 L -0.00539 0.07045 " pathEditMode="relative" rAng="0" ptsTypes="AA">
                                      <p:cBhvr>
                                        <p:cTn id="109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3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50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0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0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0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0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50183" grpId="0" animBg="1"/>
      <p:bldP spid="50184" grpId="0" animBg="1"/>
      <p:bldP spid="50185" grpId="0" animBg="1"/>
      <p:bldP spid="50186" grpId="0" animBg="1"/>
      <p:bldP spid="50195" grpId="0" animBg="1"/>
      <p:bldP spid="50196" grpId="0" animBg="1"/>
      <p:bldP spid="50197" grpId="0" animBg="1"/>
      <p:bldP spid="50198" grpId="0" animBg="1"/>
      <p:bldP spid="50199" grpId="0" animBg="1"/>
      <p:bldP spid="50200" grpId="0" animBg="1"/>
      <p:bldP spid="50201" grpId="0" animBg="1"/>
      <p:bldP spid="50202" grpId="0" animBg="1"/>
      <p:bldP spid="50203" grpId="0" animBg="1"/>
      <p:bldP spid="50204" grpId="0" animBg="1"/>
      <p:bldP spid="50205" grpId="0" animBg="1"/>
      <p:bldP spid="50205" grpId="1" animBg="1"/>
      <p:bldP spid="50206" grpId="0" animBg="1"/>
      <p:bldP spid="50206" grpId="1" animBg="1"/>
      <p:bldP spid="50207" grpId="0" animBg="1"/>
      <p:bldP spid="50207" grpId="1" animBg="1"/>
      <p:bldP spid="50208" grpId="0" animBg="1"/>
      <p:bldP spid="50209" grpId="0"/>
      <p:bldP spid="50210" grpId="0"/>
      <p:bldP spid="50211" grpId="0"/>
      <p:bldP spid="50212" grpId="0"/>
      <p:bldP spid="50213" grpId="0"/>
      <p:bldP spid="50214" grpId="0"/>
      <p:bldP spid="50215" grpId="0"/>
      <p:bldP spid="50216" grpId="0"/>
      <p:bldP spid="502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609600" y="700088"/>
            <a:ext cx="10979150" cy="114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 anchor="ctr"/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城市街道上的最高行驶速度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km/h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8132" name="Group 4"/>
          <p:cNvGraphicFramePr>
            <a:graphicFrameLocks noGrp="1"/>
          </p:cNvGraphicFramePr>
          <p:nvPr/>
        </p:nvGraphicFramePr>
        <p:xfrm>
          <a:off x="638175" y="1744663"/>
          <a:ext cx="11142663" cy="4121263"/>
        </p:xfrm>
        <a:graphic>
          <a:graphicData uri="http://schemas.openxmlformats.org/drawingml/2006/table">
            <a:tbl>
              <a:tblPr/>
              <a:tblGrid>
                <a:gridCol w="2306035"/>
                <a:gridCol w="7491969"/>
                <a:gridCol w="1344659"/>
              </a:tblGrid>
              <a:tr h="14568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车型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</a:txBody>
                  <a:tcPr marL="121973" marR="121973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设有</a:t>
                      </a:r>
                      <a:r>
                        <a:rPr kumimoji="0" lang="zh-CN" altLang="en-US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中心双实线、中心分隔带、机动车道与非机动车道分隔设施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的道路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</a:txBody>
                  <a:tcPr marL="121973" marR="121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其他道路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</a:txBody>
                  <a:tcPr marL="121973" marR="121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小型客车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</a:txBody>
                  <a:tcPr marL="121973" marR="121973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                        70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</a:txBody>
                  <a:tcPr marL="121973" marR="121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60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</a:txBody>
                  <a:tcPr marL="121973" marR="121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33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大型客车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载重汽车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</a:txBody>
                  <a:tcPr marL="121973" marR="121973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                        60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</a:txBody>
                  <a:tcPr marL="121973" marR="121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50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</a:txBody>
                  <a:tcPr marL="121973" marR="121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… 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</a:txBody>
                  <a:tcPr marL="121973" marR="121973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            …    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</a:txBody>
                  <a:tcPr marL="121973" marR="121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微软雅黑" panose="020B0503020204020204" pitchFamily="34" charset="-122"/>
                        </a:rPr>
                        <a:t>… 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微软雅黑" panose="020B0503020204020204" pitchFamily="34" charset="-122"/>
                      </a:endParaRPr>
                    </a:p>
                  </a:txBody>
                  <a:tcPr marL="121973" marR="121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54" name="Text Box 26"/>
          <p:cNvSpPr txBox="1">
            <a:spLocks noChangeArrowheads="1"/>
          </p:cNvSpPr>
          <p:nvPr/>
        </p:nvSpPr>
        <p:spPr bwMode="auto">
          <a:xfrm>
            <a:off x="482600" y="261938"/>
            <a:ext cx="6148388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微软雅黑" panose="020B0503020204020204" pitchFamily="34" charset="-122"/>
              </a:rPr>
              <a:t>生活中的物理知识</a:t>
            </a:r>
            <a:endParaRPr lang="zh-CN" altLang="en-US" sz="32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9482" name="Text Box 31"/>
          <p:cNvSpPr txBox="1">
            <a:spLocks noChangeArrowheads="1"/>
          </p:cNvSpPr>
          <p:nvPr/>
        </p:nvSpPr>
        <p:spPr bwMode="auto">
          <a:xfrm>
            <a:off x="769938" y="5302250"/>
            <a:ext cx="1123950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弹性势能在生活中的运用（如钟表里的发条）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554038" y="1989138"/>
            <a:ext cx="10758487" cy="263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用物理学的术语解释：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　１、为什么要对机动车的行驶速度进行限制？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２、为什么在同样的道路上，不同的车型的限制速度不一样？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8154" name="Text Box 26"/>
          <p:cNvSpPr txBox="1">
            <a:spLocks noChangeArrowheads="1"/>
          </p:cNvSpPr>
          <p:nvPr/>
        </p:nvSpPr>
        <p:spPr bwMode="auto">
          <a:xfrm>
            <a:off x="554038" y="369888"/>
            <a:ext cx="6148387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微软雅黑" panose="020B0503020204020204" pitchFamily="34" charset="-122"/>
              </a:rPr>
              <a:t>生活中的物理知识</a:t>
            </a:r>
            <a:endParaRPr lang="zh-CN" altLang="en-US" sz="32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74663" y="1485900"/>
            <a:ext cx="10756900" cy="270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rPr>
              <a:t>　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　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用物理学的术语解释：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　　１、为什么要对机动车的行驶速度进行限制？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　　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　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8154" name="Text Box 26"/>
          <p:cNvSpPr txBox="1">
            <a:spLocks noChangeArrowheads="1"/>
          </p:cNvSpPr>
          <p:nvPr/>
        </p:nvSpPr>
        <p:spPr bwMode="auto">
          <a:xfrm>
            <a:off x="266700" y="538163"/>
            <a:ext cx="6148388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微软雅黑" panose="020B0503020204020204" pitchFamily="34" charset="-122"/>
              </a:rPr>
              <a:t>生活中的物理知识</a:t>
            </a:r>
            <a:endParaRPr lang="zh-CN" altLang="en-US" sz="32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48155" name="Text Box 27"/>
          <p:cNvSpPr txBox="1">
            <a:spLocks noChangeArrowheads="1"/>
          </p:cNvSpPr>
          <p:nvPr/>
        </p:nvSpPr>
        <p:spPr bwMode="auto">
          <a:xfrm>
            <a:off x="815975" y="2968625"/>
            <a:ext cx="10950575" cy="133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机动车的行驶速度越大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动能也就越大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越不容易刹车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所以要对车辆的速度加以限制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以免发生交通事故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657225" y="1701800"/>
            <a:ext cx="10756900" cy="141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用物理学的术语解释：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２、为什么在同样的道路上，不同的车型的限制速度不一样？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8154" name="Text Box 26"/>
          <p:cNvSpPr txBox="1">
            <a:spLocks noChangeArrowheads="1"/>
          </p:cNvSpPr>
          <p:nvPr/>
        </p:nvSpPr>
        <p:spPr bwMode="auto">
          <a:xfrm>
            <a:off x="554038" y="300038"/>
            <a:ext cx="6148387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微软雅黑" panose="020B0503020204020204" pitchFamily="34" charset="-122"/>
              </a:rPr>
              <a:t>生活中的物理知识</a:t>
            </a:r>
            <a:endParaRPr lang="zh-CN" altLang="en-US" sz="32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48156" name="Text Box 28"/>
          <p:cNvSpPr txBox="1">
            <a:spLocks noChangeArrowheads="1"/>
          </p:cNvSpPr>
          <p:nvPr/>
        </p:nvSpPr>
        <p:spPr bwMode="auto">
          <a:xfrm>
            <a:off x="657225" y="3333750"/>
            <a:ext cx="11237913" cy="133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不同车型的车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即使速度相同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它们的质量也不同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质量越大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动能也越大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越不容易刹车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所以大型客车的限制速度比小型客车更小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   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595313" y="2238375"/>
            <a:ext cx="11625262" cy="279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下列几种情况中，人对物体做功的是（    ）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3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．举重运动员举着杠铃不动接受记者照相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3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．人提着重物沿水平路面匀速前进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3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．人用力推车同时车沿力的方向在水平地面上运动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3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．小孩用力搬石头，未能搬动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95313" y="1341438"/>
            <a:ext cx="5091112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复习引入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675438" y="2266950"/>
            <a:ext cx="86360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211388" y="5618163"/>
            <a:ext cx="9412287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    </a:t>
            </a:r>
            <a:r>
              <a:rPr kumimoji="1" lang="zh-CN" altLang="en-US" sz="2800" b="1">
                <a:solidFill>
                  <a:srgbClr val="CC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做功应具备什么条件</a:t>
            </a:r>
            <a:r>
              <a:rPr kumimoji="1" lang="en-US" altLang="zh-CN" sz="2800" b="1">
                <a:solidFill>
                  <a:srgbClr val="CC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kumimoji="1" lang="en-US" altLang="zh-CN" sz="2800" b="1">
              <a:solidFill>
                <a:srgbClr val="CC00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>
            <a:off x="334963" y="5807075"/>
            <a:ext cx="960437" cy="771525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63" tIns="60981" rIns="121963" bIns="60981" anchor="ctr"/>
          <a:lstStyle/>
          <a:p>
            <a:pPr>
              <a:defRPr/>
            </a:pPr>
            <a:endParaRPr lang="zh-CN" altLang="en-US" sz="280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4011613" y="261938"/>
            <a:ext cx="2563812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7321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动能  势能</a:t>
            </a:r>
            <a:endParaRPr lang="zh-CN" altLang="en-US" sz="3600" b="1">
              <a:solidFill>
                <a:srgbClr val="F7321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Grp="1" noChangeArrowheads="1"/>
          </p:cNvSpPr>
          <p:nvPr>
            <p:ph type="title"/>
          </p:nvPr>
        </p:nvSpPr>
        <p:spPr>
          <a:xfrm>
            <a:off x="492125" y="838200"/>
            <a:ext cx="10979150" cy="1143000"/>
          </a:xfrm>
        </p:spPr>
        <p:txBody>
          <a:bodyPr/>
          <a:lstStyle/>
          <a:p>
            <a:r>
              <a:rPr lang="zh-CN" altLang="en-US" smtClean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课后作业</a:t>
            </a:r>
            <a:endParaRPr lang="zh-CN" altLang="en-US" smtClean="0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55" name="Text Box 6"/>
          <p:cNvSpPr txBox="1">
            <a:spLocks noChangeArrowheads="1"/>
          </p:cNvSpPr>
          <p:nvPr/>
        </p:nvSpPr>
        <p:spPr bwMode="auto">
          <a:xfrm>
            <a:off x="527050" y="1701800"/>
            <a:ext cx="11144250" cy="198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、探究：影响动能和重力势能大小的因素？利用身边的哪些物品，你还可以设计哪些实验验证你的猜想？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562671" y="2239352"/>
            <a:ext cx="6048672" cy="1271905"/>
          </a:xfrm>
          <a:prstGeom prst="rect">
            <a:avLst/>
          </a:prstGeom>
          <a:noFill/>
        </p:spPr>
        <p:txBody>
          <a:bodyPr lIns="91427" tIns="45713" rIns="91427" bIns="45713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5">
                    <a:lumMod val="75000"/>
                  </a:schemeClr>
                </a:solidFill>
                <a:effectLst>
                  <a:reflection blurRad="25400" stA="30000" endPos="30000" dist="508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本节内容结束</a:t>
            </a:r>
            <a:endParaRPr lang="en-US" altLang="zh-CN" sz="4400" b="1" dirty="0">
              <a:solidFill>
                <a:schemeClr val="accent5">
                  <a:lumMod val="75000"/>
                </a:schemeClr>
              </a:solidFill>
              <a:effectLst>
                <a:reflection blurRad="25400" stA="30000" endPos="30000" dist="508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5">
                    <a:lumMod val="75000"/>
                  </a:schemeClr>
                </a:solidFill>
                <a:effectLst>
                  <a:reflection blurRad="25400" stA="30000" endPos="30000" dist="508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000" dirty="0">
              <a:solidFill>
                <a:schemeClr val="accent5">
                  <a:lumMod val="75000"/>
                </a:schemeClr>
              </a:solidFill>
              <a:effectLst>
                <a:reflection blurRad="25400" stA="30000" endPos="30000" dist="508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622300" y="5292725"/>
            <a:ext cx="5284788" cy="98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打桩机上</a:t>
            </a:r>
            <a:r>
              <a:rPr lang="zh-CN" altLang="en-US" sz="2800" b="1">
                <a:solidFill>
                  <a:srgbClr val="F7321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被举高的重锤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落下来可以把桩打进地里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6147" name="Picture 3" descr="snapshot2006112520383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525" y="577850"/>
            <a:ext cx="4632325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481763" y="5292725"/>
            <a:ext cx="5091112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7321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被压弯的跳板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可以弹起运动员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6149" name="Picture 5" descr="0718_2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763" y="577850"/>
            <a:ext cx="4487862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AutoShape 6"/>
          <p:cNvSpPr>
            <a:spLocks noChangeArrowheads="1"/>
          </p:cNvSpPr>
          <p:nvPr/>
        </p:nvSpPr>
        <p:spPr bwMode="auto">
          <a:xfrm rot="-8255105">
            <a:off x="5083175" y="3703638"/>
            <a:ext cx="1208088" cy="257175"/>
          </a:xfrm>
          <a:prstGeom prst="rightArrow">
            <a:avLst>
              <a:gd name="adj1" fmla="val 50000"/>
              <a:gd name="adj2" fmla="val 88057"/>
            </a:avLst>
          </a:prstGeom>
          <a:solidFill>
            <a:srgbClr val="F7321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63" tIns="60981" rIns="121963" bIns="60981" anchor="ctr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9703" name="AutoShape 7"/>
          <p:cNvSpPr>
            <a:spLocks noChangeArrowheads="1"/>
          </p:cNvSpPr>
          <p:nvPr/>
        </p:nvSpPr>
        <p:spPr bwMode="auto">
          <a:xfrm rot="-8837434">
            <a:off x="9750425" y="4251325"/>
            <a:ext cx="1209675" cy="258763"/>
          </a:xfrm>
          <a:prstGeom prst="rightArrow">
            <a:avLst>
              <a:gd name="adj1" fmla="val 50000"/>
              <a:gd name="adj2" fmla="val 87632"/>
            </a:avLst>
          </a:prstGeom>
          <a:solidFill>
            <a:srgbClr val="F7321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lIns="121963" tIns="60981" rIns="121963" bIns="60981" anchor="ctr"/>
          <a:lstStyle/>
          <a:p>
            <a:pPr algn="ctr"/>
            <a:endParaRPr lang="zh-CN" altLang="zh-CN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nimBg="1"/>
      <p:bldP spid="2970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流动的水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620713"/>
            <a:ext cx="5067300" cy="383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720725" y="5375275"/>
            <a:ext cx="10660063" cy="5540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7321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子弹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能击穿障碍物，</a:t>
            </a:r>
            <a:r>
              <a:rPr lang="zh-CN" altLang="en-US" sz="2800" b="1">
                <a:solidFill>
                  <a:srgbClr val="F7321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流水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能推动竹排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3" y="620713"/>
            <a:ext cx="5008562" cy="383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431800" y="2933700"/>
            <a:ext cx="11141075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２ 、 一个物体能够做的功越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多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，它具有的能量就越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530225" y="1917700"/>
            <a:ext cx="10945813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9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１、一个物体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能够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做功，我们就说它具有能。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985838" y="4005263"/>
            <a:ext cx="8262937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３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能的单位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焦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J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20725" y="496888"/>
            <a:ext cx="3840163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二、能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snapshot2006112610024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6450" y="1333500"/>
            <a:ext cx="4471987" cy="274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 descr="snapshot200611252038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59313" y="1333500"/>
            <a:ext cx="4473575" cy="274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 descr="zlf041126_5_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6775" y="1412875"/>
            <a:ext cx="4627562" cy="360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 descr="snapshot200611252036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51400" y="1343025"/>
            <a:ext cx="45148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6" descr="snapshot200611252035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8363" y="1412875"/>
            <a:ext cx="4437063" cy="360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 descr="0718_2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56150" y="1414463"/>
            <a:ext cx="4419600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758825" y="6115050"/>
            <a:ext cx="102790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9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、在水平公路上行驶的小汽车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cs typeface="楷体_GB2312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720725" y="1554163"/>
            <a:ext cx="104695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楷体_GB2312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720725" y="4887913"/>
            <a:ext cx="6818313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7</a:t>
            </a: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、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在地上滚动的足球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cs typeface="楷体_GB2312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720725" y="692150"/>
            <a:ext cx="998855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、在水平轨道上滚动的钢球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cs typeface="楷体_GB2312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720725" y="1343025"/>
            <a:ext cx="5380038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、被压弯的跳板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cs typeface="楷体_GB2312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720725" y="2062163"/>
            <a:ext cx="8453438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、天花板上的吊灯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cs typeface="楷体_GB2312"/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720725" y="2781300"/>
            <a:ext cx="44196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4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、拉弯的弓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cs typeface="楷体_GB2312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720725" y="3502025"/>
            <a:ext cx="4897438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5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、上紧的发条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cs typeface="楷体_GB2312"/>
            </a:endParaRP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720725" y="4168775"/>
            <a:ext cx="552291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6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、被举高的重锤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cs typeface="楷体_GB2312"/>
            </a:endParaRP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720725" y="5535613"/>
            <a:ext cx="99885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8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cs typeface="楷体_GB2312"/>
              </a:rPr>
              <a:t>、放在课桌上的书本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cs typeface="楷体_GB2312"/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0" y="101600"/>
            <a:ext cx="1219835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下列物体具有能吗？试分为三类，说出分类依据。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3811" name="AutoShape 19"/>
          <p:cNvSpPr/>
          <p:nvPr/>
        </p:nvSpPr>
        <p:spPr bwMode="auto">
          <a:xfrm rot="10800000">
            <a:off x="9845675" y="836613"/>
            <a:ext cx="192088" cy="1728787"/>
          </a:xfrm>
          <a:prstGeom prst="leftBrace">
            <a:avLst>
              <a:gd name="adj1" fmla="val 100041"/>
              <a:gd name="adj2" fmla="val 50000"/>
            </a:avLst>
          </a:prstGeom>
          <a:noFill/>
          <a:ln w="5715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lIns="121963" tIns="60981" rIns="121963" bIns="60981" anchor="ctr"/>
          <a:lstStyle/>
          <a:p>
            <a:pPr algn="ctr"/>
            <a:endParaRPr lang="zh-CN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3812" name="AutoShape 20"/>
          <p:cNvSpPr/>
          <p:nvPr/>
        </p:nvSpPr>
        <p:spPr bwMode="auto">
          <a:xfrm rot="10800000">
            <a:off x="7443788" y="2995613"/>
            <a:ext cx="96837" cy="1657350"/>
          </a:xfrm>
          <a:prstGeom prst="leftBrace">
            <a:avLst>
              <a:gd name="adj1" fmla="val 190244"/>
              <a:gd name="adj2" fmla="val 50000"/>
            </a:avLst>
          </a:prstGeom>
          <a:noFill/>
          <a:ln w="5715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lIns="121963" tIns="60981" rIns="121963" bIns="60981" anchor="ctr"/>
          <a:lstStyle/>
          <a:p>
            <a:pPr algn="ctr"/>
            <a:endParaRPr lang="zh-CN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3813" name="AutoShape 21"/>
          <p:cNvSpPr/>
          <p:nvPr/>
        </p:nvSpPr>
        <p:spPr bwMode="auto">
          <a:xfrm rot="10800000">
            <a:off x="6386513" y="5184775"/>
            <a:ext cx="95250" cy="1558925"/>
          </a:xfrm>
          <a:prstGeom prst="leftBrace">
            <a:avLst>
              <a:gd name="adj1" fmla="val 181928"/>
              <a:gd name="adj2" fmla="val 50000"/>
            </a:avLst>
          </a:prstGeom>
          <a:noFill/>
          <a:ln w="5715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lIns="121963" tIns="60981" rIns="121963" bIns="60981" anchor="ctr"/>
          <a:lstStyle/>
          <a:p>
            <a:pPr algn="ctr"/>
            <a:endParaRPr lang="zh-CN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3814" name="Text Box 22"/>
          <p:cNvSpPr txBox="1">
            <a:spLocks noChangeArrowheads="1"/>
          </p:cNvSpPr>
          <p:nvPr/>
        </p:nvSpPr>
        <p:spPr bwMode="auto">
          <a:xfrm>
            <a:off x="10439400" y="1198563"/>
            <a:ext cx="615950" cy="136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运动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3815" name="Text Box 23"/>
          <p:cNvSpPr txBox="1">
            <a:spLocks noChangeArrowheads="1"/>
          </p:cNvSpPr>
          <p:nvPr/>
        </p:nvSpPr>
        <p:spPr bwMode="auto">
          <a:xfrm>
            <a:off x="7185025" y="5184775"/>
            <a:ext cx="61595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弹性形变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3816" name="Text Box 24"/>
          <p:cNvSpPr txBox="1">
            <a:spLocks noChangeArrowheads="1"/>
          </p:cNvSpPr>
          <p:nvPr/>
        </p:nvSpPr>
        <p:spPr bwMode="auto">
          <a:xfrm>
            <a:off x="8043863" y="3143250"/>
            <a:ext cx="615950" cy="165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被举高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062 -0.00047 L 0.96632 -0.0004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8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4 0.00092 L 0.97257 0.0004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51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1 -0.01063 L 0.97239 -0.01063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86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-5.73145E-7 L 0.9882 -0.0104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420" y="-53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104 L 0.97709 -0.0104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854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2612 L 0.98212 -0.01549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97" y="53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0.19274 L 0.00399 -0.51513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13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6763E-6 L -0.00712 -0.60971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3049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87283E-6 L 4.44444E-6 0.11677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27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04046E-6 L 0.00018 -0.30543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283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471E-8 L -3.88889E-6 0.52531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25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11602E-6 L -4.16667E-6 0.39959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68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925 L 0.00191 -0.02474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171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5549E-6 L 0.004 0.37896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89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6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  <p:bldP spid="33800" grpId="1"/>
      <p:bldP spid="33800" grpId="2"/>
      <p:bldP spid="33802" grpId="0"/>
      <p:bldP spid="33802" grpId="1"/>
      <p:bldP spid="33802" grpId="2"/>
      <p:bldP spid="33803" grpId="0"/>
      <p:bldP spid="33804" grpId="0"/>
      <p:bldP spid="33804" grpId="1"/>
      <p:bldP spid="33805" grpId="0"/>
      <p:bldP spid="33805" grpId="1"/>
      <p:bldP spid="33806" grpId="0"/>
      <p:bldP spid="33806" grpId="1"/>
      <p:bldP spid="33807" grpId="0"/>
      <p:bldP spid="33807" grpId="1"/>
      <p:bldP spid="33808" grpId="0"/>
      <p:bldP spid="33808" grpId="1"/>
      <p:bldP spid="33809" grpId="0"/>
      <p:bldP spid="33809" grpId="1"/>
      <p:bldP spid="33811" grpId="0" animBg="1"/>
      <p:bldP spid="33812" grpId="0" animBg="1"/>
      <p:bldP spid="33813" grpId="0" animBg="1"/>
      <p:bldP spid="33814" grpId="0"/>
      <p:bldP spid="33815" grpId="0"/>
      <p:bldP spid="338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720725" y="1846263"/>
            <a:ext cx="1027906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㈠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、物体由于</a:t>
            </a:r>
            <a:r>
              <a:rPr lang="zh-CN" altLang="en-US" sz="2800" b="1" i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运动</a:t>
            </a:r>
            <a:r>
              <a:rPr lang="zh-CN" altLang="en-US" sz="28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而具有的能叫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动能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817563" y="331788"/>
            <a:ext cx="10277475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7321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三、动能、重力势能、弹性势能的概念</a:t>
            </a:r>
            <a:endParaRPr lang="zh-CN" altLang="en-US" sz="2800" b="1">
              <a:solidFill>
                <a:srgbClr val="F7321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4820" name="xjhwt3"/>
          <p:cNvGrpSpPr>
            <a:grpSpLocks noChangeAspect="1"/>
          </p:cNvGrpSpPr>
          <p:nvPr/>
        </p:nvGrpSpPr>
        <p:grpSpPr bwMode="auto">
          <a:xfrm>
            <a:off x="6099175" y="4459288"/>
            <a:ext cx="334963" cy="2400300"/>
            <a:chOff x="5294" y="1284"/>
            <a:chExt cx="1294" cy="7556"/>
          </a:xfrm>
        </p:grpSpPr>
        <p:grpSp>
          <p:nvGrpSpPr>
            <p:cNvPr id="10312" name="Group 5"/>
            <p:cNvGrpSpPr>
              <a:grpSpLocks noChangeAspect="1"/>
            </p:cNvGrpSpPr>
            <p:nvPr/>
          </p:nvGrpSpPr>
          <p:grpSpPr bwMode="auto">
            <a:xfrm>
              <a:off x="5294" y="7768"/>
              <a:ext cx="1294" cy="1072"/>
              <a:chOff x="5294" y="7768"/>
              <a:chExt cx="1294" cy="1072"/>
            </a:xfrm>
          </p:grpSpPr>
          <p:grpSp>
            <p:nvGrpSpPr>
              <p:cNvPr id="10324" name="Group 6"/>
              <p:cNvGrpSpPr>
                <a:grpSpLocks noChangeAspect="1"/>
              </p:cNvGrpSpPr>
              <p:nvPr/>
            </p:nvGrpSpPr>
            <p:grpSpPr bwMode="auto">
              <a:xfrm flipV="1">
                <a:off x="5294" y="7792"/>
                <a:ext cx="406" cy="1042"/>
                <a:chOff x="5760" y="1488"/>
                <a:chExt cx="811" cy="2081"/>
              </a:xfrm>
            </p:grpSpPr>
            <p:sp>
              <p:nvSpPr>
                <p:cNvPr id="10331" name="Freeform 7"/>
                <p:cNvSpPr>
                  <a:spLocks noChangeAspect="1"/>
                </p:cNvSpPr>
                <p:nvPr/>
              </p:nvSpPr>
              <p:spPr bwMode="auto">
                <a:xfrm rot="5700000">
                  <a:off x="5125" y="2123"/>
                  <a:ext cx="2081" cy="811"/>
                </a:xfrm>
                <a:custGeom>
                  <a:avLst/>
                  <a:gdLst>
                    <a:gd name="T0" fmla="*/ 541 w 8000"/>
                    <a:gd name="T1" fmla="*/ 104 h 3154"/>
                    <a:gd name="T2" fmla="*/ 528 w 8000"/>
                    <a:gd name="T3" fmla="*/ 152 h 3154"/>
                    <a:gd name="T4" fmla="*/ 490 w 8000"/>
                    <a:gd name="T5" fmla="*/ 189 h 3154"/>
                    <a:gd name="T6" fmla="*/ 430 w 8000"/>
                    <a:gd name="T7" fmla="*/ 206 h 3154"/>
                    <a:gd name="T8" fmla="*/ 354 w 8000"/>
                    <a:gd name="T9" fmla="*/ 203 h 3154"/>
                    <a:gd name="T10" fmla="*/ 271 w 8000"/>
                    <a:gd name="T11" fmla="*/ 184 h 3154"/>
                    <a:gd name="T12" fmla="*/ 187 w 8000"/>
                    <a:gd name="T13" fmla="*/ 156 h 3154"/>
                    <a:gd name="T14" fmla="*/ 112 w 8000"/>
                    <a:gd name="T15" fmla="*/ 131 h 3154"/>
                    <a:gd name="T16" fmla="*/ 52 w 8000"/>
                    <a:gd name="T17" fmla="*/ 113 h 3154"/>
                    <a:gd name="T18" fmla="*/ 13 w 8000"/>
                    <a:gd name="T19" fmla="*/ 105 h 3154"/>
                    <a:gd name="T20" fmla="*/ 0 w 8000"/>
                    <a:gd name="T21" fmla="*/ 104 h 3154"/>
                    <a:gd name="T22" fmla="*/ 13 w 8000"/>
                    <a:gd name="T23" fmla="*/ 103 h 3154"/>
                    <a:gd name="T24" fmla="*/ 52 w 8000"/>
                    <a:gd name="T25" fmla="*/ 95 h 3154"/>
                    <a:gd name="T26" fmla="*/ 112 w 8000"/>
                    <a:gd name="T27" fmla="*/ 78 h 3154"/>
                    <a:gd name="T28" fmla="*/ 187 w 8000"/>
                    <a:gd name="T29" fmla="*/ 52 h 3154"/>
                    <a:gd name="T30" fmla="*/ 271 w 8000"/>
                    <a:gd name="T31" fmla="*/ 25 h 3154"/>
                    <a:gd name="T32" fmla="*/ 354 w 8000"/>
                    <a:gd name="T33" fmla="*/ 5 h 3154"/>
                    <a:gd name="T34" fmla="*/ 430 w 8000"/>
                    <a:gd name="T35" fmla="*/ 2 h 3154"/>
                    <a:gd name="T36" fmla="*/ 490 w 8000"/>
                    <a:gd name="T37" fmla="*/ 20 h 3154"/>
                    <a:gd name="T38" fmla="*/ 528 w 8000"/>
                    <a:gd name="T39" fmla="*/ 57 h 3154"/>
                    <a:gd name="T40" fmla="*/ 541 w 8000"/>
                    <a:gd name="T41" fmla="*/ 104 h 315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EBF02E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32" name="Freeform 8"/>
                <p:cNvSpPr>
                  <a:spLocks noChangeAspect="1"/>
                </p:cNvSpPr>
                <p:nvPr/>
              </p:nvSpPr>
              <p:spPr bwMode="auto">
                <a:xfrm rot="5700000">
                  <a:off x="5604" y="2792"/>
                  <a:ext cx="1102" cy="430"/>
                </a:xfrm>
                <a:custGeom>
                  <a:avLst/>
                  <a:gdLst>
                    <a:gd name="T0" fmla="*/ 152 w 8000"/>
                    <a:gd name="T1" fmla="*/ 29 h 3154"/>
                    <a:gd name="T2" fmla="*/ 148 w 8000"/>
                    <a:gd name="T3" fmla="*/ 43 h 3154"/>
                    <a:gd name="T4" fmla="*/ 137 w 8000"/>
                    <a:gd name="T5" fmla="*/ 53 h 3154"/>
                    <a:gd name="T6" fmla="*/ 121 w 8000"/>
                    <a:gd name="T7" fmla="*/ 58 h 3154"/>
                    <a:gd name="T8" fmla="*/ 99 w 8000"/>
                    <a:gd name="T9" fmla="*/ 57 h 3154"/>
                    <a:gd name="T10" fmla="*/ 76 w 8000"/>
                    <a:gd name="T11" fmla="*/ 52 h 3154"/>
                    <a:gd name="T12" fmla="*/ 52 w 8000"/>
                    <a:gd name="T13" fmla="*/ 44 h 3154"/>
                    <a:gd name="T14" fmla="*/ 31 w 8000"/>
                    <a:gd name="T15" fmla="*/ 37 h 3154"/>
                    <a:gd name="T16" fmla="*/ 14 w 8000"/>
                    <a:gd name="T17" fmla="*/ 32 h 3154"/>
                    <a:gd name="T18" fmla="*/ 4 w 8000"/>
                    <a:gd name="T19" fmla="*/ 30 h 3154"/>
                    <a:gd name="T20" fmla="*/ 0 w 8000"/>
                    <a:gd name="T21" fmla="*/ 29 h 3154"/>
                    <a:gd name="T22" fmla="*/ 4 w 8000"/>
                    <a:gd name="T23" fmla="*/ 29 h 3154"/>
                    <a:gd name="T24" fmla="*/ 14 w 8000"/>
                    <a:gd name="T25" fmla="*/ 27 h 3154"/>
                    <a:gd name="T26" fmla="*/ 31 w 8000"/>
                    <a:gd name="T27" fmla="*/ 22 h 3154"/>
                    <a:gd name="T28" fmla="*/ 52 w 8000"/>
                    <a:gd name="T29" fmla="*/ 15 h 3154"/>
                    <a:gd name="T30" fmla="*/ 76 w 8000"/>
                    <a:gd name="T31" fmla="*/ 7 h 3154"/>
                    <a:gd name="T32" fmla="*/ 99 w 8000"/>
                    <a:gd name="T33" fmla="*/ 1 h 3154"/>
                    <a:gd name="T34" fmla="*/ 121 w 8000"/>
                    <a:gd name="T35" fmla="*/ 1 h 3154"/>
                    <a:gd name="T36" fmla="*/ 137 w 8000"/>
                    <a:gd name="T37" fmla="*/ 6 h 3154"/>
                    <a:gd name="T38" fmla="*/ 148 w 8000"/>
                    <a:gd name="T39" fmla="*/ 16 h 3154"/>
                    <a:gd name="T40" fmla="*/ 152 w 8000"/>
                    <a:gd name="T41" fmla="*/ 29 h 315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FF9900"/>
                    </a:gs>
                    <a:gs pos="100000">
                      <a:srgbClr val="9933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25" name="Group 9"/>
              <p:cNvGrpSpPr>
                <a:grpSpLocks noChangeAspect="1"/>
              </p:cNvGrpSpPr>
              <p:nvPr/>
            </p:nvGrpSpPr>
            <p:grpSpPr bwMode="auto">
              <a:xfrm rot="300000" flipV="1">
                <a:off x="5756" y="7768"/>
                <a:ext cx="406" cy="1042"/>
                <a:chOff x="5760" y="1488"/>
                <a:chExt cx="811" cy="2081"/>
              </a:xfrm>
            </p:grpSpPr>
            <p:sp>
              <p:nvSpPr>
                <p:cNvPr id="10329" name="Freeform 10"/>
                <p:cNvSpPr>
                  <a:spLocks noChangeAspect="1"/>
                </p:cNvSpPr>
                <p:nvPr/>
              </p:nvSpPr>
              <p:spPr bwMode="auto">
                <a:xfrm rot="5700000">
                  <a:off x="5125" y="2123"/>
                  <a:ext cx="2081" cy="811"/>
                </a:xfrm>
                <a:custGeom>
                  <a:avLst/>
                  <a:gdLst>
                    <a:gd name="T0" fmla="*/ 541 w 8000"/>
                    <a:gd name="T1" fmla="*/ 104 h 3154"/>
                    <a:gd name="T2" fmla="*/ 528 w 8000"/>
                    <a:gd name="T3" fmla="*/ 152 h 3154"/>
                    <a:gd name="T4" fmla="*/ 490 w 8000"/>
                    <a:gd name="T5" fmla="*/ 189 h 3154"/>
                    <a:gd name="T6" fmla="*/ 430 w 8000"/>
                    <a:gd name="T7" fmla="*/ 206 h 3154"/>
                    <a:gd name="T8" fmla="*/ 354 w 8000"/>
                    <a:gd name="T9" fmla="*/ 203 h 3154"/>
                    <a:gd name="T10" fmla="*/ 271 w 8000"/>
                    <a:gd name="T11" fmla="*/ 184 h 3154"/>
                    <a:gd name="T12" fmla="*/ 187 w 8000"/>
                    <a:gd name="T13" fmla="*/ 156 h 3154"/>
                    <a:gd name="T14" fmla="*/ 112 w 8000"/>
                    <a:gd name="T15" fmla="*/ 131 h 3154"/>
                    <a:gd name="T16" fmla="*/ 52 w 8000"/>
                    <a:gd name="T17" fmla="*/ 113 h 3154"/>
                    <a:gd name="T18" fmla="*/ 13 w 8000"/>
                    <a:gd name="T19" fmla="*/ 105 h 3154"/>
                    <a:gd name="T20" fmla="*/ 0 w 8000"/>
                    <a:gd name="T21" fmla="*/ 104 h 3154"/>
                    <a:gd name="T22" fmla="*/ 13 w 8000"/>
                    <a:gd name="T23" fmla="*/ 103 h 3154"/>
                    <a:gd name="T24" fmla="*/ 52 w 8000"/>
                    <a:gd name="T25" fmla="*/ 95 h 3154"/>
                    <a:gd name="T26" fmla="*/ 112 w 8000"/>
                    <a:gd name="T27" fmla="*/ 78 h 3154"/>
                    <a:gd name="T28" fmla="*/ 187 w 8000"/>
                    <a:gd name="T29" fmla="*/ 52 h 3154"/>
                    <a:gd name="T30" fmla="*/ 271 w 8000"/>
                    <a:gd name="T31" fmla="*/ 25 h 3154"/>
                    <a:gd name="T32" fmla="*/ 354 w 8000"/>
                    <a:gd name="T33" fmla="*/ 5 h 3154"/>
                    <a:gd name="T34" fmla="*/ 430 w 8000"/>
                    <a:gd name="T35" fmla="*/ 2 h 3154"/>
                    <a:gd name="T36" fmla="*/ 490 w 8000"/>
                    <a:gd name="T37" fmla="*/ 20 h 3154"/>
                    <a:gd name="T38" fmla="*/ 528 w 8000"/>
                    <a:gd name="T39" fmla="*/ 57 h 3154"/>
                    <a:gd name="T40" fmla="*/ 541 w 8000"/>
                    <a:gd name="T41" fmla="*/ 104 h 315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EBF02E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30" name="Freeform 11"/>
                <p:cNvSpPr>
                  <a:spLocks noChangeAspect="1"/>
                </p:cNvSpPr>
                <p:nvPr/>
              </p:nvSpPr>
              <p:spPr bwMode="auto">
                <a:xfrm rot="5700000">
                  <a:off x="5604" y="2792"/>
                  <a:ext cx="1102" cy="430"/>
                </a:xfrm>
                <a:custGeom>
                  <a:avLst/>
                  <a:gdLst>
                    <a:gd name="T0" fmla="*/ 152 w 8000"/>
                    <a:gd name="T1" fmla="*/ 29 h 3154"/>
                    <a:gd name="T2" fmla="*/ 148 w 8000"/>
                    <a:gd name="T3" fmla="*/ 43 h 3154"/>
                    <a:gd name="T4" fmla="*/ 137 w 8000"/>
                    <a:gd name="T5" fmla="*/ 53 h 3154"/>
                    <a:gd name="T6" fmla="*/ 121 w 8000"/>
                    <a:gd name="T7" fmla="*/ 58 h 3154"/>
                    <a:gd name="T8" fmla="*/ 99 w 8000"/>
                    <a:gd name="T9" fmla="*/ 57 h 3154"/>
                    <a:gd name="T10" fmla="*/ 76 w 8000"/>
                    <a:gd name="T11" fmla="*/ 52 h 3154"/>
                    <a:gd name="T12" fmla="*/ 52 w 8000"/>
                    <a:gd name="T13" fmla="*/ 44 h 3154"/>
                    <a:gd name="T14" fmla="*/ 31 w 8000"/>
                    <a:gd name="T15" fmla="*/ 37 h 3154"/>
                    <a:gd name="T16" fmla="*/ 14 w 8000"/>
                    <a:gd name="T17" fmla="*/ 32 h 3154"/>
                    <a:gd name="T18" fmla="*/ 4 w 8000"/>
                    <a:gd name="T19" fmla="*/ 30 h 3154"/>
                    <a:gd name="T20" fmla="*/ 0 w 8000"/>
                    <a:gd name="T21" fmla="*/ 29 h 3154"/>
                    <a:gd name="T22" fmla="*/ 4 w 8000"/>
                    <a:gd name="T23" fmla="*/ 29 h 3154"/>
                    <a:gd name="T24" fmla="*/ 14 w 8000"/>
                    <a:gd name="T25" fmla="*/ 27 h 3154"/>
                    <a:gd name="T26" fmla="*/ 31 w 8000"/>
                    <a:gd name="T27" fmla="*/ 22 h 3154"/>
                    <a:gd name="T28" fmla="*/ 52 w 8000"/>
                    <a:gd name="T29" fmla="*/ 15 h 3154"/>
                    <a:gd name="T30" fmla="*/ 76 w 8000"/>
                    <a:gd name="T31" fmla="*/ 7 h 3154"/>
                    <a:gd name="T32" fmla="*/ 99 w 8000"/>
                    <a:gd name="T33" fmla="*/ 1 h 3154"/>
                    <a:gd name="T34" fmla="*/ 121 w 8000"/>
                    <a:gd name="T35" fmla="*/ 1 h 3154"/>
                    <a:gd name="T36" fmla="*/ 137 w 8000"/>
                    <a:gd name="T37" fmla="*/ 6 h 3154"/>
                    <a:gd name="T38" fmla="*/ 148 w 8000"/>
                    <a:gd name="T39" fmla="*/ 16 h 3154"/>
                    <a:gd name="T40" fmla="*/ 152 w 8000"/>
                    <a:gd name="T41" fmla="*/ 29 h 315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FF9900"/>
                    </a:gs>
                    <a:gs pos="100000">
                      <a:srgbClr val="9933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26" name="Group 12"/>
              <p:cNvGrpSpPr>
                <a:grpSpLocks noChangeAspect="1"/>
              </p:cNvGrpSpPr>
              <p:nvPr/>
            </p:nvGrpSpPr>
            <p:grpSpPr bwMode="auto">
              <a:xfrm rot="-300000" flipH="1" flipV="1">
                <a:off x="6182" y="7798"/>
                <a:ext cx="406" cy="1042"/>
                <a:chOff x="5760" y="1488"/>
                <a:chExt cx="811" cy="2081"/>
              </a:xfrm>
            </p:grpSpPr>
            <p:sp>
              <p:nvSpPr>
                <p:cNvPr id="10327" name="Freeform 13"/>
                <p:cNvSpPr>
                  <a:spLocks noChangeAspect="1"/>
                </p:cNvSpPr>
                <p:nvPr/>
              </p:nvSpPr>
              <p:spPr bwMode="auto">
                <a:xfrm rot="5700000">
                  <a:off x="5125" y="2123"/>
                  <a:ext cx="2081" cy="811"/>
                </a:xfrm>
                <a:custGeom>
                  <a:avLst/>
                  <a:gdLst>
                    <a:gd name="T0" fmla="*/ 541 w 8000"/>
                    <a:gd name="T1" fmla="*/ 104 h 3154"/>
                    <a:gd name="T2" fmla="*/ 528 w 8000"/>
                    <a:gd name="T3" fmla="*/ 152 h 3154"/>
                    <a:gd name="T4" fmla="*/ 490 w 8000"/>
                    <a:gd name="T5" fmla="*/ 189 h 3154"/>
                    <a:gd name="T6" fmla="*/ 430 w 8000"/>
                    <a:gd name="T7" fmla="*/ 206 h 3154"/>
                    <a:gd name="T8" fmla="*/ 354 w 8000"/>
                    <a:gd name="T9" fmla="*/ 203 h 3154"/>
                    <a:gd name="T10" fmla="*/ 271 w 8000"/>
                    <a:gd name="T11" fmla="*/ 184 h 3154"/>
                    <a:gd name="T12" fmla="*/ 187 w 8000"/>
                    <a:gd name="T13" fmla="*/ 156 h 3154"/>
                    <a:gd name="T14" fmla="*/ 112 w 8000"/>
                    <a:gd name="T15" fmla="*/ 131 h 3154"/>
                    <a:gd name="T16" fmla="*/ 52 w 8000"/>
                    <a:gd name="T17" fmla="*/ 113 h 3154"/>
                    <a:gd name="T18" fmla="*/ 13 w 8000"/>
                    <a:gd name="T19" fmla="*/ 105 h 3154"/>
                    <a:gd name="T20" fmla="*/ 0 w 8000"/>
                    <a:gd name="T21" fmla="*/ 104 h 3154"/>
                    <a:gd name="T22" fmla="*/ 13 w 8000"/>
                    <a:gd name="T23" fmla="*/ 103 h 3154"/>
                    <a:gd name="T24" fmla="*/ 52 w 8000"/>
                    <a:gd name="T25" fmla="*/ 95 h 3154"/>
                    <a:gd name="T26" fmla="*/ 112 w 8000"/>
                    <a:gd name="T27" fmla="*/ 78 h 3154"/>
                    <a:gd name="T28" fmla="*/ 187 w 8000"/>
                    <a:gd name="T29" fmla="*/ 52 h 3154"/>
                    <a:gd name="T30" fmla="*/ 271 w 8000"/>
                    <a:gd name="T31" fmla="*/ 25 h 3154"/>
                    <a:gd name="T32" fmla="*/ 354 w 8000"/>
                    <a:gd name="T33" fmla="*/ 5 h 3154"/>
                    <a:gd name="T34" fmla="*/ 430 w 8000"/>
                    <a:gd name="T35" fmla="*/ 2 h 3154"/>
                    <a:gd name="T36" fmla="*/ 490 w 8000"/>
                    <a:gd name="T37" fmla="*/ 20 h 3154"/>
                    <a:gd name="T38" fmla="*/ 528 w 8000"/>
                    <a:gd name="T39" fmla="*/ 57 h 3154"/>
                    <a:gd name="T40" fmla="*/ 541 w 8000"/>
                    <a:gd name="T41" fmla="*/ 104 h 315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EBF02E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28" name="Freeform 14"/>
                <p:cNvSpPr>
                  <a:spLocks noChangeAspect="1"/>
                </p:cNvSpPr>
                <p:nvPr/>
              </p:nvSpPr>
              <p:spPr bwMode="auto">
                <a:xfrm rot="5700000">
                  <a:off x="5604" y="2792"/>
                  <a:ext cx="1102" cy="430"/>
                </a:xfrm>
                <a:custGeom>
                  <a:avLst/>
                  <a:gdLst>
                    <a:gd name="T0" fmla="*/ 152 w 8000"/>
                    <a:gd name="T1" fmla="*/ 29 h 3154"/>
                    <a:gd name="T2" fmla="*/ 148 w 8000"/>
                    <a:gd name="T3" fmla="*/ 43 h 3154"/>
                    <a:gd name="T4" fmla="*/ 137 w 8000"/>
                    <a:gd name="T5" fmla="*/ 53 h 3154"/>
                    <a:gd name="T6" fmla="*/ 121 w 8000"/>
                    <a:gd name="T7" fmla="*/ 58 h 3154"/>
                    <a:gd name="T8" fmla="*/ 99 w 8000"/>
                    <a:gd name="T9" fmla="*/ 57 h 3154"/>
                    <a:gd name="T10" fmla="*/ 76 w 8000"/>
                    <a:gd name="T11" fmla="*/ 52 h 3154"/>
                    <a:gd name="T12" fmla="*/ 52 w 8000"/>
                    <a:gd name="T13" fmla="*/ 44 h 3154"/>
                    <a:gd name="T14" fmla="*/ 31 w 8000"/>
                    <a:gd name="T15" fmla="*/ 37 h 3154"/>
                    <a:gd name="T16" fmla="*/ 14 w 8000"/>
                    <a:gd name="T17" fmla="*/ 32 h 3154"/>
                    <a:gd name="T18" fmla="*/ 4 w 8000"/>
                    <a:gd name="T19" fmla="*/ 30 h 3154"/>
                    <a:gd name="T20" fmla="*/ 0 w 8000"/>
                    <a:gd name="T21" fmla="*/ 29 h 3154"/>
                    <a:gd name="T22" fmla="*/ 4 w 8000"/>
                    <a:gd name="T23" fmla="*/ 29 h 3154"/>
                    <a:gd name="T24" fmla="*/ 14 w 8000"/>
                    <a:gd name="T25" fmla="*/ 27 h 3154"/>
                    <a:gd name="T26" fmla="*/ 31 w 8000"/>
                    <a:gd name="T27" fmla="*/ 22 h 3154"/>
                    <a:gd name="T28" fmla="*/ 52 w 8000"/>
                    <a:gd name="T29" fmla="*/ 15 h 3154"/>
                    <a:gd name="T30" fmla="*/ 76 w 8000"/>
                    <a:gd name="T31" fmla="*/ 7 h 3154"/>
                    <a:gd name="T32" fmla="*/ 99 w 8000"/>
                    <a:gd name="T33" fmla="*/ 1 h 3154"/>
                    <a:gd name="T34" fmla="*/ 121 w 8000"/>
                    <a:gd name="T35" fmla="*/ 1 h 3154"/>
                    <a:gd name="T36" fmla="*/ 137 w 8000"/>
                    <a:gd name="T37" fmla="*/ 6 h 3154"/>
                    <a:gd name="T38" fmla="*/ 148 w 8000"/>
                    <a:gd name="T39" fmla="*/ 16 h 3154"/>
                    <a:gd name="T40" fmla="*/ 152 w 8000"/>
                    <a:gd name="T41" fmla="*/ 29 h 315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FF9900"/>
                    </a:gs>
                    <a:gs pos="100000">
                      <a:srgbClr val="9933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C0C0C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313" name="Group 15"/>
            <p:cNvGrpSpPr>
              <a:grpSpLocks noChangeAspect="1"/>
            </p:cNvGrpSpPr>
            <p:nvPr/>
          </p:nvGrpSpPr>
          <p:grpSpPr bwMode="auto">
            <a:xfrm>
              <a:off x="5340" y="1284"/>
              <a:ext cx="1202" cy="6548"/>
              <a:chOff x="5340" y="1284"/>
              <a:chExt cx="1202" cy="6548"/>
            </a:xfrm>
          </p:grpSpPr>
          <p:sp>
            <p:nvSpPr>
              <p:cNvPr id="10314" name="AutoShape 16"/>
              <p:cNvSpPr>
                <a:spLocks noChangeAspect="1" noChangeArrowheads="1"/>
              </p:cNvSpPr>
              <p:nvPr/>
            </p:nvSpPr>
            <p:spPr bwMode="auto">
              <a:xfrm flipV="1">
                <a:off x="5762" y="7344"/>
                <a:ext cx="360" cy="464"/>
              </a:xfrm>
              <a:prstGeom prst="flowChartManualOperation">
                <a:avLst/>
              </a:prstGeom>
              <a:solidFill>
                <a:srgbClr val="333333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15" name="AutoShape 17"/>
              <p:cNvSpPr>
                <a:spLocks noChangeAspect="1" noChangeArrowheads="1"/>
              </p:cNvSpPr>
              <p:nvPr/>
            </p:nvSpPr>
            <p:spPr bwMode="auto">
              <a:xfrm flipV="1">
                <a:off x="6182" y="7364"/>
                <a:ext cx="360" cy="464"/>
              </a:xfrm>
              <a:prstGeom prst="flowChartManualOperation">
                <a:avLst/>
              </a:prstGeom>
              <a:solidFill>
                <a:srgbClr val="333333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16" name="AutoShape 18"/>
              <p:cNvSpPr>
                <a:spLocks noChangeAspect="1" noChangeArrowheads="1"/>
              </p:cNvSpPr>
              <p:nvPr/>
            </p:nvSpPr>
            <p:spPr bwMode="auto">
              <a:xfrm flipV="1">
                <a:off x="5340" y="7368"/>
                <a:ext cx="360" cy="464"/>
              </a:xfrm>
              <a:prstGeom prst="flowChartManualOperation">
                <a:avLst/>
              </a:prstGeom>
              <a:solidFill>
                <a:srgbClr val="333333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317" name="Group 19"/>
              <p:cNvGrpSpPr>
                <a:grpSpLocks noChangeAspect="1"/>
              </p:cNvGrpSpPr>
              <p:nvPr/>
            </p:nvGrpSpPr>
            <p:grpSpPr bwMode="auto">
              <a:xfrm>
                <a:off x="5340" y="1284"/>
                <a:ext cx="1202" cy="6240"/>
                <a:chOff x="5340" y="1284"/>
                <a:chExt cx="1202" cy="6240"/>
              </a:xfrm>
            </p:grpSpPr>
            <p:sp>
              <p:nvSpPr>
                <p:cNvPr id="10319" name="AutoShape 20"/>
                <p:cNvSpPr>
                  <a:spLocks noChangeAspect="1" noChangeArrowheads="1"/>
                </p:cNvSpPr>
                <p:nvPr/>
              </p:nvSpPr>
              <p:spPr bwMode="auto">
                <a:xfrm>
                  <a:off x="5580" y="1284"/>
                  <a:ext cx="720" cy="660"/>
                </a:xfrm>
                <a:prstGeom prst="triangle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20" name="AutoShape 21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5340" y="2688"/>
                  <a:ext cx="1202" cy="778"/>
                </a:xfrm>
                <a:prstGeom prst="flowChartManualOperation">
                  <a:avLst/>
                </a:prstGeom>
                <a:gradFill rotWithShape="0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21" name="Rectangle 22"/>
                <p:cNvSpPr>
                  <a:spLocks noChangeAspect="1" noChangeArrowheads="1"/>
                </p:cNvSpPr>
                <p:nvPr/>
              </p:nvSpPr>
              <p:spPr bwMode="auto">
                <a:xfrm>
                  <a:off x="5580" y="1944"/>
                  <a:ext cx="720" cy="744"/>
                </a:xfrm>
                <a:prstGeom prst="rect">
                  <a:avLst/>
                </a:prstGeom>
                <a:gradFill rotWithShape="0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22" name="Rectangle 23"/>
                <p:cNvSpPr>
                  <a:spLocks noChangeAspect="1" noChangeArrowheads="1"/>
                </p:cNvSpPr>
                <p:nvPr/>
              </p:nvSpPr>
              <p:spPr bwMode="auto">
                <a:xfrm>
                  <a:off x="5340" y="3466"/>
                  <a:ext cx="1202" cy="1406"/>
                </a:xfrm>
                <a:prstGeom prst="rect">
                  <a:avLst/>
                </a:prstGeom>
                <a:gradFill rotWithShape="0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23" name="Rectangle 24"/>
                <p:cNvSpPr>
                  <a:spLocks noChangeAspect="1" noChangeArrowheads="1"/>
                </p:cNvSpPr>
                <p:nvPr/>
              </p:nvSpPr>
              <p:spPr bwMode="auto">
                <a:xfrm>
                  <a:off x="5340" y="4872"/>
                  <a:ext cx="1202" cy="2652"/>
                </a:xfrm>
                <a:prstGeom prst="rect">
                  <a:avLst/>
                </a:prstGeom>
                <a:gradFill rotWithShape="0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318" name="Rectangle 25"/>
              <p:cNvSpPr>
                <a:spLocks noChangeAspect="1" noChangeArrowheads="1"/>
              </p:cNvSpPr>
              <p:nvPr/>
            </p:nvSpPr>
            <p:spPr bwMode="auto">
              <a:xfrm>
                <a:off x="5869" y="1598"/>
                <a:ext cx="131" cy="228"/>
              </a:xfrm>
              <a:prstGeom prst="rect">
                <a:avLst/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4842" name="xjhwt4"/>
          <p:cNvGrpSpPr>
            <a:grpSpLocks noChangeAspect="1"/>
          </p:cNvGrpSpPr>
          <p:nvPr/>
        </p:nvGrpSpPr>
        <p:grpSpPr bwMode="auto">
          <a:xfrm>
            <a:off x="-1200150" y="4005263"/>
            <a:ext cx="909637" cy="641350"/>
            <a:chOff x="5199" y="7083"/>
            <a:chExt cx="898" cy="907"/>
          </a:xfrm>
        </p:grpSpPr>
        <p:sp>
          <p:nvSpPr>
            <p:cNvPr id="10299" name="Oval 27"/>
            <p:cNvSpPr>
              <a:spLocks noChangeAspect="1" noChangeArrowheads="1"/>
            </p:cNvSpPr>
            <p:nvPr/>
          </p:nvSpPr>
          <p:spPr bwMode="auto">
            <a:xfrm>
              <a:off x="5209" y="7085"/>
              <a:ext cx="888" cy="90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rou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0300" name="Freeform 28"/>
            <p:cNvSpPr>
              <a:spLocks noChangeAspect="1"/>
            </p:cNvSpPr>
            <p:nvPr/>
          </p:nvSpPr>
          <p:spPr bwMode="auto">
            <a:xfrm>
              <a:off x="5879" y="7175"/>
              <a:ext cx="195" cy="270"/>
            </a:xfrm>
            <a:custGeom>
              <a:avLst/>
              <a:gdLst>
                <a:gd name="T0" fmla="*/ 93 w 195"/>
                <a:gd name="T1" fmla="*/ 38 h 270"/>
                <a:gd name="T2" fmla="*/ 150 w 195"/>
                <a:gd name="T3" fmla="*/ 103 h 270"/>
                <a:gd name="T4" fmla="*/ 188 w 195"/>
                <a:gd name="T5" fmla="*/ 165 h 270"/>
                <a:gd name="T6" fmla="*/ 195 w 195"/>
                <a:gd name="T7" fmla="*/ 270 h 270"/>
                <a:gd name="T8" fmla="*/ 50 w 195"/>
                <a:gd name="T9" fmla="*/ 165 h 270"/>
                <a:gd name="T10" fmla="*/ 0 w 195"/>
                <a:gd name="T11" fmla="*/ 0 h 270"/>
                <a:gd name="T12" fmla="*/ 93 w 195"/>
                <a:gd name="T13" fmla="*/ 38 h 2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5" h="270">
                  <a:moveTo>
                    <a:pt x="93" y="38"/>
                  </a:moveTo>
                  <a:lnTo>
                    <a:pt x="150" y="103"/>
                  </a:lnTo>
                  <a:lnTo>
                    <a:pt x="188" y="165"/>
                  </a:lnTo>
                  <a:lnTo>
                    <a:pt x="195" y="270"/>
                  </a:lnTo>
                  <a:lnTo>
                    <a:pt x="50" y="165"/>
                  </a:lnTo>
                  <a:lnTo>
                    <a:pt x="0" y="0"/>
                  </a:lnTo>
                  <a:lnTo>
                    <a:pt x="93" y="38"/>
                  </a:lnTo>
                  <a:close/>
                </a:path>
              </a:pathLst>
            </a:custGeom>
            <a:solidFill>
              <a:srgbClr val="404040"/>
            </a:solidFill>
            <a:ln w="12700">
              <a:solidFill>
                <a:srgbClr val="60606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1" name="Freeform 29"/>
            <p:cNvSpPr>
              <a:spLocks noChangeAspect="1"/>
            </p:cNvSpPr>
            <p:nvPr/>
          </p:nvSpPr>
          <p:spPr bwMode="auto">
            <a:xfrm>
              <a:off x="5907" y="7608"/>
              <a:ext cx="185" cy="252"/>
            </a:xfrm>
            <a:custGeom>
              <a:avLst/>
              <a:gdLst>
                <a:gd name="T0" fmla="*/ 165 w 185"/>
                <a:gd name="T1" fmla="*/ 0 h 252"/>
                <a:gd name="T2" fmla="*/ 185 w 185"/>
                <a:gd name="T3" fmla="*/ 50 h 252"/>
                <a:gd name="T4" fmla="*/ 147 w 185"/>
                <a:gd name="T5" fmla="*/ 152 h 252"/>
                <a:gd name="T6" fmla="*/ 65 w 185"/>
                <a:gd name="T7" fmla="*/ 252 h 252"/>
                <a:gd name="T8" fmla="*/ 0 w 185"/>
                <a:gd name="T9" fmla="*/ 252 h 252"/>
                <a:gd name="T10" fmla="*/ 40 w 185"/>
                <a:gd name="T11" fmla="*/ 97 h 252"/>
                <a:gd name="T12" fmla="*/ 165 w 185"/>
                <a:gd name="T13" fmla="*/ 0 h 2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5" h="252">
                  <a:moveTo>
                    <a:pt x="165" y="0"/>
                  </a:moveTo>
                  <a:lnTo>
                    <a:pt x="185" y="50"/>
                  </a:lnTo>
                  <a:lnTo>
                    <a:pt x="147" y="152"/>
                  </a:lnTo>
                  <a:lnTo>
                    <a:pt x="65" y="252"/>
                  </a:lnTo>
                  <a:lnTo>
                    <a:pt x="0" y="252"/>
                  </a:lnTo>
                  <a:lnTo>
                    <a:pt x="40" y="97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404040"/>
            </a:solidFill>
            <a:ln w="12700">
              <a:solidFill>
                <a:srgbClr val="60606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2" name="Freeform 30"/>
            <p:cNvSpPr>
              <a:spLocks noChangeAspect="1"/>
            </p:cNvSpPr>
            <p:nvPr/>
          </p:nvSpPr>
          <p:spPr bwMode="auto">
            <a:xfrm>
              <a:off x="5399" y="7083"/>
              <a:ext cx="283" cy="130"/>
            </a:xfrm>
            <a:custGeom>
              <a:avLst/>
              <a:gdLst>
                <a:gd name="T0" fmla="*/ 183 w 283"/>
                <a:gd name="T1" fmla="*/ 0 h 130"/>
                <a:gd name="T2" fmla="*/ 283 w 283"/>
                <a:gd name="T3" fmla="*/ 17 h 130"/>
                <a:gd name="T4" fmla="*/ 173 w 283"/>
                <a:gd name="T5" fmla="*/ 130 h 130"/>
                <a:gd name="T6" fmla="*/ 0 w 283"/>
                <a:gd name="T7" fmla="*/ 130 h 130"/>
                <a:gd name="T8" fmla="*/ 35 w 283"/>
                <a:gd name="T9" fmla="*/ 57 h 130"/>
                <a:gd name="T10" fmla="*/ 115 w 283"/>
                <a:gd name="T11" fmla="*/ 17 h 130"/>
                <a:gd name="T12" fmla="*/ 183 w 283"/>
                <a:gd name="T13" fmla="*/ 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3" h="130">
                  <a:moveTo>
                    <a:pt x="183" y="0"/>
                  </a:moveTo>
                  <a:lnTo>
                    <a:pt x="283" y="17"/>
                  </a:lnTo>
                  <a:lnTo>
                    <a:pt x="173" y="130"/>
                  </a:lnTo>
                  <a:lnTo>
                    <a:pt x="0" y="130"/>
                  </a:lnTo>
                  <a:lnTo>
                    <a:pt x="35" y="57"/>
                  </a:lnTo>
                  <a:lnTo>
                    <a:pt x="115" y="17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404040"/>
            </a:solidFill>
            <a:ln w="12700">
              <a:solidFill>
                <a:srgbClr val="60606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3" name="Freeform 31"/>
            <p:cNvSpPr>
              <a:spLocks noChangeAspect="1"/>
            </p:cNvSpPr>
            <p:nvPr/>
          </p:nvSpPr>
          <p:spPr bwMode="auto">
            <a:xfrm>
              <a:off x="5199" y="7375"/>
              <a:ext cx="155" cy="315"/>
            </a:xfrm>
            <a:custGeom>
              <a:avLst/>
              <a:gdLst>
                <a:gd name="T0" fmla="*/ 83 w 155"/>
                <a:gd name="T1" fmla="*/ 0 h 315"/>
                <a:gd name="T2" fmla="*/ 155 w 155"/>
                <a:gd name="T3" fmla="*/ 155 h 315"/>
                <a:gd name="T4" fmla="*/ 105 w 155"/>
                <a:gd name="T5" fmla="*/ 315 h 315"/>
                <a:gd name="T6" fmla="*/ 13 w 155"/>
                <a:gd name="T7" fmla="*/ 248 h 315"/>
                <a:gd name="T8" fmla="*/ 0 w 155"/>
                <a:gd name="T9" fmla="*/ 158 h 315"/>
                <a:gd name="T10" fmla="*/ 13 w 155"/>
                <a:gd name="T11" fmla="*/ 85 h 315"/>
                <a:gd name="T12" fmla="*/ 83 w 155"/>
                <a:gd name="T13" fmla="*/ 0 h 3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315">
                  <a:moveTo>
                    <a:pt x="83" y="0"/>
                  </a:moveTo>
                  <a:lnTo>
                    <a:pt x="155" y="155"/>
                  </a:lnTo>
                  <a:lnTo>
                    <a:pt x="105" y="315"/>
                  </a:lnTo>
                  <a:lnTo>
                    <a:pt x="13" y="248"/>
                  </a:lnTo>
                  <a:lnTo>
                    <a:pt x="0" y="158"/>
                  </a:lnTo>
                  <a:lnTo>
                    <a:pt x="13" y="85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404040"/>
            </a:solidFill>
            <a:ln w="12700">
              <a:solidFill>
                <a:srgbClr val="60606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4" name="Freeform 32"/>
            <p:cNvSpPr>
              <a:spLocks noChangeAspect="1"/>
            </p:cNvSpPr>
            <p:nvPr/>
          </p:nvSpPr>
          <p:spPr bwMode="auto">
            <a:xfrm>
              <a:off x="5429" y="7848"/>
              <a:ext cx="290" cy="142"/>
            </a:xfrm>
            <a:custGeom>
              <a:avLst/>
              <a:gdLst>
                <a:gd name="T0" fmla="*/ 0 w 290"/>
                <a:gd name="T1" fmla="*/ 12 h 142"/>
                <a:gd name="T2" fmla="*/ 40 w 290"/>
                <a:gd name="T3" fmla="*/ 105 h 142"/>
                <a:gd name="T4" fmla="*/ 115 w 290"/>
                <a:gd name="T5" fmla="*/ 127 h 142"/>
                <a:gd name="T6" fmla="*/ 190 w 290"/>
                <a:gd name="T7" fmla="*/ 142 h 142"/>
                <a:gd name="T8" fmla="*/ 290 w 290"/>
                <a:gd name="T9" fmla="*/ 80 h 142"/>
                <a:gd name="T10" fmla="*/ 153 w 290"/>
                <a:gd name="T11" fmla="*/ 0 h 142"/>
                <a:gd name="T12" fmla="*/ 0 w 290"/>
                <a:gd name="T13" fmla="*/ 12 h 1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0" h="142">
                  <a:moveTo>
                    <a:pt x="0" y="12"/>
                  </a:moveTo>
                  <a:lnTo>
                    <a:pt x="40" y="105"/>
                  </a:lnTo>
                  <a:lnTo>
                    <a:pt x="115" y="127"/>
                  </a:lnTo>
                  <a:lnTo>
                    <a:pt x="190" y="142"/>
                  </a:lnTo>
                  <a:lnTo>
                    <a:pt x="290" y="80"/>
                  </a:lnTo>
                  <a:lnTo>
                    <a:pt x="15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404040"/>
            </a:solidFill>
            <a:ln w="12700">
              <a:solidFill>
                <a:srgbClr val="60606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5" name="Freeform 33"/>
            <p:cNvSpPr>
              <a:spLocks noChangeAspect="1"/>
            </p:cNvSpPr>
            <p:nvPr/>
          </p:nvSpPr>
          <p:spPr bwMode="auto">
            <a:xfrm>
              <a:off x="5514" y="7385"/>
              <a:ext cx="305" cy="283"/>
            </a:xfrm>
            <a:custGeom>
              <a:avLst/>
              <a:gdLst>
                <a:gd name="T0" fmla="*/ 108 w 305"/>
                <a:gd name="T1" fmla="*/ 0 h 283"/>
                <a:gd name="T2" fmla="*/ 300 w 305"/>
                <a:gd name="T3" fmla="*/ 30 h 283"/>
                <a:gd name="T4" fmla="*/ 305 w 305"/>
                <a:gd name="T5" fmla="*/ 225 h 283"/>
                <a:gd name="T6" fmla="*/ 115 w 305"/>
                <a:gd name="T7" fmla="*/ 283 h 283"/>
                <a:gd name="T8" fmla="*/ 0 w 305"/>
                <a:gd name="T9" fmla="*/ 130 h 283"/>
                <a:gd name="T10" fmla="*/ 108 w 305"/>
                <a:gd name="T11" fmla="*/ 0 h 2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5" h="283">
                  <a:moveTo>
                    <a:pt x="108" y="0"/>
                  </a:moveTo>
                  <a:lnTo>
                    <a:pt x="300" y="30"/>
                  </a:lnTo>
                  <a:lnTo>
                    <a:pt x="305" y="225"/>
                  </a:lnTo>
                  <a:lnTo>
                    <a:pt x="115" y="283"/>
                  </a:lnTo>
                  <a:lnTo>
                    <a:pt x="0" y="13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6" name="Freeform 34"/>
            <p:cNvSpPr>
              <a:spLocks noChangeAspect="1"/>
            </p:cNvSpPr>
            <p:nvPr/>
          </p:nvSpPr>
          <p:spPr bwMode="auto">
            <a:xfrm>
              <a:off x="5287" y="7108"/>
              <a:ext cx="787" cy="815"/>
            </a:xfrm>
            <a:custGeom>
              <a:avLst/>
              <a:gdLst>
                <a:gd name="T0" fmla="*/ 402 w 787"/>
                <a:gd name="T1" fmla="*/ 0 h 815"/>
                <a:gd name="T2" fmla="*/ 597 w 787"/>
                <a:gd name="T3" fmla="*/ 65 h 815"/>
                <a:gd name="T4" fmla="*/ 642 w 787"/>
                <a:gd name="T5" fmla="*/ 230 h 815"/>
                <a:gd name="T6" fmla="*/ 787 w 787"/>
                <a:gd name="T7" fmla="*/ 337 h 815"/>
                <a:gd name="T8" fmla="*/ 787 w 787"/>
                <a:gd name="T9" fmla="*/ 497 h 815"/>
                <a:gd name="T10" fmla="*/ 657 w 787"/>
                <a:gd name="T11" fmla="*/ 597 h 815"/>
                <a:gd name="T12" fmla="*/ 615 w 787"/>
                <a:gd name="T13" fmla="*/ 745 h 815"/>
                <a:gd name="T14" fmla="*/ 432 w 787"/>
                <a:gd name="T15" fmla="*/ 815 h 815"/>
                <a:gd name="T16" fmla="*/ 300 w 787"/>
                <a:gd name="T17" fmla="*/ 737 h 815"/>
                <a:gd name="T18" fmla="*/ 135 w 787"/>
                <a:gd name="T19" fmla="*/ 747 h 815"/>
                <a:gd name="T20" fmla="*/ 15 w 787"/>
                <a:gd name="T21" fmla="*/ 575 h 815"/>
                <a:gd name="T22" fmla="*/ 67 w 787"/>
                <a:gd name="T23" fmla="*/ 417 h 815"/>
                <a:gd name="T24" fmla="*/ 0 w 787"/>
                <a:gd name="T25" fmla="*/ 262 h 815"/>
                <a:gd name="T26" fmla="*/ 107 w 787"/>
                <a:gd name="T27" fmla="*/ 105 h 815"/>
                <a:gd name="T28" fmla="*/ 285 w 787"/>
                <a:gd name="T29" fmla="*/ 102 h 815"/>
                <a:gd name="T30" fmla="*/ 402 w 787"/>
                <a:gd name="T31" fmla="*/ 0 h 81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787" h="815">
                  <a:moveTo>
                    <a:pt x="402" y="0"/>
                  </a:moveTo>
                  <a:lnTo>
                    <a:pt x="597" y="65"/>
                  </a:lnTo>
                  <a:lnTo>
                    <a:pt x="642" y="230"/>
                  </a:lnTo>
                  <a:lnTo>
                    <a:pt x="787" y="337"/>
                  </a:lnTo>
                  <a:lnTo>
                    <a:pt x="787" y="497"/>
                  </a:lnTo>
                  <a:lnTo>
                    <a:pt x="657" y="597"/>
                  </a:lnTo>
                  <a:lnTo>
                    <a:pt x="615" y="745"/>
                  </a:lnTo>
                  <a:lnTo>
                    <a:pt x="432" y="815"/>
                  </a:lnTo>
                  <a:lnTo>
                    <a:pt x="300" y="737"/>
                  </a:lnTo>
                  <a:lnTo>
                    <a:pt x="135" y="747"/>
                  </a:lnTo>
                  <a:lnTo>
                    <a:pt x="15" y="575"/>
                  </a:lnTo>
                  <a:lnTo>
                    <a:pt x="67" y="417"/>
                  </a:lnTo>
                  <a:lnTo>
                    <a:pt x="0" y="262"/>
                  </a:lnTo>
                  <a:lnTo>
                    <a:pt x="107" y="105"/>
                  </a:lnTo>
                  <a:lnTo>
                    <a:pt x="285" y="102"/>
                  </a:lnTo>
                  <a:lnTo>
                    <a:pt x="402" y="0"/>
                  </a:lnTo>
                </a:path>
              </a:pathLst>
            </a:custGeom>
            <a:noFill/>
            <a:ln w="12700">
              <a:solidFill>
                <a:srgbClr val="606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7" name="Freeform 35"/>
            <p:cNvSpPr>
              <a:spLocks noChangeAspect="1"/>
            </p:cNvSpPr>
            <p:nvPr/>
          </p:nvSpPr>
          <p:spPr bwMode="auto">
            <a:xfrm>
              <a:off x="5572" y="7218"/>
              <a:ext cx="352" cy="195"/>
            </a:xfrm>
            <a:custGeom>
              <a:avLst/>
              <a:gdLst>
                <a:gd name="T0" fmla="*/ 0 w 352"/>
                <a:gd name="T1" fmla="*/ 0 h 195"/>
                <a:gd name="T2" fmla="*/ 55 w 352"/>
                <a:gd name="T3" fmla="*/ 167 h 195"/>
                <a:gd name="T4" fmla="*/ 247 w 352"/>
                <a:gd name="T5" fmla="*/ 195 h 195"/>
                <a:gd name="T6" fmla="*/ 352 w 352"/>
                <a:gd name="T7" fmla="*/ 122 h 1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2" h="195">
                  <a:moveTo>
                    <a:pt x="0" y="0"/>
                  </a:moveTo>
                  <a:lnTo>
                    <a:pt x="55" y="167"/>
                  </a:lnTo>
                  <a:lnTo>
                    <a:pt x="247" y="195"/>
                  </a:lnTo>
                  <a:lnTo>
                    <a:pt x="352" y="122"/>
                  </a:lnTo>
                </a:path>
              </a:pathLst>
            </a:custGeom>
            <a:noFill/>
            <a:ln w="12700">
              <a:solidFill>
                <a:srgbClr val="606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8" name="Freeform 36"/>
            <p:cNvSpPr>
              <a:spLocks noChangeAspect="1"/>
            </p:cNvSpPr>
            <p:nvPr/>
          </p:nvSpPr>
          <p:spPr bwMode="auto">
            <a:xfrm>
              <a:off x="5819" y="7420"/>
              <a:ext cx="128" cy="285"/>
            </a:xfrm>
            <a:custGeom>
              <a:avLst/>
              <a:gdLst>
                <a:gd name="T0" fmla="*/ 0 w 128"/>
                <a:gd name="T1" fmla="*/ 0 h 285"/>
                <a:gd name="T2" fmla="*/ 8 w 128"/>
                <a:gd name="T3" fmla="*/ 193 h 285"/>
                <a:gd name="T4" fmla="*/ 128 w 128"/>
                <a:gd name="T5" fmla="*/ 285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8" h="285">
                  <a:moveTo>
                    <a:pt x="0" y="0"/>
                  </a:moveTo>
                  <a:lnTo>
                    <a:pt x="8" y="193"/>
                  </a:lnTo>
                  <a:lnTo>
                    <a:pt x="128" y="285"/>
                  </a:lnTo>
                </a:path>
              </a:pathLst>
            </a:custGeom>
            <a:noFill/>
            <a:ln w="12700">
              <a:solidFill>
                <a:srgbClr val="606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9" name="Freeform 37"/>
            <p:cNvSpPr>
              <a:spLocks noChangeAspect="1"/>
            </p:cNvSpPr>
            <p:nvPr/>
          </p:nvSpPr>
          <p:spPr bwMode="auto">
            <a:xfrm>
              <a:off x="5582" y="7613"/>
              <a:ext cx="242" cy="232"/>
            </a:xfrm>
            <a:custGeom>
              <a:avLst/>
              <a:gdLst>
                <a:gd name="T0" fmla="*/ 242 w 242"/>
                <a:gd name="T1" fmla="*/ 0 h 232"/>
                <a:gd name="T2" fmla="*/ 45 w 242"/>
                <a:gd name="T3" fmla="*/ 60 h 232"/>
                <a:gd name="T4" fmla="*/ 0 w 242"/>
                <a:gd name="T5" fmla="*/ 232 h 2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42" h="232">
                  <a:moveTo>
                    <a:pt x="242" y="0"/>
                  </a:moveTo>
                  <a:lnTo>
                    <a:pt x="45" y="60"/>
                  </a:lnTo>
                  <a:lnTo>
                    <a:pt x="0" y="232"/>
                  </a:lnTo>
                </a:path>
              </a:pathLst>
            </a:custGeom>
            <a:noFill/>
            <a:ln w="12700">
              <a:solidFill>
                <a:srgbClr val="606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0" name="Freeform 38"/>
            <p:cNvSpPr>
              <a:spLocks noChangeAspect="1"/>
            </p:cNvSpPr>
            <p:nvPr/>
          </p:nvSpPr>
          <p:spPr bwMode="auto">
            <a:xfrm>
              <a:off x="5357" y="7393"/>
              <a:ext cx="260" cy="132"/>
            </a:xfrm>
            <a:custGeom>
              <a:avLst/>
              <a:gdLst>
                <a:gd name="T0" fmla="*/ 260 w 260"/>
                <a:gd name="T1" fmla="*/ 0 h 132"/>
                <a:gd name="T2" fmla="*/ 157 w 260"/>
                <a:gd name="T3" fmla="*/ 117 h 132"/>
                <a:gd name="T4" fmla="*/ 0 w 260"/>
                <a:gd name="T5" fmla="*/ 132 h 1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0" h="132">
                  <a:moveTo>
                    <a:pt x="260" y="0"/>
                  </a:moveTo>
                  <a:lnTo>
                    <a:pt x="157" y="117"/>
                  </a:lnTo>
                  <a:lnTo>
                    <a:pt x="0" y="132"/>
                  </a:lnTo>
                </a:path>
              </a:pathLst>
            </a:custGeom>
            <a:noFill/>
            <a:ln w="12700">
              <a:solidFill>
                <a:srgbClr val="606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1" name="Line 39"/>
            <p:cNvSpPr>
              <a:spLocks noChangeAspect="1" noChangeShapeType="1"/>
            </p:cNvSpPr>
            <p:nvPr/>
          </p:nvSpPr>
          <p:spPr bwMode="auto">
            <a:xfrm>
              <a:off x="5522" y="7530"/>
              <a:ext cx="120" cy="155"/>
            </a:xfrm>
            <a:prstGeom prst="line">
              <a:avLst/>
            </a:prstGeom>
            <a:noFill/>
            <a:ln w="12700">
              <a:solidFill>
                <a:srgbClr val="60606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56" name="xjhwt2"/>
          <p:cNvGrpSpPr>
            <a:grpSpLocks noChangeAspect="1"/>
          </p:cNvGrpSpPr>
          <p:nvPr/>
        </p:nvGrpSpPr>
        <p:grpSpPr bwMode="auto">
          <a:xfrm rot="-150626">
            <a:off x="-2605088" y="5084763"/>
            <a:ext cx="2605088" cy="506412"/>
            <a:chOff x="1611" y="1460"/>
            <a:chExt cx="10250" cy="2647"/>
          </a:xfrm>
        </p:grpSpPr>
        <p:grpSp>
          <p:nvGrpSpPr>
            <p:cNvPr id="10248" name="Group 41"/>
            <p:cNvGrpSpPr>
              <a:grpSpLocks noChangeAspect="1"/>
            </p:cNvGrpSpPr>
            <p:nvPr/>
          </p:nvGrpSpPr>
          <p:grpSpPr bwMode="auto">
            <a:xfrm>
              <a:off x="4616" y="1560"/>
              <a:ext cx="3755" cy="822"/>
              <a:chOff x="4616" y="1560"/>
              <a:chExt cx="3755" cy="822"/>
            </a:xfrm>
          </p:grpSpPr>
          <p:grpSp>
            <p:nvGrpSpPr>
              <p:cNvPr id="10295" name="Group 42"/>
              <p:cNvGrpSpPr>
                <a:grpSpLocks noChangeAspect="1"/>
              </p:cNvGrpSpPr>
              <p:nvPr/>
            </p:nvGrpSpPr>
            <p:grpSpPr bwMode="auto">
              <a:xfrm>
                <a:off x="5449" y="1590"/>
                <a:ext cx="2392" cy="710"/>
                <a:chOff x="5449" y="1590"/>
                <a:chExt cx="2392" cy="710"/>
              </a:xfrm>
            </p:grpSpPr>
            <p:sp>
              <p:nvSpPr>
                <p:cNvPr id="10297" name="Freeform 43"/>
                <p:cNvSpPr>
                  <a:spLocks noChangeAspect="1"/>
                </p:cNvSpPr>
                <p:nvPr/>
              </p:nvSpPr>
              <p:spPr bwMode="auto">
                <a:xfrm>
                  <a:off x="5449" y="1590"/>
                  <a:ext cx="410" cy="580"/>
                </a:xfrm>
                <a:custGeom>
                  <a:avLst/>
                  <a:gdLst>
                    <a:gd name="T0" fmla="*/ 10 w 410"/>
                    <a:gd name="T1" fmla="*/ 7 h 580"/>
                    <a:gd name="T2" fmla="*/ 0 w 410"/>
                    <a:gd name="T3" fmla="*/ 0 h 580"/>
                    <a:gd name="T4" fmla="*/ 270 w 410"/>
                    <a:gd name="T5" fmla="*/ 580 h 580"/>
                    <a:gd name="T6" fmla="*/ 410 w 410"/>
                    <a:gd name="T7" fmla="*/ 580 h 580"/>
                    <a:gd name="T8" fmla="*/ 112 w 410"/>
                    <a:gd name="T9" fmla="*/ 0 h 580"/>
                    <a:gd name="T10" fmla="*/ 10 w 410"/>
                    <a:gd name="T11" fmla="*/ 7 h 58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10" h="580">
                      <a:moveTo>
                        <a:pt x="10" y="7"/>
                      </a:moveTo>
                      <a:lnTo>
                        <a:pt x="0" y="0"/>
                      </a:lnTo>
                      <a:lnTo>
                        <a:pt x="270" y="580"/>
                      </a:lnTo>
                      <a:lnTo>
                        <a:pt x="410" y="580"/>
                      </a:lnTo>
                      <a:lnTo>
                        <a:pt x="112" y="0"/>
                      </a:lnTo>
                      <a:lnTo>
                        <a:pt x="1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1270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98" name="Freeform 44"/>
                <p:cNvSpPr>
                  <a:spLocks noChangeAspect="1"/>
                </p:cNvSpPr>
                <p:nvPr/>
              </p:nvSpPr>
              <p:spPr bwMode="auto">
                <a:xfrm>
                  <a:off x="7464" y="1912"/>
                  <a:ext cx="377" cy="388"/>
                </a:xfrm>
                <a:custGeom>
                  <a:avLst/>
                  <a:gdLst>
                    <a:gd name="T0" fmla="*/ 100 w 377"/>
                    <a:gd name="T1" fmla="*/ 45 h 388"/>
                    <a:gd name="T2" fmla="*/ 110 w 377"/>
                    <a:gd name="T3" fmla="*/ 38 h 388"/>
                    <a:gd name="T4" fmla="*/ 377 w 377"/>
                    <a:gd name="T5" fmla="*/ 388 h 388"/>
                    <a:gd name="T6" fmla="*/ 247 w 377"/>
                    <a:gd name="T7" fmla="*/ 368 h 388"/>
                    <a:gd name="T8" fmla="*/ 0 w 377"/>
                    <a:gd name="T9" fmla="*/ 0 h 388"/>
                    <a:gd name="T10" fmla="*/ 100 w 377"/>
                    <a:gd name="T11" fmla="*/ 45 h 38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77" h="388">
                      <a:moveTo>
                        <a:pt x="100" y="45"/>
                      </a:moveTo>
                      <a:lnTo>
                        <a:pt x="110" y="38"/>
                      </a:lnTo>
                      <a:lnTo>
                        <a:pt x="377" y="388"/>
                      </a:lnTo>
                      <a:lnTo>
                        <a:pt x="247" y="368"/>
                      </a:lnTo>
                      <a:lnTo>
                        <a:pt x="0" y="0"/>
                      </a:lnTo>
                      <a:lnTo>
                        <a:pt x="100" y="45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1270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296" name="Freeform 45"/>
              <p:cNvSpPr>
                <a:spLocks noChangeAspect="1"/>
              </p:cNvSpPr>
              <p:nvPr/>
            </p:nvSpPr>
            <p:spPr bwMode="auto">
              <a:xfrm>
                <a:off x="4616" y="1560"/>
                <a:ext cx="3755" cy="822"/>
              </a:xfrm>
              <a:custGeom>
                <a:avLst/>
                <a:gdLst>
                  <a:gd name="T0" fmla="*/ 28 w 3755"/>
                  <a:gd name="T1" fmla="*/ 110 h 822"/>
                  <a:gd name="T2" fmla="*/ 380 w 3755"/>
                  <a:gd name="T3" fmla="*/ 95 h 822"/>
                  <a:gd name="T4" fmla="*/ 650 w 3755"/>
                  <a:gd name="T5" fmla="*/ 95 h 822"/>
                  <a:gd name="T6" fmla="*/ 1013 w 3755"/>
                  <a:gd name="T7" fmla="*/ 75 h 822"/>
                  <a:gd name="T8" fmla="*/ 1348 w 3755"/>
                  <a:gd name="T9" fmla="*/ 75 h 822"/>
                  <a:gd name="T10" fmla="*/ 1725 w 3755"/>
                  <a:gd name="T11" fmla="*/ 75 h 822"/>
                  <a:gd name="T12" fmla="*/ 2063 w 3755"/>
                  <a:gd name="T13" fmla="*/ 85 h 822"/>
                  <a:gd name="T14" fmla="*/ 2223 w 3755"/>
                  <a:gd name="T15" fmla="*/ 107 h 822"/>
                  <a:gd name="T16" fmla="*/ 2360 w 3755"/>
                  <a:gd name="T17" fmla="*/ 137 h 822"/>
                  <a:gd name="T18" fmla="*/ 2513 w 3755"/>
                  <a:gd name="T19" fmla="*/ 192 h 822"/>
                  <a:gd name="T20" fmla="*/ 2658 w 3755"/>
                  <a:gd name="T21" fmla="*/ 252 h 822"/>
                  <a:gd name="T22" fmla="*/ 3188 w 3755"/>
                  <a:gd name="T23" fmla="*/ 527 h 822"/>
                  <a:gd name="T24" fmla="*/ 3470 w 3755"/>
                  <a:gd name="T25" fmla="*/ 655 h 822"/>
                  <a:gd name="T26" fmla="*/ 3633 w 3755"/>
                  <a:gd name="T27" fmla="*/ 760 h 822"/>
                  <a:gd name="T28" fmla="*/ 3485 w 3755"/>
                  <a:gd name="T29" fmla="*/ 757 h 822"/>
                  <a:gd name="T30" fmla="*/ 0 w 3755"/>
                  <a:gd name="T31" fmla="*/ 490 h 822"/>
                  <a:gd name="T32" fmla="*/ 5 w 3755"/>
                  <a:gd name="T33" fmla="*/ 572 h 822"/>
                  <a:gd name="T34" fmla="*/ 3643 w 3755"/>
                  <a:gd name="T35" fmla="*/ 822 h 822"/>
                  <a:gd name="T36" fmla="*/ 3755 w 3755"/>
                  <a:gd name="T37" fmla="*/ 802 h 822"/>
                  <a:gd name="T38" fmla="*/ 3698 w 3755"/>
                  <a:gd name="T39" fmla="*/ 730 h 822"/>
                  <a:gd name="T40" fmla="*/ 3598 w 3755"/>
                  <a:gd name="T41" fmla="*/ 655 h 822"/>
                  <a:gd name="T42" fmla="*/ 3353 w 3755"/>
                  <a:gd name="T43" fmla="*/ 527 h 822"/>
                  <a:gd name="T44" fmla="*/ 3163 w 3755"/>
                  <a:gd name="T45" fmla="*/ 425 h 822"/>
                  <a:gd name="T46" fmla="*/ 2680 w 3755"/>
                  <a:gd name="T47" fmla="*/ 187 h 822"/>
                  <a:gd name="T48" fmla="*/ 2463 w 3755"/>
                  <a:gd name="T49" fmla="*/ 102 h 822"/>
                  <a:gd name="T50" fmla="*/ 2248 w 3755"/>
                  <a:gd name="T51" fmla="*/ 47 h 822"/>
                  <a:gd name="T52" fmla="*/ 1765 w 3755"/>
                  <a:gd name="T53" fmla="*/ 0 h 822"/>
                  <a:gd name="T54" fmla="*/ 1105 w 3755"/>
                  <a:gd name="T55" fmla="*/ 0 h 822"/>
                  <a:gd name="T56" fmla="*/ 28 w 3755"/>
                  <a:gd name="T57" fmla="*/ 57 h 822"/>
                  <a:gd name="T58" fmla="*/ 28 w 3755"/>
                  <a:gd name="T59" fmla="*/ 110 h 82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3755" h="822">
                    <a:moveTo>
                      <a:pt x="28" y="110"/>
                    </a:moveTo>
                    <a:lnTo>
                      <a:pt x="380" y="95"/>
                    </a:lnTo>
                    <a:lnTo>
                      <a:pt x="650" y="95"/>
                    </a:lnTo>
                    <a:lnTo>
                      <a:pt x="1013" y="75"/>
                    </a:lnTo>
                    <a:lnTo>
                      <a:pt x="1348" y="75"/>
                    </a:lnTo>
                    <a:lnTo>
                      <a:pt x="1725" y="75"/>
                    </a:lnTo>
                    <a:lnTo>
                      <a:pt x="2063" y="85"/>
                    </a:lnTo>
                    <a:lnTo>
                      <a:pt x="2223" y="107"/>
                    </a:lnTo>
                    <a:lnTo>
                      <a:pt x="2360" y="137"/>
                    </a:lnTo>
                    <a:lnTo>
                      <a:pt x="2513" y="192"/>
                    </a:lnTo>
                    <a:lnTo>
                      <a:pt x="2658" y="252"/>
                    </a:lnTo>
                    <a:lnTo>
                      <a:pt x="3188" y="527"/>
                    </a:lnTo>
                    <a:lnTo>
                      <a:pt x="3470" y="655"/>
                    </a:lnTo>
                    <a:lnTo>
                      <a:pt x="3633" y="760"/>
                    </a:lnTo>
                    <a:lnTo>
                      <a:pt x="3485" y="757"/>
                    </a:lnTo>
                    <a:lnTo>
                      <a:pt x="0" y="490"/>
                    </a:lnTo>
                    <a:lnTo>
                      <a:pt x="5" y="572"/>
                    </a:lnTo>
                    <a:lnTo>
                      <a:pt x="3643" y="822"/>
                    </a:lnTo>
                    <a:lnTo>
                      <a:pt x="3755" y="802"/>
                    </a:lnTo>
                    <a:lnTo>
                      <a:pt x="3698" y="730"/>
                    </a:lnTo>
                    <a:lnTo>
                      <a:pt x="3598" y="655"/>
                    </a:lnTo>
                    <a:lnTo>
                      <a:pt x="3353" y="527"/>
                    </a:lnTo>
                    <a:lnTo>
                      <a:pt x="3163" y="425"/>
                    </a:lnTo>
                    <a:lnTo>
                      <a:pt x="2680" y="187"/>
                    </a:lnTo>
                    <a:lnTo>
                      <a:pt x="2463" y="102"/>
                    </a:lnTo>
                    <a:lnTo>
                      <a:pt x="2248" y="47"/>
                    </a:lnTo>
                    <a:lnTo>
                      <a:pt x="1765" y="0"/>
                    </a:lnTo>
                    <a:lnTo>
                      <a:pt x="1105" y="0"/>
                    </a:lnTo>
                    <a:lnTo>
                      <a:pt x="28" y="57"/>
                    </a:lnTo>
                    <a:lnTo>
                      <a:pt x="28" y="110"/>
                    </a:lnTo>
                    <a:close/>
                  </a:path>
                </a:pathLst>
              </a:custGeom>
              <a:solidFill>
                <a:srgbClr val="800000"/>
              </a:solidFill>
              <a:ln w="12700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49" name="Freeform 46"/>
            <p:cNvSpPr>
              <a:spLocks noChangeAspect="1"/>
            </p:cNvSpPr>
            <p:nvPr/>
          </p:nvSpPr>
          <p:spPr bwMode="auto">
            <a:xfrm>
              <a:off x="2149" y="1460"/>
              <a:ext cx="7030" cy="932"/>
            </a:xfrm>
            <a:custGeom>
              <a:avLst/>
              <a:gdLst>
                <a:gd name="T0" fmla="*/ 270 w 7030"/>
                <a:gd name="T1" fmla="*/ 585 h 932"/>
                <a:gd name="T2" fmla="*/ 617 w 7030"/>
                <a:gd name="T3" fmla="*/ 497 h 932"/>
                <a:gd name="T4" fmla="*/ 882 w 7030"/>
                <a:gd name="T5" fmla="*/ 427 h 932"/>
                <a:gd name="T6" fmla="*/ 1155 w 7030"/>
                <a:gd name="T7" fmla="*/ 352 h 932"/>
                <a:gd name="T8" fmla="*/ 1432 w 7030"/>
                <a:gd name="T9" fmla="*/ 302 h 932"/>
                <a:gd name="T10" fmla="*/ 1655 w 7030"/>
                <a:gd name="T11" fmla="*/ 265 h 932"/>
                <a:gd name="T12" fmla="*/ 1937 w 7030"/>
                <a:gd name="T13" fmla="*/ 220 h 932"/>
                <a:gd name="T14" fmla="*/ 2187 w 7030"/>
                <a:gd name="T15" fmla="*/ 165 h 932"/>
                <a:gd name="T16" fmla="*/ 2367 w 7030"/>
                <a:gd name="T17" fmla="*/ 52 h 932"/>
                <a:gd name="T18" fmla="*/ 2740 w 7030"/>
                <a:gd name="T19" fmla="*/ 40 h 932"/>
                <a:gd name="T20" fmla="*/ 3185 w 7030"/>
                <a:gd name="T21" fmla="*/ 10 h 932"/>
                <a:gd name="T22" fmla="*/ 3750 w 7030"/>
                <a:gd name="T23" fmla="*/ 2 h 932"/>
                <a:gd name="T24" fmla="*/ 4217 w 7030"/>
                <a:gd name="T25" fmla="*/ 0 h 932"/>
                <a:gd name="T26" fmla="*/ 4662 w 7030"/>
                <a:gd name="T27" fmla="*/ 52 h 932"/>
                <a:gd name="T28" fmla="*/ 4980 w 7030"/>
                <a:gd name="T29" fmla="*/ 135 h 932"/>
                <a:gd name="T30" fmla="*/ 5320 w 7030"/>
                <a:gd name="T31" fmla="*/ 240 h 932"/>
                <a:gd name="T32" fmla="*/ 5692 w 7030"/>
                <a:gd name="T33" fmla="*/ 367 h 932"/>
                <a:gd name="T34" fmla="*/ 6077 w 7030"/>
                <a:gd name="T35" fmla="*/ 495 h 932"/>
                <a:gd name="T36" fmla="*/ 6362 w 7030"/>
                <a:gd name="T37" fmla="*/ 582 h 932"/>
                <a:gd name="T38" fmla="*/ 6667 w 7030"/>
                <a:gd name="T39" fmla="*/ 685 h 932"/>
                <a:gd name="T40" fmla="*/ 7030 w 7030"/>
                <a:gd name="T41" fmla="*/ 812 h 932"/>
                <a:gd name="T42" fmla="*/ 6857 w 7030"/>
                <a:gd name="T43" fmla="*/ 885 h 932"/>
                <a:gd name="T44" fmla="*/ 6605 w 7030"/>
                <a:gd name="T45" fmla="*/ 930 h 932"/>
                <a:gd name="T46" fmla="*/ 6235 w 7030"/>
                <a:gd name="T47" fmla="*/ 927 h 932"/>
                <a:gd name="T48" fmla="*/ 6142 w 7030"/>
                <a:gd name="T49" fmla="*/ 812 h 932"/>
                <a:gd name="T50" fmla="*/ 5865 w 7030"/>
                <a:gd name="T51" fmla="*/ 647 h 932"/>
                <a:gd name="T52" fmla="*/ 5420 w 7030"/>
                <a:gd name="T53" fmla="*/ 420 h 932"/>
                <a:gd name="T54" fmla="*/ 4952 w 7030"/>
                <a:gd name="T55" fmla="*/ 210 h 932"/>
                <a:gd name="T56" fmla="*/ 4585 w 7030"/>
                <a:gd name="T57" fmla="*/ 130 h 932"/>
                <a:gd name="T58" fmla="*/ 3882 w 7030"/>
                <a:gd name="T59" fmla="*/ 97 h 932"/>
                <a:gd name="T60" fmla="*/ 3062 w 7030"/>
                <a:gd name="T61" fmla="*/ 122 h 932"/>
                <a:gd name="T62" fmla="*/ 2462 w 7030"/>
                <a:gd name="T63" fmla="*/ 707 h 93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030" h="932">
                  <a:moveTo>
                    <a:pt x="0" y="622"/>
                  </a:moveTo>
                  <a:lnTo>
                    <a:pt x="270" y="585"/>
                  </a:lnTo>
                  <a:lnTo>
                    <a:pt x="477" y="537"/>
                  </a:lnTo>
                  <a:lnTo>
                    <a:pt x="617" y="497"/>
                  </a:lnTo>
                  <a:lnTo>
                    <a:pt x="732" y="465"/>
                  </a:lnTo>
                  <a:lnTo>
                    <a:pt x="882" y="427"/>
                  </a:lnTo>
                  <a:lnTo>
                    <a:pt x="1010" y="390"/>
                  </a:lnTo>
                  <a:lnTo>
                    <a:pt x="1155" y="352"/>
                  </a:lnTo>
                  <a:lnTo>
                    <a:pt x="1285" y="325"/>
                  </a:lnTo>
                  <a:lnTo>
                    <a:pt x="1432" y="302"/>
                  </a:lnTo>
                  <a:lnTo>
                    <a:pt x="1552" y="282"/>
                  </a:lnTo>
                  <a:lnTo>
                    <a:pt x="1655" y="265"/>
                  </a:lnTo>
                  <a:lnTo>
                    <a:pt x="1807" y="240"/>
                  </a:lnTo>
                  <a:lnTo>
                    <a:pt x="1937" y="220"/>
                  </a:lnTo>
                  <a:lnTo>
                    <a:pt x="2060" y="200"/>
                  </a:lnTo>
                  <a:lnTo>
                    <a:pt x="2187" y="165"/>
                  </a:lnTo>
                  <a:lnTo>
                    <a:pt x="2292" y="112"/>
                  </a:lnTo>
                  <a:lnTo>
                    <a:pt x="2367" y="52"/>
                  </a:lnTo>
                  <a:lnTo>
                    <a:pt x="2520" y="45"/>
                  </a:lnTo>
                  <a:lnTo>
                    <a:pt x="2740" y="40"/>
                  </a:lnTo>
                  <a:lnTo>
                    <a:pt x="2990" y="20"/>
                  </a:lnTo>
                  <a:lnTo>
                    <a:pt x="3185" y="10"/>
                  </a:lnTo>
                  <a:lnTo>
                    <a:pt x="3472" y="5"/>
                  </a:lnTo>
                  <a:lnTo>
                    <a:pt x="3750" y="2"/>
                  </a:lnTo>
                  <a:lnTo>
                    <a:pt x="4015" y="0"/>
                  </a:lnTo>
                  <a:lnTo>
                    <a:pt x="4217" y="0"/>
                  </a:lnTo>
                  <a:lnTo>
                    <a:pt x="4437" y="17"/>
                  </a:lnTo>
                  <a:lnTo>
                    <a:pt x="4662" y="52"/>
                  </a:lnTo>
                  <a:lnTo>
                    <a:pt x="4830" y="95"/>
                  </a:lnTo>
                  <a:lnTo>
                    <a:pt x="4980" y="135"/>
                  </a:lnTo>
                  <a:lnTo>
                    <a:pt x="5142" y="185"/>
                  </a:lnTo>
                  <a:lnTo>
                    <a:pt x="5320" y="240"/>
                  </a:lnTo>
                  <a:lnTo>
                    <a:pt x="5500" y="302"/>
                  </a:lnTo>
                  <a:lnTo>
                    <a:pt x="5692" y="367"/>
                  </a:lnTo>
                  <a:lnTo>
                    <a:pt x="5880" y="432"/>
                  </a:lnTo>
                  <a:lnTo>
                    <a:pt x="6077" y="495"/>
                  </a:lnTo>
                  <a:lnTo>
                    <a:pt x="6225" y="545"/>
                  </a:lnTo>
                  <a:lnTo>
                    <a:pt x="6362" y="582"/>
                  </a:lnTo>
                  <a:lnTo>
                    <a:pt x="6512" y="637"/>
                  </a:lnTo>
                  <a:lnTo>
                    <a:pt x="6667" y="685"/>
                  </a:lnTo>
                  <a:lnTo>
                    <a:pt x="6857" y="747"/>
                  </a:lnTo>
                  <a:lnTo>
                    <a:pt x="7030" y="812"/>
                  </a:lnTo>
                  <a:lnTo>
                    <a:pt x="6960" y="857"/>
                  </a:lnTo>
                  <a:lnTo>
                    <a:pt x="6857" y="885"/>
                  </a:lnTo>
                  <a:lnTo>
                    <a:pt x="6745" y="915"/>
                  </a:lnTo>
                  <a:lnTo>
                    <a:pt x="6605" y="930"/>
                  </a:lnTo>
                  <a:lnTo>
                    <a:pt x="6420" y="932"/>
                  </a:lnTo>
                  <a:lnTo>
                    <a:pt x="6235" y="927"/>
                  </a:lnTo>
                  <a:lnTo>
                    <a:pt x="6187" y="857"/>
                  </a:lnTo>
                  <a:lnTo>
                    <a:pt x="6142" y="812"/>
                  </a:lnTo>
                  <a:lnTo>
                    <a:pt x="6055" y="750"/>
                  </a:lnTo>
                  <a:lnTo>
                    <a:pt x="5865" y="647"/>
                  </a:lnTo>
                  <a:lnTo>
                    <a:pt x="5630" y="525"/>
                  </a:lnTo>
                  <a:lnTo>
                    <a:pt x="5420" y="420"/>
                  </a:lnTo>
                  <a:lnTo>
                    <a:pt x="5165" y="292"/>
                  </a:lnTo>
                  <a:lnTo>
                    <a:pt x="4952" y="210"/>
                  </a:lnTo>
                  <a:lnTo>
                    <a:pt x="4750" y="152"/>
                  </a:lnTo>
                  <a:lnTo>
                    <a:pt x="4585" y="130"/>
                  </a:lnTo>
                  <a:lnTo>
                    <a:pt x="4280" y="100"/>
                  </a:lnTo>
                  <a:lnTo>
                    <a:pt x="3882" y="97"/>
                  </a:lnTo>
                  <a:lnTo>
                    <a:pt x="3417" y="110"/>
                  </a:lnTo>
                  <a:lnTo>
                    <a:pt x="3062" y="122"/>
                  </a:lnTo>
                  <a:lnTo>
                    <a:pt x="2495" y="152"/>
                  </a:lnTo>
                  <a:lnTo>
                    <a:pt x="2462" y="707"/>
                  </a:lnTo>
                  <a:lnTo>
                    <a:pt x="0" y="622"/>
                  </a:ln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0" name="Freeform 47"/>
            <p:cNvSpPr>
              <a:spLocks noChangeAspect="1"/>
            </p:cNvSpPr>
            <p:nvPr/>
          </p:nvSpPr>
          <p:spPr bwMode="auto">
            <a:xfrm>
              <a:off x="2346" y="2375"/>
              <a:ext cx="9508" cy="1472"/>
            </a:xfrm>
            <a:custGeom>
              <a:avLst/>
              <a:gdLst>
                <a:gd name="T0" fmla="*/ 8023 w 9508"/>
                <a:gd name="T1" fmla="*/ 697 h 1472"/>
                <a:gd name="T2" fmla="*/ 8095 w 9508"/>
                <a:gd name="T3" fmla="*/ 920 h 1472"/>
                <a:gd name="T4" fmla="*/ 8095 w 9508"/>
                <a:gd name="T5" fmla="*/ 1090 h 1472"/>
                <a:gd name="T6" fmla="*/ 9508 w 9508"/>
                <a:gd name="T7" fmla="*/ 1090 h 1472"/>
                <a:gd name="T8" fmla="*/ 9410 w 9508"/>
                <a:gd name="T9" fmla="*/ 1205 h 1472"/>
                <a:gd name="T10" fmla="*/ 9475 w 9508"/>
                <a:gd name="T11" fmla="*/ 1335 h 1472"/>
                <a:gd name="T12" fmla="*/ 9475 w 9508"/>
                <a:gd name="T13" fmla="*/ 1395 h 1472"/>
                <a:gd name="T14" fmla="*/ 9433 w 9508"/>
                <a:gd name="T15" fmla="*/ 1437 h 1472"/>
                <a:gd name="T16" fmla="*/ 8620 w 9508"/>
                <a:gd name="T17" fmla="*/ 1437 h 1472"/>
                <a:gd name="T18" fmla="*/ 8555 w 9508"/>
                <a:gd name="T19" fmla="*/ 1472 h 1472"/>
                <a:gd name="T20" fmla="*/ 8140 w 9508"/>
                <a:gd name="T21" fmla="*/ 1472 h 1472"/>
                <a:gd name="T22" fmla="*/ 8085 w 9508"/>
                <a:gd name="T23" fmla="*/ 1432 h 1472"/>
                <a:gd name="T24" fmla="*/ 563 w 9508"/>
                <a:gd name="T25" fmla="*/ 1432 h 1472"/>
                <a:gd name="T26" fmla="*/ 265 w 9508"/>
                <a:gd name="T27" fmla="*/ 1162 h 1472"/>
                <a:gd name="T28" fmla="*/ 30 w 9508"/>
                <a:gd name="T29" fmla="*/ 1252 h 1472"/>
                <a:gd name="T30" fmla="*/ 0 w 9508"/>
                <a:gd name="T31" fmla="*/ 537 h 1472"/>
                <a:gd name="T32" fmla="*/ 573 w 9508"/>
                <a:gd name="T33" fmla="*/ 0 h 1472"/>
                <a:gd name="T34" fmla="*/ 1468 w 9508"/>
                <a:gd name="T35" fmla="*/ 20 h 1472"/>
                <a:gd name="T36" fmla="*/ 6130 w 9508"/>
                <a:gd name="T37" fmla="*/ 1205 h 1472"/>
                <a:gd name="T38" fmla="*/ 6263 w 9508"/>
                <a:gd name="T39" fmla="*/ 1062 h 1472"/>
                <a:gd name="T40" fmla="*/ 6378 w 9508"/>
                <a:gd name="T41" fmla="*/ 695 h 1472"/>
                <a:gd name="T42" fmla="*/ 6543 w 9508"/>
                <a:gd name="T43" fmla="*/ 392 h 1472"/>
                <a:gd name="T44" fmla="*/ 7033 w 9508"/>
                <a:gd name="T45" fmla="*/ 150 h 1472"/>
                <a:gd name="T46" fmla="*/ 7488 w 9508"/>
                <a:gd name="T47" fmla="*/ 162 h 1472"/>
                <a:gd name="T48" fmla="*/ 7828 w 9508"/>
                <a:gd name="T49" fmla="*/ 340 h 1472"/>
                <a:gd name="T50" fmla="*/ 8023 w 9508"/>
                <a:gd name="T51" fmla="*/ 697 h 14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9508" h="1472">
                  <a:moveTo>
                    <a:pt x="8023" y="697"/>
                  </a:moveTo>
                  <a:lnTo>
                    <a:pt x="8095" y="920"/>
                  </a:lnTo>
                  <a:lnTo>
                    <a:pt x="8095" y="1090"/>
                  </a:lnTo>
                  <a:lnTo>
                    <a:pt x="9508" y="1090"/>
                  </a:lnTo>
                  <a:lnTo>
                    <a:pt x="9410" y="1205"/>
                  </a:lnTo>
                  <a:lnTo>
                    <a:pt x="9475" y="1335"/>
                  </a:lnTo>
                  <a:lnTo>
                    <a:pt x="9475" y="1395"/>
                  </a:lnTo>
                  <a:lnTo>
                    <a:pt x="9433" y="1437"/>
                  </a:lnTo>
                  <a:lnTo>
                    <a:pt x="8620" y="1437"/>
                  </a:lnTo>
                  <a:lnTo>
                    <a:pt x="8555" y="1472"/>
                  </a:lnTo>
                  <a:lnTo>
                    <a:pt x="8140" y="1472"/>
                  </a:lnTo>
                  <a:lnTo>
                    <a:pt x="8085" y="1432"/>
                  </a:lnTo>
                  <a:lnTo>
                    <a:pt x="563" y="1432"/>
                  </a:lnTo>
                  <a:lnTo>
                    <a:pt x="265" y="1162"/>
                  </a:lnTo>
                  <a:lnTo>
                    <a:pt x="30" y="1252"/>
                  </a:lnTo>
                  <a:lnTo>
                    <a:pt x="0" y="537"/>
                  </a:lnTo>
                  <a:lnTo>
                    <a:pt x="573" y="0"/>
                  </a:lnTo>
                  <a:lnTo>
                    <a:pt x="1468" y="20"/>
                  </a:lnTo>
                  <a:lnTo>
                    <a:pt x="6130" y="1205"/>
                  </a:lnTo>
                  <a:lnTo>
                    <a:pt x="6263" y="1062"/>
                  </a:lnTo>
                  <a:lnTo>
                    <a:pt x="6378" y="695"/>
                  </a:lnTo>
                  <a:lnTo>
                    <a:pt x="6543" y="392"/>
                  </a:lnTo>
                  <a:lnTo>
                    <a:pt x="7033" y="150"/>
                  </a:lnTo>
                  <a:lnTo>
                    <a:pt x="7488" y="162"/>
                  </a:lnTo>
                  <a:lnTo>
                    <a:pt x="7828" y="340"/>
                  </a:lnTo>
                  <a:lnTo>
                    <a:pt x="8023" y="697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51" name="Group 48"/>
            <p:cNvGrpSpPr>
              <a:grpSpLocks noChangeAspect="1"/>
            </p:cNvGrpSpPr>
            <p:nvPr/>
          </p:nvGrpSpPr>
          <p:grpSpPr bwMode="auto">
            <a:xfrm>
              <a:off x="1611" y="2367"/>
              <a:ext cx="620" cy="1075"/>
              <a:chOff x="1611" y="2367"/>
              <a:chExt cx="620" cy="1075"/>
            </a:xfrm>
          </p:grpSpPr>
          <p:sp>
            <p:nvSpPr>
              <p:cNvPr id="10282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1664" y="2592"/>
                <a:ext cx="237" cy="40"/>
              </a:xfrm>
              <a:prstGeom prst="rect">
                <a:avLst/>
              </a:prstGeom>
              <a:solidFill>
                <a:srgbClr val="808080"/>
              </a:solidFill>
              <a:ln w="12700">
                <a:solidFill>
                  <a:srgbClr val="C0C0C0"/>
                </a:solidFill>
                <a:miter lim="800000"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83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1664" y="2367"/>
                <a:ext cx="237" cy="95"/>
              </a:xfrm>
              <a:prstGeom prst="rect">
                <a:avLst/>
              </a:prstGeom>
              <a:solidFill>
                <a:srgbClr val="808080"/>
              </a:solidFill>
              <a:ln w="12700">
                <a:solidFill>
                  <a:srgbClr val="C0C0C0"/>
                </a:solidFill>
                <a:miter lim="800000"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84" name="Rectangle 51"/>
              <p:cNvSpPr>
                <a:spLocks noChangeAspect="1" noChangeArrowheads="1"/>
              </p:cNvSpPr>
              <p:nvPr/>
            </p:nvSpPr>
            <p:spPr bwMode="auto">
              <a:xfrm>
                <a:off x="1664" y="2507"/>
                <a:ext cx="237" cy="40"/>
              </a:xfrm>
              <a:prstGeom prst="rect">
                <a:avLst/>
              </a:prstGeom>
              <a:solidFill>
                <a:srgbClr val="808080"/>
              </a:solidFill>
              <a:ln w="12700">
                <a:solidFill>
                  <a:srgbClr val="C0C0C0"/>
                </a:solidFill>
                <a:miter lim="800000"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85" name="Arc 52"/>
              <p:cNvSpPr>
                <a:spLocks noChangeAspect="1"/>
              </p:cNvSpPr>
              <p:nvPr/>
            </p:nvSpPr>
            <p:spPr bwMode="auto">
              <a:xfrm>
                <a:off x="1664" y="2687"/>
                <a:ext cx="229" cy="243"/>
              </a:xfrm>
              <a:custGeom>
                <a:avLst/>
                <a:gdLst>
                  <a:gd name="T0" fmla="*/ 2 w 21600"/>
                  <a:gd name="T1" fmla="*/ 3 h 21768"/>
                  <a:gd name="T2" fmla="*/ 0 w 21600"/>
                  <a:gd name="T3" fmla="*/ 0 h 21768"/>
                  <a:gd name="T4" fmla="*/ 2 w 21600"/>
                  <a:gd name="T5" fmla="*/ 0 h 2176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768" fill="none" extrusionOk="0">
                    <a:moveTo>
                      <a:pt x="21232" y="21767"/>
                    </a:moveTo>
                    <a:cubicBezTo>
                      <a:pt x="9447" y="21567"/>
                      <a:pt x="0" y="11956"/>
                      <a:pt x="0" y="171"/>
                    </a:cubicBezTo>
                    <a:cubicBezTo>
                      <a:pt x="-1" y="113"/>
                      <a:pt x="0" y="56"/>
                      <a:pt x="0" y="-1"/>
                    </a:cubicBezTo>
                  </a:path>
                  <a:path w="21600" h="21768" stroke="0" extrusionOk="0">
                    <a:moveTo>
                      <a:pt x="21232" y="21767"/>
                    </a:moveTo>
                    <a:cubicBezTo>
                      <a:pt x="9447" y="21567"/>
                      <a:pt x="0" y="11956"/>
                      <a:pt x="0" y="171"/>
                    </a:cubicBezTo>
                    <a:cubicBezTo>
                      <a:pt x="-1" y="113"/>
                      <a:pt x="0" y="56"/>
                      <a:pt x="0" y="-1"/>
                    </a:cubicBezTo>
                    <a:lnTo>
                      <a:pt x="21600" y="171"/>
                    </a:lnTo>
                    <a:lnTo>
                      <a:pt x="21232" y="21767"/>
                    </a:lnTo>
                    <a:close/>
                  </a:path>
                </a:pathLst>
              </a:custGeom>
              <a:solidFill>
                <a:srgbClr val="808080"/>
              </a:solidFill>
              <a:ln w="12700">
                <a:solidFill>
                  <a:srgbClr val="C0C0C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286" name="Group 53"/>
              <p:cNvGrpSpPr>
                <a:grpSpLocks noChangeAspect="1"/>
              </p:cNvGrpSpPr>
              <p:nvPr/>
            </p:nvGrpSpPr>
            <p:grpSpPr bwMode="auto">
              <a:xfrm>
                <a:off x="1611" y="3320"/>
                <a:ext cx="620" cy="37"/>
                <a:chOff x="1611" y="3320"/>
                <a:chExt cx="620" cy="37"/>
              </a:xfrm>
            </p:grpSpPr>
            <p:sp>
              <p:nvSpPr>
                <p:cNvPr id="10293" name="Rectangle 54"/>
                <p:cNvSpPr>
                  <a:spLocks noChangeAspect="1" noChangeArrowheads="1"/>
                </p:cNvSpPr>
                <p:nvPr/>
              </p:nvSpPr>
              <p:spPr bwMode="auto">
                <a:xfrm>
                  <a:off x="1639" y="3320"/>
                  <a:ext cx="592" cy="37"/>
                </a:xfrm>
                <a:prstGeom prst="rect">
                  <a:avLst/>
                </a:prstGeom>
                <a:solidFill>
                  <a:srgbClr val="808080"/>
                </a:solidFill>
                <a:ln w="12700">
                  <a:solidFill>
                    <a:srgbClr val="C0C0C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294" name="Oval 55"/>
                <p:cNvSpPr>
                  <a:spLocks noChangeAspect="1" noChangeArrowheads="1"/>
                </p:cNvSpPr>
                <p:nvPr/>
              </p:nvSpPr>
              <p:spPr bwMode="auto">
                <a:xfrm>
                  <a:off x="1611" y="3320"/>
                  <a:ext cx="70" cy="37"/>
                </a:xfrm>
                <a:prstGeom prst="ellipse">
                  <a:avLst/>
                </a:prstGeom>
                <a:solidFill>
                  <a:srgbClr val="808080"/>
                </a:solidFill>
                <a:ln w="12700">
                  <a:solidFill>
                    <a:srgbClr val="C0C0C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0287" name="Group 56"/>
              <p:cNvGrpSpPr>
                <a:grpSpLocks noChangeAspect="1"/>
              </p:cNvGrpSpPr>
              <p:nvPr/>
            </p:nvGrpSpPr>
            <p:grpSpPr bwMode="auto">
              <a:xfrm>
                <a:off x="1611" y="3402"/>
                <a:ext cx="620" cy="40"/>
                <a:chOff x="1611" y="3402"/>
                <a:chExt cx="620" cy="40"/>
              </a:xfrm>
            </p:grpSpPr>
            <p:sp>
              <p:nvSpPr>
                <p:cNvPr id="10291" name="Rectangle 57"/>
                <p:cNvSpPr>
                  <a:spLocks noChangeAspect="1" noChangeArrowheads="1"/>
                </p:cNvSpPr>
                <p:nvPr/>
              </p:nvSpPr>
              <p:spPr bwMode="auto">
                <a:xfrm>
                  <a:off x="1639" y="3402"/>
                  <a:ext cx="592" cy="40"/>
                </a:xfrm>
                <a:prstGeom prst="rect">
                  <a:avLst/>
                </a:prstGeom>
                <a:solidFill>
                  <a:srgbClr val="808080"/>
                </a:solidFill>
                <a:ln w="12700">
                  <a:solidFill>
                    <a:srgbClr val="C0C0C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292" name="Oval 58"/>
                <p:cNvSpPr>
                  <a:spLocks noChangeAspect="1" noChangeArrowheads="1"/>
                </p:cNvSpPr>
                <p:nvPr/>
              </p:nvSpPr>
              <p:spPr bwMode="auto">
                <a:xfrm>
                  <a:off x="1611" y="3402"/>
                  <a:ext cx="70" cy="40"/>
                </a:xfrm>
                <a:prstGeom prst="ellipse">
                  <a:avLst/>
                </a:prstGeom>
                <a:solidFill>
                  <a:srgbClr val="808080"/>
                </a:solidFill>
                <a:ln w="12700">
                  <a:solidFill>
                    <a:srgbClr val="C0C0C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0288" name="Group 59"/>
              <p:cNvGrpSpPr>
                <a:grpSpLocks noChangeAspect="1"/>
              </p:cNvGrpSpPr>
              <p:nvPr/>
            </p:nvGrpSpPr>
            <p:grpSpPr bwMode="auto">
              <a:xfrm>
                <a:off x="1611" y="3232"/>
                <a:ext cx="620" cy="40"/>
                <a:chOff x="1611" y="3232"/>
                <a:chExt cx="620" cy="40"/>
              </a:xfrm>
            </p:grpSpPr>
            <p:sp>
              <p:nvSpPr>
                <p:cNvPr id="10289" name="Rectangle 60"/>
                <p:cNvSpPr>
                  <a:spLocks noChangeAspect="1" noChangeArrowheads="1"/>
                </p:cNvSpPr>
                <p:nvPr/>
              </p:nvSpPr>
              <p:spPr bwMode="auto">
                <a:xfrm>
                  <a:off x="1639" y="3232"/>
                  <a:ext cx="592" cy="40"/>
                </a:xfrm>
                <a:prstGeom prst="rect">
                  <a:avLst/>
                </a:prstGeom>
                <a:solidFill>
                  <a:srgbClr val="808080"/>
                </a:solidFill>
                <a:ln w="12700">
                  <a:solidFill>
                    <a:srgbClr val="C0C0C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290" name="Oval 61"/>
                <p:cNvSpPr>
                  <a:spLocks noChangeAspect="1" noChangeArrowheads="1"/>
                </p:cNvSpPr>
                <p:nvPr/>
              </p:nvSpPr>
              <p:spPr bwMode="auto">
                <a:xfrm>
                  <a:off x="1611" y="3232"/>
                  <a:ext cx="70" cy="40"/>
                </a:xfrm>
                <a:prstGeom prst="ellipse">
                  <a:avLst/>
                </a:prstGeom>
                <a:solidFill>
                  <a:srgbClr val="808080"/>
                </a:solidFill>
                <a:ln w="12700">
                  <a:solidFill>
                    <a:srgbClr val="C0C0C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0252" name="Freeform 62"/>
            <p:cNvSpPr>
              <a:spLocks noChangeAspect="1"/>
            </p:cNvSpPr>
            <p:nvPr/>
          </p:nvSpPr>
          <p:spPr bwMode="auto">
            <a:xfrm>
              <a:off x="1664" y="2080"/>
              <a:ext cx="10197" cy="1552"/>
            </a:xfrm>
            <a:custGeom>
              <a:avLst/>
              <a:gdLst>
                <a:gd name="T0" fmla="*/ 510 w 10197"/>
                <a:gd name="T1" fmla="*/ 0 h 1552"/>
                <a:gd name="T2" fmla="*/ 60 w 10197"/>
                <a:gd name="T3" fmla="*/ 0 h 1552"/>
                <a:gd name="T4" fmla="*/ 0 w 10197"/>
                <a:gd name="T5" fmla="*/ 240 h 1552"/>
                <a:gd name="T6" fmla="*/ 200 w 10197"/>
                <a:gd name="T7" fmla="*/ 240 h 1552"/>
                <a:gd name="T8" fmla="*/ 200 w 10197"/>
                <a:gd name="T9" fmla="*/ 1107 h 1552"/>
                <a:gd name="T10" fmla="*/ 592 w 10197"/>
                <a:gd name="T11" fmla="*/ 1500 h 1552"/>
                <a:gd name="T12" fmla="*/ 680 w 10197"/>
                <a:gd name="T13" fmla="*/ 1540 h 1552"/>
                <a:gd name="T14" fmla="*/ 755 w 10197"/>
                <a:gd name="T15" fmla="*/ 1552 h 1552"/>
                <a:gd name="T16" fmla="*/ 742 w 10197"/>
                <a:gd name="T17" fmla="*/ 1355 h 1552"/>
                <a:gd name="T18" fmla="*/ 732 w 10197"/>
                <a:gd name="T19" fmla="*/ 1120 h 1552"/>
                <a:gd name="T20" fmla="*/ 785 w 10197"/>
                <a:gd name="T21" fmla="*/ 920 h 1552"/>
                <a:gd name="T22" fmla="*/ 857 w 10197"/>
                <a:gd name="T23" fmla="*/ 772 h 1552"/>
                <a:gd name="T24" fmla="*/ 952 w 10197"/>
                <a:gd name="T25" fmla="*/ 642 h 1552"/>
                <a:gd name="T26" fmla="*/ 1090 w 10197"/>
                <a:gd name="T27" fmla="*/ 515 h 1552"/>
                <a:gd name="T28" fmla="*/ 1250 w 10197"/>
                <a:gd name="T29" fmla="*/ 420 h 1552"/>
                <a:gd name="T30" fmla="*/ 1475 w 10197"/>
                <a:gd name="T31" fmla="*/ 360 h 1552"/>
                <a:gd name="T32" fmla="*/ 1770 w 10197"/>
                <a:gd name="T33" fmla="*/ 337 h 1552"/>
                <a:gd name="T34" fmla="*/ 1975 w 10197"/>
                <a:gd name="T35" fmla="*/ 390 h 1552"/>
                <a:gd name="T36" fmla="*/ 2125 w 10197"/>
                <a:gd name="T37" fmla="*/ 472 h 1552"/>
                <a:gd name="T38" fmla="*/ 2250 w 10197"/>
                <a:gd name="T39" fmla="*/ 567 h 1552"/>
                <a:gd name="T40" fmla="*/ 2400 w 10197"/>
                <a:gd name="T41" fmla="*/ 715 h 1552"/>
                <a:gd name="T42" fmla="*/ 2495 w 10197"/>
                <a:gd name="T43" fmla="*/ 877 h 1552"/>
                <a:gd name="T44" fmla="*/ 2557 w 10197"/>
                <a:gd name="T45" fmla="*/ 1022 h 1552"/>
                <a:gd name="T46" fmla="*/ 2577 w 10197"/>
                <a:gd name="T47" fmla="*/ 1162 h 1552"/>
                <a:gd name="T48" fmla="*/ 2577 w 10197"/>
                <a:gd name="T49" fmla="*/ 1467 h 1552"/>
                <a:gd name="T50" fmla="*/ 7032 w 10197"/>
                <a:gd name="T51" fmla="*/ 1552 h 1552"/>
                <a:gd name="T52" fmla="*/ 7032 w 10197"/>
                <a:gd name="T53" fmla="*/ 1257 h 1552"/>
                <a:gd name="T54" fmla="*/ 7095 w 10197"/>
                <a:gd name="T55" fmla="*/ 1055 h 1552"/>
                <a:gd name="T56" fmla="*/ 7167 w 10197"/>
                <a:gd name="T57" fmla="*/ 897 h 1552"/>
                <a:gd name="T58" fmla="*/ 7277 w 10197"/>
                <a:gd name="T59" fmla="*/ 750 h 1552"/>
                <a:gd name="T60" fmla="*/ 7435 w 10197"/>
                <a:gd name="T61" fmla="*/ 620 h 1552"/>
                <a:gd name="T62" fmla="*/ 7595 w 10197"/>
                <a:gd name="T63" fmla="*/ 535 h 1552"/>
                <a:gd name="T64" fmla="*/ 7752 w 10197"/>
                <a:gd name="T65" fmla="*/ 485 h 1552"/>
                <a:gd name="T66" fmla="*/ 8030 w 10197"/>
                <a:gd name="T67" fmla="*/ 485 h 1552"/>
                <a:gd name="T68" fmla="*/ 8177 w 10197"/>
                <a:gd name="T69" fmla="*/ 515 h 1552"/>
                <a:gd name="T70" fmla="*/ 8327 w 10197"/>
                <a:gd name="T71" fmla="*/ 580 h 1552"/>
                <a:gd name="T72" fmla="*/ 8462 w 10197"/>
                <a:gd name="T73" fmla="*/ 695 h 1552"/>
                <a:gd name="T74" fmla="*/ 8592 w 10197"/>
                <a:gd name="T75" fmla="*/ 845 h 1552"/>
                <a:gd name="T76" fmla="*/ 8677 w 10197"/>
                <a:gd name="T77" fmla="*/ 1022 h 1552"/>
                <a:gd name="T78" fmla="*/ 8730 w 10197"/>
                <a:gd name="T79" fmla="*/ 1215 h 1552"/>
                <a:gd name="T80" fmla="*/ 8730 w 10197"/>
                <a:gd name="T81" fmla="*/ 1415 h 1552"/>
                <a:gd name="T82" fmla="*/ 10197 w 10197"/>
                <a:gd name="T83" fmla="*/ 1410 h 1552"/>
                <a:gd name="T84" fmla="*/ 10197 w 10197"/>
                <a:gd name="T85" fmla="*/ 1345 h 1552"/>
                <a:gd name="T86" fmla="*/ 10150 w 10197"/>
                <a:gd name="T87" fmla="*/ 1345 h 1552"/>
                <a:gd name="T88" fmla="*/ 10150 w 10197"/>
                <a:gd name="T89" fmla="*/ 1250 h 1552"/>
                <a:gd name="T90" fmla="*/ 10195 w 10197"/>
                <a:gd name="T91" fmla="*/ 1245 h 1552"/>
                <a:gd name="T92" fmla="*/ 10195 w 10197"/>
                <a:gd name="T93" fmla="*/ 957 h 1552"/>
                <a:gd name="T94" fmla="*/ 10155 w 10197"/>
                <a:gd name="T95" fmla="*/ 897 h 1552"/>
                <a:gd name="T96" fmla="*/ 9815 w 10197"/>
                <a:gd name="T97" fmla="*/ 727 h 1552"/>
                <a:gd name="T98" fmla="*/ 9440 w 10197"/>
                <a:gd name="T99" fmla="*/ 580 h 1552"/>
                <a:gd name="T100" fmla="*/ 8987 w 10197"/>
                <a:gd name="T101" fmla="*/ 442 h 1552"/>
                <a:gd name="T102" fmla="*/ 8497 w 10197"/>
                <a:gd name="T103" fmla="*/ 325 h 1552"/>
                <a:gd name="T104" fmla="*/ 8047 w 10197"/>
                <a:gd name="T105" fmla="*/ 230 h 1552"/>
                <a:gd name="T106" fmla="*/ 7617 w 10197"/>
                <a:gd name="T107" fmla="*/ 155 h 1552"/>
                <a:gd name="T108" fmla="*/ 7470 w 10197"/>
                <a:gd name="T109" fmla="*/ 155 h 1552"/>
                <a:gd name="T110" fmla="*/ 7372 w 10197"/>
                <a:gd name="T111" fmla="*/ 197 h 1552"/>
                <a:gd name="T112" fmla="*/ 6915 w 10197"/>
                <a:gd name="T113" fmla="*/ 262 h 1552"/>
                <a:gd name="T114" fmla="*/ 6552 w 10197"/>
                <a:gd name="T115" fmla="*/ 295 h 1552"/>
                <a:gd name="T116" fmla="*/ 4650 w 10197"/>
                <a:gd name="T117" fmla="*/ 175 h 1552"/>
                <a:gd name="T118" fmla="*/ 3737 w 10197"/>
                <a:gd name="T119" fmla="*/ 102 h 1552"/>
                <a:gd name="T120" fmla="*/ 2877 w 10197"/>
                <a:gd name="T121" fmla="*/ 37 h 1552"/>
                <a:gd name="T122" fmla="*/ 2442 w 10197"/>
                <a:gd name="T123" fmla="*/ 7 h 1552"/>
                <a:gd name="T124" fmla="*/ 510 w 10197"/>
                <a:gd name="T125" fmla="*/ 0 h 155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197" h="1552">
                  <a:moveTo>
                    <a:pt x="510" y="0"/>
                  </a:moveTo>
                  <a:lnTo>
                    <a:pt x="60" y="0"/>
                  </a:lnTo>
                  <a:lnTo>
                    <a:pt x="0" y="240"/>
                  </a:lnTo>
                  <a:lnTo>
                    <a:pt x="200" y="240"/>
                  </a:lnTo>
                  <a:lnTo>
                    <a:pt x="200" y="1107"/>
                  </a:lnTo>
                  <a:lnTo>
                    <a:pt x="592" y="1500"/>
                  </a:lnTo>
                  <a:lnTo>
                    <a:pt x="680" y="1540"/>
                  </a:lnTo>
                  <a:lnTo>
                    <a:pt x="755" y="1552"/>
                  </a:lnTo>
                  <a:lnTo>
                    <a:pt x="742" y="1355"/>
                  </a:lnTo>
                  <a:lnTo>
                    <a:pt x="732" y="1120"/>
                  </a:lnTo>
                  <a:lnTo>
                    <a:pt x="785" y="920"/>
                  </a:lnTo>
                  <a:lnTo>
                    <a:pt x="857" y="772"/>
                  </a:lnTo>
                  <a:lnTo>
                    <a:pt x="952" y="642"/>
                  </a:lnTo>
                  <a:lnTo>
                    <a:pt x="1090" y="515"/>
                  </a:lnTo>
                  <a:lnTo>
                    <a:pt x="1250" y="420"/>
                  </a:lnTo>
                  <a:lnTo>
                    <a:pt x="1475" y="360"/>
                  </a:lnTo>
                  <a:lnTo>
                    <a:pt x="1770" y="337"/>
                  </a:lnTo>
                  <a:lnTo>
                    <a:pt x="1975" y="390"/>
                  </a:lnTo>
                  <a:lnTo>
                    <a:pt x="2125" y="472"/>
                  </a:lnTo>
                  <a:lnTo>
                    <a:pt x="2250" y="567"/>
                  </a:lnTo>
                  <a:lnTo>
                    <a:pt x="2400" y="715"/>
                  </a:lnTo>
                  <a:lnTo>
                    <a:pt x="2495" y="877"/>
                  </a:lnTo>
                  <a:lnTo>
                    <a:pt x="2557" y="1022"/>
                  </a:lnTo>
                  <a:lnTo>
                    <a:pt x="2577" y="1162"/>
                  </a:lnTo>
                  <a:lnTo>
                    <a:pt x="2577" y="1467"/>
                  </a:lnTo>
                  <a:lnTo>
                    <a:pt x="7032" y="1552"/>
                  </a:lnTo>
                  <a:lnTo>
                    <a:pt x="7032" y="1257"/>
                  </a:lnTo>
                  <a:lnTo>
                    <a:pt x="7095" y="1055"/>
                  </a:lnTo>
                  <a:lnTo>
                    <a:pt x="7167" y="897"/>
                  </a:lnTo>
                  <a:lnTo>
                    <a:pt x="7277" y="750"/>
                  </a:lnTo>
                  <a:lnTo>
                    <a:pt x="7435" y="620"/>
                  </a:lnTo>
                  <a:lnTo>
                    <a:pt x="7595" y="535"/>
                  </a:lnTo>
                  <a:lnTo>
                    <a:pt x="7752" y="485"/>
                  </a:lnTo>
                  <a:lnTo>
                    <a:pt x="8030" y="485"/>
                  </a:lnTo>
                  <a:lnTo>
                    <a:pt x="8177" y="515"/>
                  </a:lnTo>
                  <a:lnTo>
                    <a:pt x="8327" y="580"/>
                  </a:lnTo>
                  <a:lnTo>
                    <a:pt x="8462" y="695"/>
                  </a:lnTo>
                  <a:lnTo>
                    <a:pt x="8592" y="845"/>
                  </a:lnTo>
                  <a:lnTo>
                    <a:pt x="8677" y="1022"/>
                  </a:lnTo>
                  <a:lnTo>
                    <a:pt x="8730" y="1215"/>
                  </a:lnTo>
                  <a:lnTo>
                    <a:pt x="8730" y="1415"/>
                  </a:lnTo>
                  <a:lnTo>
                    <a:pt x="10197" y="1410"/>
                  </a:lnTo>
                  <a:lnTo>
                    <a:pt x="10197" y="1345"/>
                  </a:lnTo>
                  <a:lnTo>
                    <a:pt x="10150" y="1345"/>
                  </a:lnTo>
                  <a:lnTo>
                    <a:pt x="10150" y="1250"/>
                  </a:lnTo>
                  <a:lnTo>
                    <a:pt x="10195" y="1245"/>
                  </a:lnTo>
                  <a:lnTo>
                    <a:pt x="10195" y="957"/>
                  </a:lnTo>
                  <a:lnTo>
                    <a:pt x="10155" y="897"/>
                  </a:lnTo>
                  <a:lnTo>
                    <a:pt x="9815" y="727"/>
                  </a:lnTo>
                  <a:lnTo>
                    <a:pt x="9440" y="580"/>
                  </a:lnTo>
                  <a:lnTo>
                    <a:pt x="8987" y="442"/>
                  </a:lnTo>
                  <a:lnTo>
                    <a:pt x="8497" y="325"/>
                  </a:lnTo>
                  <a:lnTo>
                    <a:pt x="8047" y="230"/>
                  </a:lnTo>
                  <a:lnTo>
                    <a:pt x="7617" y="155"/>
                  </a:lnTo>
                  <a:lnTo>
                    <a:pt x="7470" y="155"/>
                  </a:lnTo>
                  <a:lnTo>
                    <a:pt x="7372" y="197"/>
                  </a:lnTo>
                  <a:lnTo>
                    <a:pt x="6915" y="262"/>
                  </a:lnTo>
                  <a:lnTo>
                    <a:pt x="6552" y="295"/>
                  </a:lnTo>
                  <a:lnTo>
                    <a:pt x="4650" y="175"/>
                  </a:lnTo>
                  <a:lnTo>
                    <a:pt x="3737" y="102"/>
                  </a:lnTo>
                  <a:lnTo>
                    <a:pt x="2877" y="37"/>
                  </a:lnTo>
                  <a:lnTo>
                    <a:pt x="2442" y="7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Freeform 63"/>
            <p:cNvSpPr>
              <a:spLocks noChangeAspect="1"/>
            </p:cNvSpPr>
            <p:nvPr/>
          </p:nvSpPr>
          <p:spPr bwMode="auto">
            <a:xfrm>
              <a:off x="5764" y="2207"/>
              <a:ext cx="2057" cy="1398"/>
            </a:xfrm>
            <a:custGeom>
              <a:avLst/>
              <a:gdLst>
                <a:gd name="T0" fmla="*/ 0 w 2057"/>
                <a:gd name="T1" fmla="*/ 0 h 1398"/>
                <a:gd name="T2" fmla="*/ 0 w 2057"/>
                <a:gd name="T3" fmla="*/ 1365 h 1398"/>
                <a:gd name="T4" fmla="*/ 2057 w 2057"/>
                <a:gd name="T5" fmla="*/ 1398 h 1398"/>
                <a:gd name="T6" fmla="*/ 2057 w 2057"/>
                <a:gd name="T7" fmla="*/ 148 h 1398"/>
                <a:gd name="T8" fmla="*/ 1785 w 2057"/>
                <a:gd name="T9" fmla="*/ 120 h 1398"/>
                <a:gd name="T10" fmla="*/ 1410 w 2057"/>
                <a:gd name="T11" fmla="*/ 95 h 1398"/>
                <a:gd name="T12" fmla="*/ 1032 w 2057"/>
                <a:gd name="T13" fmla="*/ 78 h 1398"/>
                <a:gd name="T14" fmla="*/ 787 w 2057"/>
                <a:gd name="T15" fmla="*/ 55 h 1398"/>
                <a:gd name="T16" fmla="*/ 547 w 2057"/>
                <a:gd name="T17" fmla="*/ 40 h 1398"/>
                <a:gd name="T18" fmla="*/ 222 w 2057"/>
                <a:gd name="T19" fmla="*/ 13 h 1398"/>
                <a:gd name="T20" fmla="*/ 0 w 2057"/>
                <a:gd name="T21" fmla="*/ 0 h 139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57" h="1398">
                  <a:moveTo>
                    <a:pt x="0" y="0"/>
                  </a:moveTo>
                  <a:lnTo>
                    <a:pt x="0" y="1365"/>
                  </a:lnTo>
                  <a:lnTo>
                    <a:pt x="2057" y="1398"/>
                  </a:lnTo>
                  <a:lnTo>
                    <a:pt x="2057" y="148"/>
                  </a:lnTo>
                  <a:lnTo>
                    <a:pt x="1785" y="120"/>
                  </a:lnTo>
                  <a:lnTo>
                    <a:pt x="1410" y="95"/>
                  </a:lnTo>
                  <a:lnTo>
                    <a:pt x="1032" y="78"/>
                  </a:lnTo>
                  <a:lnTo>
                    <a:pt x="787" y="55"/>
                  </a:lnTo>
                  <a:lnTo>
                    <a:pt x="547" y="40"/>
                  </a:lnTo>
                  <a:lnTo>
                    <a:pt x="222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Oval 64"/>
            <p:cNvSpPr>
              <a:spLocks noChangeAspect="1" noChangeArrowheads="1"/>
            </p:cNvSpPr>
            <p:nvPr/>
          </p:nvSpPr>
          <p:spPr bwMode="auto">
            <a:xfrm>
              <a:off x="4104" y="1762"/>
              <a:ext cx="395" cy="218"/>
            </a:xfrm>
            <a:prstGeom prst="ellipse">
              <a:avLst/>
            </a:prstGeom>
            <a:solidFill>
              <a:srgbClr val="800000"/>
            </a:solidFill>
            <a:ln w="12700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0255" name="Oval 65"/>
            <p:cNvSpPr>
              <a:spLocks noChangeAspect="1" noChangeArrowheads="1"/>
            </p:cNvSpPr>
            <p:nvPr/>
          </p:nvSpPr>
          <p:spPr bwMode="auto">
            <a:xfrm>
              <a:off x="4176" y="1837"/>
              <a:ext cx="58" cy="58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0256" name="Group 66"/>
            <p:cNvGrpSpPr>
              <a:grpSpLocks noChangeAspect="1"/>
            </p:cNvGrpSpPr>
            <p:nvPr/>
          </p:nvGrpSpPr>
          <p:grpSpPr bwMode="auto">
            <a:xfrm>
              <a:off x="5381" y="2397"/>
              <a:ext cx="2178" cy="953"/>
              <a:chOff x="5381" y="2397"/>
              <a:chExt cx="2178" cy="953"/>
            </a:xfrm>
          </p:grpSpPr>
          <p:sp>
            <p:nvSpPr>
              <p:cNvPr id="10277" name="Freeform 67"/>
              <p:cNvSpPr>
                <a:spLocks noChangeAspect="1"/>
              </p:cNvSpPr>
              <p:nvPr/>
            </p:nvSpPr>
            <p:spPr bwMode="auto">
              <a:xfrm>
                <a:off x="5381" y="3045"/>
                <a:ext cx="2178" cy="305"/>
              </a:xfrm>
              <a:custGeom>
                <a:avLst/>
                <a:gdLst>
                  <a:gd name="T0" fmla="*/ 0 w 2178"/>
                  <a:gd name="T1" fmla="*/ 170 h 305"/>
                  <a:gd name="T2" fmla="*/ 0 w 2178"/>
                  <a:gd name="T3" fmla="*/ 305 h 305"/>
                  <a:gd name="T4" fmla="*/ 2178 w 2178"/>
                  <a:gd name="T5" fmla="*/ 0 h 305"/>
                  <a:gd name="T6" fmla="*/ 0 w 2178"/>
                  <a:gd name="T7" fmla="*/ 170 h 30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78" h="305">
                    <a:moveTo>
                      <a:pt x="0" y="170"/>
                    </a:moveTo>
                    <a:lnTo>
                      <a:pt x="0" y="305"/>
                    </a:lnTo>
                    <a:lnTo>
                      <a:pt x="2178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800000"/>
              </a:solidFill>
              <a:ln w="12700">
                <a:solidFill>
                  <a:srgbClr val="8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8" name="Freeform 68"/>
              <p:cNvSpPr>
                <a:spLocks noChangeAspect="1"/>
              </p:cNvSpPr>
              <p:nvPr/>
            </p:nvSpPr>
            <p:spPr bwMode="auto">
              <a:xfrm>
                <a:off x="5381" y="2397"/>
                <a:ext cx="2155" cy="360"/>
              </a:xfrm>
              <a:custGeom>
                <a:avLst/>
                <a:gdLst>
                  <a:gd name="T0" fmla="*/ 0 w 2155"/>
                  <a:gd name="T1" fmla="*/ 0 h 360"/>
                  <a:gd name="T2" fmla="*/ 0 w 2155"/>
                  <a:gd name="T3" fmla="*/ 140 h 360"/>
                  <a:gd name="T4" fmla="*/ 2155 w 2155"/>
                  <a:gd name="T5" fmla="*/ 360 h 360"/>
                  <a:gd name="T6" fmla="*/ 0 w 2155"/>
                  <a:gd name="T7" fmla="*/ 0 h 36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5" h="360">
                    <a:moveTo>
                      <a:pt x="0" y="0"/>
                    </a:moveTo>
                    <a:lnTo>
                      <a:pt x="0" y="140"/>
                    </a:lnTo>
                    <a:lnTo>
                      <a:pt x="2155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0000"/>
              </a:solidFill>
              <a:ln w="12700">
                <a:solidFill>
                  <a:srgbClr val="8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9" name="Freeform 69"/>
              <p:cNvSpPr>
                <a:spLocks noChangeAspect="1"/>
              </p:cNvSpPr>
              <p:nvPr/>
            </p:nvSpPr>
            <p:spPr bwMode="auto">
              <a:xfrm>
                <a:off x="5381" y="2610"/>
                <a:ext cx="2155" cy="222"/>
              </a:xfrm>
              <a:custGeom>
                <a:avLst/>
                <a:gdLst>
                  <a:gd name="T0" fmla="*/ 0 w 2155"/>
                  <a:gd name="T1" fmla="*/ 0 h 222"/>
                  <a:gd name="T2" fmla="*/ 0 w 2155"/>
                  <a:gd name="T3" fmla="*/ 137 h 222"/>
                  <a:gd name="T4" fmla="*/ 2155 w 2155"/>
                  <a:gd name="T5" fmla="*/ 222 h 222"/>
                  <a:gd name="T6" fmla="*/ 0 w 2155"/>
                  <a:gd name="T7" fmla="*/ 0 h 22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5" h="222">
                    <a:moveTo>
                      <a:pt x="0" y="0"/>
                    </a:moveTo>
                    <a:lnTo>
                      <a:pt x="0" y="137"/>
                    </a:lnTo>
                    <a:lnTo>
                      <a:pt x="2155" y="2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0000"/>
              </a:solidFill>
              <a:ln w="12700">
                <a:solidFill>
                  <a:srgbClr val="8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0" name="Freeform 70"/>
              <p:cNvSpPr>
                <a:spLocks noChangeAspect="1"/>
              </p:cNvSpPr>
              <p:nvPr/>
            </p:nvSpPr>
            <p:spPr bwMode="auto">
              <a:xfrm>
                <a:off x="5381" y="2812"/>
                <a:ext cx="2178" cy="138"/>
              </a:xfrm>
              <a:custGeom>
                <a:avLst/>
                <a:gdLst>
                  <a:gd name="T0" fmla="*/ 0 w 2178"/>
                  <a:gd name="T1" fmla="*/ 0 h 138"/>
                  <a:gd name="T2" fmla="*/ 0 w 2178"/>
                  <a:gd name="T3" fmla="*/ 138 h 138"/>
                  <a:gd name="T4" fmla="*/ 2178 w 2178"/>
                  <a:gd name="T5" fmla="*/ 83 h 138"/>
                  <a:gd name="T6" fmla="*/ 0 w 2178"/>
                  <a:gd name="T7" fmla="*/ 0 h 1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78" h="138">
                    <a:moveTo>
                      <a:pt x="0" y="0"/>
                    </a:moveTo>
                    <a:lnTo>
                      <a:pt x="0" y="138"/>
                    </a:lnTo>
                    <a:lnTo>
                      <a:pt x="2178" y="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0000"/>
              </a:solidFill>
              <a:ln w="12700">
                <a:solidFill>
                  <a:srgbClr val="8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1" name="Freeform 71"/>
              <p:cNvSpPr>
                <a:spLocks noChangeAspect="1"/>
              </p:cNvSpPr>
              <p:nvPr/>
            </p:nvSpPr>
            <p:spPr bwMode="auto">
              <a:xfrm>
                <a:off x="5381" y="2970"/>
                <a:ext cx="2178" cy="180"/>
              </a:xfrm>
              <a:custGeom>
                <a:avLst/>
                <a:gdLst>
                  <a:gd name="T0" fmla="*/ 0 w 2178"/>
                  <a:gd name="T1" fmla="*/ 42 h 180"/>
                  <a:gd name="T2" fmla="*/ 0 w 2178"/>
                  <a:gd name="T3" fmla="*/ 180 h 180"/>
                  <a:gd name="T4" fmla="*/ 2178 w 2178"/>
                  <a:gd name="T5" fmla="*/ 0 h 180"/>
                  <a:gd name="T6" fmla="*/ 0 w 2178"/>
                  <a:gd name="T7" fmla="*/ 42 h 18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78" h="180">
                    <a:moveTo>
                      <a:pt x="0" y="42"/>
                    </a:moveTo>
                    <a:lnTo>
                      <a:pt x="0" y="180"/>
                    </a:lnTo>
                    <a:lnTo>
                      <a:pt x="2178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800000"/>
              </a:solidFill>
              <a:ln w="12700">
                <a:solidFill>
                  <a:srgbClr val="8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257" name="Group 72"/>
            <p:cNvGrpSpPr>
              <a:grpSpLocks noChangeAspect="1"/>
            </p:cNvGrpSpPr>
            <p:nvPr/>
          </p:nvGrpSpPr>
          <p:grpSpPr bwMode="auto">
            <a:xfrm>
              <a:off x="8749" y="2480"/>
              <a:ext cx="1610" cy="1627"/>
              <a:chOff x="8749" y="2480"/>
              <a:chExt cx="1610" cy="1627"/>
            </a:xfrm>
          </p:grpSpPr>
          <p:sp>
            <p:nvSpPr>
              <p:cNvPr id="10268" name="Oval 73"/>
              <p:cNvSpPr>
                <a:spLocks noChangeAspect="1" noChangeArrowheads="1"/>
              </p:cNvSpPr>
              <p:nvPr/>
            </p:nvSpPr>
            <p:spPr bwMode="auto">
              <a:xfrm>
                <a:off x="8749" y="2480"/>
                <a:ext cx="1610" cy="16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69" name="Freeform 74"/>
              <p:cNvSpPr>
                <a:spLocks noChangeAspect="1"/>
              </p:cNvSpPr>
              <p:nvPr/>
            </p:nvSpPr>
            <p:spPr bwMode="auto">
              <a:xfrm>
                <a:off x="9424" y="3537"/>
                <a:ext cx="282" cy="348"/>
              </a:xfrm>
              <a:custGeom>
                <a:avLst/>
                <a:gdLst>
                  <a:gd name="T0" fmla="*/ 0 w 282"/>
                  <a:gd name="T1" fmla="*/ 323 h 348"/>
                  <a:gd name="T2" fmla="*/ 110 w 282"/>
                  <a:gd name="T3" fmla="*/ 0 h 348"/>
                  <a:gd name="T4" fmla="*/ 177 w 282"/>
                  <a:gd name="T5" fmla="*/ 0 h 348"/>
                  <a:gd name="T6" fmla="*/ 282 w 282"/>
                  <a:gd name="T7" fmla="*/ 335 h 348"/>
                  <a:gd name="T8" fmla="*/ 145 w 282"/>
                  <a:gd name="T9" fmla="*/ 348 h 348"/>
                  <a:gd name="T10" fmla="*/ 0 w 282"/>
                  <a:gd name="T11" fmla="*/ 323 h 3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82" h="348">
                    <a:moveTo>
                      <a:pt x="0" y="323"/>
                    </a:moveTo>
                    <a:lnTo>
                      <a:pt x="110" y="0"/>
                    </a:lnTo>
                    <a:lnTo>
                      <a:pt x="177" y="0"/>
                    </a:lnTo>
                    <a:lnTo>
                      <a:pt x="282" y="335"/>
                    </a:lnTo>
                    <a:lnTo>
                      <a:pt x="145" y="348"/>
                    </a:lnTo>
                    <a:lnTo>
                      <a:pt x="0" y="323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0" name="Freeform 75"/>
              <p:cNvSpPr>
                <a:spLocks noChangeAspect="1"/>
              </p:cNvSpPr>
              <p:nvPr/>
            </p:nvSpPr>
            <p:spPr bwMode="auto">
              <a:xfrm>
                <a:off x="9409" y="2697"/>
                <a:ext cx="287" cy="348"/>
              </a:xfrm>
              <a:custGeom>
                <a:avLst/>
                <a:gdLst>
                  <a:gd name="T0" fmla="*/ 0 w 287"/>
                  <a:gd name="T1" fmla="*/ 25 h 348"/>
                  <a:gd name="T2" fmla="*/ 115 w 287"/>
                  <a:gd name="T3" fmla="*/ 348 h 348"/>
                  <a:gd name="T4" fmla="*/ 180 w 287"/>
                  <a:gd name="T5" fmla="*/ 348 h 348"/>
                  <a:gd name="T6" fmla="*/ 287 w 287"/>
                  <a:gd name="T7" fmla="*/ 15 h 348"/>
                  <a:gd name="T8" fmla="*/ 147 w 287"/>
                  <a:gd name="T9" fmla="*/ 0 h 348"/>
                  <a:gd name="T10" fmla="*/ 0 w 287"/>
                  <a:gd name="T11" fmla="*/ 25 h 3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87" h="348">
                    <a:moveTo>
                      <a:pt x="0" y="25"/>
                    </a:moveTo>
                    <a:lnTo>
                      <a:pt x="115" y="348"/>
                    </a:lnTo>
                    <a:lnTo>
                      <a:pt x="180" y="348"/>
                    </a:lnTo>
                    <a:lnTo>
                      <a:pt x="287" y="15"/>
                    </a:lnTo>
                    <a:lnTo>
                      <a:pt x="147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1" name="Freeform 76"/>
              <p:cNvSpPr>
                <a:spLocks noChangeAspect="1"/>
              </p:cNvSpPr>
              <p:nvPr/>
            </p:nvSpPr>
            <p:spPr bwMode="auto">
              <a:xfrm>
                <a:off x="9794" y="3142"/>
                <a:ext cx="345" cy="283"/>
              </a:xfrm>
              <a:custGeom>
                <a:avLst/>
                <a:gdLst>
                  <a:gd name="T0" fmla="*/ 320 w 345"/>
                  <a:gd name="T1" fmla="*/ 0 h 283"/>
                  <a:gd name="T2" fmla="*/ 0 w 345"/>
                  <a:gd name="T3" fmla="*/ 113 h 283"/>
                  <a:gd name="T4" fmla="*/ 0 w 345"/>
                  <a:gd name="T5" fmla="*/ 180 h 283"/>
                  <a:gd name="T6" fmla="*/ 330 w 345"/>
                  <a:gd name="T7" fmla="*/ 283 h 283"/>
                  <a:gd name="T8" fmla="*/ 345 w 345"/>
                  <a:gd name="T9" fmla="*/ 148 h 283"/>
                  <a:gd name="T10" fmla="*/ 320 w 345"/>
                  <a:gd name="T11" fmla="*/ 0 h 2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5" h="283">
                    <a:moveTo>
                      <a:pt x="320" y="0"/>
                    </a:moveTo>
                    <a:lnTo>
                      <a:pt x="0" y="113"/>
                    </a:lnTo>
                    <a:lnTo>
                      <a:pt x="0" y="180"/>
                    </a:lnTo>
                    <a:lnTo>
                      <a:pt x="330" y="283"/>
                    </a:lnTo>
                    <a:lnTo>
                      <a:pt x="345" y="148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2" name="Freeform 77"/>
              <p:cNvSpPr>
                <a:spLocks noChangeAspect="1"/>
              </p:cNvSpPr>
              <p:nvPr/>
            </p:nvSpPr>
            <p:spPr bwMode="auto">
              <a:xfrm>
                <a:off x="8969" y="3142"/>
                <a:ext cx="345" cy="283"/>
              </a:xfrm>
              <a:custGeom>
                <a:avLst/>
                <a:gdLst>
                  <a:gd name="T0" fmla="*/ 25 w 345"/>
                  <a:gd name="T1" fmla="*/ 0 h 283"/>
                  <a:gd name="T2" fmla="*/ 345 w 345"/>
                  <a:gd name="T3" fmla="*/ 113 h 283"/>
                  <a:gd name="T4" fmla="*/ 345 w 345"/>
                  <a:gd name="T5" fmla="*/ 180 h 283"/>
                  <a:gd name="T6" fmla="*/ 12 w 345"/>
                  <a:gd name="T7" fmla="*/ 283 h 283"/>
                  <a:gd name="T8" fmla="*/ 0 w 345"/>
                  <a:gd name="T9" fmla="*/ 148 h 283"/>
                  <a:gd name="T10" fmla="*/ 25 w 345"/>
                  <a:gd name="T11" fmla="*/ 0 h 2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5" h="283">
                    <a:moveTo>
                      <a:pt x="25" y="0"/>
                    </a:moveTo>
                    <a:lnTo>
                      <a:pt x="345" y="113"/>
                    </a:lnTo>
                    <a:lnTo>
                      <a:pt x="345" y="180"/>
                    </a:lnTo>
                    <a:lnTo>
                      <a:pt x="12" y="283"/>
                    </a:lnTo>
                    <a:lnTo>
                      <a:pt x="0" y="14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3" name="Oval 78"/>
              <p:cNvSpPr>
                <a:spLocks noChangeAspect="1" noChangeArrowheads="1"/>
              </p:cNvSpPr>
              <p:nvPr/>
            </p:nvSpPr>
            <p:spPr bwMode="auto">
              <a:xfrm>
                <a:off x="8966" y="2692"/>
                <a:ext cx="1163" cy="1180"/>
              </a:xfrm>
              <a:prstGeom prst="ellipse">
                <a:avLst/>
              </a:prstGeom>
              <a:noFill/>
              <a:ln w="25400">
                <a:solidFill>
                  <a:srgbClr val="FFFF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274" name="Group 79"/>
              <p:cNvGrpSpPr>
                <a:grpSpLocks noChangeAspect="1"/>
              </p:cNvGrpSpPr>
              <p:nvPr/>
            </p:nvGrpSpPr>
            <p:grpSpPr bwMode="auto">
              <a:xfrm>
                <a:off x="9331" y="3057"/>
                <a:ext cx="438" cy="450"/>
                <a:chOff x="9331" y="3057"/>
                <a:chExt cx="438" cy="450"/>
              </a:xfrm>
            </p:grpSpPr>
            <p:sp>
              <p:nvSpPr>
                <p:cNvPr id="10275" name="Oval 80"/>
                <p:cNvSpPr>
                  <a:spLocks noChangeAspect="1" noChangeArrowheads="1"/>
                </p:cNvSpPr>
                <p:nvPr/>
              </p:nvSpPr>
              <p:spPr bwMode="auto">
                <a:xfrm>
                  <a:off x="9331" y="3057"/>
                  <a:ext cx="438" cy="450"/>
                </a:xfrm>
                <a:prstGeom prst="ellipse">
                  <a:avLst/>
                </a:prstGeom>
                <a:solidFill>
                  <a:srgbClr val="000000"/>
                </a:solidFill>
                <a:ln w="25400">
                  <a:solidFill>
                    <a:srgbClr val="FFFF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276" name="Oval 81"/>
                <p:cNvSpPr>
                  <a:spLocks noChangeAspect="1" noChangeArrowheads="1"/>
                </p:cNvSpPr>
                <p:nvPr/>
              </p:nvSpPr>
              <p:spPr bwMode="auto">
                <a:xfrm>
                  <a:off x="9419" y="3152"/>
                  <a:ext cx="252" cy="263"/>
                </a:xfrm>
                <a:prstGeom prst="ellipse">
                  <a:avLst/>
                </a:prstGeom>
                <a:solidFill>
                  <a:srgbClr val="000000"/>
                </a:solidFill>
                <a:ln w="25400">
                  <a:solidFill>
                    <a:srgbClr val="FFFF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0258" name="Group 82"/>
            <p:cNvGrpSpPr>
              <a:grpSpLocks noChangeAspect="1"/>
            </p:cNvGrpSpPr>
            <p:nvPr/>
          </p:nvGrpSpPr>
          <p:grpSpPr bwMode="auto">
            <a:xfrm>
              <a:off x="2499" y="2480"/>
              <a:ext cx="1612" cy="1627"/>
              <a:chOff x="2499" y="2480"/>
              <a:chExt cx="1612" cy="1627"/>
            </a:xfrm>
          </p:grpSpPr>
          <p:sp>
            <p:nvSpPr>
              <p:cNvPr id="10259" name="Oval 83"/>
              <p:cNvSpPr>
                <a:spLocks noChangeAspect="1" noChangeArrowheads="1"/>
              </p:cNvSpPr>
              <p:nvPr/>
            </p:nvSpPr>
            <p:spPr bwMode="auto">
              <a:xfrm>
                <a:off x="2499" y="2480"/>
                <a:ext cx="1612" cy="16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60" name="Freeform 84"/>
              <p:cNvSpPr>
                <a:spLocks noChangeAspect="1"/>
              </p:cNvSpPr>
              <p:nvPr/>
            </p:nvSpPr>
            <p:spPr bwMode="auto">
              <a:xfrm>
                <a:off x="3179" y="3537"/>
                <a:ext cx="280" cy="348"/>
              </a:xfrm>
              <a:custGeom>
                <a:avLst/>
                <a:gdLst>
                  <a:gd name="T0" fmla="*/ 0 w 280"/>
                  <a:gd name="T1" fmla="*/ 323 h 348"/>
                  <a:gd name="T2" fmla="*/ 107 w 280"/>
                  <a:gd name="T3" fmla="*/ 0 h 348"/>
                  <a:gd name="T4" fmla="*/ 175 w 280"/>
                  <a:gd name="T5" fmla="*/ 0 h 348"/>
                  <a:gd name="T6" fmla="*/ 280 w 280"/>
                  <a:gd name="T7" fmla="*/ 335 h 348"/>
                  <a:gd name="T8" fmla="*/ 145 w 280"/>
                  <a:gd name="T9" fmla="*/ 348 h 348"/>
                  <a:gd name="T10" fmla="*/ 0 w 280"/>
                  <a:gd name="T11" fmla="*/ 323 h 3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80" h="348">
                    <a:moveTo>
                      <a:pt x="0" y="323"/>
                    </a:moveTo>
                    <a:lnTo>
                      <a:pt x="107" y="0"/>
                    </a:lnTo>
                    <a:lnTo>
                      <a:pt x="175" y="0"/>
                    </a:lnTo>
                    <a:lnTo>
                      <a:pt x="280" y="335"/>
                    </a:lnTo>
                    <a:lnTo>
                      <a:pt x="145" y="348"/>
                    </a:lnTo>
                    <a:lnTo>
                      <a:pt x="0" y="323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1" name="Freeform 85"/>
              <p:cNvSpPr>
                <a:spLocks noChangeAspect="1"/>
              </p:cNvSpPr>
              <p:nvPr/>
            </p:nvSpPr>
            <p:spPr bwMode="auto">
              <a:xfrm>
                <a:off x="3161" y="2697"/>
                <a:ext cx="290" cy="348"/>
              </a:xfrm>
              <a:custGeom>
                <a:avLst/>
                <a:gdLst>
                  <a:gd name="T0" fmla="*/ 0 w 290"/>
                  <a:gd name="T1" fmla="*/ 25 h 348"/>
                  <a:gd name="T2" fmla="*/ 115 w 290"/>
                  <a:gd name="T3" fmla="*/ 348 h 348"/>
                  <a:gd name="T4" fmla="*/ 185 w 290"/>
                  <a:gd name="T5" fmla="*/ 348 h 348"/>
                  <a:gd name="T6" fmla="*/ 290 w 290"/>
                  <a:gd name="T7" fmla="*/ 15 h 348"/>
                  <a:gd name="T8" fmla="*/ 150 w 290"/>
                  <a:gd name="T9" fmla="*/ 0 h 348"/>
                  <a:gd name="T10" fmla="*/ 0 w 290"/>
                  <a:gd name="T11" fmla="*/ 25 h 3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0" h="348">
                    <a:moveTo>
                      <a:pt x="0" y="25"/>
                    </a:moveTo>
                    <a:lnTo>
                      <a:pt x="115" y="348"/>
                    </a:lnTo>
                    <a:lnTo>
                      <a:pt x="185" y="348"/>
                    </a:lnTo>
                    <a:lnTo>
                      <a:pt x="290" y="15"/>
                    </a:lnTo>
                    <a:lnTo>
                      <a:pt x="150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2" name="Freeform 86"/>
              <p:cNvSpPr>
                <a:spLocks noChangeAspect="1"/>
              </p:cNvSpPr>
              <p:nvPr/>
            </p:nvSpPr>
            <p:spPr bwMode="auto">
              <a:xfrm>
                <a:off x="3546" y="3142"/>
                <a:ext cx="348" cy="283"/>
              </a:xfrm>
              <a:custGeom>
                <a:avLst/>
                <a:gdLst>
                  <a:gd name="T0" fmla="*/ 323 w 348"/>
                  <a:gd name="T1" fmla="*/ 0 h 283"/>
                  <a:gd name="T2" fmla="*/ 0 w 348"/>
                  <a:gd name="T3" fmla="*/ 113 h 283"/>
                  <a:gd name="T4" fmla="*/ 0 w 348"/>
                  <a:gd name="T5" fmla="*/ 180 h 283"/>
                  <a:gd name="T6" fmla="*/ 333 w 348"/>
                  <a:gd name="T7" fmla="*/ 283 h 283"/>
                  <a:gd name="T8" fmla="*/ 348 w 348"/>
                  <a:gd name="T9" fmla="*/ 148 h 283"/>
                  <a:gd name="T10" fmla="*/ 323 w 348"/>
                  <a:gd name="T11" fmla="*/ 0 h 2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8" h="283">
                    <a:moveTo>
                      <a:pt x="323" y="0"/>
                    </a:moveTo>
                    <a:lnTo>
                      <a:pt x="0" y="113"/>
                    </a:lnTo>
                    <a:lnTo>
                      <a:pt x="0" y="180"/>
                    </a:lnTo>
                    <a:lnTo>
                      <a:pt x="333" y="283"/>
                    </a:lnTo>
                    <a:lnTo>
                      <a:pt x="348" y="148"/>
                    </a:lnTo>
                    <a:lnTo>
                      <a:pt x="323" y="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3" name="Freeform 87"/>
              <p:cNvSpPr>
                <a:spLocks noChangeAspect="1"/>
              </p:cNvSpPr>
              <p:nvPr/>
            </p:nvSpPr>
            <p:spPr bwMode="auto">
              <a:xfrm>
                <a:off x="2719" y="3142"/>
                <a:ext cx="347" cy="283"/>
              </a:xfrm>
              <a:custGeom>
                <a:avLst/>
                <a:gdLst>
                  <a:gd name="T0" fmla="*/ 25 w 347"/>
                  <a:gd name="T1" fmla="*/ 0 h 283"/>
                  <a:gd name="T2" fmla="*/ 347 w 347"/>
                  <a:gd name="T3" fmla="*/ 113 h 283"/>
                  <a:gd name="T4" fmla="*/ 347 w 347"/>
                  <a:gd name="T5" fmla="*/ 180 h 283"/>
                  <a:gd name="T6" fmla="*/ 15 w 347"/>
                  <a:gd name="T7" fmla="*/ 283 h 283"/>
                  <a:gd name="T8" fmla="*/ 0 w 347"/>
                  <a:gd name="T9" fmla="*/ 148 h 283"/>
                  <a:gd name="T10" fmla="*/ 25 w 347"/>
                  <a:gd name="T11" fmla="*/ 0 h 2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7" h="283">
                    <a:moveTo>
                      <a:pt x="25" y="0"/>
                    </a:moveTo>
                    <a:lnTo>
                      <a:pt x="347" y="113"/>
                    </a:lnTo>
                    <a:lnTo>
                      <a:pt x="347" y="180"/>
                    </a:lnTo>
                    <a:lnTo>
                      <a:pt x="15" y="283"/>
                    </a:lnTo>
                    <a:lnTo>
                      <a:pt x="0" y="14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4" name="Oval 88"/>
              <p:cNvSpPr>
                <a:spLocks noChangeAspect="1" noChangeArrowheads="1"/>
              </p:cNvSpPr>
              <p:nvPr/>
            </p:nvSpPr>
            <p:spPr bwMode="auto">
              <a:xfrm>
                <a:off x="2716" y="2692"/>
                <a:ext cx="1165" cy="1180"/>
              </a:xfrm>
              <a:prstGeom prst="ellipse">
                <a:avLst/>
              </a:prstGeom>
              <a:noFill/>
              <a:ln w="25400">
                <a:solidFill>
                  <a:srgbClr val="FFFF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265" name="Group 89"/>
              <p:cNvGrpSpPr>
                <a:grpSpLocks noChangeAspect="1"/>
              </p:cNvGrpSpPr>
              <p:nvPr/>
            </p:nvGrpSpPr>
            <p:grpSpPr bwMode="auto">
              <a:xfrm>
                <a:off x="3081" y="3057"/>
                <a:ext cx="443" cy="450"/>
                <a:chOff x="3081" y="3057"/>
                <a:chExt cx="443" cy="450"/>
              </a:xfrm>
            </p:grpSpPr>
            <p:sp>
              <p:nvSpPr>
                <p:cNvPr id="10266" name="Oval 90"/>
                <p:cNvSpPr>
                  <a:spLocks noChangeAspect="1" noChangeArrowheads="1"/>
                </p:cNvSpPr>
                <p:nvPr/>
              </p:nvSpPr>
              <p:spPr bwMode="auto">
                <a:xfrm>
                  <a:off x="3081" y="3057"/>
                  <a:ext cx="443" cy="450"/>
                </a:xfrm>
                <a:prstGeom prst="ellipse">
                  <a:avLst/>
                </a:prstGeom>
                <a:solidFill>
                  <a:srgbClr val="000000"/>
                </a:solidFill>
                <a:ln w="25400">
                  <a:solidFill>
                    <a:srgbClr val="FFFF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267" name="Oval 91"/>
                <p:cNvSpPr>
                  <a:spLocks noChangeAspect="1" noChangeArrowheads="1"/>
                </p:cNvSpPr>
                <p:nvPr/>
              </p:nvSpPr>
              <p:spPr bwMode="auto">
                <a:xfrm>
                  <a:off x="3174" y="3152"/>
                  <a:ext cx="250" cy="263"/>
                </a:xfrm>
                <a:prstGeom prst="ellipse">
                  <a:avLst/>
                </a:prstGeom>
                <a:solidFill>
                  <a:srgbClr val="000000"/>
                </a:solidFill>
                <a:ln w="25400">
                  <a:solidFill>
                    <a:srgbClr val="FFFF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pic>
        <p:nvPicPr>
          <p:cNvPr id="34916" name="5-视频-11海啸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8350" cy="727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69 0.06828 C 0.11493 -0.0169 0.37917 -0.45348 0.56111 -0.44329 C 0.74288 -0.43311 1.00069 0.00972 1.11632 0.12893 " pathEditMode="relative" rAng="0" ptsTypes="aaa">
                                      <p:cBhvr>
                                        <p:cTn id="12" dur="30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31" y="-2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13 -0.00533 L 1.23195 0.0053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48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32" y="5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01043 L 4.72222E-6 -0.9981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3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4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4472" fill="hold"/>
                                        <p:tgtEl>
                                          <p:spTgt spid="34916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3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4916"/>
                </p:tgtEl>
              </p:cMediaNode>
            </p:video>
          </p:childTnLst>
        </p:cTn>
      </p:par>
    </p:tnLst>
    <p:bldLst>
      <p:bldP spid="348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815975" y="3270250"/>
            <a:ext cx="1027906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２、物体由于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被举高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而具有的能叫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重力势能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58825" y="1831975"/>
            <a:ext cx="1027906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１、物体由于</a:t>
            </a:r>
            <a:r>
              <a:rPr lang="zh-CN" altLang="en-US" sz="2800" b="1" i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运动</a:t>
            </a:r>
            <a:r>
              <a:rPr lang="zh-CN" altLang="en-US" sz="28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而具有的能叫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动能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815975" y="331788"/>
            <a:ext cx="10277475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三、动能、重力势能、弹性势能的概念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11269" name="xjhwt4"/>
          <p:cNvGrpSpPr>
            <a:grpSpLocks noChangeAspect="1"/>
          </p:cNvGrpSpPr>
          <p:nvPr/>
        </p:nvGrpSpPr>
        <p:grpSpPr bwMode="auto">
          <a:xfrm>
            <a:off x="-1200150" y="4005263"/>
            <a:ext cx="909637" cy="641350"/>
            <a:chOff x="5199" y="7083"/>
            <a:chExt cx="898" cy="907"/>
          </a:xfrm>
        </p:grpSpPr>
        <p:sp>
          <p:nvSpPr>
            <p:cNvPr id="11277" name="Oval 6"/>
            <p:cNvSpPr>
              <a:spLocks noChangeAspect="1" noChangeArrowheads="1"/>
            </p:cNvSpPr>
            <p:nvPr/>
          </p:nvSpPr>
          <p:spPr bwMode="auto">
            <a:xfrm>
              <a:off x="5209" y="7085"/>
              <a:ext cx="888" cy="90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rou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1278" name="Freeform 7"/>
            <p:cNvSpPr>
              <a:spLocks noChangeAspect="1"/>
            </p:cNvSpPr>
            <p:nvPr/>
          </p:nvSpPr>
          <p:spPr bwMode="auto">
            <a:xfrm>
              <a:off x="5879" y="7175"/>
              <a:ext cx="195" cy="270"/>
            </a:xfrm>
            <a:custGeom>
              <a:avLst/>
              <a:gdLst>
                <a:gd name="T0" fmla="*/ 93 w 195"/>
                <a:gd name="T1" fmla="*/ 38 h 270"/>
                <a:gd name="T2" fmla="*/ 150 w 195"/>
                <a:gd name="T3" fmla="*/ 103 h 270"/>
                <a:gd name="T4" fmla="*/ 188 w 195"/>
                <a:gd name="T5" fmla="*/ 165 h 270"/>
                <a:gd name="T6" fmla="*/ 195 w 195"/>
                <a:gd name="T7" fmla="*/ 270 h 270"/>
                <a:gd name="T8" fmla="*/ 50 w 195"/>
                <a:gd name="T9" fmla="*/ 165 h 270"/>
                <a:gd name="T10" fmla="*/ 0 w 195"/>
                <a:gd name="T11" fmla="*/ 0 h 270"/>
                <a:gd name="T12" fmla="*/ 93 w 195"/>
                <a:gd name="T13" fmla="*/ 38 h 2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5" h="270">
                  <a:moveTo>
                    <a:pt x="93" y="38"/>
                  </a:moveTo>
                  <a:lnTo>
                    <a:pt x="150" y="103"/>
                  </a:lnTo>
                  <a:lnTo>
                    <a:pt x="188" y="165"/>
                  </a:lnTo>
                  <a:lnTo>
                    <a:pt x="195" y="270"/>
                  </a:lnTo>
                  <a:lnTo>
                    <a:pt x="50" y="165"/>
                  </a:lnTo>
                  <a:lnTo>
                    <a:pt x="0" y="0"/>
                  </a:lnTo>
                  <a:lnTo>
                    <a:pt x="93" y="38"/>
                  </a:lnTo>
                  <a:close/>
                </a:path>
              </a:pathLst>
            </a:custGeom>
            <a:solidFill>
              <a:srgbClr val="404040"/>
            </a:solidFill>
            <a:ln w="12700">
              <a:solidFill>
                <a:srgbClr val="60606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Freeform 8"/>
            <p:cNvSpPr>
              <a:spLocks noChangeAspect="1"/>
            </p:cNvSpPr>
            <p:nvPr/>
          </p:nvSpPr>
          <p:spPr bwMode="auto">
            <a:xfrm>
              <a:off x="5907" y="7608"/>
              <a:ext cx="185" cy="252"/>
            </a:xfrm>
            <a:custGeom>
              <a:avLst/>
              <a:gdLst>
                <a:gd name="T0" fmla="*/ 165 w 185"/>
                <a:gd name="T1" fmla="*/ 0 h 252"/>
                <a:gd name="T2" fmla="*/ 185 w 185"/>
                <a:gd name="T3" fmla="*/ 50 h 252"/>
                <a:gd name="T4" fmla="*/ 147 w 185"/>
                <a:gd name="T5" fmla="*/ 152 h 252"/>
                <a:gd name="T6" fmla="*/ 65 w 185"/>
                <a:gd name="T7" fmla="*/ 252 h 252"/>
                <a:gd name="T8" fmla="*/ 0 w 185"/>
                <a:gd name="T9" fmla="*/ 252 h 252"/>
                <a:gd name="T10" fmla="*/ 40 w 185"/>
                <a:gd name="T11" fmla="*/ 97 h 252"/>
                <a:gd name="T12" fmla="*/ 165 w 185"/>
                <a:gd name="T13" fmla="*/ 0 h 2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5" h="252">
                  <a:moveTo>
                    <a:pt x="165" y="0"/>
                  </a:moveTo>
                  <a:lnTo>
                    <a:pt x="185" y="50"/>
                  </a:lnTo>
                  <a:lnTo>
                    <a:pt x="147" y="152"/>
                  </a:lnTo>
                  <a:lnTo>
                    <a:pt x="65" y="252"/>
                  </a:lnTo>
                  <a:lnTo>
                    <a:pt x="0" y="252"/>
                  </a:lnTo>
                  <a:lnTo>
                    <a:pt x="40" y="97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404040"/>
            </a:solidFill>
            <a:ln w="12700">
              <a:solidFill>
                <a:srgbClr val="60606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Freeform 9"/>
            <p:cNvSpPr>
              <a:spLocks noChangeAspect="1"/>
            </p:cNvSpPr>
            <p:nvPr/>
          </p:nvSpPr>
          <p:spPr bwMode="auto">
            <a:xfrm>
              <a:off x="5399" y="7083"/>
              <a:ext cx="283" cy="130"/>
            </a:xfrm>
            <a:custGeom>
              <a:avLst/>
              <a:gdLst>
                <a:gd name="T0" fmla="*/ 183 w 283"/>
                <a:gd name="T1" fmla="*/ 0 h 130"/>
                <a:gd name="T2" fmla="*/ 283 w 283"/>
                <a:gd name="T3" fmla="*/ 17 h 130"/>
                <a:gd name="T4" fmla="*/ 173 w 283"/>
                <a:gd name="T5" fmla="*/ 130 h 130"/>
                <a:gd name="T6" fmla="*/ 0 w 283"/>
                <a:gd name="T7" fmla="*/ 130 h 130"/>
                <a:gd name="T8" fmla="*/ 35 w 283"/>
                <a:gd name="T9" fmla="*/ 57 h 130"/>
                <a:gd name="T10" fmla="*/ 115 w 283"/>
                <a:gd name="T11" fmla="*/ 17 h 130"/>
                <a:gd name="T12" fmla="*/ 183 w 283"/>
                <a:gd name="T13" fmla="*/ 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3" h="130">
                  <a:moveTo>
                    <a:pt x="183" y="0"/>
                  </a:moveTo>
                  <a:lnTo>
                    <a:pt x="283" y="17"/>
                  </a:lnTo>
                  <a:lnTo>
                    <a:pt x="173" y="130"/>
                  </a:lnTo>
                  <a:lnTo>
                    <a:pt x="0" y="130"/>
                  </a:lnTo>
                  <a:lnTo>
                    <a:pt x="35" y="57"/>
                  </a:lnTo>
                  <a:lnTo>
                    <a:pt x="115" y="17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404040"/>
            </a:solidFill>
            <a:ln w="12700">
              <a:solidFill>
                <a:srgbClr val="60606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1" name="Freeform 10"/>
            <p:cNvSpPr>
              <a:spLocks noChangeAspect="1"/>
            </p:cNvSpPr>
            <p:nvPr/>
          </p:nvSpPr>
          <p:spPr bwMode="auto">
            <a:xfrm>
              <a:off x="5199" y="7375"/>
              <a:ext cx="155" cy="315"/>
            </a:xfrm>
            <a:custGeom>
              <a:avLst/>
              <a:gdLst>
                <a:gd name="T0" fmla="*/ 83 w 155"/>
                <a:gd name="T1" fmla="*/ 0 h 315"/>
                <a:gd name="T2" fmla="*/ 155 w 155"/>
                <a:gd name="T3" fmla="*/ 155 h 315"/>
                <a:gd name="T4" fmla="*/ 105 w 155"/>
                <a:gd name="T5" fmla="*/ 315 h 315"/>
                <a:gd name="T6" fmla="*/ 13 w 155"/>
                <a:gd name="T7" fmla="*/ 248 h 315"/>
                <a:gd name="T8" fmla="*/ 0 w 155"/>
                <a:gd name="T9" fmla="*/ 158 h 315"/>
                <a:gd name="T10" fmla="*/ 13 w 155"/>
                <a:gd name="T11" fmla="*/ 85 h 315"/>
                <a:gd name="T12" fmla="*/ 83 w 155"/>
                <a:gd name="T13" fmla="*/ 0 h 3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315">
                  <a:moveTo>
                    <a:pt x="83" y="0"/>
                  </a:moveTo>
                  <a:lnTo>
                    <a:pt x="155" y="155"/>
                  </a:lnTo>
                  <a:lnTo>
                    <a:pt x="105" y="315"/>
                  </a:lnTo>
                  <a:lnTo>
                    <a:pt x="13" y="248"/>
                  </a:lnTo>
                  <a:lnTo>
                    <a:pt x="0" y="158"/>
                  </a:lnTo>
                  <a:lnTo>
                    <a:pt x="13" y="85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404040"/>
            </a:solidFill>
            <a:ln w="12700">
              <a:solidFill>
                <a:srgbClr val="60606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2" name="Freeform 11"/>
            <p:cNvSpPr>
              <a:spLocks noChangeAspect="1"/>
            </p:cNvSpPr>
            <p:nvPr/>
          </p:nvSpPr>
          <p:spPr bwMode="auto">
            <a:xfrm>
              <a:off x="5429" y="7848"/>
              <a:ext cx="290" cy="142"/>
            </a:xfrm>
            <a:custGeom>
              <a:avLst/>
              <a:gdLst>
                <a:gd name="T0" fmla="*/ 0 w 290"/>
                <a:gd name="T1" fmla="*/ 12 h 142"/>
                <a:gd name="T2" fmla="*/ 40 w 290"/>
                <a:gd name="T3" fmla="*/ 105 h 142"/>
                <a:gd name="T4" fmla="*/ 115 w 290"/>
                <a:gd name="T5" fmla="*/ 127 h 142"/>
                <a:gd name="T6" fmla="*/ 190 w 290"/>
                <a:gd name="T7" fmla="*/ 142 h 142"/>
                <a:gd name="T8" fmla="*/ 290 w 290"/>
                <a:gd name="T9" fmla="*/ 80 h 142"/>
                <a:gd name="T10" fmla="*/ 153 w 290"/>
                <a:gd name="T11" fmla="*/ 0 h 142"/>
                <a:gd name="T12" fmla="*/ 0 w 290"/>
                <a:gd name="T13" fmla="*/ 12 h 1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0" h="142">
                  <a:moveTo>
                    <a:pt x="0" y="12"/>
                  </a:moveTo>
                  <a:lnTo>
                    <a:pt x="40" y="105"/>
                  </a:lnTo>
                  <a:lnTo>
                    <a:pt x="115" y="127"/>
                  </a:lnTo>
                  <a:lnTo>
                    <a:pt x="190" y="142"/>
                  </a:lnTo>
                  <a:lnTo>
                    <a:pt x="290" y="80"/>
                  </a:lnTo>
                  <a:lnTo>
                    <a:pt x="15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404040"/>
            </a:solidFill>
            <a:ln w="12700">
              <a:solidFill>
                <a:srgbClr val="60606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Freeform 12"/>
            <p:cNvSpPr>
              <a:spLocks noChangeAspect="1"/>
            </p:cNvSpPr>
            <p:nvPr/>
          </p:nvSpPr>
          <p:spPr bwMode="auto">
            <a:xfrm>
              <a:off x="5514" y="7385"/>
              <a:ext cx="305" cy="283"/>
            </a:xfrm>
            <a:custGeom>
              <a:avLst/>
              <a:gdLst>
                <a:gd name="T0" fmla="*/ 108 w 305"/>
                <a:gd name="T1" fmla="*/ 0 h 283"/>
                <a:gd name="T2" fmla="*/ 300 w 305"/>
                <a:gd name="T3" fmla="*/ 30 h 283"/>
                <a:gd name="T4" fmla="*/ 305 w 305"/>
                <a:gd name="T5" fmla="*/ 225 h 283"/>
                <a:gd name="T6" fmla="*/ 115 w 305"/>
                <a:gd name="T7" fmla="*/ 283 h 283"/>
                <a:gd name="T8" fmla="*/ 0 w 305"/>
                <a:gd name="T9" fmla="*/ 130 h 283"/>
                <a:gd name="T10" fmla="*/ 108 w 305"/>
                <a:gd name="T11" fmla="*/ 0 h 2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5" h="283">
                  <a:moveTo>
                    <a:pt x="108" y="0"/>
                  </a:moveTo>
                  <a:lnTo>
                    <a:pt x="300" y="30"/>
                  </a:lnTo>
                  <a:lnTo>
                    <a:pt x="305" y="225"/>
                  </a:lnTo>
                  <a:lnTo>
                    <a:pt x="115" y="283"/>
                  </a:lnTo>
                  <a:lnTo>
                    <a:pt x="0" y="13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4" name="Freeform 13"/>
            <p:cNvSpPr>
              <a:spLocks noChangeAspect="1"/>
            </p:cNvSpPr>
            <p:nvPr/>
          </p:nvSpPr>
          <p:spPr bwMode="auto">
            <a:xfrm>
              <a:off x="5287" y="7108"/>
              <a:ext cx="787" cy="815"/>
            </a:xfrm>
            <a:custGeom>
              <a:avLst/>
              <a:gdLst>
                <a:gd name="T0" fmla="*/ 402 w 787"/>
                <a:gd name="T1" fmla="*/ 0 h 815"/>
                <a:gd name="T2" fmla="*/ 597 w 787"/>
                <a:gd name="T3" fmla="*/ 65 h 815"/>
                <a:gd name="T4" fmla="*/ 642 w 787"/>
                <a:gd name="T5" fmla="*/ 230 h 815"/>
                <a:gd name="T6" fmla="*/ 787 w 787"/>
                <a:gd name="T7" fmla="*/ 337 h 815"/>
                <a:gd name="T8" fmla="*/ 787 w 787"/>
                <a:gd name="T9" fmla="*/ 497 h 815"/>
                <a:gd name="T10" fmla="*/ 657 w 787"/>
                <a:gd name="T11" fmla="*/ 597 h 815"/>
                <a:gd name="T12" fmla="*/ 615 w 787"/>
                <a:gd name="T13" fmla="*/ 745 h 815"/>
                <a:gd name="T14" fmla="*/ 432 w 787"/>
                <a:gd name="T15" fmla="*/ 815 h 815"/>
                <a:gd name="T16" fmla="*/ 300 w 787"/>
                <a:gd name="T17" fmla="*/ 737 h 815"/>
                <a:gd name="T18" fmla="*/ 135 w 787"/>
                <a:gd name="T19" fmla="*/ 747 h 815"/>
                <a:gd name="T20" fmla="*/ 15 w 787"/>
                <a:gd name="T21" fmla="*/ 575 h 815"/>
                <a:gd name="T22" fmla="*/ 67 w 787"/>
                <a:gd name="T23" fmla="*/ 417 h 815"/>
                <a:gd name="T24" fmla="*/ 0 w 787"/>
                <a:gd name="T25" fmla="*/ 262 h 815"/>
                <a:gd name="T26" fmla="*/ 107 w 787"/>
                <a:gd name="T27" fmla="*/ 105 h 815"/>
                <a:gd name="T28" fmla="*/ 285 w 787"/>
                <a:gd name="T29" fmla="*/ 102 h 815"/>
                <a:gd name="T30" fmla="*/ 402 w 787"/>
                <a:gd name="T31" fmla="*/ 0 h 81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787" h="815">
                  <a:moveTo>
                    <a:pt x="402" y="0"/>
                  </a:moveTo>
                  <a:lnTo>
                    <a:pt x="597" y="65"/>
                  </a:lnTo>
                  <a:lnTo>
                    <a:pt x="642" y="230"/>
                  </a:lnTo>
                  <a:lnTo>
                    <a:pt x="787" y="337"/>
                  </a:lnTo>
                  <a:lnTo>
                    <a:pt x="787" y="497"/>
                  </a:lnTo>
                  <a:lnTo>
                    <a:pt x="657" y="597"/>
                  </a:lnTo>
                  <a:lnTo>
                    <a:pt x="615" y="745"/>
                  </a:lnTo>
                  <a:lnTo>
                    <a:pt x="432" y="815"/>
                  </a:lnTo>
                  <a:lnTo>
                    <a:pt x="300" y="737"/>
                  </a:lnTo>
                  <a:lnTo>
                    <a:pt x="135" y="747"/>
                  </a:lnTo>
                  <a:lnTo>
                    <a:pt x="15" y="575"/>
                  </a:lnTo>
                  <a:lnTo>
                    <a:pt x="67" y="417"/>
                  </a:lnTo>
                  <a:lnTo>
                    <a:pt x="0" y="262"/>
                  </a:lnTo>
                  <a:lnTo>
                    <a:pt x="107" y="105"/>
                  </a:lnTo>
                  <a:lnTo>
                    <a:pt x="285" y="102"/>
                  </a:lnTo>
                  <a:lnTo>
                    <a:pt x="402" y="0"/>
                  </a:lnTo>
                </a:path>
              </a:pathLst>
            </a:custGeom>
            <a:noFill/>
            <a:ln w="12700">
              <a:solidFill>
                <a:srgbClr val="606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5" name="Freeform 14"/>
            <p:cNvSpPr>
              <a:spLocks noChangeAspect="1"/>
            </p:cNvSpPr>
            <p:nvPr/>
          </p:nvSpPr>
          <p:spPr bwMode="auto">
            <a:xfrm>
              <a:off x="5572" y="7218"/>
              <a:ext cx="352" cy="195"/>
            </a:xfrm>
            <a:custGeom>
              <a:avLst/>
              <a:gdLst>
                <a:gd name="T0" fmla="*/ 0 w 352"/>
                <a:gd name="T1" fmla="*/ 0 h 195"/>
                <a:gd name="T2" fmla="*/ 55 w 352"/>
                <a:gd name="T3" fmla="*/ 167 h 195"/>
                <a:gd name="T4" fmla="*/ 247 w 352"/>
                <a:gd name="T5" fmla="*/ 195 h 195"/>
                <a:gd name="T6" fmla="*/ 352 w 352"/>
                <a:gd name="T7" fmla="*/ 122 h 1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2" h="195">
                  <a:moveTo>
                    <a:pt x="0" y="0"/>
                  </a:moveTo>
                  <a:lnTo>
                    <a:pt x="55" y="167"/>
                  </a:lnTo>
                  <a:lnTo>
                    <a:pt x="247" y="195"/>
                  </a:lnTo>
                  <a:lnTo>
                    <a:pt x="352" y="122"/>
                  </a:lnTo>
                </a:path>
              </a:pathLst>
            </a:custGeom>
            <a:noFill/>
            <a:ln w="12700">
              <a:solidFill>
                <a:srgbClr val="606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Freeform 15"/>
            <p:cNvSpPr>
              <a:spLocks noChangeAspect="1"/>
            </p:cNvSpPr>
            <p:nvPr/>
          </p:nvSpPr>
          <p:spPr bwMode="auto">
            <a:xfrm>
              <a:off x="5819" y="7420"/>
              <a:ext cx="128" cy="285"/>
            </a:xfrm>
            <a:custGeom>
              <a:avLst/>
              <a:gdLst>
                <a:gd name="T0" fmla="*/ 0 w 128"/>
                <a:gd name="T1" fmla="*/ 0 h 285"/>
                <a:gd name="T2" fmla="*/ 8 w 128"/>
                <a:gd name="T3" fmla="*/ 193 h 285"/>
                <a:gd name="T4" fmla="*/ 128 w 128"/>
                <a:gd name="T5" fmla="*/ 285 h 2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8" h="285">
                  <a:moveTo>
                    <a:pt x="0" y="0"/>
                  </a:moveTo>
                  <a:lnTo>
                    <a:pt x="8" y="193"/>
                  </a:lnTo>
                  <a:lnTo>
                    <a:pt x="128" y="285"/>
                  </a:lnTo>
                </a:path>
              </a:pathLst>
            </a:custGeom>
            <a:noFill/>
            <a:ln w="12700">
              <a:solidFill>
                <a:srgbClr val="606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7" name="Freeform 16"/>
            <p:cNvSpPr>
              <a:spLocks noChangeAspect="1"/>
            </p:cNvSpPr>
            <p:nvPr/>
          </p:nvSpPr>
          <p:spPr bwMode="auto">
            <a:xfrm>
              <a:off x="5582" y="7613"/>
              <a:ext cx="242" cy="232"/>
            </a:xfrm>
            <a:custGeom>
              <a:avLst/>
              <a:gdLst>
                <a:gd name="T0" fmla="*/ 242 w 242"/>
                <a:gd name="T1" fmla="*/ 0 h 232"/>
                <a:gd name="T2" fmla="*/ 45 w 242"/>
                <a:gd name="T3" fmla="*/ 60 h 232"/>
                <a:gd name="T4" fmla="*/ 0 w 242"/>
                <a:gd name="T5" fmla="*/ 232 h 2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42" h="232">
                  <a:moveTo>
                    <a:pt x="242" y="0"/>
                  </a:moveTo>
                  <a:lnTo>
                    <a:pt x="45" y="60"/>
                  </a:lnTo>
                  <a:lnTo>
                    <a:pt x="0" y="232"/>
                  </a:lnTo>
                </a:path>
              </a:pathLst>
            </a:custGeom>
            <a:noFill/>
            <a:ln w="12700">
              <a:solidFill>
                <a:srgbClr val="606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8" name="Freeform 17"/>
            <p:cNvSpPr>
              <a:spLocks noChangeAspect="1"/>
            </p:cNvSpPr>
            <p:nvPr/>
          </p:nvSpPr>
          <p:spPr bwMode="auto">
            <a:xfrm>
              <a:off x="5357" y="7393"/>
              <a:ext cx="260" cy="132"/>
            </a:xfrm>
            <a:custGeom>
              <a:avLst/>
              <a:gdLst>
                <a:gd name="T0" fmla="*/ 260 w 260"/>
                <a:gd name="T1" fmla="*/ 0 h 132"/>
                <a:gd name="T2" fmla="*/ 157 w 260"/>
                <a:gd name="T3" fmla="*/ 117 h 132"/>
                <a:gd name="T4" fmla="*/ 0 w 260"/>
                <a:gd name="T5" fmla="*/ 132 h 1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0" h="132">
                  <a:moveTo>
                    <a:pt x="260" y="0"/>
                  </a:moveTo>
                  <a:lnTo>
                    <a:pt x="157" y="117"/>
                  </a:lnTo>
                  <a:lnTo>
                    <a:pt x="0" y="132"/>
                  </a:lnTo>
                </a:path>
              </a:pathLst>
            </a:custGeom>
            <a:noFill/>
            <a:ln w="12700">
              <a:solidFill>
                <a:srgbClr val="606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9" name="Line 18"/>
            <p:cNvSpPr>
              <a:spLocks noChangeAspect="1" noChangeShapeType="1"/>
            </p:cNvSpPr>
            <p:nvPr/>
          </p:nvSpPr>
          <p:spPr bwMode="auto">
            <a:xfrm>
              <a:off x="5522" y="7530"/>
              <a:ext cx="120" cy="155"/>
            </a:xfrm>
            <a:prstGeom prst="line">
              <a:avLst/>
            </a:prstGeom>
            <a:noFill/>
            <a:ln w="12700">
              <a:solidFill>
                <a:srgbClr val="60606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6883" name="Picture 19" descr="snapshot2006112520280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65125" y="476250"/>
            <a:ext cx="11864975" cy="634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4" name="Picture 20" descr="4748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26688" y="417513"/>
            <a:ext cx="9953625" cy="560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85" name="Group 21"/>
          <p:cNvGrpSpPr/>
          <p:nvPr/>
        </p:nvGrpSpPr>
        <p:grpSpPr bwMode="auto">
          <a:xfrm>
            <a:off x="-8934450" y="260350"/>
            <a:ext cx="8934450" cy="6599238"/>
            <a:chOff x="-4332" y="45"/>
            <a:chExt cx="4219" cy="4156"/>
          </a:xfrm>
        </p:grpSpPr>
        <p:pic>
          <p:nvPicPr>
            <p:cNvPr id="11275" name="Picture 22" descr="248_19_616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332" y="45"/>
              <a:ext cx="4219" cy="4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6" name="Text Box 23"/>
            <p:cNvSpPr txBox="1">
              <a:spLocks noChangeArrowheads="1"/>
            </p:cNvSpPr>
            <p:nvPr/>
          </p:nvSpPr>
          <p:spPr bwMode="auto">
            <a:xfrm>
              <a:off x="-3244" y="3578"/>
              <a:ext cx="1860" cy="3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举起的杠铃</a:t>
              </a:r>
              <a:endPara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6890" name="12-视频-7瀑布流水.mpg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7513"/>
            <a:ext cx="12198350" cy="7277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1" name="雪花神剑 - 笛声 - 古筝.mp3">
            <a:hlinkClick r:id="" action="ppaction://media"/>
          </p:cNvPr>
          <p:cNvPicPr>
            <a:picLocks noRot="1" noChangeAspect="1" noChangeArrowheads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950" y="655478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452 -0.01364 L 0.93212 0.0041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40" y="8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66397E-7 L 0.87795 -0.00185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889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03 -0.01571 L 1.08472 -0.02149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85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44800" fill="hold"/>
                                        <p:tgtEl>
                                          <p:spTgt spid="36890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18774" fill="hold"/>
                                        <p:tgtEl>
                                          <p:spTgt spid="36891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6890"/>
                </p:tgtEl>
              </p:cMediaNode>
            </p:vide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68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1" dur="1" fill="hold"/>
                                        <p:tgtEl>
                                          <p:spTgt spid="36890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90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91"/>
                </p:tgtEl>
              </p:cMediaNode>
            </p:audio>
          </p:childTnLst>
        </p:cTn>
      </p:par>
    </p:tnLst>
    <p:bldLst>
      <p:bldP spid="368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720725" y="2997200"/>
            <a:ext cx="11477625" cy="270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你要采用的实验方法是</a:t>
            </a:r>
            <a:r>
              <a:rPr lang="zh-CN" altLang="en-US" sz="2800" b="1" u="sng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　　　　　　　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；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你的探究步骤是</a:t>
            </a:r>
            <a:r>
              <a:rPr lang="zh-CN" altLang="en-US" sz="2800" b="1" u="sng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　　　　    　　　　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；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你比较重力势能大小的标准是</a:t>
            </a:r>
            <a:r>
              <a:rPr lang="zh-CN" altLang="en-US" sz="2800" b="1" u="sng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　  　　　　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4517" name="Oval 5"/>
          <p:cNvSpPr>
            <a:spLocks noChangeArrowheads="1"/>
          </p:cNvSpPr>
          <p:nvPr/>
        </p:nvSpPr>
        <p:spPr bwMode="auto">
          <a:xfrm>
            <a:off x="6677025" y="2781300"/>
            <a:ext cx="671513" cy="504825"/>
          </a:xfrm>
          <a:prstGeom prst="ellipse">
            <a:avLst/>
          </a:prstGeom>
          <a:gradFill rotWithShape="1">
            <a:gsLst>
              <a:gs pos="0">
                <a:srgbClr val="00FF00"/>
              </a:gs>
              <a:gs pos="100000">
                <a:srgbClr val="0075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00"/>
            </a:solidFill>
            <a:round/>
          </a:ln>
        </p:spPr>
        <p:txBody>
          <a:bodyPr lIns="121963" tIns="60981" rIns="121963" bIns="60981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4518" name="Oval 6"/>
          <p:cNvSpPr>
            <a:spLocks noChangeArrowheads="1"/>
          </p:cNvSpPr>
          <p:nvPr/>
        </p:nvSpPr>
        <p:spPr bwMode="auto">
          <a:xfrm>
            <a:off x="8212138" y="2276475"/>
            <a:ext cx="671512" cy="503238"/>
          </a:xfrm>
          <a:prstGeom prst="ellips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63" tIns="60981" rIns="121963" bIns="60981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4519" name="Oval 7"/>
          <p:cNvSpPr>
            <a:spLocks noChangeArrowheads="1"/>
          </p:cNvSpPr>
          <p:nvPr/>
        </p:nvSpPr>
        <p:spPr bwMode="auto">
          <a:xfrm>
            <a:off x="8212138" y="2276475"/>
            <a:ext cx="671512" cy="503238"/>
          </a:xfrm>
          <a:prstGeom prst="ellipse">
            <a:avLst/>
          </a:prstGeom>
          <a:gradFill rotWithShape="1">
            <a:gsLst>
              <a:gs pos="0">
                <a:srgbClr val="00FF00"/>
              </a:gs>
              <a:gs pos="100000">
                <a:srgbClr val="0075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00"/>
            </a:solidFill>
            <a:round/>
          </a:ln>
        </p:spPr>
        <p:txBody>
          <a:bodyPr lIns="121963" tIns="60981" rIns="121963" bIns="60981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720725" y="5707063"/>
            <a:ext cx="11758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归纳结论：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质量相同时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物体被举得越</a:t>
            </a:r>
            <a:r>
              <a:rPr lang="zh-CN" altLang="en-US" sz="2800" b="1" u="sng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重力势能越</a:t>
            </a:r>
            <a:r>
              <a:rPr lang="zh-CN" altLang="en-US" sz="2800" b="1" u="sng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 u="sng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4521" name="Line 9"/>
          <p:cNvSpPr>
            <a:spLocks noChangeShapeType="1"/>
          </p:cNvSpPr>
          <p:nvPr/>
        </p:nvSpPr>
        <p:spPr bwMode="auto">
          <a:xfrm>
            <a:off x="4849813" y="2781300"/>
            <a:ext cx="70135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477838" y="1074738"/>
            <a:ext cx="2401887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猜想：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431800" y="2349500"/>
            <a:ext cx="5380038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设计实验方案：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4524" name="Text Box 12"/>
          <p:cNvSpPr txBox="1">
            <a:spLocks noChangeArrowheads="1"/>
          </p:cNvSpPr>
          <p:nvPr/>
        </p:nvSpPr>
        <p:spPr bwMode="auto">
          <a:xfrm>
            <a:off x="525463" y="4478338"/>
            <a:ext cx="4710112" cy="98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实验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：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探究重力势能跟物体被举高度的关系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4526" name="Text Box 14"/>
          <p:cNvSpPr txBox="1">
            <a:spLocks noChangeArrowheads="1"/>
          </p:cNvSpPr>
          <p:nvPr/>
        </p:nvSpPr>
        <p:spPr bwMode="auto">
          <a:xfrm>
            <a:off x="334963" y="188913"/>
            <a:ext cx="127762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重力势能的大小可能跟哪些因素有关？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4527" name="Line 15"/>
          <p:cNvSpPr>
            <a:spLocks noChangeShapeType="1"/>
          </p:cNvSpPr>
          <p:nvPr/>
        </p:nvSpPr>
        <p:spPr bwMode="auto">
          <a:xfrm>
            <a:off x="5330825" y="4767263"/>
            <a:ext cx="59547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28" name="Line 16"/>
          <p:cNvSpPr>
            <a:spLocks noChangeShapeType="1"/>
          </p:cNvSpPr>
          <p:nvPr/>
        </p:nvSpPr>
        <p:spPr bwMode="auto">
          <a:xfrm>
            <a:off x="5522913" y="4784725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29" name="Line 17"/>
          <p:cNvSpPr>
            <a:spLocks noChangeShapeType="1"/>
          </p:cNvSpPr>
          <p:nvPr/>
        </p:nvSpPr>
        <p:spPr bwMode="auto">
          <a:xfrm>
            <a:off x="5464175" y="4811713"/>
            <a:ext cx="5859463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30" name="Line 18"/>
          <p:cNvSpPr>
            <a:spLocks noChangeShapeType="1"/>
          </p:cNvSpPr>
          <p:nvPr/>
        </p:nvSpPr>
        <p:spPr bwMode="auto">
          <a:xfrm>
            <a:off x="5503863" y="4841875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31" name="Line 19"/>
          <p:cNvSpPr>
            <a:spLocks noChangeShapeType="1"/>
          </p:cNvSpPr>
          <p:nvPr/>
        </p:nvSpPr>
        <p:spPr bwMode="auto">
          <a:xfrm>
            <a:off x="5522913" y="4868863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32" name="Line 20"/>
          <p:cNvSpPr>
            <a:spLocks noChangeShapeType="1"/>
          </p:cNvSpPr>
          <p:nvPr/>
        </p:nvSpPr>
        <p:spPr bwMode="auto">
          <a:xfrm>
            <a:off x="5522913" y="5014913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33" name="Line 21"/>
          <p:cNvSpPr>
            <a:spLocks noChangeShapeType="1"/>
          </p:cNvSpPr>
          <p:nvPr/>
        </p:nvSpPr>
        <p:spPr bwMode="auto">
          <a:xfrm>
            <a:off x="5522913" y="4943475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34" name="Line 22"/>
          <p:cNvSpPr>
            <a:spLocks noChangeShapeType="1"/>
          </p:cNvSpPr>
          <p:nvPr/>
        </p:nvSpPr>
        <p:spPr bwMode="auto">
          <a:xfrm>
            <a:off x="5368925" y="5100638"/>
            <a:ext cx="5859463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35" name="Line 23"/>
          <p:cNvSpPr>
            <a:spLocks noChangeShapeType="1"/>
          </p:cNvSpPr>
          <p:nvPr/>
        </p:nvSpPr>
        <p:spPr bwMode="auto">
          <a:xfrm>
            <a:off x="5561013" y="5199063"/>
            <a:ext cx="5859462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36" name="Line 24"/>
          <p:cNvSpPr>
            <a:spLocks noChangeShapeType="1"/>
          </p:cNvSpPr>
          <p:nvPr/>
        </p:nvSpPr>
        <p:spPr bwMode="auto">
          <a:xfrm>
            <a:off x="5484813" y="5316538"/>
            <a:ext cx="5859462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37" name="Line 25"/>
          <p:cNvSpPr>
            <a:spLocks noChangeShapeType="1"/>
          </p:cNvSpPr>
          <p:nvPr/>
        </p:nvSpPr>
        <p:spPr bwMode="auto">
          <a:xfrm>
            <a:off x="5522913" y="5446713"/>
            <a:ext cx="5859462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38" name="Line 26"/>
          <p:cNvSpPr>
            <a:spLocks noChangeShapeType="1"/>
          </p:cNvSpPr>
          <p:nvPr/>
        </p:nvSpPr>
        <p:spPr bwMode="auto">
          <a:xfrm>
            <a:off x="4849813" y="3286125"/>
            <a:ext cx="70135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4540" name="Text Box 28"/>
          <p:cNvSpPr txBox="1">
            <a:spLocks noChangeArrowheads="1"/>
          </p:cNvSpPr>
          <p:nvPr/>
        </p:nvSpPr>
        <p:spPr bwMode="auto">
          <a:xfrm>
            <a:off x="6580188" y="5589588"/>
            <a:ext cx="865187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高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4541" name="Text Box 29"/>
          <p:cNvSpPr txBox="1">
            <a:spLocks noChangeArrowheads="1"/>
          </p:cNvSpPr>
          <p:nvPr/>
        </p:nvSpPr>
        <p:spPr bwMode="auto">
          <a:xfrm>
            <a:off x="9123363" y="5589588"/>
            <a:ext cx="8636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4542" name="Text Box 30"/>
          <p:cNvSpPr txBox="1">
            <a:spLocks noChangeArrowheads="1"/>
          </p:cNvSpPr>
          <p:nvPr/>
        </p:nvSpPr>
        <p:spPr bwMode="auto">
          <a:xfrm>
            <a:off x="2065338" y="1052513"/>
            <a:ext cx="9940925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、重力势能的大小跟物体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被举高度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有关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4543" name="Text Box 31"/>
          <p:cNvSpPr txBox="1">
            <a:spLocks noChangeArrowheads="1"/>
          </p:cNvSpPr>
          <p:nvPr/>
        </p:nvSpPr>
        <p:spPr bwMode="auto">
          <a:xfrm>
            <a:off x="2065338" y="1628775"/>
            <a:ext cx="9586912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63" tIns="60981" rIns="121963" bIns="609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、重力势能的大小跟物体的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质量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有关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64544" name="Picture 32" descr="0035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913" y="2422525"/>
            <a:ext cx="7620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45" name="Oval 33"/>
          <p:cNvSpPr>
            <a:spLocks noChangeArrowheads="1"/>
          </p:cNvSpPr>
          <p:nvPr/>
        </p:nvSpPr>
        <p:spPr bwMode="auto">
          <a:xfrm>
            <a:off x="6677025" y="2781300"/>
            <a:ext cx="671513" cy="504825"/>
          </a:xfrm>
          <a:prstGeom prst="ellips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63" tIns="60981" rIns="121963" bIns="60981"/>
          <a:lstStyle/>
          <a:p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4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64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4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9" dur="2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645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20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20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2000"/>
                                        <p:tgtEl>
                                          <p:spTgt spid="6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2000"/>
                                        <p:tgtEl>
                                          <p:spTgt spid="6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2000"/>
                                        <p:tgtEl>
                                          <p:spTgt spid="64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2000"/>
                                        <p:tgtEl>
                                          <p:spTgt spid="6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2000"/>
                                        <p:tgtEl>
                                          <p:spTgt spid="6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2000"/>
                                        <p:tgtEl>
                                          <p:spTgt spid="64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2000"/>
                                        <p:tgtEl>
                                          <p:spTgt spid="64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2000"/>
                                        <p:tgtEl>
                                          <p:spTgt spid="64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2000"/>
                                        <p:tgtEl>
                                          <p:spTgt spid="64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64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2000"/>
                                        <p:tgtEl>
                                          <p:spTgt spid="64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2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2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50289E-6 L 0.00399 0.26751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69942E-6 L 0.004 0.37226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861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4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4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64516" grpId="1"/>
      <p:bldP spid="64517" grpId="0" animBg="1"/>
      <p:bldP spid="64517" grpId="1" animBg="1"/>
      <p:bldP spid="64518" grpId="0" animBg="1"/>
      <p:bldP spid="64519" grpId="0" animBg="1"/>
      <p:bldP spid="64519" grpId="1" animBg="1"/>
      <p:bldP spid="64520" grpId="0"/>
      <p:bldP spid="64521" grpId="0" animBg="1"/>
      <p:bldP spid="64522" grpId="0"/>
      <p:bldP spid="64523" grpId="0"/>
      <p:bldP spid="64526" grpId="0"/>
      <p:bldP spid="64527" grpId="0" animBg="1"/>
      <p:bldP spid="64528" grpId="0" animBg="1"/>
      <p:bldP spid="64529" grpId="0" animBg="1"/>
      <p:bldP spid="64530" grpId="0" animBg="1"/>
      <p:bldP spid="64531" grpId="0" animBg="1"/>
      <p:bldP spid="64532" grpId="0" animBg="1"/>
      <p:bldP spid="64533" grpId="0" animBg="1"/>
      <p:bldP spid="64534" grpId="0" animBg="1"/>
      <p:bldP spid="64535" grpId="0" animBg="1"/>
      <p:bldP spid="64536" grpId="0" animBg="1"/>
      <p:bldP spid="64537" grpId="0" animBg="1"/>
      <p:bldP spid="64538" grpId="0" animBg="1"/>
      <p:bldP spid="64540" grpId="0"/>
      <p:bldP spid="64542" grpId="0"/>
      <p:bldP spid="64543" grpId="0"/>
      <p:bldP spid="64545" grpId="0" animBg="1"/>
    </p:bldLst>
  </p:timing>
</p:sld>
</file>

<file path=ppt/theme/theme1.xml><?xml version="1.0" encoding="utf-8"?>
<a:theme xmlns:a="http://schemas.openxmlformats.org/drawingml/2006/main" name="A000120140530A99PPBG">
  <a:themeElements>
    <a:clrScheme name="自定义 601">
      <a:dk1>
        <a:srgbClr val="4D4D4D"/>
      </a:dk1>
      <a:lt1>
        <a:sysClr val="window" lastClr="FFFFFF"/>
      </a:lt1>
      <a:dk2>
        <a:srgbClr val="4D4D4D"/>
      </a:dk2>
      <a:lt2>
        <a:srgbClr val="FFFFFF"/>
      </a:lt2>
      <a:accent1>
        <a:srgbClr val="956951"/>
      </a:accent1>
      <a:accent2>
        <a:srgbClr val="B07982"/>
      </a:accent2>
      <a:accent3>
        <a:srgbClr val="9D8855"/>
      </a:accent3>
      <a:accent4>
        <a:srgbClr val="62A088"/>
      </a:accent4>
      <a:accent5>
        <a:srgbClr val="5F77AB"/>
      </a:accent5>
      <a:accent6>
        <a:srgbClr val="FFC000"/>
      </a:accent6>
      <a:hlink>
        <a:srgbClr val="2998E3"/>
      </a:hlink>
      <a:folHlink>
        <a:srgbClr val="A5A5A5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A000120150608A07KPBG</Template>
  <TotalTime>0</TotalTime>
  <Words>1689</Words>
  <Application>WPS 演示</Application>
  <PresentationFormat>自定义</PresentationFormat>
  <Paragraphs>246</Paragraphs>
  <Slides>21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幼圆</vt:lpstr>
      <vt:lpstr>Wingdings 2</vt:lpstr>
      <vt:lpstr>黑体</vt:lpstr>
      <vt:lpstr>Times New Roman</vt:lpstr>
      <vt:lpstr>MS PMincho</vt:lpstr>
      <vt:lpstr>华文新魏</vt:lpstr>
      <vt:lpstr>楷体</vt:lpstr>
      <vt:lpstr>hakuyoxingshu7000</vt:lpstr>
      <vt:lpstr>Times New Roman</vt:lpstr>
      <vt:lpstr>楷体_GB2312</vt:lpstr>
      <vt:lpstr>Calibri</vt:lpstr>
      <vt:lpstr>Arial Unicode MS</vt:lpstr>
      <vt:lpstr>新宋体</vt:lpstr>
      <vt:lpstr>A000120140530A99PPBG</vt:lpstr>
      <vt:lpstr>第3节  动能和势能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课后作业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49</cp:revision>
  <dcterms:created xsi:type="dcterms:W3CDTF">2007-09-18T12:13:00Z</dcterms:created>
  <dcterms:modified xsi:type="dcterms:W3CDTF">2019-01-24T01:48:44Z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