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1" r:id="rId3"/>
    <p:sldId id="322" r:id="rId4"/>
    <p:sldId id="323" r:id="rId5"/>
    <p:sldId id="316" r:id="rId6"/>
    <p:sldId id="317" r:id="rId7"/>
    <p:sldId id="318" r:id="rId8"/>
    <p:sldId id="319" r:id="rId9"/>
    <p:sldId id="259" r:id="rId10"/>
    <p:sldId id="260" r:id="rId11"/>
    <p:sldId id="261" r:id="rId12"/>
    <p:sldId id="263" r:id="rId13"/>
    <p:sldId id="264" r:id="rId14"/>
    <p:sldId id="289" r:id="rId15"/>
    <p:sldId id="265" r:id="rId16"/>
    <p:sldId id="266" r:id="rId17"/>
    <p:sldId id="262" r:id="rId18"/>
    <p:sldId id="268" r:id="rId19"/>
    <p:sldId id="269" r:id="rId20"/>
    <p:sldId id="270" r:id="rId21"/>
    <p:sldId id="271" r:id="rId22"/>
    <p:sldId id="272" r:id="rId23"/>
    <p:sldId id="273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5" r:id="rId32"/>
    <p:sldId id="286" r:id="rId33"/>
    <p:sldId id="320" r:id="rId34"/>
    <p:sldId id="324" r:id="rId35"/>
    <p:sldId id="288" r:id="rId36"/>
    <p:sldId id="325" r:id="rId37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1552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8" y="-174"/>
      </p:cViewPr>
      <p:guideLst>
        <p:guide orient="horz" pos="2160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79" y="0"/>
            <a:ext cx="9144000" cy="690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1"/>
          <p:cNvSpPr/>
          <p:nvPr/>
        </p:nvSpPr>
        <p:spPr>
          <a:xfrm>
            <a:off x="3883660" y="1857058"/>
            <a:ext cx="4297680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49" charset="-122"/>
              </a:rPr>
              <a:t>梦想是拿来超越的！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49" charset="-122"/>
              </a:rPr>
              <a:t>你是最优秀的！ </a:t>
            </a:r>
          </a:p>
        </p:txBody>
      </p:sp>
      <p:sp>
        <p:nvSpPr>
          <p:cNvPr id="5" name="矩形 4"/>
          <p:cNvSpPr/>
          <p:nvPr/>
        </p:nvSpPr>
        <p:spPr>
          <a:xfrm>
            <a:off x="3791742" y="4077070"/>
            <a:ext cx="4608512" cy="9220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欢迎同学们</a:t>
            </a:r>
            <a:r>
              <a:rPr kumimoji="0" lang="en-US" altLang="zh-CN" sz="54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!</a:t>
            </a:r>
            <a:endParaRPr kumimoji="0" lang="zh-CN" altLang="en-US" sz="5400" b="0" i="0" u="none" strike="noStrike" kern="1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350" y="4941888"/>
            <a:ext cx="7127875" cy="145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9"/>
          <p:cNvSpPr txBox="1"/>
          <p:nvPr/>
        </p:nvSpPr>
        <p:spPr>
          <a:xfrm>
            <a:off x="2066811" y="4024427"/>
            <a:ext cx="8172450" cy="2492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 smtClean="0">
                <a:solidFill>
                  <a:srgbClr val="EF4511"/>
                </a:solidFill>
                <a:latin typeface="Times New Roman" panose="02020603050405020304" pitchFamily="18" charset="0"/>
              </a:rPr>
              <a:t>物理学（</a:t>
            </a:r>
            <a:r>
              <a:rPr lang="en-US" altLang="zh-CN" sz="4400" b="1" dirty="0" smtClean="0">
                <a:solidFill>
                  <a:srgbClr val="EF4511"/>
                </a:solidFill>
                <a:latin typeface="Times New Roman" panose="02020603050405020304" pitchFamily="18" charset="0"/>
              </a:rPr>
              <a:t>Physics</a:t>
            </a:r>
            <a:r>
              <a:rPr lang="zh-CN" altLang="en-US" sz="4400" b="1" dirty="0" smtClean="0">
                <a:solidFill>
                  <a:srgbClr val="EF4511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是研究物质世界最基本的结构、最普遍的相互作用、最一般的运动规律及所使用的实验手段和思维方法的</a:t>
            </a:r>
            <a:r>
              <a:rPr lang="zh-CN" altLang="en-US" sz="4000" b="1" dirty="0" smtClean="0">
                <a:solidFill>
                  <a:srgbClr val="CC0099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自然科学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。</a:t>
            </a:r>
            <a:r>
              <a:rPr lang="zh-CN" altLang="en-US" sz="3600" dirty="0" smtClean="0">
                <a:latin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苹果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365" y="1301312"/>
            <a:ext cx="5222449" cy="5316304"/>
          </a:xfrm>
          <a:prstGeom prst="rect">
            <a:avLst/>
          </a:prstGeom>
        </p:spPr>
      </p:pic>
      <p:pic>
        <p:nvPicPr>
          <p:cNvPr id="3" name="图片 2" descr="气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4433" y="650450"/>
            <a:ext cx="4599371" cy="3048635"/>
          </a:xfrm>
          <a:prstGeom prst="rect">
            <a:avLst/>
          </a:prstGeom>
        </p:spPr>
      </p:pic>
      <p:pic>
        <p:nvPicPr>
          <p:cNvPr id="4" name="图片 3" descr="过山车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2713" y="3809365"/>
            <a:ext cx="4555419" cy="3048635"/>
          </a:xfrm>
          <a:prstGeom prst="rect">
            <a:avLst/>
          </a:prstGeom>
        </p:spPr>
      </p:pic>
      <p:sp>
        <p:nvSpPr>
          <p:cNvPr id="5" name="Rectangle 14"/>
          <p:cNvSpPr/>
          <p:nvPr/>
        </p:nvSpPr>
        <p:spPr>
          <a:xfrm>
            <a:off x="405352" y="377073"/>
            <a:ext cx="5656083" cy="707886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一、物理是研究什么的？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1241" y="1847654"/>
            <a:ext cx="1168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7030A0"/>
                </a:solidFill>
                <a:latin typeface="方正舒体" pitchFamily="2" charset="-122"/>
                <a:ea typeface="方正舒体" pitchFamily="2" charset="-122"/>
              </a:rPr>
              <a:t>力</a:t>
            </a:r>
            <a:endParaRPr lang="zh-CN" altLang="en-US" sz="8800" b="1" dirty="0">
              <a:solidFill>
                <a:srgbClr val="7030A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壶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815" y="1381760"/>
            <a:ext cx="3646805" cy="3822065"/>
          </a:xfrm>
          <a:prstGeom prst="rect">
            <a:avLst/>
          </a:prstGeom>
        </p:spPr>
      </p:pic>
      <p:pic>
        <p:nvPicPr>
          <p:cNvPr id="3" name="图片 2" descr="冒气的雪糕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115" y="3063240"/>
            <a:ext cx="5328285" cy="3228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5447" y="754144"/>
            <a:ext cx="1951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热</a:t>
            </a:r>
            <a:endParaRPr lang="zh-CN" altLang="en-US" sz="8800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63" y="3821587"/>
            <a:ext cx="4554620" cy="3036413"/>
          </a:xfrm>
          <a:prstGeom prst="rect">
            <a:avLst/>
          </a:prstGeom>
        </p:spPr>
      </p:pic>
      <p:pic>
        <p:nvPicPr>
          <p:cNvPr id="6" name="图片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22" y="502894"/>
            <a:ext cx="4216400" cy="3175000"/>
          </a:xfrm>
          <a:prstGeom prst="rect">
            <a:avLst/>
          </a:prstGeom>
        </p:spPr>
      </p:pic>
      <p:pic>
        <p:nvPicPr>
          <p:cNvPr id="7" name="图片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2007" y="754144"/>
            <a:ext cx="5734639" cy="5326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3402" y="707010"/>
            <a:ext cx="1291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声</a:t>
            </a:r>
            <a:endParaRPr lang="zh-CN" altLang="en-US" sz="8800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aoying 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949" y="0"/>
            <a:ext cx="4538069" cy="3252247"/>
          </a:xfrm>
          <a:prstGeom prst="rect">
            <a:avLst/>
          </a:prstGeom>
        </p:spPr>
      </p:pic>
      <p:pic>
        <p:nvPicPr>
          <p:cNvPr id="3" name="图片 2" descr="caiho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6201" y="0"/>
            <a:ext cx="4712818" cy="3148553"/>
          </a:xfrm>
          <a:prstGeom prst="rect">
            <a:avLst/>
          </a:prstGeom>
        </p:spPr>
      </p:pic>
      <p:pic>
        <p:nvPicPr>
          <p:cNvPr id="4" name="图片 3" descr="haishishenlou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301" y="3432084"/>
            <a:ext cx="4551575" cy="3425916"/>
          </a:xfrm>
          <a:prstGeom prst="rect">
            <a:avLst/>
          </a:prstGeom>
        </p:spPr>
      </p:pic>
      <p:pic>
        <p:nvPicPr>
          <p:cNvPr id="5" name="图片 4" descr="狗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7236" y="3497344"/>
            <a:ext cx="4713403" cy="336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839" y="1319753"/>
            <a:ext cx="1470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光</a:t>
            </a:r>
            <a:endParaRPr lang="zh-CN" altLang="en-US" sz="8800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火辉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474" y="3469064"/>
            <a:ext cx="4468305" cy="3388936"/>
          </a:xfrm>
          <a:prstGeom prst="rect">
            <a:avLst/>
          </a:prstGeom>
        </p:spPr>
      </p:pic>
      <p:pic>
        <p:nvPicPr>
          <p:cNvPr id="5" name="图片 4" descr="城市夜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669" y="-1"/>
            <a:ext cx="4762500" cy="3252247"/>
          </a:xfrm>
          <a:prstGeom prst="rect">
            <a:avLst/>
          </a:prstGeom>
        </p:spPr>
      </p:pic>
      <p:pic>
        <p:nvPicPr>
          <p:cNvPr id="7" name="Picture 9" descr="闪电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9653" y="3463681"/>
            <a:ext cx="4751109" cy="32882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爆炸形 1 7"/>
          <p:cNvSpPr/>
          <p:nvPr/>
        </p:nvSpPr>
        <p:spPr>
          <a:xfrm>
            <a:off x="612742" y="650450"/>
            <a:ext cx="4788817" cy="24698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55043" y="923826"/>
            <a:ext cx="2564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电</a:t>
            </a:r>
            <a:endParaRPr lang="zh-CN" altLang="en-US" sz="9600" b="1" dirty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0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0825" y="4221163"/>
            <a:ext cx="2232025" cy="242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树挂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613" y="4724400"/>
            <a:ext cx="2520950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6" descr="蝉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750" y="3213100"/>
            <a:ext cx="1674813" cy="223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7" descr="死海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875" y="2636838"/>
            <a:ext cx="2735263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9" descr="闪电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4425" y="2420938"/>
            <a:ext cx="2630488" cy="1973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Rectangle 2"/>
          <p:cNvSpPr/>
          <p:nvPr/>
        </p:nvSpPr>
        <p:spPr>
          <a:xfrm>
            <a:off x="1919288" y="1277938"/>
            <a:ext cx="83534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zh-CN" altLang="en-US" sz="2800" b="1" dirty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　　物理是研究关于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声、热、光、力、电</a:t>
            </a:r>
            <a:r>
              <a:rPr lang="zh-CN" altLang="en-US" sz="2800" b="1" dirty="0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等现象的自然科学。</a:t>
            </a:r>
            <a:r>
              <a:rPr lang="en-US" altLang="zh-CN" sz="2800" b="1">
                <a:solidFill>
                  <a:srgbClr val="0066CC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18440" name="Rectangle 14"/>
          <p:cNvSpPr/>
          <p:nvPr/>
        </p:nvSpPr>
        <p:spPr>
          <a:xfrm>
            <a:off x="1992313" y="333375"/>
            <a:ext cx="6480175" cy="706755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一、物理是研究什么的？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/>
          <p:nvPr/>
        </p:nvSpPr>
        <p:spPr>
          <a:xfrm>
            <a:off x="2800350" y="1676400"/>
            <a:ext cx="6911975" cy="3303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4800" dirty="0">
                <a:latin typeface="Arial" panose="020B0604020202020204" pitchFamily="34" charset="0"/>
              </a:rPr>
              <a:t>      下列三个实验，请同学们都先猜想，然后我们共同来完成实验！</a:t>
            </a:r>
          </a:p>
        </p:txBody>
      </p:sp>
      <p:sp>
        <p:nvSpPr>
          <p:cNvPr id="19459" name="Rectangle 14"/>
          <p:cNvSpPr/>
          <p:nvPr/>
        </p:nvSpPr>
        <p:spPr>
          <a:xfrm>
            <a:off x="1992313" y="333375"/>
            <a:ext cx="6480175" cy="706755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二、有趣有用的物理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188" y="1052513"/>
            <a:ext cx="46704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2492375"/>
            <a:ext cx="2808288" cy="3494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5"/>
          <p:cNvSpPr txBox="1"/>
          <p:nvPr/>
        </p:nvSpPr>
        <p:spPr>
          <a:xfrm>
            <a:off x="1774825" y="260350"/>
            <a:ext cx="1657350" cy="368300"/>
          </a:xfrm>
          <a:prstGeom prst="rect">
            <a:avLst/>
          </a:prstGeom>
          <a:noFill/>
          <a:ln w="15875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</a:rPr>
              <a:t>实验一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6680200" y="2670175"/>
            <a:ext cx="3160713" cy="316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将瓶盖上开有小孔的矿泉水瓶装满水，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倒立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后水会不断的流出来吗</a:t>
            </a:r>
            <a:r>
              <a:rPr kumimoji="0" lang="zh-CN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? 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0030101010101" pitchFamily="49" charset="-122"/>
              <a:cs typeface="+mn-cs"/>
            </a:endParaRPr>
          </a:p>
        </p:txBody>
      </p:sp>
      <p:pic>
        <p:nvPicPr>
          <p:cNvPr id="2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7013" y="1196975"/>
            <a:ext cx="3160712" cy="511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科学之旅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25" y="1989138"/>
            <a:ext cx="4181475" cy="313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>
            <a:spLocks noGrp="1"/>
          </p:cNvSpPr>
          <p:nvPr/>
        </p:nvSpPr>
        <p:spPr>
          <a:xfrm>
            <a:off x="6065838" y="1365250"/>
            <a:ext cx="4329112" cy="4937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6A30FA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不知道世界怎样看待我，然而我认为自己不过像在海滩上玩耍的男孩，不时地寻找比较光滑的卵石或比较漂亮的贝壳，以此为乐，而我面前，则是一片尚待发现的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真理的大海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3316" name="矩形 4"/>
          <p:cNvSpPr/>
          <p:nvPr/>
        </p:nvSpPr>
        <p:spPr>
          <a:xfrm>
            <a:off x="1774825" y="265113"/>
            <a:ext cx="8077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牛顿有一段名言值得我们回味：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594" y="2339975"/>
            <a:ext cx="2876550" cy="451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Box 5"/>
          <p:cNvSpPr txBox="1"/>
          <p:nvPr/>
        </p:nvSpPr>
        <p:spPr>
          <a:xfrm>
            <a:off x="1774825" y="260350"/>
            <a:ext cx="1657350" cy="368300"/>
          </a:xfrm>
          <a:prstGeom prst="rect">
            <a:avLst/>
          </a:prstGeom>
          <a:noFill/>
          <a:ln w="15875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</a:rPr>
              <a:t>实验二</a:t>
            </a: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8438" y="476250"/>
            <a:ext cx="6029325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ext Box 8"/>
          <p:cNvSpPr txBox="1"/>
          <p:nvPr/>
        </p:nvSpPr>
        <p:spPr>
          <a:xfrm>
            <a:off x="4892511" y="1385740"/>
            <a:ext cx="4803939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如图：向矿泉水瓶中注入水，请注意观察瓶中两个乒乓球是否都能浮起来？</a:t>
            </a:r>
          </a:p>
        </p:txBody>
      </p:sp>
      <p:pic>
        <p:nvPicPr>
          <p:cNvPr id="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8721" y="2320925"/>
            <a:ext cx="2890838" cy="453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9223" y="2360613"/>
            <a:ext cx="2449513" cy="4497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/>
          <p:nvPr/>
        </p:nvSpPr>
        <p:spPr>
          <a:xfrm>
            <a:off x="3331210" y="2351088"/>
            <a:ext cx="503555" cy="213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/>
            <a:r>
              <a:rPr lang="en-US" altLang="zh-CN" sz="800" err="1">
                <a:solidFill>
                  <a:srgbClr val="FFFFFF"/>
                </a:solidFill>
                <a:latin typeface="Calibri" charset="0"/>
              </a:rPr>
              <a:t>zxxkw</a:t>
            </a:r>
            <a:endParaRPr lang="en-US" altLang="zh-CN" sz="1800">
              <a:latin typeface="Calibri" charset="0"/>
            </a:endParaRPr>
          </a:p>
        </p:txBody>
      </p:sp>
      <p:sp>
        <p:nvSpPr>
          <p:cNvPr id="10243" name="TextBox 4"/>
          <p:cNvSpPr txBox="1"/>
          <p:nvPr/>
        </p:nvSpPr>
        <p:spPr>
          <a:xfrm>
            <a:off x="2063750" y="5373688"/>
            <a:ext cx="1145063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    请透过放大镜</a:t>
            </a: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由近及远</a:t>
            </a:r>
            <a:r>
              <a:rPr kumimoji="0" lang="zh-CN" altLang="en-US" sz="3600" b="0" i="0" u="none" strike="noStrike" kern="1200" cap="none" spc="0" normalizeH="0" baseline="0" noProof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看看同伴的眼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或鼻，物体总是放大的吗？</a:t>
            </a:r>
            <a:endParaRPr kumimoji="0" lang="zh-CN" altLang="en-US" sz="3600" b="0" i="0" u="none" strike="noStrike" kern="1200" cap="none" spc="0" normalizeH="0" baseline="0" noProof="1" smtClean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8213" y="765175"/>
            <a:ext cx="7861300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Box 5"/>
          <p:cNvSpPr txBox="1"/>
          <p:nvPr/>
        </p:nvSpPr>
        <p:spPr>
          <a:xfrm>
            <a:off x="1774825" y="260350"/>
            <a:ext cx="1657350" cy="368300"/>
          </a:xfrm>
          <a:prstGeom prst="rect">
            <a:avLst/>
          </a:prstGeom>
          <a:noFill/>
          <a:ln w="15875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</a:rPr>
              <a:t>实验三</a:t>
            </a:r>
          </a:p>
        </p:txBody>
      </p:sp>
      <p:graphicFrame>
        <p:nvGraphicFramePr>
          <p:cNvPr id="22534" name="对象 2"/>
          <p:cNvGraphicFramePr>
            <a:graphicFrameLocks/>
          </p:cNvGraphicFramePr>
          <p:nvPr/>
        </p:nvGraphicFramePr>
        <p:xfrm>
          <a:off x="3346450" y="1754188"/>
          <a:ext cx="5499100" cy="3349625"/>
        </p:xfrm>
        <a:graphic>
          <a:graphicData uri="http://schemas.openxmlformats.org/presentationml/2006/ole">
            <p:oleObj spid="_x0000_s1025" r:id="rId4" imgW="9078592" imgH="60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57338"/>
            <a:ext cx="5837238" cy="388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矩形 1"/>
          <p:cNvSpPr/>
          <p:nvPr/>
        </p:nvSpPr>
        <p:spPr>
          <a:xfrm>
            <a:off x="7535863" y="549275"/>
            <a:ext cx="2808287" cy="1696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    请同学们端正地坐在自己的椅子上，保证上身与两大腿成直角，两大腿与两小腿成直角。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14340" name="TextBox 5"/>
          <p:cNvSpPr txBox="1"/>
          <p:nvPr/>
        </p:nvSpPr>
        <p:spPr>
          <a:xfrm>
            <a:off x="1774825" y="5818188"/>
            <a:ext cx="881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4000" dirty="0">
                <a:latin typeface="Arial" panose="020B0604020202020204" pitchFamily="34" charset="0"/>
              </a:rPr>
              <a:t>现在，请同学们试试看</a:t>
            </a:r>
            <a:r>
              <a:rPr lang="zh-CN" altLang="en-US" sz="4000" dirty="0">
                <a:latin typeface="Arial" panose="020B0604020202020204" pitchFamily="34" charset="0"/>
              </a:rPr>
              <a:t>能否</a:t>
            </a:r>
            <a:r>
              <a:rPr lang="zh-CN" altLang="zh-CN" sz="4000" dirty="0">
                <a:latin typeface="Arial" panose="020B0604020202020204" pitchFamily="34" charset="0"/>
              </a:rPr>
              <a:t>站起身来</a:t>
            </a:r>
            <a:r>
              <a:rPr lang="zh-CN" altLang="en-US" sz="4000" dirty="0">
                <a:latin typeface="Arial" panose="020B0604020202020204" pitchFamily="34" charset="0"/>
              </a:rPr>
              <a:t>！</a:t>
            </a:r>
          </a:p>
        </p:txBody>
      </p:sp>
      <p:pic>
        <p:nvPicPr>
          <p:cNvPr id="2355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75" y="774700"/>
            <a:ext cx="3429000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Box 9"/>
          <p:cNvSpPr txBox="1"/>
          <p:nvPr/>
        </p:nvSpPr>
        <p:spPr>
          <a:xfrm>
            <a:off x="1774825" y="188913"/>
            <a:ext cx="1657350" cy="368300"/>
          </a:xfrm>
          <a:prstGeom prst="rect">
            <a:avLst/>
          </a:prstGeom>
          <a:noFill/>
          <a:ln w="15875" cap="flat" cmpd="thickThin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</a:rPr>
              <a:t>游 戏</a:t>
            </a:r>
            <a:r>
              <a:rPr lang="en-US" altLang="zh-CN">
                <a:latin typeface="Arial" panose="020B0604020202020204" pitchFamily="34" charset="0"/>
              </a:rPr>
              <a:t>1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Users\Administrator\AppData\Roaming\360se6\Application\User Data\temp\1629892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12863"/>
            <a:ext cx="9126538" cy="554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2"/>
          <p:cNvSpPr txBox="1"/>
          <p:nvPr/>
        </p:nvSpPr>
        <p:spPr>
          <a:xfrm>
            <a:off x="3719513" y="1557338"/>
            <a:ext cx="532765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楷体" pitchFamily="49" charset="-122"/>
              </a:rPr>
              <a:t>科技让生活更美好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" pitchFamily="49" charset="-122"/>
              </a:rPr>
              <a:t>！</a:t>
            </a: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" pitchFamily="49" charset="-122"/>
              </a:rPr>
              <a:t>创造世界需要物理！</a:t>
            </a:r>
          </a:p>
        </p:txBody>
      </p:sp>
      <p:sp>
        <p:nvSpPr>
          <p:cNvPr id="24581" name="Rectangle 14"/>
          <p:cNvSpPr/>
          <p:nvPr/>
        </p:nvSpPr>
        <p:spPr>
          <a:xfrm>
            <a:off x="1992313" y="333375"/>
            <a:ext cx="6480175" cy="706755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二、有趣有用的物理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istrator\AppData\Roaming\360se6\Application\User Data\temp\u=3235632381,756604053&amp;fm=21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040" y="1430087"/>
            <a:ext cx="5067300" cy="511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4"/>
          <p:cNvSpPr/>
          <p:nvPr/>
        </p:nvSpPr>
        <p:spPr>
          <a:xfrm>
            <a:off x="224589" y="272716"/>
            <a:ext cx="5761038" cy="76835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4400" b="1" dirty="0">
                <a:latin typeface="Calibri" charset="0"/>
              </a:rPr>
              <a:t>三、如何学好物理？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4188" y="549275"/>
            <a:ext cx="29718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188" y="2133600"/>
            <a:ext cx="190500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0" descr="C:\Users\Administrator\AppData\Roaming\360se6\Application\User Data\temp\u=3214409768,2868736514&amp;fm=21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675" y="4437063"/>
            <a:ext cx="248602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1313" y="2420938"/>
            <a:ext cx="314007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Box 10"/>
          <p:cNvSpPr txBox="1"/>
          <p:nvPr/>
        </p:nvSpPr>
        <p:spPr>
          <a:xfrm>
            <a:off x="2566988" y="4724400"/>
            <a:ext cx="863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黑体" panose="02010600030101010101" pitchFamily="49" charset="-122"/>
              </a:rPr>
              <a:t>听</a:t>
            </a:r>
          </a:p>
        </p:txBody>
      </p:sp>
      <p:sp>
        <p:nvSpPr>
          <p:cNvPr id="19463" name="TextBox 11"/>
          <p:cNvSpPr txBox="1"/>
          <p:nvPr/>
        </p:nvSpPr>
        <p:spPr>
          <a:xfrm>
            <a:off x="7391400" y="981075"/>
            <a:ext cx="863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黑体" panose="02010600030101010101" pitchFamily="49" charset="-122"/>
              </a:rPr>
              <a:t>看</a:t>
            </a:r>
          </a:p>
        </p:txBody>
      </p:sp>
      <p:sp>
        <p:nvSpPr>
          <p:cNvPr id="19464" name="TextBox 12"/>
          <p:cNvSpPr txBox="1"/>
          <p:nvPr/>
        </p:nvSpPr>
        <p:spPr>
          <a:xfrm>
            <a:off x="7462838" y="2852738"/>
            <a:ext cx="8651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黑体" panose="02010600030101010101" pitchFamily="49" charset="-122"/>
              </a:rPr>
              <a:t>说</a:t>
            </a:r>
          </a:p>
        </p:txBody>
      </p:sp>
      <p:sp>
        <p:nvSpPr>
          <p:cNvPr id="19465" name="TextBox 13"/>
          <p:cNvSpPr txBox="1"/>
          <p:nvPr/>
        </p:nvSpPr>
        <p:spPr>
          <a:xfrm>
            <a:off x="6886575" y="5805488"/>
            <a:ext cx="86518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黑体" panose="02010600030101010101" pitchFamily="49" charset="-122"/>
              </a:rPr>
              <a:t>悟</a:t>
            </a:r>
          </a:p>
        </p:txBody>
      </p:sp>
      <p:pic>
        <p:nvPicPr>
          <p:cNvPr id="28682" name="Picture 4" descr="C:\Users\Administrator\AppData\Roaming\360se6\Application\User Data\temp\27979490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40688" y="4005263"/>
            <a:ext cx="2295525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94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文本框 29701"/>
          <p:cNvSpPr txBox="1">
            <a:spLocks noChangeArrowheads="1"/>
          </p:cNvSpPr>
          <p:nvPr/>
        </p:nvSpPr>
        <p:spPr bwMode="auto">
          <a:xfrm>
            <a:off x="1053465" y="2093595"/>
            <a:ext cx="1123823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（</a:t>
            </a:r>
            <a:r>
              <a:rPr lang="en-US" altLang="zh-CN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zh-CN" altLang="en-US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）善于观察，乐于动手</a:t>
            </a:r>
          </a:p>
        </p:txBody>
      </p:sp>
      <p:sp>
        <p:nvSpPr>
          <p:cNvPr id="29703" name="文本框 29702"/>
          <p:cNvSpPr txBox="1">
            <a:spLocks noChangeArrowheads="1"/>
          </p:cNvSpPr>
          <p:nvPr/>
        </p:nvSpPr>
        <p:spPr bwMode="auto">
          <a:xfrm>
            <a:off x="70485" y="5837238"/>
            <a:ext cx="78232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十字 路口的红绿灯（如果是竖排的），哪种颜色的灯在下面？哪个灯在上面？</a:t>
            </a:r>
          </a:p>
        </p:txBody>
      </p:sp>
      <p:pic>
        <p:nvPicPr>
          <p:cNvPr id="29704" name="图片 29703" descr="m_4-497-25854497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432800" y="2593340"/>
            <a:ext cx="2482851" cy="381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9705" name="图片 29704" descr="2008471920544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235200" y="3703955"/>
            <a:ext cx="6197600" cy="2133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53465" y="489268"/>
            <a:ext cx="7681384" cy="769441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hlink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4400" b="1"/>
              <a:t>三、如何学好物理？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ldLvl="0"/>
      <p:bldP spid="29703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1745"/>
          <p:cNvSpPr txBox="1">
            <a:spLocks noChangeArrowheads="1"/>
          </p:cNvSpPr>
          <p:nvPr/>
        </p:nvSpPr>
        <p:spPr bwMode="auto">
          <a:xfrm>
            <a:off x="0" y="5229226"/>
            <a:ext cx="7740651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仿宋_GB2312" panose="02010609030101010101" charset="-122"/>
              </a:rPr>
              <a:t>冰棍“冒”出的“白气”向上飘还是向下飘？为什么？</a:t>
            </a:r>
          </a:p>
        </p:txBody>
      </p:sp>
      <p:pic>
        <p:nvPicPr>
          <p:cNvPr id="11266" name="图片 31747" descr="0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2446867" y="692150"/>
            <a:ext cx="59944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4817"/>
          <p:cNvSpPr txBox="1">
            <a:spLocks noChangeArrowheads="1"/>
          </p:cNvSpPr>
          <p:nvPr/>
        </p:nvSpPr>
        <p:spPr bwMode="auto">
          <a:xfrm>
            <a:off x="1117600" y="1309688"/>
            <a:ext cx="11074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（</a:t>
            </a:r>
            <a:r>
              <a:rPr lang="en-US" altLang="zh-CN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）勤于思考，重在理解</a:t>
            </a:r>
          </a:p>
        </p:txBody>
      </p:sp>
      <p:sp>
        <p:nvSpPr>
          <p:cNvPr id="34819" name="文本框 34818"/>
          <p:cNvSpPr txBox="1">
            <a:spLocks noChangeArrowheads="1"/>
          </p:cNvSpPr>
          <p:nvPr/>
        </p:nvSpPr>
        <p:spPr bwMode="auto">
          <a:xfrm>
            <a:off x="1422400" y="2590800"/>
            <a:ext cx="93472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CC0099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4800">
                <a:solidFill>
                  <a:srgbClr val="CC0099"/>
                </a:solidFill>
                <a:latin typeface="华文行楷" pitchFamily="2" charset="-122"/>
                <a:ea typeface="华文行楷" pitchFamily="2" charset="-122"/>
              </a:rPr>
              <a:t>养成爱问</a:t>
            </a:r>
            <a:r>
              <a:rPr lang="zh-CN" altLang="en-US" sz="4800">
                <a:solidFill>
                  <a:srgbClr val="CC0099"/>
                </a:solidFill>
                <a:latin typeface="宋体" panose="02010600030101010101" pitchFamily="2" charset="-122"/>
                <a:ea typeface="华文行楷" pitchFamily="2" charset="-122"/>
              </a:rPr>
              <a:t>“</a:t>
            </a:r>
            <a:r>
              <a:rPr lang="zh-CN" altLang="en-US" sz="4800">
                <a:solidFill>
                  <a:srgbClr val="CC0099"/>
                </a:solidFill>
                <a:latin typeface="华文行楷" pitchFamily="2" charset="-122"/>
                <a:ea typeface="华文行楷" pitchFamily="2" charset="-122"/>
              </a:rPr>
              <a:t>为什么</a:t>
            </a:r>
            <a:r>
              <a:rPr lang="zh-CN" altLang="en-US" sz="4800">
                <a:solidFill>
                  <a:srgbClr val="CC0099"/>
                </a:solidFill>
                <a:latin typeface="宋体" panose="02010600030101010101" pitchFamily="2" charset="-122"/>
                <a:ea typeface="华文行楷" pitchFamily="2" charset="-122"/>
              </a:rPr>
              <a:t>”</a:t>
            </a:r>
            <a:r>
              <a:rPr lang="zh-CN" altLang="en-US" sz="4800">
                <a:solidFill>
                  <a:srgbClr val="CC0099"/>
                </a:solidFill>
                <a:latin typeface="华文行楷" pitchFamily="2" charset="-122"/>
                <a:ea typeface="华文行楷" pitchFamily="2" charset="-122"/>
              </a:rPr>
              <a:t>的习惯</a:t>
            </a:r>
            <a:r>
              <a:rPr lang="zh-CN" altLang="en-US" sz="4800">
                <a:solidFill>
                  <a:srgbClr val="CC0099"/>
                </a:solidFill>
                <a:latin typeface="宋体" panose="02010600030101010101" pitchFamily="2" charset="-122"/>
              </a:rPr>
              <a:t>，</a:t>
            </a:r>
            <a:r>
              <a:rPr lang="zh-CN" altLang="en-US" sz="4800">
                <a:solidFill>
                  <a:srgbClr val="CC0099"/>
                </a:solidFill>
                <a:latin typeface="华文行楷" pitchFamily="2" charset="-122"/>
                <a:ea typeface="华文行楷" pitchFamily="2" charset="-122"/>
              </a:rPr>
              <a:t>用疑问的眼光看待各种现象</a:t>
            </a:r>
            <a:r>
              <a:rPr lang="zh-CN" altLang="en-US" sz="4800">
                <a:solidFill>
                  <a:srgbClr val="CC0099"/>
                </a:solidFill>
                <a:latin typeface="宋体" panose="02010600030101010101" pitchFamily="2" charset="-122"/>
              </a:rPr>
              <a:t>。</a:t>
            </a:r>
          </a:p>
        </p:txBody>
      </p:sp>
      <p:pic>
        <p:nvPicPr>
          <p:cNvPr id="12291" name="图片 34819" descr="教学目标结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2400"/>
            <a:ext cx="216746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/>
      <p:bldP spid="34819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5841"/>
          <p:cNvSpPr txBox="1">
            <a:spLocks noChangeArrowheads="1"/>
          </p:cNvSpPr>
          <p:nvPr/>
        </p:nvSpPr>
        <p:spPr bwMode="auto">
          <a:xfrm>
            <a:off x="914400" y="1524001"/>
            <a:ext cx="10871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000">
                <a:solidFill>
                  <a:srgbClr val="FF33CC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zh-CN" altLang="en-US" sz="3000">
                <a:solidFill>
                  <a:srgbClr val="FF33CC"/>
                </a:solidFill>
                <a:latin typeface="华文行楷" pitchFamily="2" charset="-122"/>
                <a:ea typeface="华文行楷" pitchFamily="2" charset="-122"/>
              </a:rPr>
              <a:t>压缩石油气的体积可以使它液化。液化石油气是一种清洁燃料，使用这种燃料的汽车，排出的尾气污染较小。</a:t>
            </a:r>
          </a:p>
        </p:txBody>
      </p:sp>
      <p:sp>
        <p:nvSpPr>
          <p:cNvPr id="35843" name="文本框 35842"/>
          <p:cNvSpPr txBox="1">
            <a:spLocks noChangeArrowheads="1"/>
          </p:cNvSpPr>
          <p:nvPr/>
        </p:nvSpPr>
        <p:spPr bwMode="auto">
          <a:xfrm>
            <a:off x="812800" y="609600"/>
            <a:ext cx="113792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  </a:t>
            </a:r>
            <a:r>
              <a:rPr lang="zh-CN" altLang="en-US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（</a:t>
            </a:r>
            <a:r>
              <a:rPr lang="en-US" altLang="zh-CN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zh-CN" altLang="en-US" sz="48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）联系实际，联系社会</a:t>
            </a:r>
          </a:p>
        </p:txBody>
      </p:sp>
      <p:pic>
        <p:nvPicPr>
          <p:cNvPr id="13315" name="图片 35843" descr="1222132942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2922588"/>
            <a:ext cx="73152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文本框 35844"/>
          <p:cNvSpPr txBox="1">
            <a:spLocks noChangeArrowheads="1"/>
          </p:cNvSpPr>
          <p:nvPr/>
        </p:nvSpPr>
        <p:spPr bwMode="auto">
          <a:xfrm>
            <a:off x="431800" y="4365626"/>
            <a:ext cx="3962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仿宋_GB2312" panose="02010609030101010101" charset="-122"/>
              </a:rPr>
              <a:t>油气混合公交车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/>
      <p:bldP spid="35843" grpId="0" bldLvl="0"/>
      <p:bldP spid="3584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7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0"/>
            <a:ext cx="9429750" cy="7072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47107"/>
          <p:cNvSpPr txBox="1"/>
          <p:nvPr/>
        </p:nvSpPr>
        <p:spPr>
          <a:xfrm>
            <a:off x="3353118" y="2351088"/>
            <a:ext cx="459740" cy="213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/>
            <a:r>
              <a:rPr lang="en-US" altLang="zh-CN" sz="800" err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zxxkw</a:t>
            </a:r>
            <a:endParaRPr lang="en-US" altLang="zh-CN"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14340" name="WordArt 3"/>
          <p:cNvSpPr>
            <a:spLocks noTextEdit="1"/>
          </p:cNvSpPr>
          <p:nvPr/>
        </p:nvSpPr>
        <p:spPr>
          <a:xfrm>
            <a:off x="6272213" y="119063"/>
            <a:ext cx="4267200" cy="1806575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6838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72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科学之旅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35810" y="5339080"/>
            <a:ext cx="8316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92D050"/>
                </a:solidFill>
              </a:rPr>
              <a:t>让我们扬起风帆，开启科学之旅，畅游物理的海洋！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4"/>
          <p:cNvSpPr>
            <a:spLocks noChangeArrowheads="1"/>
          </p:cNvSpPr>
          <p:nvPr/>
        </p:nvSpPr>
        <p:spPr bwMode="auto">
          <a:xfrm>
            <a:off x="1295401" y="1465264"/>
            <a:ext cx="9793817" cy="297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>
                <a:ea typeface="楷体" pitchFamily="49" charset="-122"/>
              </a:rPr>
              <a:t>学好物理还必须展开我们丰富的想象。爱因斯坦说过：想象力比知识更重要，因为知识是有限的，而想象力概括着世界的一切，推动着进步，并且是知识进化的源泉。</a:t>
            </a:r>
          </a:p>
        </p:txBody>
      </p:sp>
      <p:sp>
        <p:nvSpPr>
          <p:cNvPr id="32771" name="矩形 5"/>
          <p:cNvSpPr>
            <a:spLocks noChangeArrowheads="1"/>
          </p:cNvSpPr>
          <p:nvPr/>
        </p:nvSpPr>
        <p:spPr bwMode="auto">
          <a:xfrm>
            <a:off x="912285" y="5187950"/>
            <a:ext cx="111379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</a:rPr>
              <a:t>只有想不到的，没有办不到的！</a:t>
            </a:r>
            <a:endParaRPr lang="zh-CN" altLang="en-US" sz="44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54885" y="404813"/>
            <a:ext cx="7681384" cy="769441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hlink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4400" b="1"/>
              <a:t>三、如何学好物理？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080" y="1600200"/>
            <a:ext cx="10007600" cy="41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433320" y="5782945"/>
            <a:ext cx="7325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000" b="1" u="sng">
                <a:solidFill>
                  <a:srgbClr val="92D050"/>
                </a:solidFill>
                <a:sym typeface="+mn-ea"/>
              </a:rPr>
              <a:t>团 结 合 作的力量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39800" y="376873"/>
            <a:ext cx="7681384" cy="769441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hlink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4400" b="1"/>
              <a:t>三、如何学好物理？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881717" y="1439863"/>
            <a:ext cx="8229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4400" b="1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zh-CN" altLang="en-US" sz="4400" b="1">
                <a:solidFill>
                  <a:srgbClr val="0000CC"/>
                </a:solidFill>
                <a:latin typeface="Calibri" charset="0"/>
              </a:rPr>
              <a:t>善于观察，乐于动手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953684" y="2506663"/>
            <a:ext cx="8229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4400" b="1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zh-CN" altLang="en-US" sz="4400" b="1">
                <a:solidFill>
                  <a:srgbClr val="0000CC"/>
                </a:solidFill>
                <a:latin typeface="Calibri" charset="0"/>
              </a:rPr>
              <a:t>勤于思考，重在理解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968500" y="3573463"/>
            <a:ext cx="8229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4400" b="1">
                <a:solidFill>
                  <a:srgbClr val="0000CC"/>
                </a:solidFill>
                <a:latin typeface="Calibri" charset="0"/>
              </a:rPr>
              <a:t> </a:t>
            </a:r>
            <a:r>
              <a:rPr lang="zh-CN" altLang="en-US" sz="4400" b="1">
                <a:solidFill>
                  <a:srgbClr val="0000CC"/>
                </a:solidFill>
                <a:latin typeface="Calibri" charset="0"/>
              </a:rPr>
              <a:t>联系实际，联系社会</a:t>
            </a:r>
          </a:p>
        </p:txBody>
      </p:sp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719667" y="4652964"/>
            <a:ext cx="804164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400" b="1">
                <a:solidFill>
                  <a:srgbClr val="C00000"/>
                </a:solidFill>
                <a:latin typeface="Calibri" charset="0"/>
              </a:rPr>
              <a:t>大胆猜想、勇于创造、团结合作</a:t>
            </a:r>
            <a:endParaRPr lang="zh-CN" altLang="en-US" sz="44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35846" name="WordArt 9"/>
          <p:cNvSpPr>
            <a:spLocks noChangeArrowheads="1" noChangeShapeType="1" noTextEdit="1"/>
          </p:cNvSpPr>
          <p:nvPr/>
        </p:nvSpPr>
        <p:spPr bwMode="auto">
          <a:xfrm>
            <a:off x="2544234" y="5732463"/>
            <a:ext cx="79883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让我们一起努力，学好物理！</a:t>
            </a: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2159000" y="404813"/>
            <a:ext cx="7681384" cy="769441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hlink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4400" b="1">
                <a:latin typeface="Calibri" charset="0"/>
              </a:rPr>
              <a:t>三、如何学好物理？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358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95" y="-356870"/>
            <a:ext cx="12346305" cy="80632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91310" y="803275"/>
            <a:ext cx="9744710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6600" b="1">
                <a:solidFill>
                  <a:schemeClr val="tx1"/>
                </a:solidFill>
              </a:rPr>
              <a:t>课堂实践活动</a:t>
            </a:r>
            <a:endParaRPr lang="zh-CN" altLang="zh-CN" sz="6000" b="1">
              <a:solidFill>
                <a:srgbClr val="1552D1"/>
              </a:solidFill>
            </a:endParaRPr>
          </a:p>
          <a:p>
            <a:endParaRPr lang="zh-CN" altLang="zh-CN" sz="6000" b="1">
              <a:solidFill>
                <a:srgbClr val="1552D1"/>
              </a:solidFill>
            </a:endParaRPr>
          </a:p>
          <a:p>
            <a:endParaRPr lang="zh-CN" altLang="zh-CN" sz="6000" b="1">
              <a:solidFill>
                <a:srgbClr val="1552D1"/>
              </a:solidFill>
            </a:endParaRPr>
          </a:p>
          <a:p>
            <a:r>
              <a:rPr lang="zh-CN" altLang="zh-CN"/>
              <a:t>             </a:t>
            </a:r>
            <a:r>
              <a:rPr lang="zh-CN" altLang="zh-CN" sz="5400"/>
              <a:t>    </a:t>
            </a:r>
            <a:r>
              <a:rPr lang="zh-CN" altLang="zh-CN" sz="5400" b="1">
                <a:solidFill>
                  <a:srgbClr val="FF0000"/>
                </a:solidFill>
              </a:rPr>
              <a:t>用你手中的实验器材，看看能不能让小灯泡发光？</a:t>
            </a:r>
          </a:p>
          <a:p>
            <a:endParaRPr lang="zh-CN" altLang="zh-CN" sz="5400" b="1">
              <a:solidFill>
                <a:srgbClr val="1552D1"/>
              </a:solidFill>
            </a:endParaRPr>
          </a:p>
          <a:p>
            <a:r>
              <a:rPr lang="zh-CN" altLang="zh-CN" sz="5400" b="1">
                <a:solidFill>
                  <a:srgbClr val="00B0F0"/>
                </a:solidFill>
              </a:rPr>
              <a:t>你成功了吗？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81915"/>
            <a:ext cx="12959715" cy="7021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74925" y="1790065"/>
            <a:ext cx="8104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kern="1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谈谈你的收获</a:t>
            </a:r>
            <a:r>
              <a:rPr lang="en-US" altLang="zh-CN" sz="6600" b="1" kern="1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……</a:t>
            </a:r>
            <a:endParaRPr lang="zh-CN" alt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814917" y="260351"/>
            <a:ext cx="84328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0000CC"/>
                </a:solidFill>
                <a:latin typeface="Calibri" charset="0"/>
                <a:ea typeface="楷体_GB2312" panose="02010609030101010101" charset="-122"/>
              </a:rPr>
              <a:t>作业：</a:t>
            </a:r>
            <a:endParaRPr lang="zh-CN" altLang="zh-CN" sz="4000" b="1">
              <a:solidFill>
                <a:srgbClr val="0000CC"/>
              </a:solidFill>
              <a:latin typeface="Calibri" charset="0"/>
              <a:ea typeface="楷体_GB2312" panose="02010609030101010101" charset="-122"/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390651" y="2031037"/>
            <a:ext cx="10176933" cy="3515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bIns="6348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>
                <a:latin typeface="Times New Roman" panose="02020603050405020304" pitchFamily="18" charset="0"/>
                <a:ea typeface="楷体" pitchFamily="49" charset="-122"/>
              </a:rPr>
              <a:t>       1</a:t>
            </a:r>
            <a:r>
              <a:rPr lang="zh-CN" altLang="en-US" sz="3600">
                <a:latin typeface="Times New Roman" panose="02020603050405020304" pitchFamily="18" charset="0"/>
                <a:ea typeface="楷体" pitchFamily="49" charset="-122"/>
              </a:rPr>
              <a:t>、阅读课本第</a:t>
            </a:r>
            <a:r>
              <a:rPr lang="en-US" altLang="zh-CN" sz="3600">
                <a:latin typeface="Times New Roman" panose="02020603050405020304" pitchFamily="18" charset="0"/>
                <a:ea typeface="楷体" pitchFamily="49" charset="-122"/>
              </a:rPr>
              <a:t>8</a:t>
            </a:r>
            <a:r>
              <a:rPr lang="zh-CN" altLang="en-US" sz="3600">
                <a:latin typeface="Times New Roman" panose="02020603050405020304" pitchFamily="18" charset="0"/>
                <a:ea typeface="楷体" pitchFamily="49" charset="-122"/>
              </a:rPr>
              <a:t>页的</a:t>
            </a:r>
            <a:r>
              <a:rPr lang="en-US" altLang="zh-CN" sz="3600">
                <a:latin typeface="Times New Roman" panose="02020603050405020304" pitchFamily="18" charset="0"/>
                <a:ea typeface="楷体" pitchFamily="49" charset="-122"/>
              </a:rPr>
              <a:t>STS</a:t>
            </a:r>
            <a:r>
              <a:rPr lang="zh-CN" altLang="en-US" sz="3600">
                <a:latin typeface="Times New Roman" panose="02020603050405020304" pitchFamily="18" charset="0"/>
                <a:ea typeface="楷体" pitchFamily="49" charset="-122"/>
              </a:rPr>
              <a:t>，并回答课后问题，及网上收索意大利科学家伽利略的伟大生平介绍，成就以及发现这些规律和定律的过程。</a:t>
            </a:r>
            <a:endParaRPr lang="en-US" altLang="zh-CN" sz="3600">
              <a:latin typeface="Times New Roman" panose="02020603050405020304" pitchFamily="18" charset="0"/>
              <a:ea typeface="楷体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600">
                <a:latin typeface="Times New Roman" panose="02020603050405020304" pitchFamily="18" charset="0"/>
                <a:ea typeface="楷体" pitchFamily="49" charset="-122"/>
              </a:rPr>
              <a:t>       </a:t>
            </a:r>
            <a:r>
              <a:rPr lang="en-US" altLang="zh-CN" sz="3600">
                <a:latin typeface="Times New Roman" panose="02020603050405020304" pitchFamily="18" charset="0"/>
                <a:ea typeface="楷体" pitchFamily="49" charset="-122"/>
              </a:rPr>
              <a:t>2</a:t>
            </a:r>
            <a:r>
              <a:rPr lang="zh-CN" altLang="en-US" sz="3600">
                <a:latin typeface="Times New Roman" panose="02020603050405020304" pitchFamily="18" charset="0"/>
                <a:ea typeface="楷体" pitchFamily="49" charset="-122"/>
              </a:rPr>
              <a:t>、观看央视网大型科技纪录片</a:t>
            </a:r>
            <a:r>
              <a:rPr lang="en-US" altLang="zh-CN" sz="3600">
                <a:latin typeface="Times New Roman" panose="02020603050405020304" pitchFamily="18" charset="0"/>
                <a:ea typeface="楷体" pitchFamily="49" charset="-122"/>
              </a:rPr>
              <a:t>《</a:t>
            </a:r>
            <a:r>
              <a:rPr lang="zh-CN" altLang="en-US" sz="3600">
                <a:latin typeface="Times New Roman" panose="02020603050405020304" pitchFamily="18" charset="0"/>
                <a:ea typeface="楷体" pitchFamily="49" charset="-122"/>
              </a:rPr>
              <a:t>创造</a:t>
            </a:r>
            <a:r>
              <a:rPr lang="en-US" altLang="zh-CN" sz="3600">
                <a:latin typeface="Times New Roman" panose="02020603050405020304" pitchFamily="18" charset="0"/>
                <a:ea typeface="楷体" pitchFamily="49" charset="-122"/>
              </a:rPr>
              <a:t>》</a:t>
            </a:r>
            <a:endParaRPr lang="zh-CN" altLang="en-US" sz="3600">
              <a:latin typeface="Times New Roman" panose="02020603050405020304" pitchFamily="18" charset="0"/>
              <a:ea typeface="楷体" pitchFamily="49" charset="-122"/>
            </a:endParaRPr>
          </a:p>
          <a:p>
            <a:pPr>
              <a:lnSpc>
                <a:spcPct val="125000"/>
              </a:lnSpc>
            </a:pPr>
            <a:endParaRPr lang="zh-CN" altLang="en-US" sz="3600">
              <a:latin typeface="Times New Roman" panose="02020603050405020304" pitchFamily="18" charset="0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59715" cy="7021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01887" y="1876472"/>
            <a:ext cx="117371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zh-CN" altLang="en-US" sz="28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7298" y="2967335"/>
            <a:ext cx="88889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zh-CN" altLang="en-US" sz="16600" b="1" cap="all" dirty="0" smtClean="0">
                <a:ln/>
                <a:solidFill>
                  <a:srgbClr val="FF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谢谢欣赏</a:t>
            </a:r>
            <a:endParaRPr lang="zh-CN" altLang="en-US" sz="5400" b="1" cap="all" spc="0" dirty="0">
              <a:ln/>
              <a:solidFill>
                <a:srgbClr val="FF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50365" y="-273050"/>
            <a:ext cx="14009370" cy="96621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1155" y="73025"/>
            <a:ext cx="10394315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 </a:t>
            </a:r>
            <a:r>
              <a:rPr lang="en-US" altLang="zh-CN" sz="13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致 同 学 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784225"/>
            <a:ext cx="12456160" cy="85909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4490"/>
            <a:ext cx="10515600" cy="58127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800" b="1">
                <a:solidFill>
                  <a:srgbClr val="7030A0"/>
                </a:solidFill>
              </a:rPr>
              <a:t>本书是按照教育部2011年修订的《义务教育物理课程标准》编写的，它倡导探究式的学习，强调科学与实际、科学与社会的联系。因此，我们又给这本书取了一个名字</a:t>
            </a:r>
          </a:p>
          <a:p>
            <a:pPr marL="0" indent="0">
              <a:buNone/>
            </a:pPr>
            <a:r>
              <a:rPr lang="zh-CN" altLang="en-US" sz="4800" b="1">
                <a:solidFill>
                  <a:srgbClr val="7030A0"/>
                </a:solidFill>
              </a:rPr>
              <a:t>                                   </a:t>
            </a:r>
          </a:p>
        </p:txBody>
      </p:sp>
      <p:sp>
        <p:nvSpPr>
          <p:cNvPr id="6" name="矩形 5"/>
          <p:cNvSpPr/>
          <p:nvPr/>
        </p:nvSpPr>
        <p:spPr>
          <a:xfrm>
            <a:off x="1448435" y="4370705"/>
            <a:ext cx="9905365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13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sym typeface="+mn-ea"/>
              </a:rPr>
              <a:t>探索物理</a:t>
            </a:r>
            <a:endParaRPr lang="zh-CN" altLang="en-US" sz="88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75" y="3810"/>
            <a:ext cx="12755245" cy="69107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为了便于同学们对物理知识海洋的探索，《探索物理》设计了以下栏目。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90" y="1443990"/>
            <a:ext cx="11306810" cy="5848350"/>
          </a:xfrm>
        </p:spPr>
        <p:txBody>
          <a:bodyPr>
            <a:noAutofit/>
          </a:bodyPr>
          <a:lstStyle/>
          <a:p>
            <a:endParaRPr lang="zh-CN" altLang="en-US"/>
          </a:p>
          <a:p>
            <a:r>
              <a:rPr lang="zh-CN" altLang="en-US" sz="3600" b="1" u="sng">
                <a:solidFill>
                  <a:srgbClr val="FF0000"/>
                </a:solidFill>
              </a:rPr>
              <a:t>实验</a:t>
            </a:r>
            <a:r>
              <a:rPr lang="zh-CN" altLang="en-US" sz="3600"/>
              <a:t>  同学们自己动脑、动手，探究、学习物理知识，体会科学研究的方法。</a:t>
            </a:r>
          </a:p>
          <a:p>
            <a:r>
              <a:rPr lang="zh-CN" altLang="en-US" sz="3600" b="1" u="sng">
                <a:solidFill>
                  <a:srgbClr val="FF0000"/>
                </a:solidFill>
              </a:rPr>
              <a:t>演示</a:t>
            </a:r>
            <a:r>
              <a:rPr lang="zh-CN" altLang="en-US" sz="3600"/>
              <a:t>  教师通过实验展示物理现象、探究物理规律等。</a:t>
            </a:r>
          </a:p>
          <a:p>
            <a:r>
              <a:rPr lang="zh-CN" altLang="en-US" sz="3600" b="1" u="sng">
                <a:solidFill>
                  <a:srgbClr val="FF0000"/>
                </a:solidFill>
              </a:rPr>
              <a:t>想想做做</a:t>
            </a:r>
            <a:r>
              <a:rPr lang="zh-CN" altLang="en-US" sz="3600"/>
              <a:t>  以动手为主的学习活动。通过简单易做的小活动，你可以体会生活中各种现象蕴含的物理道理.</a:t>
            </a:r>
          </a:p>
          <a:p>
            <a:r>
              <a:rPr lang="zh-CN" altLang="en-US" sz="3600" b="1" u="sng">
                <a:solidFill>
                  <a:srgbClr val="FF0000"/>
                </a:solidFill>
              </a:rPr>
              <a:t>想想议议</a:t>
            </a:r>
            <a:r>
              <a:rPr lang="zh-CN" altLang="en-US" sz="3600"/>
              <a:t>  以思考、讨论为主的学习活动。在对问题进行讨论时，既要勇于发表自己的观点，又要倾听其他同学的看法。</a:t>
            </a:r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7220" y="-53340"/>
            <a:ext cx="13075285" cy="8451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0" y="-52705"/>
            <a:ext cx="12172315" cy="7786370"/>
          </a:xfrm>
        </p:spPr>
        <p:txBody>
          <a:bodyPr>
            <a:normAutofit fontScale="90000"/>
          </a:bodyPr>
          <a:lstStyle/>
          <a:p>
            <a:r>
              <a:rPr lang="zh-CN" altLang="en-US" b="1" u="sng" dirty="0">
                <a:solidFill>
                  <a:srgbClr val="FF0000"/>
                </a:solidFill>
                <a:sym typeface="+mn-ea"/>
              </a:rPr>
              <a:t>科学世界</a:t>
            </a:r>
            <a:r>
              <a:rPr lang="zh-CN" altLang="en-US" dirty="0">
                <a:sym typeface="+mn-ea"/>
              </a:rPr>
              <a:t>  扩展性内容，介绍物理知识在更广泛领域的应用，扩大同学们的视野。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u="sng" dirty="0">
                <a:solidFill>
                  <a:srgbClr val="FF0000"/>
                </a:solidFill>
                <a:sym typeface="+mn-ea"/>
              </a:rPr>
              <a:t>STS </a:t>
            </a:r>
            <a:r>
              <a:rPr lang="zh-CN" altLang="en-US" dirty="0">
                <a:sym typeface="+mn-ea"/>
              </a:rPr>
              <a:t>  STS是 Science－ Technology－ Society（科学技术社会）的简称，介绍和探讨科学技术与社会之间相互关联的问题。这部分也是扩展性内容.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u="sng" dirty="0">
                <a:solidFill>
                  <a:srgbClr val="FF0000"/>
                </a:solidFill>
                <a:sym typeface="+mn-ea"/>
              </a:rPr>
              <a:t>扩展性实验</a:t>
            </a:r>
            <a:r>
              <a:rPr lang="zh-CN" altLang="en-US" dirty="0">
                <a:sym typeface="+mn-ea"/>
              </a:rPr>
              <a:t>   主要展现以传感器、计算机等仪器自动记录和处理数据的实验，供有条件的学校选做。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u="sng" dirty="0">
                <a:solidFill>
                  <a:srgbClr val="FF0000"/>
                </a:solidFill>
                <a:sym typeface="+mn-ea"/>
              </a:rPr>
              <a:t>动手动脑学物理  </a:t>
            </a:r>
            <a:r>
              <a:rPr lang="zh-CN" altLang="en-US" dirty="0">
                <a:sym typeface="+mn-ea"/>
              </a:rPr>
              <a:t>课内或课后的学习活动，包括问题讨论、练习、实验、社会实践以及小论文写作等。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u="sng" dirty="0">
                <a:solidFill>
                  <a:srgbClr val="FF0000"/>
                </a:solidFill>
                <a:sym typeface="+mn-ea"/>
              </a:rPr>
              <a:t>学到了什么</a:t>
            </a:r>
            <a:r>
              <a:rPr lang="zh-CN" altLang="en-US" dirty="0">
                <a:sym typeface="+mn-ea"/>
              </a:rPr>
              <a:t>  这一章所学主要内容的梳理、总结，供同学们自己总结时参考。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-96520"/>
            <a:ext cx="13016230" cy="7051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03020"/>
            <a:ext cx="10515600" cy="4874260"/>
          </a:xfrm>
        </p:spPr>
        <p:txBody>
          <a:bodyPr>
            <a:normAutofit/>
          </a:bodyPr>
          <a:lstStyle/>
          <a:p>
            <a:r>
              <a:rPr lang="zh-CN" altLang="en-US" sz="3600" b="1">
                <a:sym typeface="+mn-ea"/>
              </a:rPr>
              <a:t>设置这些栏目的目的，是希望同学们在参观、认识物理世界这个广阔、绚丽的科学殿堂时，学到科学知识，体验、领悟科学的方法，逐步树立科学的价值观。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祝同学们在新的学期里取得更大的成绩</a:t>
            </a:r>
            <a:r>
              <a:rPr lang="en-US" altLang="zh-CN" sz="3600" b="1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en-US" sz="3600" b="1">
                <a:sym typeface="+mn-ea"/>
              </a:rPr>
              <a:t/>
            </a:r>
            <a:br>
              <a:rPr lang="zh-CN" altLang="en-US" sz="3600" b="1">
                <a:sym typeface="+mn-ea"/>
              </a:rPr>
            </a:br>
            <a:r>
              <a:rPr lang="zh-CN" altLang="en-US" sz="3600" b="1">
                <a:solidFill>
                  <a:srgbClr val="FF0000"/>
                </a:solidFill>
                <a:sym typeface="+mn-ea"/>
              </a:rPr>
              <a:t/>
            </a:r>
            <a:br>
              <a:rPr lang="zh-CN" altLang="en-US" sz="3600" b="1">
                <a:solidFill>
                  <a:srgbClr val="FF0000"/>
                </a:solidFill>
                <a:sym typeface="+mn-ea"/>
              </a:rPr>
            </a:b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947" y="403905"/>
            <a:ext cx="4320480" cy="28893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4" name="Picture 3" descr="D:\pictures\gif美图\444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1844675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2" descr="D:\pictures\gif美图\4479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916113"/>
            <a:ext cx="1066800" cy="115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71813" y="4003675"/>
            <a:ext cx="6629400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谈谈你了解的物理？</a:t>
            </a:r>
          </a:p>
        </p:txBody>
      </p:sp>
      <p:pic>
        <p:nvPicPr>
          <p:cNvPr id="15367" name="Picture 2" descr="D:\pictures\gif美图\4479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513" y="1989138"/>
            <a:ext cx="1581150" cy="120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TextBox 10"/>
          <p:cNvSpPr txBox="1"/>
          <p:nvPr/>
        </p:nvSpPr>
        <p:spPr>
          <a:xfrm>
            <a:off x="3719513" y="5227638"/>
            <a:ext cx="665956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latin typeface="Times New Roman" panose="02020603050405020304" pitchFamily="18" charset="0"/>
              </a:rPr>
              <a:t>思考：什么是物理 </a:t>
            </a:r>
            <a:r>
              <a:rPr lang="en-US" altLang="zh-CN" sz="480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868</Words>
  <Application>WPS 演示</Application>
  <PresentationFormat>自定义</PresentationFormat>
  <Paragraphs>84</Paragraphs>
  <Slides>36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幻灯片 1</vt:lpstr>
      <vt:lpstr>幻灯片 2</vt:lpstr>
      <vt:lpstr>幻灯片 3</vt:lpstr>
      <vt:lpstr>幻灯片 4</vt:lpstr>
      <vt:lpstr>幻灯片 5</vt:lpstr>
      <vt:lpstr>为了便于同学们对物理知识海洋的探索，《探索物理》设计了以下栏目。</vt:lpstr>
      <vt:lpstr>科学世界  扩展性内容，介绍物理知识在更广泛领域的应用，扩大同学们的视野。 STS   STS是 Science－ Technology－ Society（科学技术社会）的简称，介绍和探讨科学技术与社会之间相互关联的问题。这部分也是扩展性内容. 扩展性实验   主要展现以传感器、计算机等仪器自动记录和处理数据的实验，供有条件的学校选做。 动手动脑学物理  课内或课后的学习活动，包括问题讨论、练习、实验、社会实践以及小论文写作等。 学到了什么  这一章所学主要内容的梳理、总结，供同学们自己总结时参考。 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24</cp:revision>
  <dcterms:created xsi:type="dcterms:W3CDTF">2018-06-04T13:54:00Z</dcterms:created>
  <dcterms:modified xsi:type="dcterms:W3CDTF">2018-06-20T02:53:50Z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