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FBB0-F083-45DE-B28E-AC139F23A2E5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1B568-E2D5-4A82-814E-327585016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0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2116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2749" y="1939186"/>
            <a:ext cx="1829733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中物理</a:t>
            </a:r>
            <a:endParaRPr kumimoji="0" lang="zh-CN" altLang="en-US" sz="2400" b="1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5004048" y="2061853"/>
            <a:ext cx="3528392" cy="50270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4000" b="1" baseline="-25000" dirty="0" smtClean="0">
                <a:solidFill>
                  <a:srgbClr val="FF0000"/>
                </a:solidFill>
                <a:latin typeface="方正细倩简体" pitchFamily="65" charset="-122"/>
                <a:ea typeface="方正细倩简体" pitchFamily="65" charset="-122"/>
              </a:rPr>
              <a:t>第二十章 电与磁</a:t>
            </a:r>
            <a:endParaRPr lang="zh-CN" sz="4000" b="1" baseline="-25000" dirty="0">
              <a:solidFill>
                <a:srgbClr val="FF0000"/>
              </a:solidFill>
              <a:latin typeface="方正细倩简体" pitchFamily="65" charset="-122"/>
              <a:ea typeface="方正细倩简体" pitchFamily="65" charset="-122"/>
            </a:endParaRPr>
          </a:p>
        </p:txBody>
      </p:sp>
      <p:sp>
        <p:nvSpPr>
          <p:cNvPr id="5" name="Shape 40"/>
          <p:cNvSpPr/>
          <p:nvPr/>
        </p:nvSpPr>
        <p:spPr>
          <a:xfrm>
            <a:off x="4716016" y="1131590"/>
            <a:ext cx="4816710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4800" b="1" baseline="-25000" dirty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人教</a:t>
            </a:r>
            <a:r>
              <a:rPr lang="zh-CN" altLang="en-US" sz="4800" b="1" baseline="-25000" dirty="0" smtClean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版物</a:t>
            </a:r>
            <a:r>
              <a:rPr lang="zh-CN" altLang="en-US" sz="4800" b="1" baseline="-25000" dirty="0">
                <a:solidFill>
                  <a:srgbClr val="007E27"/>
                </a:solidFill>
                <a:latin typeface="方正中倩简体" pitchFamily="65" charset="-122"/>
                <a:ea typeface="方正中倩简体" pitchFamily="65" charset="-122"/>
              </a:rPr>
              <a:t>理（初中）</a:t>
            </a:r>
            <a:endParaRPr lang="zh-CN" sz="4800" b="1" baseline="-25000" dirty="0">
              <a:solidFill>
                <a:srgbClr val="007E27"/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22236" y="2859782"/>
            <a:ext cx="3240360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latinLnBrk="1" hangingPunct="0"/>
            <a:r>
              <a:rPr lang="zh-CN" altLang="en-US" sz="6000" baseline="-25000" dirty="0" smtClean="0">
                <a:solidFill>
                  <a:srgbClr val="FF0000"/>
                </a:solidFill>
                <a:latin typeface="迷你简粗倩" pitchFamily="65" charset="-122"/>
                <a:ea typeface="迷你简粗倩" pitchFamily="65" charset="-122"/>
              </a:rPr>
              <a:t>本章复习</a:t>
            </a:r>
            <a:endParaRPr lang="zh-CN" altLang="en-US" sz="6000" baseline="-25000" dirty="0">
              <a:solidFill>
                <a:srgbClr val="FF0000"/>
              </a:solidFill>
              <a:latin typeface="迷你简粗倩" pitchFamily="65" charset="-122"/>
              <a:ea typeface="迷你简粗倩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41479"/>
            <a:ext cx="3638827" cy="3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78319" y="802649"/>
          <a:ext cx="8587365" cy="394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r:id="rId3" imgW="10831830" imgH="4949825" progId="Word.Document.8">
                  <p:embed/>
                </p:oleObj>
              </mc:Choice>
              <mc:Fallback>
                <p:oleObj r:id="rId3" imgW="10831830" imgH="49498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802649"/>
                        <a:ext cx="8587365" cy="39414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27" name="Rectangle 3"/>
          <p:cNvSpPr/>
          <p:nvPr/>
        </p:nvSpPr>
        <p:spPr>
          <a:xfrm>
            <a:off x="2853774" y="2070452"/>
            <a:ext cx="588623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FF0000"/>
                </a:solidFill>
                <a:latin typeface="Times New Roman" panose="02020603050405020304" charset="0"/>
              </a:rPr>
              <a:t>N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极 </a:t>
            </a:r>
          </a:p>
        </p:txBody>
      </p:sp>
    </p:spTree>
    <p:extLst>
      <p:ext uri="{BB962C8B-B14F-4D97-AF65-F5344CB8AC3E}">
        <p14:creationId xmlns:p14="http://schemas.microsoft.com/office/powerpoint/2010/main" val="32517909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82088" y="574580"/>
          <a:ext cx="8577310" cy="439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3" imgW="10831830" imgH="5522595" progId="Word.Document.8">
                  <p:embed/>
                </p:oleObj>
              </mc:Choice>
              <mc:Fallback>
                <p:oleObj r:id="rId3" imgW="10831830" imgH="552259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574580"/>
                        <a:ext cx="8577310" cy="43950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03" name="Rectangle 3"/>
          <p:cNvSpPr/>
          <p:nvPr/>
        </p:nvSpPr>
        <p:spPr>
          <a:xfrm>
            <a:off x="2806009" y="1848685"/>
            <a:ext cx="851515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通断电 </a:t>
            </a:r>
          </a:p>
        </p:txBody>
      </p:sp>
      <p:sp>
        <p:nvSpPr>
          <p:cNvPr id="1228804" name="Rectangle 4"/>
          <p:cNvSpPr/>
          <p:nvPr/>
        </p:nvSpPr>
        <p:spPr>
          <a:xfrm>
            <a:off x="6990339" y="1808363"/>
            <a:ext cx="1261884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线圈的匝数 </a:t>
            </a:r>
          </a:p>
        </p:txBody>
      </p:sp>
      <p:sp>
        <p:nvSpPr>
          <p:cNvPr id="1228805" name="Rectangle 5"/>
          <p:cNvSpPr/>
          <p:nvPr/>
        </p:nvSpPr>
        <p:spPr>
          <a:xfrm>
            <a:off x="202902" y="2433345"/>
            <a:ext cx="1056700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电流大小 </a:t>
            </a:r>
          </a:p>
        </p:txBody>
      </p:sp>
      <p:sp>
        <p:nvSpPr>
          <p:cNvPr id="1228806" name="Rectangle 6"/>
          <p:cNvSpPr/>
          <p:nvPr/>
        </p:nvSpPr>
        <p:spPr>
          <a:xfrm>
            <a:off x="5453110" y="3088568"/>
            <a:ext cx="851515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通断电 </a:t>
            </a:r>
          </a:p>
        </p:txBody>
      </p:sp>
      <p:sp>
        <p:nvSpPr>
          <p:cNvPr id="1228807" name="Rectangle 7"/>
          <p:cNvSpPr/>
          <p:nvPr/>
        </p:nvSpPr>
        <p:spPr>
          <a:xfrm>
            <a:off x="1831887" y="3703469"/>
            <a:ext cx="1056700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电流大小 </a:t>
            </a:r>
          </a:p>
        </p:txBody>
      </p:sp>
      <p:sp>
        <p:nvSpPr>
          <p:cNvPr id="1228808" name="Rectangle 8"/>
          <p:cNvSpPr/>
          <p:nvPr/>
        </p:nvSpPr>
        <p:spPr>
          <a:xfrm>
            <a:off x="7030561" y="3693388"/>
            <a:ext cx="1056700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FF0000"/>
                </a:solidFill>
                <a:latin typeface="Times New Roman" panose="02020603050405020304" charset="0"/>
              </a:rPr>
              <a:t>电流方向 </a:t>
            </a:r>
          </a:p>
        </p:txBody>
      </p:sp>
    </p:spTree>
    <p:extLst>
      <p:ext uri="{BB962C8B-B14F-4D97-AF65-F5344CB8AC3E}">
        <p14:creationId xmlns:p14="http://schemas.microsoft.com/office/powerpoint/2010/main" val="26349051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3" grpId="0"/>
      <p:bldP spid="1228804" grpId="0"/>
      <p:bldP spid="1228805" grpId="0"/>
      <p:bldP spid="1228806" grpId="0"/>
      <p:bldP spid="1228807" grpId="0"/>
      <p:bldP spid="12288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82088" y="856830"/>
          <a:ext cx="8577310" cy="375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r:id="rId3" imgW="10831830" imgH="4734560" progId="Word.Document.8">
                  <p:embed/>
                </p:oleObj>
              </mc:Choice>
              <mc:Fallback>
                <p:oleObj r:id="rId3" imgW="10831830" imgH="47345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856830"/>
                        <a:ext cx="8577310" cy="37599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779" name="Rectangle 3"/>
          <p:cNvSpPr/>
          <p:nvPr/>
        </p:nvSpPr>
        <p:spPr>
          <a:xfrm>
            <a:off x="3220797" y="1450242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低电压 </a:t>
            </a:r>
          </a:p>
        </p:txBody>
      </p:sp>
      <p:sp>
        <p:nvSpPr>
          <p:cNvPr id="1227780" name="Rectangle 4"/>
          <p:cNvSpPr/>
          <p:nvPr/>
        </p:nvSpPr>
        <p:spPr>
          <a:xfrm>
            <a:off x="4638617" y="1450242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弱电流 </a:t>
            </a:r>
          </a:p>
        </p:txBody>
      </p:sp>
      <p:sp>
        <p:nvSpPr>
          <p:cNvPr id="1227781" name="Rectangle 5"/>
          <p:cNvSpPr/>
          <p:nvPr/>
        </p:nvSpPr>
        <p:spPr>
          <a:xfrm>
            <a:off x="1330370" y="2055062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高电压 </a:t>
            </a:r>
          </a:p>
        </p:txBody>
      </p:sp>
      <p:sp>
        <p:nvSpPr>
          <p:cNvPr id="1227782" name="Rectangle 6"/>
          <p:cNvSpPr/>
          <p:nvPr/>
        </p:nvSpPr>
        <p:spPr>
          <a:xfrm>
            <a:off x="2808523" y="2065143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强电流 </a:t>
            </a:r>
          </a:p>
        </p:txBody>
      </p:sp>
      <p:sp>
        <p:nvSpPr>
          <p:cNvPr id="1227783" name="Rectangle 7"/>
          <p:cNvSpPr/>
          <p:nvPr/>
        </p:nvSpPr>
        <p:spPr>
          <a:xfrm>
            <a:off x="231811" y="3909848"/>
            <a:ext cx="162736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低压控制电路 </a:t>
            </a:r>
          </a:p>
        </p:txBody>
      </p:sp>
      <p:sp>
        <p:nvSpPr>
          <p:cNvPr id="1227784" name="Rectangle 8"/>
          <p:cNvSpPr/>
          <p:nvPr/>
        </p:nvSpPr>
        <p:spPr>
          <a:xfrm>
            <a:off x="2665233" y="3930009"/>
            <a:ext cx="162736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高压工作电路 </a:t>
            </a:r>
          </a:p>
        </p:txBody>
      </p:sp>
    </p:spTree>
    <p:extLst>
      <p:ext uri="{BB962C8B-B14F-4D97-AF65-F5344CB8AC3E}">
        <p14:creationId xmlns:p14="http://schemas.microsoft.com/office/powerpoint/2010/main" val="30898919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/>
      <p:bldP spid="1227780" grpId="0"/>
      <p:bldP spid="1227781" grpId="0"/>
      <p:bldP spid="1227782" grpId="0"/>
      <p:bldP spid="1227783" grpId="0"/>
      <p:bldP spid="12277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82088" y="1945508"/>
          <a:ext cx="8577310" cy="124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r:id="rId3" imgW="10831830" imgH="1578610" progId="Word.Document.8">
                  <p:embed/>
                </p:oleObj>
              </mc:Choice>
              <mc:Fallback>
                <p:oleObj r:id="rId3" imgW="10831830" imgH="157861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1945508"/>
                        <a:ext cx="8577310" cy="1249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6755" name="Rectangle 3"/>
          <p:cNvSpPr/>
          <p:nvPr/>
        </p:nvSpPr>
        <p:spPr>
          <a:xfrm>
            <a:off x="2325861" y="1893777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电信号 </a:t>
            </a:r>
          </a:p>
        </p:txBody>
      </p:sp>
      <p:sp>
        <p:nvSpPr>
          <p:cNvPr id="1226756" name="Rectangle 4"/>
          <p:cNvSpPr/>
          <p:nvPr/>
        </p:nvSpPr>
        <p:spPr>
          <a:xfrm>
            <a:off x="4668784" y="1924018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声信号 </a:t>
            </a:r>
          </a:p>
        </p:txBody>
      </p:sp>
    </p:spTree>
    <p:extLst>
      <p:ext uri="{BB962C8B-B14F-4D97-AF65-F5344CB8AC3E}">
        <p14:creationId xmlns:p14="http://schemas.microsoft.com/office/powerpoint/2010/main" val="22784341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5" grpId="0"/>
      <p:bldP spid="12267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78319" y="756027"/>
          <a:ext cx="8587365" cy="363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r:id="rId3" imgW="10793730" imgH="4555490" progId="Word.Document.8">
                  <p:embed/>
                </p:oleObj>
              </mc:Choice>
              <mc:Fallback>
                <p:oleObj r:id="rId3" imgW="10793730" imgH="45554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756027"/>
                        <a:ext cx="8587365" cy="36327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523561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3358" y="1003685"/>
          <a:ext cx="8577310" cy="313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r:id="rId3" imgW="10831830" imgH="3943985" progId="Word.Document.8">
                  <p:embed/>
                </p:oleObj>
              </mc:Choice>
              <mc:Fallback>
                <p:oleObj r:id="rId3" imgW="10831830" imgH="39439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58" y="1003685"/>
                        <a:ext cx="8577310" cy="3134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4707" name="Rectangle 3"/>
          <p:cNvSpPr/>
          <p:nvPr/>
        </p:nvSpPr>
        <p:spPr>
          <a:xfrm>
            <a:off x="4319370" y="1622028"/>
            <a:ext cx="50526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力 </a:t>
            </a:r>
          </a:p>
        </p:txBody>
      </p:sp>
      <p:sp>
        <p:nvSpPr>
          <p:cNvPr id="1224708" name="Rectangle 4"/>
          <p:cNvSpPr/>
          <p:nvPr/>
        </p:nvSpPr>
        <p:spPr>
          <a:xfrm>
            <a:off x="274560" y="2216769"/>
            <a:ext cx="127470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电流方向 </a:t>
            </a:r>
          </a:p>
        </p:txBody>
      </p:sp>
      <p:sp>
        <p:nvSpPr>
          <p:cNvPr id="1224709" name="Rectangle 5"/>
          <p:cNvSpPr/>
          <p:nvPr/>
        </p:nvSpPr>
        <p:spPr>
          <a:xfrm>
            <a:off x="2114710" y="2196608"/>
            <a:ext cx="15311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磁感线方向 </a:t>
            </a:r>
          </a:p>
        </p:txBody>
      </p:sp>
      <p:sp>
        <p:nvSpPr>
          <p:cNvPr id="1224710" name="Rectangle 6"/>
          <p:cNvSpPr/>
          <p:nvPr/>
        </p:nvSpPr>
        <p:spPr>
          <a:xfrm>
            <a:off x="6559211" y="2876344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转子 </a:t>
            </a:r>
          </a:p>
        </p:txBody>
      </p:sp>
      <p:sp>
        <p:nvSpPr>
          <p:cNvPr id="1224711" name="Rectangle 7"/>
          <p:cNvSpPr/>
          <p:nvPr/>
        </p:nvSpPr>
        <p:spPr>
          <a:xfrm>
            <a:off x="1894746" y="3496974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定子 </a:t>
            </a:r>
          </a:p>
        </p:txBody>
      </p:sp>
    </p:spTree>
    <p:extLst>
      <p:ext uri="{BB962C8B-B14F-4D97-AF65-F5344CB8AC3E}">
        <p14:creationId xmlns:p14="http://schemas.microsoft.com/office/powerpoint/2010/main" val="10679423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07" grpId="0"/>
      <p:bldP spid="1224708" grpId="0"/>
      <p:bldP spid="1224709" grpId="0"/>
      <p:bldP spid="1224710" grpId="0"/>
      <p:bldP spid="12247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78319" y="859350"/>
          <a:ext cx="8587365" cy="377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r:id="rId3" imgW="10831830" imgH="4734560" progId="Word.Document.8">
                  <p:embed/>
                </p:oleObj>
              </mc:Choice>
              <mc:Fallback>
                <p:oleObj r:id="rId3" imgW="10831830" imgH="47345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859350"/>
                        <a:ext cx="8587365" cy="37700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3683" name="Rectangle 3"/>
          <p:cNvSpPr/>
          <p:nvPr/>
        </p:nvSpPr>
        <p:spPr>
          <a:xfrm>
            <a:off x="1209705" y="2090076"/>
            <a:ext cx="10182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换向器 </a:t>
            </a:r>
          </a:p>
        </p:txBody>
      </p:sp>
    </p:spTree>
    <p:extLst>
      <p:ext uri="{BB962C8B-B14F-4D97-AF65-F5344CB8AC3E}">
        <p14:creationId xmlns:p14="http://schemas.microsoft.com/office/powerpoint/2010/main" val="19315877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282088" y="997955"/>
          <a:ext cx="8577310" cy="313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r:id="rId3" imgW="10831830" imgH="3943985" progId="Word.Document.8">
                  <p:embed/>
                </p:oleObj>
              </mc:Choice>
              <mc:Fallback>
                <p:oleObj r:id="rId3" imgW="10831830" imgH="39439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997955"/>
                        <a:ext cx="8577310" cy="3134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1" name="Rectangle 5"/>
          <p:cNvSpPr/>
          <p:nvPr/>
        </p:nvSpPr>
        <p:spPr>
          <a:xfrm>
            <a:off x="4447564" y="1561126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法拉第 </a:t>
            </a:r>
          </a:p>
        </p:txBody>
      </p:sp>
      <p:sp>
        <p:nvSpPr>
          <p:cNvPr id="1258502" name="Rectangle 6"/>
          <p:cNvSpPr/>
          <p:nvPr/>
        </p:nvSpPr>
        <p:spPr>
          <a:xfrm>
            <a:off x="293401" y="2831250"/>
            <a:ext cx="139653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切割磁感线 </a:t>
            </a:r>
          </a:p>
        </p:txBody>
      </p:sp>
      <p:sp>
        <p:nvSpPr>
          <p:cNvPr id="1258503" name="Rectangle 7"/>
          <p:cNvSpPr/>
          <p:nvPr/>
        </p:nvSpPr>
        <p:spPr>
          <a:xfrm>
            <a:off x="705675" y="3476393"/>
            <a:ext cx="11657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电磁感应 </a:t>
            </a:r>
          </a:p>
        </p:txBody>
      </p:sp>
      <p:sp>
        <p:nvSpPr>
          <p:cNvPr id="1258504" name="Rectangle 8"/>
          <p:cNvSpPr/>
          <p:nvPr/>
        </p:nvSpPr>
        <p:spPr>
          <a:xfrm>
            <a:off x="5150190" y="3478913"/>
            <a:ext cx="11657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感应电流 </a:t>
            </a:r>
          </a:p>
        </p:txBody>
      </p:sp>
    </p:spTree>
    <p:extLst>
      <p:ext uri="{BB962C8B-B14F-4D97-AF65-F5344CB8AC3E}">
        <p14:creationId xmlns:p14="http://schemas.microsoft.com/office/powerpoint/2010/main" val="22939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8501" grpId="0"/>
      <p:bldP spid="1258502" grpId="0"/>
      <p:bldP spid="1258503" grpId="0"/>
      <p:bldP spid="12585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82088" y="514098"/>
          <a:ext cx="8577310" cy="439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r:id="rId3" imgW="10831830" imgH="5522595" progId="Word.Document.8">
                  <p:embed/>
                </p:oleObj>
              </mc:Choice>
              <mc:Fallback>
                <p:oleObj r:id="rId3" imgW="10831830" imgH="552259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514098"/>
                        <a:ext cx="8577310" cy="43950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3619" name="Rectangle 3"/>
          <p:cNvSpPr/>
          <p:nvPr/>
        </p:nvSpPr>
        <p:spPr>
          <a:xfrm>
            <a:off x="3219541" y="1092121"/>
            <a:ext cx="127470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交变电流 </a:t>
            </a:r>
          </a:p>
        </p:txBody>
      </p:sp>
      <p:sp>
        <p:nvSpPr>
          <p:cNvPr id="1263620" name="Rectangle 4"/>
          <p:cNvSpPr/>
          <p:nvPr/>
        </p:nvSpPr>
        <p:spPr>
          <a:xfrm>
            <a:off x="3210742" y="1727183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频率 </a:t>
            </a:r>
          </a:p>
        </p:txBody>
      </p:sp>
      <p:sp>
        <p:nvSpPr>
          <p:cNvPr id="1263621" name="Rectangle 5"/>
          <p:cNvSpPr/>
          <p:nvPr/>
        </p:nvSpPr>
        <p:spPr>
          <a:xfrm>
            <a:off x="5422944" y="1737263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赫兹 </a:t>
            </a:r>
          </a:p>
        </p:txBody>
      </p:sp>
      <p:sp>
        <p:nvSpPr>
          <p:cNvPr id="1263623" name="Rectangle 7"/>
          <p:cNvSpPr/>
          <p:nvPr/>
        </p:nvSpPr>
        <p:spPr>
          <a:xfrm>
            <a:off x="290888" y="2362245"/>
            <a:ext cx="54854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Hz </a:t>
            </a:r>
          </a:p>
        </p:txBody>
      </p:sp>
      <p:sp>
        <p:nvSpPr>
          <p:cNvPr id="1263624" name="Rectangle 8"/>
          <p:cNvSpPr/>
          <p:nvPr/>
        </p:nvSpPr>
        <p:spPr>
          <a:xfrm>
            <a:off x="4061687" y="2372326"/>
            <a:ext cx="86914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50 Hz </a:t>
            </a:r>
          </a:p>
        </p:txBody>
      </p:sp>
      <p:sp>
        <p:nvSpPr>
          <p:cNvPr id="1263625" name="Rectangle 9"/>
          <p:cNvSpPr/>
          <p:nvPr/>
        </p:nvSpPr>
        <p:spPr>
          <a:xfrm>
            <a:off x="1642089" y="3592049"/>
            <a:ext cx="10182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直流电 </a:t>
            </a:r>
          </a:p>
        </p:txBody>
      </p:sp>
    </p:spTree>
    <p:extLst>
      <p:ext uri="{BB962C8B-B14F-4D97-AF65-F5344CB8AC3E}">
        <p14:creationId xmlns:p14="http://schemas.microsoft.com/office/powerpoint/2010/main" val="14077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6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6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19" grpId="0"/>
      <p:bldP spid="1263620" grpId="0"/>
      <p:bldP spid="1263621" grpId="0"/>
      <p:bldP spid="1263623" grpId="0"/>
      <p:bldP spid="1263624" grpId="0"/>
      <p:bldP spid="12636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78319" y="1315487"/>
          <a:ext cx="8587365" cy="251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r:id="rId3" imgW="10831830" imgH="3157220" progId="Word.Document.8">
                  <p:embed/>
                </p:oleObj>
              </mc:Choice>
              <mc:Fallback>
                <p:oleObj r:id="rId3" imgW="10831830" imgH="31572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1315487"/>
                        <a:ext cx="8587365" cy="25137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2595" name="Rectangle 3"/>
          <p:cNvSpPr/>
          <p:nvPr/>
        </p:nvSpPr>
        <p:spPr>
          <a:xfrm>
            <a:off x="887930" y="3158593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电能 </a:t>
            </a:r>
          </a:p>
        </p:txBody>
      </p:sp>
    </p:spTree>
    <p:extLst>
      <p:ext uri="{BB962C8B-B14F-4D97-AF65-F5344CB8AC3E}">
        <p14:creationId xmlns:p14="http://schemas.microsoft.com/office/powerpoint/2010/main" val="16610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80690" y="479976"/>
            <a:ext cx="227584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知识网络</a:t>
            </a:r>
          </a:p>
        </p:txBody>
      </p:sp>
      <p:pic>
        <p:nvPicPr>
          <p:cNvPr id="5" name="图片 4" descr="电与磁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" y="1334892"/>
            <a:ext cx="7886700" cy="24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33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84786" y="1345076"/>
            <a:ext cx="699325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在一块有机玻璃板上，安装一个用导线绕成的螺线管，在板面上均匀撒满铁屑，通电后铁屑的分布如图所示．图中</a:t>
            </a:r>
            <a:r>
              <a:rPr lang="en-US" sz="20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2000" b="1" i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两点相比，</a:t>
            </a: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点磁场较强．实验中</a:t>
            </a: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________(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选填</a:t>
            </a: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</a:t>
            </a:r>
            <a:r>
              <a:rPr lang="en-US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”)</a:t>
            </a:r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用铜屑代替铁屑显示磁场分布．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-21474816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405" y="2952420"/>
            <a:ext cx="2875280" cy="1883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31340" y="2387781"/>
            <a:ext cx="54864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72380" y="2387781"/>
            <a:ext cx="58547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不能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5445" y="281365"/>
            <a:ext cx="1809750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知识点练习</a:t>
            </a:r>
          </a:p>
        </p:txBody>
      </p:sp>
    </p:spTree>
    <p:extLst>
      <p:ext uri="{BB962C8B-B14F-4D97-AF65-F5344CB8AC3E}">
        <p14:creationId xmlns:p14="http://schemas.microsoft.com/office/powerpoint/2010/main" val="27545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0040" y="798898"/>
            <a:ext cx="8091170" cy="33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2. </a:t>
            </a:r>
            <a:r>
              <a:rPr lang="zh-CN" sz="2000">
                <a:ea typeface="宋体" panose="02010600030101010101" pitchFamily="2" charset="-122"/>
              </a:rPr>
              <a:t>小明把带铁芯的螺线管、电源、导线和开关组成电路，固定在泡沫板上，让它漂浮在水面，制作指南针．如图所</a:t>
            </a:r>
            <a:r>
              <a:rPr lang="zh-CN" sz="2000">
                <a:latin typeface="Times New Roman" panose="02020603050405020304" charset="0"/>
                <a:ea typeface="宋体" panose="02010600030101010101" pitchFamily="2" charset="-122"/>
              </a:rPr>
              <a:t>示，该指南针的南极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S)</a:t>
            </a:r>
            <a:r>
              <a:rPr lang="zh-CN" sz="2000">
                <a:ea typeface="宋体" panose="02010600030101010101" pitchFamily="2" charset="-122"/>
              </a:rPr>
              <a:t>应标在泡沫板的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2000">
                <a:ea typeface="宋体" panose="02010600030101010101" pitchFamily="2" charset="-122"/>
              </a:rPr>
              <a:t>　　</a:t>
            </a: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A. a</a:t>
            </a:r>
            <a:r>
              <a:rPr lang="zh-CN" sz="2000">
                <a:ea typeface="宋体" panose="02010600030101010101" pitchFamily="2" charset="-122"/>
              </a:rPr>
              <a:t>处</a:t>
            </a:r>
            <a:endParaRPr lang="en-US" sz="200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B. b</a:t>
            </a:r>
            <a:r>
              <a:rPr lang="zh-CN" sz="2000">
                <a:ea typeface="宋体" panose="02010600030101010101" pitchFamily="2" charset="-122"/>
              </a:rPr>
              <a:t>处</a:t>
            </a:r>
            <a:endParaRPr lang="en-US" sz="200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C. c</a:t>
            </a:r>
            <a:r>
              <a:rPr lang="zh-CN" sz="2000">
                <a:ea typeface="宋体" panose="02010600030101010101" pitchFamily="2" charset="-122"/>
              </a:rPr>
              <a:t>处</a:t>
            </a:r>
            <a:endParaRPr lang="en-US" sz="200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>
                <a:latin typeface="Times New Roman" panose="02020603050405020304" charset="0"/>
                <a:ea typeface="宋体" panose="02010600030101010101" pitchFamily="2" charset="-122"/>
              </a:rPr>
              <a:t>D. d</a:t>
            </a:r>
            <a:r>
              <a:rPr lang="zh-CN" sz="2000">
                <a:ea typeface="宋体" panose="02010600030101010101" pitchFamily="2" charset="-122"/>
              </a:rPr>
              <a:t>处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3234" y="189226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2" name="图片 -214748169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1815" y="2767814"/>
            <a:ext cx="3820160" cy="13622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04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2206" y="703897"/>
            <a:ext cx="8229233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endParaRPr lang="en-US" sz="1795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如图所示是一个简易发电装置示意图，当让导线</a:t>
            </a:r>
            <a:r>
              <a:rPr lang="en-US" sz="1795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ab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向右运动时，电流计指针向左偏转，当</a:t>
            </a:r>
            <a:r>
              <a:rPr lang="en-US" sz="1795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ab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改为向左运动时，电流计指针会向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偏转；如果导线左右往复运动，电路中产生的是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___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_____(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选填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交流电流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或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直流电流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”)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</a:t>
            </a:r>
            <a:endParaRPr lang="zh-CN" altLang="en-US" sz="1795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-2147481291" descr="C:\Documents and Settings\Administrator\桌面\江西物理(JK)\A15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365374" y="2563178"/>
            <a:ext cx="2568726" cy="164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741157" y="4288155"/>
            <a:ext cx="2169188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00" b="0">
                <a:latin typeface="Times New Roman" panose="02020603050405020304" charset="0"/>
                <a:cs typeface="仿宋_GB2312" charset="0"/>
              </a:rPr>
              <a:t>(RJ</a:t>
            </a:r>
            <a:r>
              <a:rPr lang="zh-CN" sz="100" b="0">
                <a:cs typeface="仿宋_GB2312" charset="0"/>
              </a:rPr>
              <a:t>九年级</a:t>
            </a:r>
            <a:r>
              <a:rPr lang="en-US" sz="100" b="0">
                <a:latin typeface="Times New Roman" panose="02020603050405020304" charset="0"/>
                <a:cs typeface="仿宋_GB2312" charset="0"/>
              </a:rPr>
              <a:t>P138</a:t>
            </a:r>
            <a:r>
              <a:rPr lang="zh-CN" sz="100" b="0">
                <a:cs typeface="仿宋_GB2312" charset="0"/>
              </a:rPr>
              <a:t>图</a:t>
            </a:r>
            <a:r>
              <a:rPr lang="en-US" sz="100" b="0">
                <a:latin typeface="Times New Roman" panose="02020603050405020304" charset="0"/>
                <a:cs typeface="仿宋_GB2312" charset="0"/>
              </a:rPr>
              <a:t>20.5</a:t>
            </a:r>
            <a:r>
              <a:rPr lang="zh-CN" sz="100" b="0">
                <a:cs typeface="仿宋_GB2312" charset="0"/>
              </a:rPr>
              <a:t>－</a:t>
            </a:r>
            <a:r>
              <a:rPr lang="en-US" sz="100" b="0">
                <a:latin typeface="Times New Roman" panose="02020603050405020304" charset="0"/>
                <a:cs typeface="仿宋_GB2312" charset="0"/>
              </a:rPr>
              <a:t>1)</a:t>
            </a:r>
            <a:endParaRPr lang="zh-CN" altLang="en-US" sz="100"/>
          </a:p>
        </p:txBody>
      </p:sp>
      <p:sp>
        <p:nvSpPr>
          <p:cNvPr id="4" name="文本框 3"/>
          <p:cNvSpPr txBox="1"/>
          <p:nvPr/>
        </p:nvSpPr>
        <p:spPr>
          <a:xfrm>
            <a:off x="5565381" y="1586389"/>
            <a:ext cx="409039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795" b="0">
                <a:solidFill>
                  <a:srgbClr val="FF0000"/>
                </a:solidFill>
                <a:ea typeface="宋体" panose="02010600030101010101" pitchFamily="2" charset="-122"/>
              </a:rPr>
              <a:t>右</a:t>
            </a:r>
            <a:endParaRPr lang="zh-CN" altLang="en-US" sz="1795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06873" y="1995963"/>
            <a:ext cx="1099321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795" b="0">
                <a:solidFill>
                  <a:srgbClr val="FF0000"/>
                </a:solidFill>
                <a:ea typeface="宋体" panose="02010600030101010101" pitchFamily="2" charset="-122"/>
              </a:rPr>
              <a:t>交流电流</a:t>
            </a:r>
            <a:endParaRPr lang="zh-CN" altLang="en-US" sz="1795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63972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1208" y="1068173"/>
            <a:ext cx="8202154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4.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如图所示，是一个磁信息阅读器．只要将磁卡刷过，检测头中就会产生感应电流，便能得到相应的信息．以下电器件中工作原理与此相似的是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zh-CN" sz="1795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扬声器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电磁继电器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发电机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电铃</a:t>
            </a:r>
            <a:endParaRPr lang="zh-CN" altLang="en-US" sz="1795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-2147481286" descr="C:\Documents and Settings\Administrator\桌面\江西物理(JK)\A158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562423" y="2565484"/>
            <a:ext cx="2077024" cy="150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665591" y="4350068"/>
            <a:ext cx="765819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00" b="0">
                <a:cs typeface="楷体_GB2312" charset="0"/>
              </a:rPr>
              <a:t>第</a:t>
            </a:r>
            <a:r>
              <a:rPr lang="en-US" sz="100" b="0">
                <a:latin typeface="Times New Roman" panose="02020603050405020304" charset="0"/>
                <a:cs typeface="楷体_GB2312" charset="0"/>
              </a:rPr>
              <a:t>1</a:t>
            </a:r>
            <a:r>
              <a:rPr lang="zh-CN" sz="100" b="0">
                <a:cs typeface="楷体_GB2312" charset="0"/>
              </a:rPr>
              <a:t>题图</a:t>
            </a:r>
            <a:endParaRPr lang="zh-CN" altLang="en-US" sz="100"/>
          </a:p>
        </p:txBody>
      </p:sp>
      <p:sp>
        <p:nvSpPr>
          <p:cNvPr id="4" name="文本框 3"/>
          <p:cNvSpPr txBox="1"/>
          <p:nvPr/>
        </p:nvSpPr>
        <p:spPr>
          <a:xfrm>
            <a:off x="7026430" y="1642855"/>
            <a:ext cx="378634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</a:t>
            </a:r>
            <a:r>
              <a:rPr lang="zh-CN" sz="785" b="0">
                <a:ea typeface="宋体" panose="02010600030101010101" pitchFamily="2" charset="-122"/>
              </a:rPr>
              <a:t>　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4586998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2710" y="875347"/>
            <a:ext cx="8011649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5.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如图所示，是小安同学自制的一个实验装置．</a:t>
            </a:r>
            <a:r>
              <a:rPr lang="zh-CN" sz="1795">
                <a:ea typeface="宋体" panose="02010600030101010101" pitchFamily="2" charset="-122"/>
              </a:rPr>
              <a:t>他把带绝缘层的导线绕在塑料管外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导线两端连接着小灯泡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形成闭合电路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管内封闭一个强磁体．沿图中所示方向来回快速摇动装置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小灯泡发光．以下说法正确的是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1795">
                <a:ea typeface="宋体" panose="02010600030101010101" pitchFamily="2" charset="-122"/>
              </a:rPr>
              <a:t>　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zh-CN" sz="1795">
                <a:ea typeface="宋体" panose="02010600030101010101" pitchFamily="2" charset="-122"/>
              </a:rPr>
              <a:t>灯丝中电流方向保持不变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zh-CN" sz="1795">
                <a:ea typeface="宋体" panose="02010600030101010101" pitchFamily="2" charset="-122"/>
              </a:rPr>
              <a:t>实验现象表明电能够生磁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zh-CN" sz="1795">
                <a:ea typeface="宋体" panose="02010600030101010101" pitchFamily="2" charset="-122"/>
              </a:rPr>
              <a:t>该现象属于电磁感应现象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zh-CN" sz="1795">
                <a:ea typeface="宋体" panose="02010600030101010101" pitchFamily="2" charset="-122"/>
              </a:rPr>
              <a:t>此装置与电动机原理相同</a:t>
            </a:r>
            <a:endParaRPr lang="zh-CN" altLang="en-US" sz="1795"/>
          </a:p>
        </p:txBody>
      </p:sp>
      <p:pic>
        <p:nvPicPr>
          <p:cNvPr id="2" name="图片 -2147481285" descr="C:\Documents and Settings\Administrator\桌面\江西物理(JK)\A15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782934" y="2387441"/>
            <a:ext cx="1953505" cy="17864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494119" y="4267677"/>
            <a:ext cx="803350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00" b="0">
                <a:cs typeface="楷体_GB2312" charset="0"/>
              </a:rPr>
              <a:t>第</a:t>
            </a:r>
            <a:r>
              <a:rPr lang="en-US" sz="100" b="0">
                <a:latin typeface="Times New Roman" panose="02020603050405020304" charset="0"/>
                <a:cs typeface="楷体_GB2312" charset="0"/>
              </a:rPr>
              <a:t>2</a:t>
            </a:r>
            <a:r>
              <a:rPr lang="zh-CN" sz="100" b="0">
                <a:cs typeface="楷体_GB2312" charset="0"/>
              </a:rPr>
              <a:t>题图</a:t>
            </a:r>
            <a:endParaRPr lang="zh-CN" altLang="en-US" sz="100"/>
          </a:p>
        </p:txBody>
      </p:sp>
      <p:sp>
        <p:nvSpPr>
          <p:cNvPr id="4" name="文本框 3"/>
          <p:cNvSpPr txBox="1"/>
          <p:nvPr/>
        </p:nvSpPr>
        <p:spPr>
          <a:xfrm>
            <a:off x="7010569" y="1765714"/>
            <a:ext cx="393836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C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3868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0993" y="860216"/>
            <a:ext cx="8087661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6. </a:t>
            </a:r>
            <a:r>
              <a:rPr lang="en-US" sz="1795">
                <a:latin typeface="Times New Roman" panose="02020603050405020304" charset="0"/>
                <a:cs typeface="楷体_GB2312" charset="0"/>
              </a:rPr>
              <a:t>(2017</a:t>
            </a:r>
            <a:r>
              <a:rPr lang="zh-CN" sz="1795">
                <a:cs typeface="楷体_GB2312" charset="0"/>
              </a:rPr>
              <a:t>江西</a:t>
            </a:r>
            <a:r>
              <a:rPr lang="en-US" sz="1795">
                <a:latin typeface="Times New Roman" panose="02020603050405020304" charset="0"/>
                <a:cs typeface="楷体_GB2312" charset="0"/>
              </a:rPr>
              <a:t>17</a:t>
            </a:r>
            <a:r>
              <a:rPr lang="zh-CN" sz="1795">
                <a:cs typeface="楷体_GB2312" charset="0"/>
              </a:rPr>
              <a:t>题</a:t>
            </a:r>
            <a:r>
              <a:rPr lang="en-US" sz="1795">
                <a:latin typeface="Times New Roman" panose="02020603050405020304" charset="0"/>
                <a:cs typeface="楷体_GB2312" charset="0"/>
              </a:rPr>
              <a:t>4</a:t>
            </a:r>
            <a:r>
              <a:rPr lang="zh-CN" sz="1795">
                <a:cs typeface="楷体_GB2312" charset="0"/>
              </a:rPr>
              <a:t>分</a:t>
            </a:r>
            <a:r>
              <a:rPr lang="en-US" sz="1795">
                <a:latin typeface="Times New Roman" panose="02020603050405020304" charset="0"/>
                <a:cs typeface="楷体_GB2312" charset="0"/>
              </a:rPr>
              <a:t>)(</a:t>
            </a:r>
            <a:r>
              <a:rPr lang="zh-CN" sz="1795">
                <a:cs typeface="楷体_GB2312" charset="0"/>
              </a:rPr>
              <a:t>不定项</a:t>
            </a:r>
            <a:r>
              <a:rPr lang="en-US" sz="1795">
                <a:latin typeface="Times New Roman" panose="02020603050405020304" charset="0"/>
                <a:cs typeface="楷体_GB2312" charset="0"/>
              </a:rPr>
              <a:t>)</a:t>
            </a:r>
            <a:r>
              <a:rPr lang="zh-CN" sz="1795">
                <a:ea typeface="宋体" panose="02010600030101010101" pitchFamily="2" charset="-122"/>
              </a:rPr>
              <a:t>如图所示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是将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绝缘导线缠绕在指南针上面制成的简易电流计．</a:t>
            </a:r>
            <a:r>
              <a:rPr lang="zh-CN" sz="1795">
                <a:ea typeface="宋体" panose="02010600030101010101" pitchFamily="2" charset="-122"/>
              </a:rPr>
              <a:t>现将导线的两端接到电源两极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磁针发生了偏转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下列关于该装置说法正确的是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1795">
                <a:ea typeface="宋体" panose="02010600030101010101" pitchFamily="2" charset="-122"/>
              </a:rPr>
              <a:t>　     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zh-CN" sz="1795">
                <a:ea typeface="宋体" panose="02010600030101010101" pitchFamily="2" charset="-122"/>
              </a:rPr>
              <a:t>该简易电流计是利用电磁感应现象制成的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zh-CN" sz="1795">
                <a:ea typeface="宋体" panose="02010600030101010101" pitchFamily="2" charset="-122"/>
              </a:rPr>
              <a:t>若将电源的两极对调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则磁针会反向偏转</a:t>
            </a: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C. </a:t>
            </a:r>
            <a:r>
              <a:rPr lang="zh-CN" sz="1795">
                <a:ea typeface="宋体" panose="02010600030101010101" pitchFamily="2" charset="-122"/>
              </a:rPr>
              <a:t>若断开电路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则磁针回到原来的位置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zh-CN" sz="1795">
                <a:ea typeface="宋体" panose="02010600030101010101" pitchFamily="2" charset="-122"/>
              </a:rPr>
              <a:t>若断开电路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则磁针静止时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其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S</a:t>
            </a:r>
            <a:r>
              <a:rPr lang="zh-CN" sz="1795">
                <a:ea typeface="宋体" panose="02010600030101010101" pitchFamily="2" charset="-122"/>
              </a:rPr>
              <a:t>极将指</a:t>
            </a:r>
          </a:p>
          <a:p>
            <a:pPr indent="0" fontAlgn="auto">
              <a:lnSpc>
                <a:spcPct val="150000"/>
              </a:lnSpc>
            </a:pPr>
            <a:r>
              <a:rPr lang="zh-CN" sz="1795">
                <a:ea typeface="宋体" panose="02010600030101010101" pitchFamily="2" charset="-122"/>
              </a:rPr>
              <a:t>向地理南极附近</a:t>
            </a:r>
            <a:endParaRPr lang="zh-CN" altLang="en-US" sz="1795"/>
          </a:p>
        </p:txBody>
      </p:sp>
      <p:pic>
        <p:nvPicPr>
          <p:cNvPr id="2" name="图片 -2147481284" descr="C:\Documents and Settings\Administrator\桌面\江西物理(JK)\A16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656120" y="2143601"/>
            <a:ext cx="2618133" cy="18749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571112" y="4272915"/>
            <a:ext cx="788148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00" b="0">
                <a:cs typeface="楷体_GB2312" charset="0"/>
              </a:rPr>
              <a:t>第</a:t>
            </a:r>
            <a:r>
              <a:rPr lang="en-US" sz="100" b="0">
                <a:latin typeface="Times New Roman" panose="02020603050405020304" charset="0"/>
                <a:cs typeface="楷体_GB2312" charset="0"/>
              </a:rPr>
              <a:t>3</a:t>
            </a:r>
            <a:r>
              <a:rPr lang="zh-CN" sz="100" b="0">
                <a:cs typeface="楷体_GB2312" charset="0"/>
              </a:rPr>
              <a:t>题图</a:t>
            </a:r>
            <a:endParaRPr lang="zh-CN" altLang="en-US" sz="100"/>
          </a:p>
        </p:txBody>
      </p:sp>
      <p:sp>
        <p:nvSpPr>
          <p:cNvPr id="4" name="文本框 3"/>
          <p:cNvSpPr txBox="1"/>
          <p:nvPr/>
        </p:nvSpPr>
        <p:spPr>
          <a:xfrm>
            <a:off x="2620011" y="1774125"/>
            <a:ext cx="90360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BCD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1396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9332" y="1303020"/>
            <a:ext cx="8557509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7.  </a:t>
            </a:r>
            <a:r>
              <a:rPr lang="zh-CN" sz="1795">
                <a:ea typeface="宋体" panose="02010600030101010101" pitchFamily="2" charset="-122"/>
              </a:rPr>
              <a:t>如图是条形磁体周围小磁针的指向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r>
              <a:rPr lang="zh-CN" sz="1795">
                <a:ea typeface="宋体" panose="02010600030101010101" pitchFamily="2" charset="-122"/>
              </a:rPr>
              <a:t>图中各点小磁针有固定指向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sz="1795">
                <a:ea typeface="宋体" panose="02010600030101010101" pitchFamily="2" charset="-122"/>
              </a:rPr>
              <a:t>说明磁体周围的磁场具有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____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__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_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小磁针被涂黑的一端为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N</a:t>
            </a:r>
            <a:r>
              <a:rPr lang="zh-CN" sz="1795">
                <a:ea typeface="宋体" panose="02010600030101010101" pitchFamily="2" charset="-122"/>
              </a:rPr>
              <a:t>极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则条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形磁铁的</a:t>
            </a:r>
            <a:r>
              <a:rPr lang="en-US" sz="1795" i="1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zh-CN" sz="1795">
                <a:ea typeface="宋体" panose="02010600030101010101" pitchFamily="2" charset="-122"/>
              </a:rPr>
              <a:t>端为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_____</a:t>
            </a:r>
            <a:r>
              <a:rPr lang="zh-CN" sz="1795">
                <a:ea typeface="宋体" panose="02010600030101010101" pitchFamily="2" charset="-122"/>
              </a:rPr>
              <a:t>极．</a:t>
            </a:r>
            <a:endParaRPr lang="zh-CN" altLang="en-US" sz="1795"/>
          </a:p>
        </p:txBody>
      </p:sp>
      <p:pic>
        <p:nvPicPr>
          <p:cNvPr id="3" name="图片 -2147481321" descr="C:\Documents and Settings\Administrator\桌面\江西物理(JK)\A144A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365818" y="2202180"/>
            <a:ext cx="1707416" cy="17673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836617" y="4162425"/>
            <a:ext cx="765819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00" b="0">
                <a:cs typeface="楷体_GB2312" charset="0"/>
              </a:rPr>
              <a:t>第</a:t>
            </a:r>
            <a:r>
              <a:rPr lang="en-US" sz="100" b="0">
                <a:latin typeface="Times New Roman" panose="02020603050405020304" charset="0"/>
                <a:cs typeface="楷体_GB2312" charset="0"/>
              </a:rPr>
              <a:t>2</a:t>
            </a:r>
            <a:r>
              <a:rPr lang="zh-CN" sz="100" b="0">
                <a:cs typeface="楷体_GB2312" charset="0"/>
              </a:rPr>
              <a:t>题图</a:t>
            </a:r>
            <a:endParaRPr lang="zh-CN" altLang="en-US" sz="100"/>
          </a:p>
        </p:txBody>
      </p:sp>
      <p:sp>
        <p:nvSpPr>
          <p:cNvPr id="7" name="文本框 6"/>
          <p:cNvSpPr txBox="1"/>
          <p:nvPr/>
        </p:nvSpPr>
        <p:spPr>
          <a:xfrm>
            <a:off x="1617514" y="1787842"/>
            <a:ext cx="879362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795" b="0">
                <a:solidFill>
                  <a:srgbClr val="FF0000"/>
                </a:solidFill>
                <a:ea typeface="宋体" panose="02010600030101010101" pitchFamily="2" charset="-122"/>
              </a:rPr>
              <a:t>方向性</a:t>
            </a:r>
            <a:endParaRPr lang="zh-CN" altLang="en-US" sz="1795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51906" y="1787842"/>
            <a:ext cx="409039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9554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2570" y="1291114"/>
            <a:ext cx="7998347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8.</a:t>
            </a:r>
            <a:r>
              <a:rPr lang="zh-CN" sz="1795">
                <a:ea typeface="宋体" panose="02010600030101010101" pitchFamily="2" charset="-122"/>
              </a:rPr>
              <a:t>甲、乙两个磁极附近有一个小磁针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小磁针静止时的指向如图所示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1795">
                <a:ea typeface="宋体" panose="02010600030101010101" pitchFamily="2" charset="-122"/>
              </a:rPr>
              <a:t>涂黑的一端为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N</a:t>
            </a:r>
            <a:r>
              <a:rPr lang="zh-CN" sz="1795">
                <a:ea typeface="宋体" panose="02010600030101010101" pitchFamily="2" charset="-122"/>
              </a:rPr>
              <a:t>极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那么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1795">
                <a:ea typeface="宋体" panose="02010600030101010101" pitchFamily="2" charset="-122"/>
              </a:rPr>
              <a:t>　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zh-CN" sz="1795">
                <a:ea typeface="宋体" panose="02010600030101010101" pitchFamily="2" charset="-122"/>
              </a:rPr>
              <a:t>甲、乙都是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N</a:t>
            </a:r>
            <a:r>
              <a:rPr lang="zh-CN" sz="1795">
                <a:ea typeface="宋体" panose="02010600030101010101" pitchFamily="2" charset="-122"/>
              </a:rPr>
              <a:t>极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zh-CN" sz="1795">
                <a:ea typeface="宋体" panose="02010600030101010101" pitchFamily="2" charset="-122"/>
              </a:rPr>
              <a:t>甲、乙都是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S</a:t>
            </a:r>
            <a:r>
              <a:rPr lang="zh-CN" sz="1795">
                <a:ea typeface="宋体" panose="02010600030101010101" pitchFamily="2" charset="-122"/>
              </a:rPr>
              <a:t>极</a:t>
            </a:r>
            <a:endParaRPr lang="en-US" sz="1795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zh-CN" sz="1795">
                <a:ea typeface="宋体" panose="02010600030101010101" pitchFamily="2" charset="-122"/>
              </a:rPr>
              <a:t>甲是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N</a:t>
            </a:r>
            <a:r>
              <a:rPr lang="zh-CN" sz="1795">
                <a:ea typeface="宋体" panose="02010600030101010101" pitchFamily="2" charset="-122"/>
              </a:rPr>
              <a:t>极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乙是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S</a:t>
            </a:r>
            <a:r>
              <a:rPr lang="zh-CN" sz="1795">
                <a:ea typeface="宋体" panose="02010600030101010101" pitchFamily="2" charset="-122"/>
              </a:rPr>
              <a:t>极</a:t>
            </a:r>
            <a:endParaRPr lang="en-US" sz="1795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</a:t>
            </a:r>
            <a:r>
              <a:rPr lang="zh-CN" sz="1795">
                <a:ea typeface="宋体" panose="02010600030101010101" pitchFamily="2" charset="-122"/>
              </a:rPr>
              <a:t>甲是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S</a:t>
            </a:r>
            <a:r>
              <a:rPr lang="zh-CN" sz="1795">
                <a:ea typeface="宋体" panose="02010600030101010101" pitchFamily="2" charset="-122"/>
              </a:rPr>
              <a:t>极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</a:rPr>
              <a:t>，</a:t>
            </a:r>
            <a:r>
              <a:rPr lang="zh-CN" sz="1795">
                <a:ea typeface="宋体" panose="02010600030101010101" pitchFamily="2" charset="-122"/>
              </a:rPr>
              <a:t>乙是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N</a:t>
            </a:r>
            <a:r>
              <a:rPr lang="zh-CN" sz="1795">
                <a:ea typeface="宋体" panose="02010600030101010101" pitchFamily="2" charset="-122"/>
              </a:rPr>
              <a:t>极</a:t>
            </a:r>
            <a:endParaRPr lang="zh-CN" altLang="en-US" sz="1795"/>
          </a:p>
        </p:txBody>
      </p:sp>
      <p:pic>
        <p:nvPicPr>
          <p:cNvPr id="2" name="图片 -2147481320" descr="C:\Documents and Settings\Administrator\桌面\江西物理(JK)\A148B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5253256" y="2035969"/>
            <a:ext cx="1839012" cy="13463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782489" y="3495675"/>
            <a:ext cx="781022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00" b="0">
                <a:cs typeface="楷体_GB2312" charset="0"/>
              </a:rPr>
              <a:t>第</a:t>
            </a:r>
            <a:r>
              <a:rPr lang="en-US" sz="100" b="0">
                <a:latin typeface="Times New Roman" panose="02020603050405020304" charset="0"/>
                <a:cs typeface="楷体_GB2312" charset="0"/>
              </a:rPr>
              <a:t>3</a:t>
            </a:r>
            <a:r>
              <a:rPr lang="zh-CN" sz="100" b="0">
                <a:cs typeface="楷体_GB2312" charset="0"/>
              </a:rPr>
              <a:t>题图</a:t>
            </a:r>
            <a:endParaRPr lang="zh-CN" altLang="en-US" sz="100"/>
          </a:p>
        </p:txBody>
      </p:sp>
      <p:sp>
        <p:nvSpPr>
          <p:cNvPr id="4" name="文本框 3"/>
          <p:cNvSpPr txBox="1"/>
          <p:nvPr/>
        </p:nvSpPr>
        <p:spPr>
          <a:xfrm>
            <a:off x="2702584" y="1809273"/>
            <a:ext cx="393836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5328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35432" y="330768"/>
            <a:ext cx="6631084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9. </a:t>
            </a:r>
            <a:r>
              <a:rPr lang="zh-CN" sz="1795">
                <a:ea typeface="宋体" panose="02010600030101010101" pitchFamily="2" charset="-122"/>
              </a:rPr>
              <a:t>下列通电螺线管周围磁感线的分布正确的是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1795">
                <a:ea typeface="宋体" panose="02010600030101010101" pitchFamily="2" charset="-122"/>
              </a:rPr>
              <a:t>　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zh-CN" altLang="en-US" sz="1795"/>
          </a:p>
        </p:txBody>
      </p:sp>
      <p:pic>
        <p:nvPicPr>
          <p:cNvPr id="3" name="图片 -2147481315" descr="C:\Documents and Settings\Administrator\桌面\江西物理(JK)\A148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811021" y="1450747"/>
            <a:ext cx="4711065" cy="3310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760359" y="469992"/>
            <a:ext cx="431367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4568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12337" y="455597"/>
            <a:ext cx="5636754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10. </a:t>
            </a:r>
            <a:r>
              <a:rPr lang="zh-CN" sz="1795">
                <a:ea typeface="宋体" panose="02010600030101010101" pitchFamily="2" charset="-122"/>
              </a:rPr>
              <a:t>下列四幅图中小磁针北极指向正确的是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(</a:t>
            </a:r>
            <a:r>
              <a:rPr lang="zh-CN" sz="1795">
                <a:ea typeface="宋体" panose="02010600030101010101" pitchFamily="2" charset="-122"/>
              </a:rPr>
              <a:t>　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</a:rPr>
              <a:t>)</a:t>
            </a:r>
            <a:endParaRPr lang="zh-CN" altLang="en-US" sz="1795"/>
          </a:p>
        </p:txBody>
      </p:sp>
      <p:pic>
        <p:nvPicPr>
          <p:cNvPr id="2" name="图片 -2147481314" descr="C:\Documents and Settings\Administrator\桌面\江西物理(JK)\A14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54175" y="1456477"/>
            <a:ext cx="4620260" cy="3019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485276" y="527346"/>
            <a:ext cx="347754" cy="4907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785" b="1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01632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21"/>
          <p:cNvGraphicFramePr>
            <a:graphicFrameLocks noChangeAspect="1"/>
          </p:cNvGraphicFramePr>
          <p:nvPr/>
        </p:nvGraphicFramePr>
        <p:xfrm>
          <a:off x="282088" y="967713"/>
          <a:ext cx="8577310" cy="375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r:id="rId3" imgW="10831830" imgH="4734560" progId="Word.Document.8">
                  <p:embed/>
                </p:oleObj>
              </mc:Choice>
              <mc:Fallback>
                <p:oleObj r:id="rId3" imgW="10831830" imgH="47345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967713"/>
                        <a:ext cx="8577310" cy="37599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310" name="Rectangle 22"/>
          <p:cNvSpPr/>
          <p:nvPr/>
        </p:nvSpPr>
        <p:spPr>
          <a:xfrm>
            <a:off x="2666490" y="1464021"/>
            <a:ext cx="206979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铁、钴、镍 </a:t>
            </a:r>
          </a:p>
        </p:txBody>
      </p:sp>
      <p:sp>
        <p:nvSpPr>
          <p:cNvPr id="908311" name="Rectangle 23"/>
          <p:cNvSpPr/>
          <p:nvPr/>
        </p:nvSpPr>
        <p:spPr>
          <a:xfrm>
            <a:off x="4427453" y="2129324"/>
            <a:ext cx="99257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磁体 </a:t>
            </a:r>
          </a:p>
        </p:txBody>
      </p:sp>
      <p:sp>
        <p:nvSpPr>
          <p:cNvPr id="908312" name="Rectangle 24"/>
          <p:cNvSpPr/>
          <p:nvPr/>
        </p:nvSpPr>
        <p:spPr>
          <a:xfrm>
            <a:off x="2063162" y="2744226"/>
            <a:ext cx="171072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磁性最强 </a:t>
            </a:r>
          </a:p>
        </p:txBody>
      </p:sp>
      <p:sp>
        <p:nvSpPr>
          <p:cNvPr id="908313" name="Rectangle 25"/>
          <p:cNvSpPr/>
          <p:nvPr/>
        </p:nvSpPr>
        <p:spPr>
          <a:xfrm>
            <a:off x="7806088" y="2784546"/>
            <a:ext cx="99257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最弱 </a:t>
            </a:r>
          </a:p>
        </p:txBody>
      </p:sp>
      <p:sp>
        <p:nvSpPr>
          <p:cNvPr id="908314" name="Rectangle 26"/>
          <p:cNvSpPr/>
          <p:nvPr/>
        </p:nvSpPr>
        <p:spPr>
          <a:xfrm>
            <a:off x="4945310" y="3318806"/>
            <a:ext cx="1792478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南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S)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极 </a:t>
            </a:r>
          </a:p>
        </p:txBody>
      </p:sp>
      <p:sp>
        <p:nvSpPr>
          <p:cNvPr id="908315" name="Rectangle 27"/>
          <p:cNvSpPr/>
          <p:nvPr/>
        </p:nvSpPr>
        <p:spPr>
          <a:xfrm>
            <a:off x="923124" y="3963948"/>
            <a:ext cx="185178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北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或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</a:rPr>
              <a:t>N)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</a:rPr>
              <a:t>极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7645" y="221527"/>
            <a:ext cx="2402205" cy="52198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/>
                <a:sym typeface="Arial" panose="020B0604020202020204"/>
              </a:rPr>
              <a:t>知识点梳理</a:t>
            </a:r>
          </a:p>
        </p:txBody>
      </p:sp>
    </p:spTree>
    <p:extLst>
      <p:ext uri="{BB962C8B-B14F-4D97-AF65-F5344CB8AC3E}">
        <p14:creationId xmlns:p14="http://schemas.microsoft.com/office/powerpoint/2010/main" val="27022642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10" grpId="0"/>
      <p:bldP spid="908311" grpId="0"/>
      <p:bldP spid="908312" grpId="0"/>
      <p:bldP spid="908313" grpId="0"/>
      <p:bldP spid="908314" grpId="0"/>
      <p:bldP spid="9083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33162" y="889635"/>
            <a:ext cx="7951315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小明在科学拓展课上制作了一个简易喇叭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原理如图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．接通信号源后，电流的方向不断改变，导致线圈的磁极不断变化，通过吸引或排斥磁铁，带动纸盆振动．为改变纸盆振动幅度以调节喇叭响度，下列方法不可行的是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改变磁铁的磁极　　</a:t>
            </a: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改变电流的大小</a:t>
            </a:r>
            <a:endParaRPr lang="en-US" sz="1795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改变磁铁磁性强弱</a:t>
            </a: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</a:p>
          <a:p>
            <a:pPr indent="0" fontAlgn="auto">
              <a:lnSpc>
                <a:spcPct val="150000"/>
              </a:lnSpc>
            </a:pPr>
            <a:r>
              <a:rPr lang="en-US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D. </a:t>
            </a:r>
            <a:r>
              <a:rPr lang="zh-CN" sz="1795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改变线圈的匝数</a:t>
            </a:r>
            <a:endParaRPr lang="zh-CN" altLang="en-US" sz="1795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-2147481313" descr="C:\Documents and Settings\Administrator\桌面\江西物理(JK)\A20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249426" y="2272189"/>
            <a:ext cx="2281781" cy="1772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991965" y="4149566"/>
            <a:ext cx="796224" cy="1069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00" b="0">
                <a:cs typeface="楷体_GB2312" charset="0"/>
              </a:rPr>
              <a:t>第</a:t>
            </a:r>
            <a:r>
              <a:rPr lang="en-US" sz="100" b="0">
                <a:latin typeface="Times New Roman" panose="02020603050405020304" charset="0"/>
                <a:cs typeface="楷体_GB2312" charset="0"/>
              </a:rPr>
              <a:t>8</a:t>
            </a:r>
            <a:r>
              <a:rPr lang="zh-CN" sz="100" b="0">
                <a:cs typeface="楷体_GB2312" charset="0"/>
              </a:rPr>
              <a:t>题图</a:t>
            </a:r>
            <a:endParaRPr lang="zh-CN" altLang="en-US" sz="100"/>
          </a:p>
        </p:txBody>
      </p:sp>
      <p:sp>
        <p:nvSpPr>
          <p:cNvPr id="4" name="文本框 3"/>
          <p:cNvSpPr txBox="1"/>
          <p:nvPr/>
        </p:nvSpPr>
        <p:spPr>
          <a:xfrm>
            <a:off x="7919260" y="1802234"/>
            <a:ext cx="431367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795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endParaRPr lang="en-US" altLang="en-US" sz="1795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6208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0"/>
          <p:cNvGraphicFramePr>
            <a:graphicFrameLocks noChangeAspect="1"/>
          </p:cNvGraphicFramePr>
          <p:nvPr/>
        </p:nvGraphicFramePr>
        <p:xfrm>
          <a:off x="278319" y="1001736"/>
          <a:ext cx="8587365" cy="314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r:id="rId3" imgW="10831830" imgH="3943985" progId="Word.Document.8">
                  <p:embed/>
                </p:oleObj>
              </mc:Choice>
              <mc:Fallback>
                <p:oleObj r:id="rId3" imgW="10831830" imgH="39439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1001736"/>
                        <a:ext cx="8587365" cy="31412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7285" name="Rectangle 21"/>
          <p:cNvSpPr/>
          <p:nvPr/>
        </p:nvSpPr>
        <p:spPr>
          <a:xfrm>
            <a:off x="2677802" y="971156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排斥 </a:t>
            </a:r>
          </a:p>
        </p:txBody>
      </p:sp>
      <p:sp>
        <p:nvSpPr>
          <p:cNvPr id="907286" name="Rectangle 22"/>
          <p:cNvSpPr/>
          <p:nvPr/>
        </p:nvSpPr>
        <p:spPr>
          <a:xfrm>
            <a:off x="5764829" y="981237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吸引 </a:t>
            </a:r>
          </a:p>
        </p:txBody>
      </p:sp>
      <p:sp>
        <p:nvSpPr>
          <p:cNvPr id="907287" name="Rectangle 23"/>
          <p:cNvSpPr/>
          <p:nvPr/>
        </p:nvSpPr>
        <p:spPr>
          <a:xfrm>
            <a:off x="244380" y="2221121"/>
            <a:ext cx="76174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磁场 </a:t>
            </a:r>
          </a:p>
        </p:txBody>
      </p:sp>
    </p:spTree>
    <p:extLst>
      <p:ext uri="{BB962C8B-B14F-4D97-AF65-F5344CB8AC3E}">
        <p14:creationId xmlns:p14="http://schemas.microsoft.com/office/powerpoint/2010/main" val="37365713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85" grpId="0"/>
      <p:bldP spid="907286" grpId="0"/>
      <p:bldP spid="9072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78319" y="551900"/>
          <a:ext cx="8587365" cy="430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r:id="rId3" imgW="10831830" imgH="5405755" progId="Word.Document.8">
                  <p:embed/>
                </p:oleObj>
              </mc:Choice>
              <mc:Fallback>
                <p:oleObj r:id="rId3" imgW="10831830" imgH="540575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551900"/>
                        <a:ext cx="8587365" cy="43055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3203" name="Rectangle 3"/>
          <p:cNvSpPr/>
          <p:nvPr/>
        </p:nvSpPr>
        <p:spPr>
          <a:xfrm>
            <a:off x="7162539" y="527621"/>
            <a:ext cx="10182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磁感线 </a:t>
            </a:r>
          </a:p>
        </p:txBody>
      </p:sp>
      <p:sp>
        <p:nvSpPr>
          <p:cNvPr id="1203204" name="Rectangle 4"/>
          <p:cNvSpPr/>
          <p:nvPr/>
        </p:nvSpPr>
        <p:spPr>
          <a:xfrm>
            <a:off x="7610008" y="1172764"/>
            <a:ext cx="69121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N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极 </a:t>
            </a:r>
          </a:p>
        </p:txBody>
      </p:sp>
      <p:sp>
        <p:nvSpPr>
          <p:cNvPr id="1203205" name="Rectangle 5"/>
          <p:cNvSpPr/>
          <p:nvPr/>
        </p:nvSpPr>
        <p:spPr>
          <a:xfrm>
            <a:off x="1594326" y="1767505"/>
            <a:ext cx="64793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</a:rPr>
              <a:t>S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</a:rPr>
              <a:t>极 </a:t>
            </a:r>
          </a:p>
        </p:txBody>
      </p:sp>
    </p:spTree>
    <p:extLst>
      <p:ext uri="{BB962C8B-B14F-4D97-AF65-F5344CB8AC3E}">
        <p14:creationId xmlns:p14="http://schemas.microsoft.com/office/powerpoint/2010/main" val="14291983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3" grpId="0"/>
      <p:bldP spid="1203204" grpId="0"/>
      <p:bldP spid="12032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78319" y="974015"/>
          <a:ext cx="8587365" cy="377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3" imgW="10831830" imgH="4734560" progId="Word.Document.8">
                  <p:embed/>
                </p:oleObj>
              </mc:Choice>
              <mc:Fallback>
                <p:oleObj r:id="rId3" imgW="10831830" imgH="473456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19" y="974015"/>
                        <a:ext cx="8587365" cy="37700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2179" name="Rectangle 3"/>
          <p:cNvSpPr/>
          <p:nvPr/>
        </p:nvSpPr>
        <p:spPr>
          <a:xfrm>
            <a:off x="1198393" y="2206268"/>
            <a:ext cx="11657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地理北极 </a:t>
            </a:r>
          </a:p>
        </p:txBody>
      </p:sp>
      <p:sp>
        <p:nvSpPr>
          <p:cNvPr id="1202180" name="Rectangle 4"/>
          <p:cNvSpPr/>
          <p:nvPr/>
        </p:nvSpPr>
        <p:spPr>
          <a:xfrm>
            <a:off x="5250744" y="2155866"/>
            <a:ext cx="11657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地理南极 </a:t>
            </a:r>
          </a:p>
        </p:txBody>
      </p:sp>
      <p:sp>
        <p:nvSpPr>
          <p:cNvPr id="1202181" name="Rectangle 5"/>
          <p:cNvSpPr/>
          <p:nvPr/>
        </p:nvSpPr>
        <p:spPr>
          <a:xfrm>
            <a:off x="3431962" y="3466312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磁偏角 </a:t>
            </a:r>
          </a:p>
        </p:txBody>
      </p:sp>
      <p:sp>
        <p:nvSpPr>
          <p:cNvPr id="1202182" name="Rectangle 6"/>
          <p:cNvSpPr/>
          <p:nvPr/>
        </p:nvSpPr>
        <p:spPr>
          <a:xfrm>
            <a:off x="7564757" y="3496553"/>
            <a:ext cx="704039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沈括 </a:t>
            </a:r>
          </a:p>
        </p:txBody>
      </p:sp>
    </p:spTree>
    <p:extLst>
      <p:ext uri="{BB962C8B-B14F-4D97-AF65-F5344CB8AC3E}">
        <p14:creationId xmlns:p14="http://schemas.microsoft.com/office/powerpoint/2010/main" val="13878905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9" grpId="0"/>
      <p:bldP spid="1202180" grpId="0"/>
      <p:bldP spid="1202181" grpId="0"/>
      <p:bldP spid="1202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83358" y="1317343"/>
          <a:ext cx="8577310" cy="251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r:id="rId3" imgW="10831830" imgH="3157220" progId="Word.Document.8">
                  <p:embed/>
                </p:oleObj>
              </mc:Choice>
              <mc:Fallback>
                <p:oleObj r:id="rId3" imgW="10831830" imgH="31572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358" y="1317343"/>
                        <a:ext cx="8577310" cy="25100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1156" name="Rectangle 4"/>
          <p:cNvSpPr/>
          <p:nvPr/>
        </p:nvSpPr>
        <p:spPr>
          <a:xfrm>
            <a:off x="546044" y="1924555"/>
            <a:ext cx="588623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anose="02020603050405020304" charset="0"/>
              </a:rPr>
              <a:t>磁化 </a:t>
            </a:r>
          </a:p>
        </p:txBody>
      </p:sp>
      <p:sp>
        <p:nvSpPr>
          <p:cNvPr id="1201157" name="Rectangle 5"/>
          <p:cNvSpPr/>
          <p:nvPr/>
        </p:nvSpPr>
        <p:spPr>
          <a:xfrm>
            <a:off x="7283204" y="1954797"/>
            <a:ext cx="768159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anose="02020603050405020304" charset="0"/>
              </a:rPr>
              <a:t>永磁体 </a:t>
            </a:r>
          </a:p>
        </p:txBody>
      </p:sp>
      <p:sp>
        <p:nvSpPr>
          <p:cNvPr id="1201158" name="Rectangle 6"/>
          <p:cNvSpPr/>
          <p:nvPr/>
        </p:nvSpPr>
        <p:spPr>
          <a:xfrm>
            <a:off x="7685423" y="2579779"/>
            <a:ext cx="768159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Times New Roman" panose="02020603050405020304" charset="0"/>
              </a:rPr>
              <a:t>软磁体 </a:t>
            </a:r>
          </a:p>
        </p:txBody>
      </p:sp>
    </p:spTree>
    <p:extLst>
      <p:ext uri="{BB962C8B-B14F-4D97-AF65-F5344CB8AC3E}">
        <p14:creationId xmlns:p14="http://schemas.microsoft.com/office/powerpoint/2010/main" val="42329381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/>
      <p:bldP spid="1201157" grpId="0"/>
      <p:bldP spid="1201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946762"/>
              </p:ext>
            </p:extLst>
          </p:nvPr>
        </p:nvGraphicFramePr>
        <p:xfrm>
          <a:off x="232367" y="1254311"/>
          <a:ext cx="8577310" cy="251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3" imgW="10831830" imgH="3157220" progId="Word.Document.8">
                  <p:embed/>
                </p:oleObj>
              </mc:Choice>
              <mc:Fallback>
                <p:oleObj r:id="rId3" imgW="10831830" imgH="31572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367" y="1254311"/>
                        <a:ext cx="8577310" cy="251000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875" name="Rectangle 3"/>
          <p:cNvSpPr/>
          <p:nvPr/>
        </p:nvSpPr>
        <p:spPr>
          <a:xfrm>
            <a:off x="6216069" y="2024582"/>
            <a:ext cx="251992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00" dirty="0">
                <a:latin typeface="Times New Roman" panose="02020603050405020304" charset="0"/>
              </a:rPr>
              <a:t>电流的方向 </a:t>
            </a:r>
          </a:p>
        </p:txBody>
      </p:sp>
      <p:sp>
        <p:nvSpPr>
          <p:cNvPr id="1231876" name="Rectangle 4"/>
          <p:cNvSpPr/>
          <p:nvPr/>
        </p:nvSpPr>
        <p:spPr>
          <a:xfrm>
            <a:off x="3250964" y="2639483"/>
            <a:ext cx="226344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00" dirty="0">
                <a:latin typeface="Times New Roman" panose="02020603050405020304" charset="0"/>
              </a:rPr>
              <a:t>磁效应 </a:t>
            </a:r>
          </a:p>
        </p:txBody>
      </p:sp>
      <p:sp>
        <p:nvSpPr>
          <p:cNvPr id="1231878" name="Rectangle 6"/>
          <p:cNvSpPr/>
          <p:nvPr/>
        </p:nvSpPr>
        <p:spPr>
          <a:xfrm>
            <a:off x="239352" y="3319907"/>
            <a:ext cx="226344" cy="10772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00" dirty="0">
                <a:latin typeface="Times New Roman" panose="02020603050405020304" charset="0"/>
              </a:rPr>
              <a:t>奥斯特 </a:t>
            </a:r>
          </a:p>
        </p:txBody>
      </p:sp>
      <p:sp>
        <p:nvSpPr>
          <p:cNvPr id="2" name="Rectangle 3"/>
          <p:cNvSpPr/>
          <p:nvPr/>
        </p:nvSpPr>
        <p:spPr>
          <a:xfrm>
            <a:off x="6468061" y="1907019"/>
            <a:ext cx="139653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电流的方向 </a:t>
            </a:r>
          </a:p>
        </p:txBody>
      </p:sp>
      <p:sp>
        <p:nvSpPr>
          <p:cNvPr id="3" name="Rectangle 4"/>
          <p:cNvSpPr/>
          <p:nvPr/>
        </p:nvSpPr>
        <p:spPr>
          <a:xfrm>
            <a:off x="3243979" y="2509315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磁效应 </a:t>
            </a:r>
          </a:p>
        </p:txBody>
      </p:sp>
      <p:sp>
        <p:nvSpPr>
          <p:cNvPr id="4" name="Rectangle 6"/>
          <p:cNvSpPr/>
          <p:nvPr/>
        </p:nvSpPr>
        <p:spPr>
          <a:xfrm>
            <a:off x="465696" y="3135241"/>
            <a:ext cx="93487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奥斯特 </a:t>
            </a:r>
          </a:p>
        </p:txBody>
      </p:sp>
    </p:spTree>
    <p:extLst>
      <p:ext uri="{BB962C8B-B14F-4D97-AF65-F5344CB8AC3E}">
        <p14:creationId xmlns:p14="http://schemas.microsoft.com/office/powerpoint/2010/main" val="39143516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/>
      <p:bldP spid="1231876" grpId="0"/>
      <p:bldP spid="1231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82088" y="997955"/>
          <a:ext cx="8577310" cy="313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3" imgW="10831830" imgH="3943985" progId="Word.Document.8">
                  <p:embed/>
                </p:oleObj>
              </mc:Choice>
              <mc:Fallback>
                <p:oleObj r:id="rId3" imgW="10831830" imgH="39439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088" y="997955"/>
                        <a:ext cx="8577310" cy="3134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1" name="Rectangle 3"/>
          <p:cNvSpPr/>
          <p:nvPr/>
        </p:nvSpPr>
        <p:spPr>
          <a:xfrm>
            <a:off x="5544660" y="1561126"/>
            <a:ext cx="11657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条形磁体 </a:t>
            </a:r>
          </a:p>
        </p:txBody>
      </p:sp>
      <p:sp>
        <p:nvSpPr>
          <p:cNvPr id="1230852" name="Rectangle 4"/>
          <p:cNvSpPr/>
          <p:nvPr/>
        </p:nvSpPr>
        <p:spPr>
          <a:xfrm>
            <a:off x="3769871" y="2821170"/>
            <a:ext cx="3704860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电流强弱 、 线圈匝数 、 有无铁芯 </a:t>
            </a:r>
          </a:p>
        </p:txBody>
      </p:sp>
      <p:sp>
        <p:nvSpPr>
          <p:cNvPr id="1230853" name="Rectangle 5"/>
          <p:cNvSpPr/>
          <p:nvPr/>
        </p:nvSpPr>
        <p:spPr>
          <a:xfrm>
            <a:off x="4669835" y="2246589"/>
            <a:ext cx="116570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zh-CN" altLang="en-US" sz="1800" dirty="0">
                <a:solidFill>
                  <a:srgbClr val="FF0000"/>
                </a:solidFill>
                <a:latin typeface="Times New Roman" panose="02020603050405020304" charset="0"/>
              </a:rPr>
              <a:t>电流方向 </a:t>
            </a:r>
          </a:p>
        </p:txBody>
      </p:sp>
    </p:spTree>
    <p:extLst>
      <p:ext uri="{BB962C8B-B14F-4D97-AF65-F5344CB8AC3E}">
        <p14:creationId xmlns:p14="http://schemas.microsoft.com/office/powerpoint/2010/main" val="32968620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1" grpId="0"/>
      <p:bldP spid="1230852" grpId="0"/>
      <p:bldP spid="123085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1060</Words>
  <Application>Microsoft Office PowerPoint</Application>
  <PresentationFormat>全屏显示(16:9)</PresentationFormat>
  <Paragraphs>125</Paragraphs>
  <Slides>30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2020-08-24T01:03:12Z</dcterms:created>
  <dcterms:modified xsi:type="dcterms:W3CDTF">2020-09-13T03:11:57Z</dcterms:modified>
</cp:coreProperties>
</file>