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gif" ContentType="image/gif"/>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2"/>
  </p:sldMasterIdLst>
  <p:notesMasterIdLst>
    <p:notesMasterId r:id="rId3"/>
  </p:notesMasterIdLst>
  <p:sldIdLst>
    <p:sldId id="760" r:id="rId4"/>
    <p:sldId id="736" r:id="rId5"/>
    <p:sldId id="737" r:id="rId6"/>
    <p:sldId id="605" r:id="rId7"/>
    <p:sldId id="738" r:id="rId8"/>
    <p:sldId id="739" r:id="rId9"/>
    <p:sldId id="719" r:id="rId10"/>
    <p:sldId id="643" r:id="rId11"/>
    <p:sldId id="718" r:id="rId12"/>
    <p:sldId id="721" r:id="rId13"/>
    <p:sldId id="740" r:id="rId14"/>
    <p:sldId id="704" r:id="rId15"/>
    <p:sldId id="722" r:id="rId16"/>
    <p:sldId id="723" r:id="rId17"/>
    <p:sldId id="726" r:id="rId18"/>
    <p:sldId id="741" r:id="rId19"/>
    <p:sldId id="742" r:id="rId20"/>
    <p:sldId id="524" r:id="rId21"/>
    <p:sldId id="526" r:id="rId22"/>
    <p:sldId id="743" r:id="rId23"/>
    <p:sldId id="744" r:id="rId24"/>
    <p:sldId id="745" r:id="rId25"/>
  </p:sldIdLst>
  <p:sldSz cx="12192000" cy="6858000"/>
  <p:notesSz cx="6858000" cy="9144000"/>
  <p:custDataLst>
    <p:tags r:id="rId26"/>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398" userDrawn="1">
          <p15:clr>
            <a:srgbClr val="A4A3A4"/>
          </p15:clr>
        </p15:guide>
        <p15:guide id="2" pos="3884" userDrawn="1">
          <p15:clr>
            <a:srgbClr val="A4A3A4"/>
          </p15:clr>
        </p15:guide>
      </p15:sldGuideLst>
    </p:ext>
  </p:extLst>
</p:presentation>
</file>

<file path=ppt/commentAuthors.xml><?xml version="1.0" encoding="utf-8"?>
<p:cmAuthorLst xmlns:p="http://schemas.openxmlformats.org/presentationml/2006/main">
  <p:cmAuthor id="1" name="Administrator" initials="A" lastIdx="0" clrIdx="0"/>
  <p:cmAuthor id="2" name="作者" initials="作" lastIdx="0" clrIdx="1"/>
  <p:cmAuthor id="3" name="lenovo" initials="l" lastIdx="0" clrIdx="2"/>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32" y="40"/>
      </p:cViewPr>
      <p:guideLst>
        <p:guide orient="horz" pos="2398"/>
        <p:guide pos="3884"/>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slideMaster" Target="slideMasters/slide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tags" Target="tags/tag165.xml" /><Relationship Id="rId27" Type="http://schemas.openxmlformats.org/officeDocument/2006/relationships/presProps" Target="presProps.xml" /><Relationship Id="rId28" Type="http://schemas.openxmlformats.org/officeDocument/2006/relationships/viewProps" Target="viewProps.xml" /><Relationship Id="rId29" Type="http://schemas.openxmlformats.org/officeDocument/2006/relationships/theme" Target="theme/theme1.xml" /><Relationship Id="rId3" Type="http://schemas.openxmlformats.org/officeDocument/2006/relationships/notesMaster" Target="notesMasters/notesMaster1.xml" /><Relationship Id="rId30" Type="http://schemas.openxmlformats.org/officeDocument/2006/relationships/tableStyles" Target="tableStyles.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cSld>
  <p:clrMapOvr>
    <a:masterClrMapping/>
  </p:clrMapOvr>
  <mc:AlternateContent>
    <mc:Choice xmlns:p14="http://schemas.microsoft.com/office/powerpoint/2010/main" Requires="p14">
      <p:transition p14:dur="500"/>
    </mc:Choice>
    <mc:Fallback>
      <p:transition/>
    </mc:Fallback>
  </mc:AlternateContent>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1_标题幻灯片">
    <p:spTree>
      <p:nvGrpSpPr>
        <p:cNvPr id="1" name=""/>
        <p:cNvGrpSpPr/>
        <p:nvPr/>
      </p:nvGrpSpPr>
      <p:grpSpPr>
        <a:xfrm>
          <a:off x="0" y="0"/>
          <a:ext cx="0" cy="0"/>
        </a:xfrm>
      </p:grpSpPr>
      <p:sp>
        <p:nvSpPr>
          <p:cNvPr id="2" name="标题 1"/>
          <p:cNvSpPr>
            <a:spLocks noGrp="1"/>
          </p:cNvSpPr>
          <p:nvPr>
            <p:ph type="ctrTitle"/>
          </p:nvPr>
        </p:nvSpPr>
        <p:spPr>
          <a:xfrm>
            <a:off x="1524150" y="1122363"/>
            <a:ext cx="91449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150" y="3602038"/>
            <a:ext cx="91449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83" y="6356350"/>
            <a:ext cx="2743470" cy="365125"/>
          </a:xfrm>
        </p:spPr>
        <p:txBody>
          <a:bodyPr/>
          <a:lstStyle/>
          <a:p>
            <a:fld id="{AC1B7B3F-A56B-4310-A966-BD55D80449F1}" type="datetimeFigureOut">
              <a:rPr lang="zh-CN" altLang="en-US" smtClean="0"/>
              <a:t/>
            </a:fld>
            <a:endParaRPr lang="zh-CN" altLang="en-US"/>
          </a:p>
        </p:txBody>
      </p:sp>
      <p:sp>
        <p:nvSpPr>
          <p:cNvPr id="5" name="页脚占位符 4"/>
          <p:cNvSpPr>
            <a:spLocks noGrp="1"/>
          </p:cNvSpPr>
          <p:nvPr>
            <p:ph type="ftr" sz="quarter" idx="11"/>
          </p:nvPr>
        </p:nvSpPr>
        <p:spPr>
          <a:xfrm>
            <a:off x="4038998" y="6356350"/>
            <a:ext cx="4115205" cy="365125"/>
          </a:xfrm>
        </p:spPr>
        <p:txBody>
          <a:bodyPr/>
          <a:lstStyle/>
          <a:p>
            <a:endParaRPr lang="zh-CN" altLang="en-US"/>
          </a:p>
        </p:txBody>
      </p:sp>
      <p:sp>
        <p:nvSpPr>
          <p:cNvPr id="6" name="灯片编号占位符 5"/>
          <p:cNvSpPr>
            <a:spLocks noGrp="1"/>
          </p:cNvSpPr>
          <p:nvPr>
            <p:ph type="sldNum" sz="quarter" idx="12"/>
          </p:nvPr>
        </p:nvSpPr>
        <p:spPr>
          <a:xfrm>
            <a:off x="8611448" y="6356350"/>
            <a:ext cx="2743470" cy="365125"/>
          </a:xfrm>
        </p:spPr>
        <p:txBody>
          <a:bodyPr/>
          <a:lstStyle/>
          <a:p>
            <a:fld id="{73127340-2293-49D2-96F1-6E7BF0C8FD9C}" type="slidenum">
              <a:rPr lang="zh-CN" altLang="en-US" smtClean="0"/>
              <a:t/>
            </a:fld>
            <a:endParaRPr lang="zh-CN" altLang="en-US"/>
          </a:p>
        </p:txBody>
      </p:sp>
    </p:spTree>
  </p:cSld>
  <p:clrMapOvr>
    <a:masterClrMapping/>
  </p:clrMapOvr>
  <mc:AlternateContent>
    <mc:Choice xmlns:p14="http://schemas.microsoft.com/office/powerpoint/2010/main" Requires="p14">
      <p:transition p14:dur="500"/>
    </mc:Choice>
    <mc:Fallback>
      <p:transition/>
    </mc:Fallback>
  </mc:AlternateContent>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4" name="日期占位符 3"/>
          <p:cNvSpPr>
            <a:spLocks noGrp="1"/>
          </p:cNvSpPr>
          <p:nvPr>
            <p:ph type="dt" sz="half" idx="10"/>
          </p:nvPr>
        </p:nvSpPr>
        <p:spPr>
          <a:xfrm>
            <a:off x="838283" y="6356350"/>
            <a:ext cx="2743470" cy="365125"/>
          </a:xfrm>
        </p:spPr>
        <p:txBody>
          <a:bodyPr/>
          <a:lstStyle/>
          <a:p>
            <a:fld id="{AC1B7B3F-A56B-4310-A966-BD55D80449F1}" type="datetimeFigureOut">
              <a:rPr lang="zh-CN" altLang="en-US" smtClean="0"/>
              <a:t/>
            </a:fld>
            <a:endParaRPr lang="zh-CN" altLang="en-US"/>
          </a:p>
        </p:txBody>
      </p:sp>
      <p:sp>
        <p:nvSpPr>
          <p:cNvPr id="5" name="页脚占位符 4"/>
          <p:cNvSpPr>
            <a:spLocks noGrp="1"/>
          </p:cNvSpPr>
          <p:nvPr>
            <p:ph type="ftr" sz="quarter" idx="11"/>
          </p:nvPr>
        </p:nvSpPr>
        <p:spPr>
          <a:xfrm>
            <a:off x="4038998" y="6356350"/>
            <a:ext cx="4115205" cy="365125"/>
          </a:xfrm>
        </p:spPr>
        <p:txBody>
          <a:bodyPr/>
          <a:lstStyle/>
          <a:p>
            <a:endParaRPr lang="zh-CN" altLang="en-US"/>
          </a:p>
        </p:txBody>
      </p:sp>
      <p:sp>
        <p:nvSpPr>
          <p:cNvPr id="6" name="灯片编号占位符 5"/>
          <p:cNvSpPr>
            <a:spLocks noGrp="1"/>
          </p:cNvSpPr>
          <p:nvPr>
            <p:ph type="sldNum" sz="quarter" idx="12"/>
          </p:nvPr>
        </p:nvSpPr>
        <p:spPr>
          <a:xfrm>
            <a:off x="8611448" y="6356350"/>
            <a:ext cx="2743470" cy="365125"/>
          </a:xfrm>
        </p:spPr>
        <p:txBody>
          <a:bodyPr/>
          <a:lstStyle/>
          <a:p>
            <a:fld id="{73127340-2293-49D2-96F1-6E7BF0C8FD9C}" type="slidenum">
              <a:rPr lang="zh-CN" altLang="en-US" smtClean="0"/>
              <a:t/>
            </a:fld>
            <a:endParaRPr lang="zh-CN" altLang="en-US"/>
          </a:p>
        </p:txBody>
      </p:sp>
    </p:spTree>
  </p:cSld>
  <p:clrMapOvr>
    <a:masterClrMapping/>
  </p:clrMapOvr>
  <mc:AlternateContent>
    <mc:Choice xmlns:p14="http://schemas.microsoft.com/office/powerpoint/2010/main" Requires="p14">
      <p:transition p14:dur="500"/>
    </mc:Choice>
    <mc:Fallback>
      <p:transition/>
    </mc:Fallback>
  </mc:AlternateContent>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a:xfrm>
            <a:off x="838283" y="6356350"/>
            <a:ext cx="2743470" cy="365125"/>
          </a:xfrm>
        </p:spPr>
        <p:txBody>
          <a:bodyPr/>
          <a:lstStyle/>
          <a:p>
            <a:fld id="{82F288E0-7875-42C4-84C8-98DBBD3BF4D2}" type="datetimeFigureOut">
              <a:rPr lang="zh-CN" altLang="en-US" smtClean="0"/>
              <a:t/>
            </a:fld>
            <a:endParaRPr lang="zh-CN" altLang="en-US"/>
          </a:p>
        </p:txBody>
      </p:sp>
      <p:sp>
        <p:nvSpPr>
          <p:cNvPr id="3" name="页脚占位符 2"/>
          <p:cNvSpPr>
            <a:spLocks noGrp="1"/>
          </p:cNvSpPr>
          <p:nvPr>
            <p:ph type="ftr" sz="quarter" idx="11"/>
          </p:nvPr>
        </p:nvSpPr>
        <p:spPr>
          <a:xfrm>
            <a:off x="4038998" y="6356350"/>
            <a:ext cx="4115205" cy="365125"/>
          </a:xfrm>
        </p:spPr>
        <p:txBody>
          <a:bodyPr/>
          <a:lstStyle/>
          <a:p>
            <a:endParaRPr lang="zh-CN" altLang="en-US"/>
          </a:p>
        </p:txBody>
      </p:sp>
      <p:sp>
        <p:nvSpPr>
          <p:cNvPr id="4" name="灯片编号占位符 3"/>
          <p:cNvSpPr>
            <a:spLocks noGrp="1"/>
          </p:cNvSpPr>
          <p:nvPr>
            <p:ph type="sldNum" sz="quarter" idx="12"/>
          </p:nvPr>
        </p:nvSpPr>
        <p:spPr>
          <a:xfrm>
            <a:off x="8611448" y="6356350"/>
            <a:ext cx="2743470" cy="365125"/>
          </a:xfrm>
        </p:spPr>
        <p:txBody>
          <a:bodyPr/>
          <a:lstStyle/>
          <a:p>
            <a:fld id="{7D9BB5D0-35E4-459D-AEF3-FE4D7C45CC19}" type="slidenum">
              <a:rPr lang="zh-CN" altLang="en-US" smtClean="0"/>
              <a:t/>
            </a:fld>
            <a:endParaRPr lang="zh-CN" altLang="en-US"/>
          </a:p>
        </p:txBody>
      </p:sp>
    </p:spTree>
  </p:cSld>
  <p:clrMapOvr>
    <a:masterClrMapping/>
  </p:clrMapOvr>
  <mc:AlternateContent>
    <mc:Choice xmlns:p14="http://schemas.microsoft.com/office/powerpoint/2010/main" Requires="p14">
      <p:transition p14:dur="500"/>
    </mc:Choice>
    <mc:Fallback>
      <p:transition/>
    </mc:Fallback>
  </mc:AlternateContent>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nvGrpSpPr>
      <p:grpSpPr>
        <a:xfrm>
          <a:off x="0" y="0"/>
          <a: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
            </a:fld>
            <a:endParaRPr lang="zh-CN" altLang="en-US"/>
          </a:p>
        </p:txBody>
      </p:sp>
    </p:spTree>
  </p:cSld>
  <p:clrMapOvr>
    <a:masterClrMapping/>
  </p:clrMapOvr>
  <mc:AlternateContent>
    <mc:Choice xmlns:p14="http://schemas.microsoft.com/office/powerpoint/2010/main" Requires="p14">
      <p:transition p14:dur="500"/>
    </mc:Choice>
    <mc:Fallback>
      <p:transition/>
    </mc:Fallback>
  </mc:AlternateContent>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file:///D:\qq&#25991;&#20214;\712321467\Image\C2C\Image2\%7b75232B38-A165-1FB7-499C-2E1C792CACB5%7d.png" TargetMode="External" /><Relationship Id="rId11" Type="http://schemas.openxmlformats.org/officeDocument/2006/relationships/image" Target="../media/image3.png"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image" Target="../media/image1.png" /><Relationship Id="rId7" Type="http://schemas.openxmlformats.org/officeDocument/2006/relationships/tags" Target="../tags/tag1.xml" /><Relationship Id="rId8" Type="http://schemas.openxmlformats.org/officeDocument/2006/relationships/image" Target="../media/image2.png" /><Relationship Id="rId9" Type="http://schemas.openxmlformats.org/officeDocument/2006/relationships/tags" Target="../tags/tag2.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noFill/>
        <a:effectLst/>
      </p:bgPr>
    </p:bg>
    <p:spTree>
      <p:nvGrpSpPr>
        <p:cNvPr id="1" name=""/>
        <p:cNvGrpSpPr/>
        <p:nvPr/>
      </p:nvGrpSpPr>
      <p:grpSpPr>
        <a:xfrm>
          <a:off x="0" y="0"/>
          <a:ext cx="0" cy="0"/>
        </a:xfrm>
      </p:grpSpPr>
      <p:pic>
        <p:nvPicPr>
          <p:cNvPr id="8" name="图片 7"/>
          <p:cNvPicPr>
            <a:picLocks noChangeAspect="1"/>
          </p:cNvPicPr>
          <p:nvPr userDrawn="1">
            <p:custDataLst>
              <p:tags r:id="rId7"/>
            </p:custDataLst>
          </p:nvPr>
        </p:nvPicPr>
        <p:blipFill>
          <a:blip r:embed="rId6">
            <a:extLst>
              <a:ext uri="{28A0092B-C50C-407E-A947-70E740481C1C}">
                <a14:useLocalDpi xmlns:a14="http://schemas.microsoft.com/office/drawing/2010/main" val="0"/>
              </a:ext>
            </a:extLst>
          </a:blip>
          <a:srcRect t="1563" b="-1"/>
          <a:stretch>
            <a:fillRect/>
          </a:stretch>
        </p:blipFill>
        <p:spPr>
          <a:xfrm>
            <a:off x="0" y="0"/>
            <a:ext cx="12190095" cy="6858000"/>
          </a:xfrm>
          <a:prstGeom prst="rect">
            <a:avLst/>
          </a:prstGeom>
        </p:spPr>
      </p:pic>
      <p:pic>
        <p:nvPicPr>
          <p:cNvPr id="3" name="图片 2" descr="8523"/>
          <p:cNvPicPr>
            <a:picLocks noChangeAspect="1"/>
          </p:cNvPicPr>
          <p:nvPr userDrawn="1">
            <p:custDataLst>
              <p:tags r:id="rId9"/>
            </p:custDataLst>
          </p:nvPr>
        </p:nvPicPr>
        <p:blipFill>
          <a:blip r:embed="rId8"/>
          <a:stretch>
            <a:fillRect/>
          </a:stretch>
        </p:blipFill>
        <p:spPr>
          <a:xfrm>
            <a:off x="76835" y="100330"/>
            <a:ext cx="12038965" cy="6648450"/>
          </a:xfrm>
          <a:prstGeom prst="rect">
            <a:avLst/>
          </a:prstGeom>
        </p:spPr>
      </p:pic>
      <p:pic>
        <p:nvPicPr>
          <p:cNvPr id="9" name="图片 1073743875" descr="学科网 zxxk.com" title=""/>
          <p:cNvPicPr>
            <a:picLocks noChangeAspect="1"/>
          </p:cNvPicPr>
          <p:nvPr/>
        </p:nvPicPr>
        <p:blipFill>
          <a:blip r:embed="rId11" r:link="rId10"/>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mc:Choice xmlns:p14="http://schemas.microsoft.com/office/powerpoint/2010/main" Requires="p14">
      <p:transition p14:dur="500"/>
    </mc:Choice>
    <mc:Fallback>
      <p:transition/>
    </mc:Fallback>
  </mc:AlternateConten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7.xml" /><Relationship Id="rId11" Type="http://schemas.openxmlformats.org/officeDocument/2006/relationships/tags" Target="../tags/tag8.xml" /><Relationship Id="rId12" Type="http://schemas.openxmlformats.org/officeDocument/2006/relationships/image" Target="../media/image7.png" /><Relationship Id="rId13" Type="http://schemas.openxmlformats.org/officeDocument/2006/relationships/tags" Target="../tags/tag9.xml" /><Relationship Id="rId14" Type="http://schemas.openxmlformats.org/officeDocument/2006/relationships/image" Target="../media/image8.png" /><Relationship Id="rId15" Type="http://schemas.openxmlformats.org/officeDocument/2006/relationships/tags" Target="../tags/tag10.xml" /><Relationship Id="rId16" Type="http://schemas.openxmlformats.org/officeDocument/2006/relationships/tags" Target="../tags/tag11.xml" /><Relationship Id="rId2" Type="http://schemas.openxmlformats.org/officeDocument/2006/relationships/image" Target="../media/image1.png" /><Relationship Id="rId3" Type="http://schemas.openxmlformats.org/officeDocument/2006/relationships/tags" Target="../tags/tag3.xml" /><Relationship Id="rId4" Type="http://schemas.openxmlformats.org/officeDocument/2006/relationships/image" Target="../media/image4.png" /><Relationship Id="rId5" Type="http://schemas.openxmlformats.org/officeDocument/2006/relationships/tags" Target="../tags/tag4.xml" /><Relationship Id="rId6" Type="http://schemas.openxmlformats.org/officeDocument/2006/relationships/tags" Target="../tags/tag5.xml" /><Relationship Id="rId7" Type="http://schemas.openxmlformats.org/officeDocument/2006/relationships/image" Target="../media/image5.png" /><Relationship Id="rId8" Type="http://schemas.openxmlformats.org/officeDocument/2006/relationships/tags" Target="../tags/tag6.xml" /><Relationship Id="rId9" Type="http://schemas.openxmlformats.org/officeDocument/2006/relationships/image" Target="../media/image6.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63.xml" /><Relationship Id="rId11" Type="http://schemas.openxmlformats.org/officeDocument/2006/relationships/tags" Target="../tags/tag64.xml" /><Relationship Id="rId2" Type="http://schemas.openxmlformats.org/officeDocument/2006/relationships/tags" Target="../tags/tag56.xml" /><Relationship Id="rId3" Type="http://schemas.openxmlformats.org/officeDocument/2006/relationships/tags" Target="../tags/tag57.xml" /><Relationship Id="rId4" Type="http://schemas.openxmlformats.org/officeDocument/2006/relationships/tags" Target="../tags/tag58.xml" /><Relationship Id="rId5" Type="http://schemas.openxmlformats.org/officeDocument/2006/relationships/tags" Target="../tags/tag59.xml" /><Relationship Id="rId6" Type="http://schemas.openxmlformats.org/officeDocument/2006/relationships/tags" Target="../tags/tag60.xml" /><Relationship Id="rId7" Type="http://schemas.openxmlformats.org/officeDocument/2006/relationships/tags" Target="../tags/tag61.xml" /><Relationship Id="rId8" Type="http://schemas.openxmlformats.org/officeDocument/2006/relationships/tags" Target="../tags/tag62.xml" /><Relationship Id="rId9" Type="http://schemas.openxmlformats.org/officeDocument/2006/relationships/image" Target="../media/image15.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72.xml" /><Relationship Id="rId11" Type="http://schemas.openxmlformats.org/officeDocument/2006/relationships/tags" Target="../tags/tag73.xml" /><Relationship Id="rId2" Type="http://schemas.openxmlformats.org/officeDocument/2006/relationships/tags" Target="../tags/tag65.xml" /><Relationship Id="rId3" Type="http://schemas.openxmlformats.org/officeDocument/2006/relationships/tags" Target="../tags/tag66.xml" /><Relationship Id="rId4" Type="http://schemas.openxmlformats.org/officeDocument/2006/relationships/tags" Target="../tags/tag67.xml" /><Relationship Id="rId5" Type="http://schemas.openxmlformats.org/officeDocument/2006/relationships/tags" Target="../tags/tag68.xml" /><Relationship Id="rId6" Type="http://schemas.openxmlformats.org/officeDocument/2006/relationships/image" Target="../media/image16.png" /><Relationship Id="rId7" Type="http://schemas.openxmlformats.org/officeDocument/2006/relationships/tags" Target="../tags/tag69.xml" /><Relationship Id="rId8" Type="http://schemas.openxmlformats.org/officeDocument/2006/relationships/tags" Target="../tags/tag70.xml" /><Relationship Id="rId9" Type="http://schemas.openxmlformats.org/officeDocument/2006/relationships/tags" Target="../tags/tag71.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image" Target="../media/image17.jpeg" /><Relationship Id="rId11" Type="http://schemas.openxmlformats.org/officeDocument/2006/relationships/tags" Target="../tags/tag82.xml" /><Relationship Id="rId12" Type="http://schemas.openxmlformats.org/officeDocument/2006/relationships/tags" Target="../tags/tag83.xml" /><Relationship Id="rId2" Type="http://schemas.openxmlformats.org/officeDocument/2006/relationships/tags" Target="../tags/tag74.xml" /><Relationship Id="rId3" Type="http://schemas.openxmlformats.org/officeDocument/2006/relationships/tags" Target="../tags/tag75.xml" /><Relationship Id="rId4" Type="http://schemas.openxmlformats.org/officeDocument/2006/relationships/tags" Target="../tags/tag76.xml" /><Relationship Id="rId5" Type="http://schemas.openxmlformats.org/officeDocument/2006/relationships/tags" Target="../tags/tag77.xml" /><Relationship Id="rId6" Type="http://schemas.openxmlformats.org/officeDocument/2006/relationships/tags" Target="../tags/tag78.xml" /><Relationship Id="rId7" Type="http://schemas.openxmlformats.org/officeDocument/2006/relationships/tags" Target="../tags/tag79.xml" /><Relationship Id="rId8" Type="http://schemas.openxmlformats.org/officeDocument/2006/relationships/tags" Target="../tags/tag80.xml" /><Relationship Id="rId9" Type="http://schemas.openxmlformats.org/officeDocument/2006/relationships/tags" Target="../tags/tag81.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91.xml" /><Relationship Id="rId11" Type="http://schemas.openxmlformats.org/officeDocument/2006/relationships/tags" Target="../tags/tag92.xml" /><Relationship Id="rId12" Type="http://schemas.openxmlformats.org/officeDocument/2006/relationships/tags" Target="../tags/tag93.xml" /><Relationship Id="rId2" Type="http://schemas.openxmlformats.org/officeDocument/2006/relationships/tags" Target="../tags/tag84.xml" /><Relationship Id="rId3" Type="http://schemas.openxmlformats.org/officeDocument/2006/relationships/tags" Target="../tags/tag85.xml" /><Relationship Id="rId4" Type="http://schemas.openxmlformats.org/officeDocument/2006/relationships/tags" Target="../tags/tag86.xml" /><Relationship Id="rId5" Type="http://schemas.openxmlformats.org/officeDocument/2006/relationships/tags" Target="../tags/tag87.xml" /><Relationship Id="rId6" Type="http://schemas.openxmlformats.org/officeDocument/2006/relationships/image" Target="../media/image18.gif" /><Relationship Id="rId7" Type="http://schemas.openxmlformats.org/officeDocument/2006/relationships/tags" Target="../tags/tag88.xml" /><Relationship Id="rId8" Type="http://schemas.openxmlformats.org/officeDocument/2006/relationships/tags" Target="../tags/tag89.xml" /><Relationship Id="rId9" Type="http://schemas.openxmlformats.org/officeDocument/2006/relationships/tags" Target="../tags/tag90.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100.xml" /><Relationship Id="rId11" Type="http://schemas.openxmlformats.org/officeDocument/2006/relationships/image" Target="../media/image21.jpeg" /><Relationship Id="rId12" Type="http://schemas.openxmlformats.org/officeDocument/2006/relationships/tags" Target="../tags/tag101.xml" /><Relationship Id="rId13" Type="http://schemas.openxmlformats.org/officeDocument/2006/relationships/tags" Target="../tags/tag102.xml" /><Relationship Id="rId14" Type="http://schemas.openxmlformats.org/officeDocument/2006/relationships/tags" Target="../tags/tag103.xml" /><Relationship Id="rId15" Type="http://schemas.openxmlformats.org/officeDocument/2006/relationships/tags" Target="../tags/tag104.xml" /><Relationship Id="rId16" Type="http://schemas.openxmlformats.org/officeDocument/2006/relationships/tags" Target="../tags/tag105.xml" /><Relationship Id="rId2" Type="http://schemas.openxmlformats.org/officeDocument/2006/relationships/tags" Target="../tags/tag94.xml" /><Relationship Id="rId3" Type="http://schemas.openxmlformats.org/officeDocument/2006/relationships/tags" Target="../tags/tag95.xml" /><Relationship Id="rId4" Type="http://schemas.openxmlformats.org/officeDocument/2006/relationships/tags" Target="../tags/tag96.xml" /><Relationship Id="rId5" Type="http://schemas.openxmlformats.org/officeDocument/2006/relationships/tags" Target="../tags/tag97.xml" /><Relationship Id="rId6" Type="http://schemas.openxmlformats.org/officeDocument/2006/relationships/tags" Target="../tags/tag98.xml" /><Relationship Id="rId7" Type="http://schemas.openxmlformats.org/officeDocument/2006/relationships/image" Target="../media/image19.jpeg" /><Relationship Id="rId8" Type="http://schemas.openxmlformats.org/officeDocument/2006/relationships/tags" Target="../tags/tag99.xml" /><Relationship Id="rId9" Type="http://schemas.openxmlformats.org/officeDocument/2006/relationships/image" Target="../media/image20.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image" Target="../media/image22.png" /><Relationship Id="rId11" Type="http://schemas.openxmlformats.org/officeDocument/2006/relationships/tags" Target="../tags/tag114.xml" /><Relationship Id="rId12" Type="http://schemas.openxmlformats.org/officeDocument/2006/relationships/tags" Target="../tags/tag115.xml" /><Relationship Id="rId13" Type="http://schemas.openxmlformats.org/officeDocument/2006/relationships/tags" Target="../tags/tag116.xml" /><Relationship Id="rId2" Type="http://schemas.openxmlformats.org/officeDocument/2006/relationships/tags" Target="../tags/tag106.xml" /><Relationship Id="rId3" Type="http://schemas.openxmlformats.org/officeDocument/2006/relationships/tags" Target="../tags/tag107.xml" /><Relationship Id="rId4" Type="http://schemas.openxmlformats.org/officeDocument/2006/relationships/tags" Target="../tags/tag108.xml" /><Relationship Id="rId5" Type="http://schemas.openxmlformats.org/officeDocument/2006/relationships/tags" Target="../tags/tag109.xml" /><Relationship Id="rId6" Type="http://schemas.openxmlformats.org/officeDocument/2006/relationships/tags" Target="../tags/tag110.xml" /><Relationship Id="rId7" Type="http://schemas.openxmlformats.org/officeDocument/2006/relationships/tags" Target="../tags/tag111.xml" /><Relationship Id="rId8" Type="http://schemas.openxmlformats.org/officeDocument/2006/relationships/tags" Target="../tags/tag112.xml" /><Relationship Id="rId9" Type="http://schemas.openxmlformats.org/officeDocument/2006/relationships/tags" Target="../tags/tag113.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124.xml" /><Relationship Id="rId11" Type="http://schemas.openxmlformats.org/officeDocument/2006/relationships/tags" Target="../tags/tag125.xml" /><Relationship Id="rId12" Type="http://schemas.openxmlformats.org/officeDocument/2006/relationships/tags" Target="../tags/tag126.xml" /><Relationship Id="rId13" Type="http://schemas.openxmlformats.org/officeDocument/2006/relationships/tags" Target="../tags/tag127.xml" /><Relationship Id="rId2" Type="http://schemas.openxmlformats.org/officeDocument/2006/relationships/tags" Target="../tags/tag117.xml" /><Relationship Id="rId3" Type="http://schemas.openxmlformats.org/officeDocument/2006/relationships/tags" Target="../tags/tag118.xml" /><Relationship Id="rId4" Type="http://schemas.openxmlformats.org/officeDocument/2006/relationships/tags" Target="../tags/tag119.xml" /><Relationship Id="rId5" Type="http://schemas.openxmlformats.org/officeDocument/2006/relationships/tags" Target="../tags/tag120.xml" /><Relationship Id="rId6" Type="http://schemas.openxmlformats.org/officeDocument/2006/relationships/tags" Target="../tags/tag121.xml" /><Relationship Id="rId7" Type="http://schemas.openxmlformats.org/officeDocument/2006/relationships/image" Target="../media/image23.png" /><Relationship Id="rId8" Type="http://schemas.openxmlformats.org/officeDocument/2006/relationships/tags" Target="../tags/tag122.xml" /><Relationship Id="rId9" Type="http://schemas.openxmlformats.org/officeDocument/2006/relationships/tags" Target="../tags/tag123.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134.xml" /><Relationship Id="rId11" Type="http://schemas.openxmlformats.org/officeDocument/2006/relationships/tags" Target="../tags/tag135.xml" /><Relationship Id="rId12" Type="http://schemas.openxmlformats.org/officeDocument/2006/relationships/tags" Target="../tags/tag136.xml" /><Relationship Id="rId13" Type="http://schemas.openxmlformats.org/officeDocument/2006/relationships/tags" Target="../tags/tag137.xml" /><Relationship Id="rId14" Type="http://schemas.openxmlformats.org/officeDocument/2006/relationships/tags" Target="../tags/tag138.xml" /><Relationship Id="rId15" Type="http://schemas.openxmlformats.org/officeDocument/2006/relationships/tags" Target="../tags/tag139.xml" /><Relationship Id="rId2" Type="http://schemas.openxmlformats.org/officeDocument/2006/relationships/tags" Target="../tags/tag128.xml" /><Relationship Id="rId3" Type="http://schemas.openxmlformats.org/officeDocument/2006/relationships/tags" Target="../tags/tag129.xml" /><Relationship Id="rId4" Type="http://schemas.openxmlformats.org/officeDocument/2006/relationships/tags" Target="../tags/tag130.xml" /><Relationship Id="rId5" Type="http://schemas.openxmlformats.org/officeDocument/2006/relationships/tags" Target="../tags/tag131.xml" /><Relationship Id="rId6" Type="http://schemas.openxmlformats.org/officeDocument/2006/relationships/tags" Target="../tags/tag132.xml" /><Relationship Id="rId7" Type="http://schemas.openxmlformats.org/officeDocument/2006/relationships/image" Target="../media/image24.jpeg" /><Relationship Id="rId8" Type="http://schemas.openxmlformats.org/officeDocument/2006/relationships/tags" Target="../tags/tag133.xml" /><Relationship Id="rId9" Type="http://schemas.openxmlformats.org/officeDocument/2006/relationships/image" Target="../media/image25.jpe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148.xml" /><Relationship Id="rId11" Type="http://schemas.openxmlformats.org/officeDocument/2006/relationships/tags" Target="../tags/tag149.xml" /><Relationship Id="rId12" Type="http://schemas.openxmlformats.org/officeDocument/2006/relationships/tags" Target="../tags/tag150.xml" /><Relationship Id="rId13" Type="http://schemas.openxmlformats.org/officeDocument/2006/relationships/tags" Target="../tags/tag151.xml" /><Relationship Id="rId14" Type="http://schemas.openxmlformats.org/officeDocument/2006/relationships/tags" Target="../tags/tag152.xml" /><Relationship Id="rId15" Type="http://schemas.openxmlformats.org/officeDocument/2006/relationships/tags" Target="../tags/tag153.xml" /><Relationship Id="rId16" Type="http://schemas.openxmlformats.org/officeDocument/2006/relationships/tags" Target="../tags/tag154.xml" /><Relationship Id="rId17" Type="http://schemas.openxmlformats.org/officeDocument/2006/relationships/tags" Target="../tags/tag155.xml" /><Relationship Id="rId2" Type="http://schemas.openxmlformats.org/officeDocument/2006/relationships/tags" Target="../tags/tag140.xml" /><Relationship Id="rId3" Type="http://schemas.openxmlformats.org/officeDocument/2006/relationships/tags" Target="../tags/tag141.xml" /><Relationship Id="rId4" Type="http://schemas.openxmlformats.org/officeDocument/2006/relationships/tags" Target="../tags/tag142.xml" /><Relationship Id="rId5" Type="http://schemas.openxmlformats.org/officeDocument/2006/relationships/tags" Target="../tags/tag143.xml" /><Relationship Id="rId6" Type="http://schemas.openxmlformats.org/officeDocument/2006/relationships/tags" Target="../tags/tag144.xml" /><Relationship Id="rId7" Type="http://schemas.openxmlformats.org/officeDocument/2006/relationships/tags" Target="../tags/tag145.xml" /><Relationship Id="rId8" Type="http://schemas.openxmlformats.org/officeDocument/2006/relationships/tags" Target="../tags/tag146.xml" /><Relationship Id="rId9" Type="http://schemas.openxmlformats.org/officeDocument/2006/relationships/tags" Target="../tags/tag147.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156.xml" /><Relationship Id="rId3" Type="http://schemas.openxmlformats.org/officeDocument/2006/relationships/tags" Target="../tags/tag157.xml" /><Relationship Id="rId4" Type="http://schemas.openxmlformats.org/officeDocument/2006/relationships/tags" Target="../tags/tag158.xml" /><Relationship Id="rId5" Type="http://schemas.openxmlformats.org/officeDocument/2006/relationships/tags" Target="../tags/tag159.xml" /><Relationship Id="rId6" Type="http://schemas.openxmlformats.org/officeDocument/2006/relationships/tags" Target="../tags/tag160.xml" /><Relationship Id="rId7" Type="http://schemas.openxmlformats.org/officeDocument/2006/relationships/tags" Target="../tags/tag161.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12.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162.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163.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164.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13.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14.xml" /><Relationship Id="rId3" Type="http://schemas.openxmlformats.org/officeDocument/2006/relationships/image" Target="../media/image9.jpeg" /><Relationship Id="rId4" Type="http://schemas.openxmlformats.org/officeDocument/2006/relationships/tags" Target="../tags/tag15.xml" /><Relationship Id="rId5" Type="http://schemas.openxmlformats.org/officeDocument/2006/relationships/tags" Target="../tags/tag16.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17.xml" /><Relationship Id="rId3" Type="http://schemas.openxmlformats.org/officeDocument/2006/relationships/tags" Target="../tags/tag18.xml" /><Relationship Id="rId4" Type="http://schemas.openxmlformats.org/officeDocument/2006/relationships/tags" Target="../tags/tag19.xml" /><Relationship Id="rId5" Type="http://schemas.openxmlformats.org/officeDocument/2006/relationships/tags" Target="../tags/tag20.xml" /><Relationship Id="rId6" Type="http://schemas.openxmlformats.org/officeDocument/2006/relationships/tags" Target="../tags/tag21.xml" /><Relationship Id="rId7" Type="http://schemas.openxmlformats.org/officeDocument/2006/relationships/image" Target="../media/image10.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22.xml" /><Relationship Id="rId3" Type="http://schemas.openxmlformats.org/officeDocument/2006/relationships/tags" Target="../tags/tag23.xml" /><Relationship Id="rId4" Type="http://schemas.openxmlformats.org/officeDocument/2006/relationships/tags" Target="../tags/tag24.xml" /><Relationship Id="rId5" Type="http://schemas.openxmlformats.org/officeDocument/2006/relationships/tags" Target="../tags/tag25.xml" /><Relationship Id="rId6" Type="http://schemas.openxmlformats.org/officeDocument/2006/relationships/image" Target="../media/image11.jpeg" /><Relationship Id="rId7" Type="http://schemas.openxmlformats.org/officeDocument/2006/relationships/tags" Target="../tags/tag26.xml" /><Relationship Id="rId8" Type="http://schemas.openxmlformats.org/officeDocument/2006/relationships/tags" Target="../tags/tag27.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35.xml" /><Relationship Id="rId11" Type="http://schemas.openxmlformats.org/officeDocument/2006/relationships/video" Target="../media/media1.mp4" /><Relationship Id="rId12" Type="http://schemas.microsoft.com/office/2007/relationships/media" Target="../media/media1.mp4" /><Relationship Id="rId13" Type="http://schemas.openxmlformats.org/officeDocument/2006/relationships/tags" Target="../tags/tag36.xml" /><Relationship Id="rId2" Type="http://schemas.openxmlformats.org/officeDocument/2006/relationships/tags" Target="../tags/tag28.xml" /><Relationship Id="rId3" Type="http://schemas.openxmlformats.org/officeDocument/2006/relationships/tags" Target="../tags/tag29.xml" /><Relationship Id="rId4" Type="http://schemas.openxmlformats.org/officeDocument/2006/relationships/tags" Target="../tags/tag30.xml" /><Relationship Id="rId5" Type="http://schemas.openxmlformats.org/officeDocument/2006/relationships/tags" Target="../tags/tag31.xml" /><Relationship Id="rId6" Type="http://schemas.openxmlformats.org/officeDocument/2006/relationships/tags" Target="../tags/tag32.xml" /><Relationship Id="rId7" Type="http://schemas.openxmlformats.org/officeDocument/2006/relationships/tags" Target="../tags/tag33.xml" /><Relationship Id="rId8" Type="http://schemas.openxmlformats.org/officeDocument/2006/relationships/tags" Target="../tags/tag34.xml" /><Relationship Id="rId9" Type="http://schemas.openxmlformats.org/officeDocument/2006/relationships/image" Target="../media/image12.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44.xml" /><Relationship Id="rId11" Type="http://schemas.openxmlformats.org/officeDocument/2006/relationships/tags" Target="../tags/tag45.xml" /><Relationship Id="rId12" Type="http://schemas.openxmlformats.org/officeDocument/2006/relationships/tags" Target="../tags/tag46.xml" /><Relationship Id="rId2" Type="http://schemas.openxmlformats.org/officeDocument/2006/relationships/tags" Target="../tags/tag37.xml" /><Relationship Id="rId3" Type="http://schemas.openxmlformats.org/officeDocument/2006/relationships/tags" Target="../tags/tag38.xml" /><Relationship Id="rId4" Type="http://schemas.openxmlformats.org/officeDocument/2006/relationships/tags" Target="../tags/tag39.xml" /><Relationship Id="rId5" Type="http://schemas.openxmlformats.org/officeDocument/2006/relationships/tags" Target="../tags/tag40.xml" /><Relationship Id="rId6" Type="http://schemas.openxmlformats.org/officeDocument/2006/relationships/image" Target="../media/image13.jpeg" /><Relationship Id="rId7" Type="http://schemas.openxmlformats.org/officeDocument/2006/relationships/tags" Target="../tags/tag41.xml" /><Relationship Id="rId8" Type="http://schemas.openxmlformats.org/officeDocument/2006/relationships/tags" Target="../tags/tag42.xml" /><Relationship Id="rId9" Type="http://schemas.openxmlformats.org/officeDocument/2006/relationships/tags" Target="../tags/tag43.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54.xml" /><Relationship Id="rId11" Type="http://schemas.openxmlformats.org/officeDocument/2006/relationships/tags" Target="../tags/tag55.xml" /><Relationship Id="rId2" Type="http://schemas.openxmlformats.org/officeDocument/2006/relationships/tags" Target="../tags/tag47.xml" /><Relationship Id="rId3" Type="http://schemas.openxmlformats.org/officeDocument/2006/relationships/tags" Target="../tags/tag48.xml" /><Relationship Id="rId4" Type="http://schemas.openxmlformats.org/officeDocument/2006/relationships/tags" Target="../tags/tag49.xml" /><Relationship Id="rId5" Type="http://schemas.openxmlformats.org/officeDocument/2006/relationships/tags" Target="../tags/tag50.xml" /><Relationship Id="rId6" Type="http://schemas.openxmlformats.org/officeDocument/2006/relationships/tags" Target="../tags/tag51.xml" /><Relationship Id="rId7" Type="http://schemas.openxmlformats.org/officeDocument/2006/relationships/tags" Target="../tags/tag52.xml" /><Relationship Id="rId8" Type="http://schemas.openxmlformats.org/officeDocument/2006/relationships/tags" Target="../tags/tag53.xml" /><Relationship Id="rId9" Type="http://schemas.openxmlformats.org/officeDocument/2006/relationships/image" Target="../media/image14.jpe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图片 2" title=""/>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rcRect t="1563" b="-1"/>
          <a:stretch>
            <a:fillRect/>
          </a:stretch>
        </p:blipFill>
        <p:spPr>
          <a:xfrm>
            <a:off x="0" y="0"/>
            <a:ext cx="12190095" cy="6858000"/>
          </a:xfrm>
          <a:prstGeom prst="rect">
            <a:avLst/>
          </a:prstGeom>
        </p:spPr>
      </p:pic>
      <p:grpSp>
        <p:nvGrpSpPr>
          <p:cNvPr id="5" name="组合 4" title=""/>
          <p:cNvGrpSpPr/>
          <p:nvPr userDrawn="1"/>
        </p:nvGrpSpPr>
        <p:grpSpPr>
          <a:xfrm>
            <a:off x="523010" y="514348"/>
            <a:ext cx="11144074" cy="5867404"/>
            <a:chOff x="523092" y="514348"/>
            <a:chExt cx="11145816" cy="5867404"/>
          </a:xfrm>
        </p:grpSpPr>
        <p:pic>
          <p:nvPicPr>
            <p:cNvPr id="18" name="图片 17"/>
            <p:cNvPicPr>
              <a:picLocks noChangeAspect="1"/>
            </p:cNvPicPr>
            <p:nvPr userDrawn="1">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523092" y="514348"/>
              <a:ext cx="11145816" cy="4914902"/>
            </a:xfrm>
            <a:prstGeom prst="rect">
              <a:avLst/>
            </a:prstGeom>
          </p:spPr>
        </p:pic>
        <p:pic>
          <p:nvPicPr>
            <p:cNvPr id="19" name="图片 18"/>
            <p:cNvPicPr>
              <a:picLocks noChangeAspect="1"/>
            </p:cNvPicPr>
            <p:nvPr userDrawn="1">
              <p:custDataLst>
                <p:tags r:id="rId6"/>
              </p:custDataLst>
            </p:nvPr>
          </p:nvPicPr>
          <p:blipFill>
            <a:blip r:embed="rId4">
              <a:extLst>
                <a:ext uri="{28A0092B-C50C-407E-A947-70E740481C1C}">
                  <a14:useLocalDpi xmlns:a14="http://schemas.microsoft.com/office/drawing/2010/main" val="0"/>
                </a:ext>
              </a:extLst>
            </a:blip>
            <a:srcRect t="39923"/>
            <a:stretch>
              <a:fillRect/>
            </a:stretch>
          </p:blipFill>
          <p:spPr>
            <a:xfrm>
              <a:off x="523092" y="3429000"/>
              <a:ext cx="11145816" cy="2952752"/>
            </a:xfrm>
            <a:prstGeom prst="rect">
              <a:avLst/>
            </a:prstGeom>
          </p:spPr>
        </p:pic>
      </p:grpSp>
      <p:pic>
        <p:nvPicPr>
          <p:cNvPr id="12" name="图片 11" title=""/>
          <p:cNvPicPr>
            <a:picLocks noChangeAspect="1"/>
          </p:cNvPicPr>
          <p:nvPr userDrawn="1">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0" y="5496560"/>
            <a:ext cx="12190095" cy="1361440"/>
          </a:xfrm>
          <a:prstGeom prst="rect">
            <a:avLst/>
          </a:prstGeom>
        </p:spPr>
      </p:pic>
      <p:pic>
        <p:nvPicPr>
          <p:cNvPr id="14" name="图片 13" title=""/>
          <p:cNvPicPr>
            <a:picLocks noChangeAspect="1"/>
          </p:cNvPicPr>
          <p:nvPr userDrawn="1">
            <p:custDataLst>
              <p:tags r:id="rId10"/>
            </p:custDataLst>
          </p:nvPr>
        </p:nvPicPr>
        <p:blipFill>
          <a:blip r:embed="rId9">
            <a:extLst>
              <a:ext uri="{28A0092B-C50C-407E-A947-70E740481C1C}">
                <a14:useLocalDpi xmlns:a14="http://schemas.microsoft.com/office/drawing/2010/main" val="0"/>
              </a:ext>
            </a:extLst>
          </a:blip>
          <a:srcRect r="20144" b="60278"/>
          <a:stretch>
            <a:fillRect/>
          </a:stretch>
        </p:blipFill>
        <p:spPr>
          <a:xfrm>
            <a:off x="1" y="0"/>
            <a:ext cx="5752201" cy="2724150"/>
          </a:xfrm>
          <a:prstGeom prst="rect">
            <a:avLst/>
          </a:prstGeom>
        </p:spPr>
      </p:pic>
      <p:sp>
        <p:nvSpPr>
          <p:cNvPr id="53" name="矩形 52" title=""/>
          <p:cNvSpPr/>
          <p:nvPr>
            <p:custDataLst>
              <p:tags r:id="rId11"/>
            </p:custDataLst>
          </p:nvPr>
        </p:nvSpPr>
        <p:spPr>
          <a:xfrm>
            <a:off x="3930968" y="4513580"/>
            <a:ext cx="4476750" cy="521970"/>
          </a:xfrm>
          <a:prstGeom prst="rect">
            <a:avLst/>
          </a:prstGeom>
        </p:spPr>
        <p:txBody>
          <a:bodyPr wrap="none">
            <a:spAutoFit/>
          </a:bodyPr>
          <a:lstStyle/>
          <a:p>
            <a:pPr algn="ctr"/>
            <a:r>
              <a:rPr lang="zh-CN" altLang="en-US" sz="2800" b="1">
                <a:latin typeface="仿宋" panose="02010609060101010101" charset="-122"/>
                <a:ea typeface="仿宋" panose="02010609060101010101" charset="-122"/>
                <a:cs typeface="仿宋" panose="02010609060101010101" charset="-122"/>
                <a:sym typeface="仿宋" panose="02010609060101010101" charset="-122"/>
              </a:rPr>
              <a:t>沪科版（</a:t>
            </a:r>
            <a:r>
              <a:rPr lang="en-US" altLang="zh-CN" sz="2800" b="1">
                <a:latin typeface="仿宋" panose="02010609060101010101" charset="-122"/>
                <a:ea typeface="仿宋" panose="02010609060101010101" charset="-122"/>
                <a:cs typeface="仿宋" panose="02010609060101010101" charset="-122"/>
                <a:sym typeface="仿宋" panose="02010609060101010101" charset="-122"/>
              </a:rPr>
              <a:t>2024</a:t>
            </a:r>
            <a:r>
              <a:rPr lang="zh-CN" altLang="en-US" sz="2800" b="1">
                <a:latin typeface="仿宋" panose="02010609060101010101" charset="-122"/>
                <a:ea typeface="仿宋" panose="02010609060101010101" charset="-122"/>
                <a:cs typeface="仿宋" panose="02010609060101010101" charset="-122"/>
                <a:sym typeface="仿宋" panose="02010609060101010101" charset="-122"/>
              </a:rPr>
              <a:t>）八年级上册</a:t>
            </a:r>
            <a:endParaRPr lang="zh-CN" altLang="en-US" sz="2800" b="1">
              <a:latin typeface="仿宋" panose="02010609060101010101" charset="-122"/>
              <a:ea typeface="仿宋" panose="02010609060101010101" charset="-122"/>
              <a:cs typeface="仿宋" panose="02010609060101010101" charset="-122"/>
              <a:sym typeface="仿宋" panose="02010609060101010101" charset="-122"/>
            </a:endParaRPr>
          </a:p>
        </p:txBody>
      </p:sp>
      <p:pic>
        <p:nvPicPr>
          <p:cNvPr id="10" name="图片 9" title=""/>
          <p:cNvPicPr>
            <a:picLocks noChangeAspect="1"/>
          </p:cNvPicPr>
          <p:nvPr>
            <p:custDataLst>
              <p:tags r:id="rId13"/>
            </p:custDataLst>
          </p:nvPr>
        </p:nvPicPr>
        <p:blipFill>
          <a:blip r:embed="rId12"/>
          <a:stretch>
            <a:fillRect/>
          </a:stretch>
        </p:blipFill>
        <p:spPr>
          <a:xfrm>
            <a:off x="8832850" y="3068955"/>
            <a:ext cx="3260090" cy="3260090"/>
          </a:xfrm>
          <a:prstGeom prst="rect">
            <a:avLst/>
          </a:prstGeom>
        </p:spPr>
      </p:pic>
      <p:pic>
        <p:nvPicPr>
          <p:cNvPr id="11" name="图片 10" title=""/>
          <p:cNvPicPr>
            <a:picLocks noChangeAspect="1"/>
          </p:cNvPicPr>
          <p:nvPr>
            <p:custDataLst>
              <p:tags r:id="rId15"/>
            </p:custDataLst>
          </p:nvPr>
        </p:nvPicPr>
        <p:blipFill>
          <a:blip r:embed="rId14"/>
          <a:stretch>
            <a:fillRect/>
          </a:stretch>
        </p:blipFill>
        <p:spPr>
          <a:xfrm>
            <a:off x="335915" y="3923030"/>
            <a:ext cx="3435985" cy="2458720"/>
          </a:xfrm>
          <a:prstGeom prst="rect">
            <a:avLst/>
          </a:prstGeom>
        </p:spPr>
      </p:pic>
      <p:sp>
        <p:nvSpPr>
          <p:cNvPr id="20" name="文本框 19" title=""/>
          <p:cNvSpPr txBox="1"/>
          <p:nvPr>
            <p:custDataLst>
              <p:tags r:id="rId16"/>
            </p:custDataLst>
          </p:nvPr>
        </p:nvSpPr>
        <p:spPr>
          <a:xfrm>
            <a:off x="623570" y="1988820"/>
            <a:ext cx="11049635" cy="903605"/>
          </a:xfrm>
          <a:prstGeom prst="rect">
            <a:avLst/>
          </a:prstGeom>
          <a:noFill/>
        </p:spPr>
        <p:txBody>
          <a:bodyPr wrap="square" rtlCol="0">
            <a:spAutoFit/>
          </a:bodyPr>
          <a:lstStyle/>
          <a:p>
            <a:pPr marL="0" marR="0" indent="0" algn="ctr" defTabSz="914400" rtl="0" eaLnBrk="1" fontAlgn="auto" latinLnBrk="0" hangingPunct="1">
              <a:lnSpc>
                <a:spcPct val="120000"/>
              </a:lnSpc>
              <a:spcBef>
                <a:spcPct val="0"/>
              </a:spcBef>
              <a:spcAft>
                <a:spcPct val="0"/>
              </a:spcAft>
              <a:buClrTx/>
              <a:buSzTx/>
              <a:buFontTx/>
              <a:buNone/>
              <a:defRPr/>
            </a:pPr>
            <a:r>
              <a:rPr lang="zh-CN" sz="4400" b="1" kern="100" smtClean="0">
                <a:solidFill>
                  <a:schemeClr val="tx1"/>
                </a:solidFill>
                <a:latin typeface="+mj-ea"/>
                <a:ea typeface="+mj-ea"/>
                <a:cs typeface="+mn-ea"/>
                <a:sym typeface="+mn-lt"/>
              </a:rPr>
              <a:t>第</a:t>
            </a:r>
            <a:r>
              <a:rPr lang="en-US" altLang="zh-CN" sz="4400" b="1" kern="100" smtClean="0">
                <a:solidFill>
                  <a:schemeClr val="tx1"/>
                </a:solidFill>
                <a:latin typeface="+mj-ea"/>
                <a:ea typeface="+mj-ea"/>
                <a:cs typeface="+mn-ea"/>
                <a:sym typeface="+mn-lt"/>
              </a:rPr>
              <a:t>4</a:t>
            </a:r>
            <a:r>
              <a:rPr lang="zh-CN" altLang="en-US" sz="4400" b="1" kern="100" smtClean="0">
                <a:solidFill>
                  <a:schemeClr val="tx1"/>
                </a:solidFill>
                <a:latin typeface="+mj-ea"/>
                <a:ea typeface="+mj-ea"/>
                <a:cs typeface="+mn-ea"/>
                <a:sym typeface="+mn-lt"/>
              </a:rPr>
              <a:t>节</a:t>
            </a:r>
            <a:r>
              <a:rPr lang="en-US" sz="4400" b="1" kern="100" smtClean="0">
                <a:solidFill>
                  <a:schemeClr val="tx1"/>
                </a:solidFill>
                <a:latin typeface="+mj-ea"/>
                <a:ea typeface="+mj-ea"/>
                <a:cs typeface="+mn-ea"/>
                <a:sym typeface="+mn-lt"/>
              </a:rPr>
              <a:t>  </a:t>
            </a:r>
            <a:r>
              <a:rPr sz="4400" b="1" kern="100" smtClean="0">
                <a:solidFill>
                  <a:schemeClr val="tx1"/>
                </a:solidFill>
                <a:latin typeface="+mj-ea"/>
                <a:ea typeface="+mj-ea"/>
                <a:cs typeface="+mn-ea"/>
                <a:sym typeface="+mn-lt"/>
              </a:rPr>
              <a:t> </a:t>
            </a:r>
            <a:r>
              <a:rPr lang="zh-CN" sz="4400" b="1" kern="100" smtClean="0">
                <a:solidFill>
                  <a:schemeClr val="tx1"/>
                </a:solidFill>
                <a:latin typeface="+mj-ea"/>
                <a:ea typeface="+mj-ea"/>
                <a:cs typeface="+mn-ea"/>
                <a:sym typeface="+mn-lt"/>
              </a:rPr>
              <a:t>光的色散</a:t>
            </a:r>
            <a:endParaRPr lang="zh-CN" sz="4400" b="1" kern="100" smtClean="0">
              <a:solidFill>
                <a:schemeClr val="tx1"/>
              </a:solidFill>
              <a:latin typeface="+mj-ea"/>
              <a:ea typeface="+mj-ea"/>
              <a:cs typeface="+mn-ea"/>
              <a:sym typeface="+mn-lt"/>
            </a:endParaRPr>
          </a:p>
        </p:txBody>
      </p:sp>
    </p:spTree>
  </p:cSld>
  <p:clrMapOvr>
    <a:masterClrMapping/>
  </p:clrMapOvr>
  <mc:AlternateContent>
    <mc:Choice xmlns:p14="http://schemas.microsoft.com/office/powerpoint/2010/main" Requires="p14">
      <p:transition p14:dur="500"/>
    </mc:Choice>
    <mc:Fallback>
      <p:transition/>
    </mc:Fallback>
  </mc:AlternateConten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title=""/>
          <p:cNvGrpSpPr/>
          <p:nvPr>
            <p:custDataLst>
              <p:tags r:id="rId6"/>
            </p:custDataLst>
          </p:nvPr>
        </p:nvGrpSpPr>
        <p:grpSpPr>
          <a:xfrm>
            <a:off x="282195" y="1168112"/>
            <a:ext cx="295322" cy="210471"/>
            <a:chOff x="435463" y="1226414"/>
            <a:chExt cx="295380" cy="210512"/>
          </a:xfrm>
        </p:grpSpPr>
        <p:sp>
          <p:nvSpPr>
            <p:cNvPr id="6" name="矩形 5"/>
            <p:cNvSpPr/>
            <p:nvPr>
              <p:custDataLst>
                <p:tags r:id="rId7"/>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custDataLst>
                <p:tags r:id="rId8"/>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title=""/>
          <p:cNvSpPr txBox="1"/>
          <p:nvPr/>
        </p:nvSpPr>
        <p:spPr>
          <a:xfrm>
            <a:off x="767080" y="908685"/>
            <a:ext cx="2672080" cy="715645"/>
          </a:xfrm>
          <a:prstGeom prst="rect">
            <a:avLst/>
          </a:prstGeom>
          <a:noFill/>
        </p:spPr>
        <p:txBody>
          <a:bodyPr wrap="square" rtlCol="0">
            <a:noAutofit/>
          </a:bodyPr>
          <a:lstStyle/>
          <a:p>
            <a:pPr>
              <a:lnSpc>
                <a:spcPct val="120000"/>
              </a:lnSpc>
            </a:pPr>
            <a:r>
              <a:rPr lang="zh-CN" altLang="en-US" sz="3200" b="1">
                <a:solidFill>
                  <a:schemeClr val="tx1"/>
                </a:solidFill>
                <a:latin typeface="微软雅黑" panose="020b0503020204020204" charset="-122"/>
                <a:ea typeface="微软雅黑"/>
              </a:rPr>
              <a:t>彩虹的形成</a:t>
            </a:r>
            <a:endParaRPr lang="zh-CN" altLang="en-US" sz="3200" b="1">
              <a:solidFill>
                <a:schemeClr val="tx1"/>
              </a:solidFill>
              <a:latin typeface="微软雅黑" panose="020b0503020204020204" charset="-122"/>
              <a:ea typeface="微软雅黑"/>
            </a:endParaRPr>
          </a:p>
        </p:txBody>
      </p:sp>
      <p:sp>
        <p:nvSpPr>
          <p:cNvPr id="9" name="文本框 8" title=""/>
          <p:cNvSpPr txBox="1"/>
          <p:nvPr/>
        </p:nvSpPr>
        <p:spPr>
          <a:xfrm>
            <a:off x="774065" y="2061210"/>
            <a:ext cx="6116320" cy="3549015"/>
          </a:xfrm>
          <a:prstGeom prst="rect">
            <a:avLst/>
          </a:prstGeom>
          <a:noFill/>
        </p:spPr>
        <p:txBody>
          <a:bodyPr wrap="square" rtlCol="0" anchor="t">
            <a:noAutofit/>
          </a:bodyPr>
          <a:lstStyle/>
          <a:p>
            <a:pPr indent="720090">
              <a:lnSpc>
                <a:spcPct val="150000"/>
              </a:lnSpc>
            </a:pPr>
            <a:r>
              <a:rPr lang="zh-CN" altLang="en-US" sz="2800">
                <a:latin typeface="微软雅黑" panose="020b0503020204020204" charset="-122"/>
                <a:ea typeface="微软雅黑"/>
              </a:rPr>
              <a:t>雨后的天空悬浮着大量的细小水珠，太阳光照射到这些小水珠上时，便被分解成不同颜色的光。如果这些色光刚好进入我们的眼睛，我们就能看见绚丽的彩虹了。</a:t>
            </a:r>
            <a:endParaRPr lang="zh-CN" altLang="en-US" sz="2800">
              <a:latin typeface="微软雅黑" panose="020b0503020204020204" charset="-122"/>
              <a:ea typeface="微软雅黑"/>
            </a:endParaRPr>
          </a:p>
        </p:txBody>
      </p:sp>
      <p:pic>
        <p:nvPicPr>
          <p:cNvPr id="11" name="http://photo-static-api.fotomore.com/creative/vcg/400/new/VCG211362264289.jpg?uid=386&amp;timestamp=1695711291&amp;sign=5807584a02f2d5728632d1a3a6007db2" title=""/>
          <p:cNvPicPr>
            <a:picLocks noChangeAspect="1"/>
          </p:cNvPicPr>
          <p:nvPr>
            <p:custDataLst>
              <p:tags r:id="rId10"/>
            </p:custDataLst>
          </p:nvPr>
        </p:nvPicPr>
        <p:blipFill>
          <a:blip r:embed="rId9"/>
          <a:stretch>
            <a:fillRect/>
          </a:stretch>
        </p:blipFill>
        <p:spPr>
          <a:xfrm>
            <a:off x="7103745" y="1341120"/>
            <a:ext cx="3808730" cy="4762500"/>
          </a:xfrm>
          <a:prstGeom prst="rect">
            <a:avLst/>
          </a:prstGeom>
        </p:spPr>
      </p:pic>
      <p:sp>
        <p:nvSpPr>
          <p:cNvPr id="12" name="矩形 11" title=""/>
          <p:cNvSpPr/>
          <p:nvPr>
            <p:custDataLst>
              <p:tags r:id="rId11"/>
            </p:custDataLst>
          </p:nvPr>
        </p:nvSpPr>
        <p:spPr>
          <a:xfrm>
            <a:off x="3437579" y="15961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色散现象</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mc:AlternateContent>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5" name="组合 4" title=""/>
          <p:cNvGrpSpPr/>
          <p:nvPr>
            <p:custDataLst>
              <p:tags r:id="rId2"/>
            </p:custDataLst>
          </p:nvPr>
        </p:nvGrpSpPr>
        <p:grpSpPr>
          <a:xfrm>
            <a:off x="282195" y="1168112"/>
            <a:ext cx="295322" cy="210471"/>
            <a:chOff x="435463" y="1226414"/>
            <a:chExt cx="295380" cy="210512"/>
          </a:xfrm>
        </p:grpSpPr>
        <p:sp>
          <p:nvSpPr>
            <p:cNvPr id="3" name="矩形 2"/>
            <p:cNvSpPr/>
            <p:nvPr>
              <p:custDataLst>
                <p:tags r:id="rId3"/>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4"/>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圆角矩形 19" title=""/>
          <p:cNvSpPr/>
          <p:nvPr/>
        </p:nvSpPr>
        <p:spPr>
          <a:xfrm>
            <a:off x="774065" y="981075"/>
            <a:ext cx="2655570" cy="570865"/>
          </a:xfrm>
          <a:prstGeom prst="roundRect">
            <a:avLst/>
          </a:prstGeom>
          <a:solidFill>
            <a:srgbClr val="036EB8"/>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3200"/>
              <a:t>迷你实验室</a:t>
            </a:r>
            <a:endParaRPr lang="zh-CN" altLang="en-US" sz="3200"/>
          </a:p>
        </p:txBody>
      </p:sp>
      <p:sp>
        <p:nvSpPr>
          <p:cNvPr id="12" name="文本框 11" title=""/>
          <p:cNvSpPr txBox="1"/>
          <p:nvPr>
            <p:custDataLst>
              <p:tags r:id="rId5"/>
            </p:custDataLst>
          </p:nvPr>
        </p:nvSpPr>
        <p:spPr>
          <a:xfrm>
            <a:off x="3575685" y="908685"/>
            <a:ext cx="2889250" cy="677545"/>
          </a:xfrm>
          <a:prstGeom prst="rect">
            <a:avLst/>
          </a:prstGeom>
          <a:noFill/>
        </p:spPr>
        <p:txBody>
          <a:bodyPr wrap="square" rtlCol="0">
            <a:noAutofit/>
          </a:bodyPr>
          <a:lstStyle/>
          <a:p>
            <a:pPr>
              <a:lnSpc>
                <a:spcPct val="120000"/>
              </a:lnSpc>
            </a:pPr>
            <a:r>
              <a:rPr lang="zh-CN" sz="2800">
                <a:latin typeface="微软雅黑" panose="020b0503020204020204" charset="-122"/>
                <a:ea typeface="微软雅黑"/>
              </a:rPr>
              <a:t>水三棱镜</a:t>
            </a:r>
            <a:endParaRPr lang="zh-CN" sz="2800">
              <a:latin typeface="微软雅黑" panose="020b0503020204020204" charset="-122"/>
              <a:ea typeface="微软雅黑"/>
            </a:endParaRPr>
          </a:p>
        </p:txBody>
      </p:sp>
      <p:sp>
        <p:nvSpPr>
          <p:cNvPr id="4" name="文本框 3" title=""/>
          <p:cNvSpPr txBox="1"/>
          <p:nvPr/>
        </p:nvSpPr>
        <p:spPr>
          <a:xfrm>
            <a:off x="695325" y="1917065"/>
            <a:ext cx="7160260" cy="3997960"/>
          </a:xfrm>
          <a:prstGeom prst="rect">
            <a:avLst/>
          </a:prstGeom>
          <a:noFill/>
        </p:spPr>
        <p:txBody>
          <a:bodyPr wrap="square" rtlCol="0" anchor="t">
            <a:noAutofit/>
          </a:bodyPr>
          <a:lstStyle/>
          <a:p>
            <a:pPr indent="720090">
              <a:lnSpc>
                <a:spcPct val="125000"/>
              </a:lnSpc>
            </a:pPr>
            <a:r>
              <a:rPr lang="zh-CN" altLang="en-US" sz="2800">
                <a:latin typeface="宋体" panose="02010600030101010101" pitchFamily="2" charset="-122"/>
              </a:rPr>
              <a:t>如图所示，用三块等大的长方形玻璃片围成一个三棱柱，一端用塑料薄膜密封，三条棱也用透明胶带封住。往三棱柱里灌满水，尽量不留空隙，再将另一端也用塑料薄膜密封，不能渗水。</a:t>
            </a:r>
            <a:endParaRPr lang="zh-CN" altLang="en-US" sz="2800">
              <a:latin typeface="宋体" panose="02010600030101010101" pitchFamily="2" charset="-122"/>
            </a:endParaRPr>
          </a:p>
          <a:p>
            <a:pPr indent="720090">
              <a:lnSpc>
                <a:spcPct val="125000"/>
              </a:lnSpc>
            </a:pPr>
            <a:r>
              <a:rPr lang="zh-CN" altLang="en-US" sz="2800">
                <a:latin typeface="宋体" panose="02010600030101010101" pitchFamily="2" charset="-122"/>
              </a:rPr>
              <a:t>用你制作的水三棱镜去做太阳光的色散实验，试试能否看见由太阳光分解出的色光。</a:t>
            </a:r>
            <a:endParaRPr lang="zh-CN" altLang="en-US" sz="2800">
              <a:latin typeface="宋体" panose="02010600030101010101" pitchFamily="2" charset="-122"/>
            </a:endParaRPr>
          </a:p>
        </p:txBody>
      </p:sp>
      <p:pic>
        <p:nvPicPr>
          <p:cNvPr id="7" name="图片 6" title=""/>
          <p:cNvPicPr>
            <a:picLocks noChangeAspect="1"/>
          </p:cNvPicPr>
          <p:nvPr/>
        </p:nvPicPr>
        <p:blipFill>
          <a:blip r:embed="rId6">
            <a:clrChange>
              <a:clrFrom>
                <a:srgbClr val="FFFFFF">
                  <a:alpha val="100000"/>
                </a:srgbClr>
              </a:clrFrom>
              <a:clrTo>
                <a:srgbClr val="FFFFFF">
                  <a:alpha val="100000"/>
                  <a:alpha val="0"/>
                </a:srgbClr>
              </a:clrTo>
            </a:clrChange>
          </a:blip>
          <a:srcRect t="8563"/>
          <a:stretch>
            <a:fillRect/>
          </a:stretch>
        </p:blipFill>
        <p:spPr>
          <a:xfrm>
            <a:off x="8256270" y="2781300"/>
            <a:ext cx="2967990" cy="1882775"/>
          </a:xfrm>
          <a:prstGeom prst="rect">
            <a:avLst/>
          </a:prstGeom>
        </p:spPr>
      </p:pic>
      <p:sp>
        <p:nvSpPr>
          <p:cNvPr id="8" name="文本框 7" title=""/>
          <p:cNvSpPr txBox="1"/>
          <p:nvPr>
            <p:custDataLst>
              <p:tags r:id="rId7"/>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8"/>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9"/>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0"/>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title=""/>
          <p:cNvSpPr/>
          <p:nvPr>
            <p:custDataLst>
              <p:tags r:id="rId11"/>
            </p:custDataLst>
          </p:nvPr>
        </p:nvSpPr>
        <p:spPr>
          <a:xfrm>
            <a:off x="3437579" y="15961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色散现象</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mc:AlternateContent>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title=""/>
          <p:cNvSpPr txBox="1"/>
          <p:nvPr>
            <p:custDataLst>
              <p:tags r:id="rId6"/>
            </p:custDataLst>
          </p:nvPr>
        </p:nvSpPr>
        <p:spPr>
          <a:xfrm>
            <a:off x="774065" y="1858645"/>
            <a:ext cx="5192395" cy="3717925"/>
          </a:xfrm>
          <a:prstGeom prst="rect">
            <a:avLst/>
          </a:prstGeom>
          <a:noFill/>
        </p:spPr>
        <p:txBody>
          <a:bodyPr wrap="square" rtlCol="0">
            <a:noAutofit/>
          </a:bodyPr>
          <a:lstStyle/>
          <a:p>
            <a:pPr indent="720090">
              <a:lnSpc>
                <a:spcPct val="140000"/>
              </a:lnSpc>
            </a:pPr>
            <a:r>
              <a:rPr lang="zh-CN" altLang="en-US" sz="2800">
                <a:latin typeface="微软雅黑" panose="020b0503020204020204" charset="-122"/>
                <a:ea typeface="微软雅黑"/>
                <a:cs typeface="微软雅黑" panose="020b0503020204020204" charset="-122"/>
              </a:rPr>
              <a:t>人们发现，用红、绿、蓝三种色光，可以混合成不同颜色的光。但红、绿、蓝三种颜色的光无法用其他颜色的光混合而成，因此</a:t>
            </a:r>
            <a:r>
              <a:rPr lang="zh-CN" altLang="en-US" sz="3200" b="1">
                <a:solidFill>
                  <a:srgbClr val="FF0000"/>
                </a:solidFill>
                <a:latin typeface="微软雅黑" panose="020b0503020204020204" charset="-122"/>
                <a:ea typeface="微软雅黑"/>
                <a:cs typeface="微软雅黑" panose="020b0503020204020204" charset="-122"/>
              </a:rPr>
              <a:t>红</a:t>
            </a:r>
            <a:r>
              <a:rPr lang="zh-CN" altLang="en-US" sz="2800" b="1">
                <a:latin typeface="微软雅黑" panose="020b0503020204020204" charset="-122"/>
                <a:ea typeface="微软雅黑"/>
                <a:cs typeface="微软雅黑" panose="020b0503020204020204" charset="-122"/>
              </a:rPr>
              <a:t>、</a:t>
            </a:r>
            <a:r>
              <a:rPr lang="zh-CN" altLang="en-US" sz="3200" b="1">
                <a:solidFill>
                  <a:srgbClr val="00B050"/>
                </a:solidFill>
                <a:latin typeface="微软雅黑" panose="020b0503020204020204" charset="-122"/>
                <a:ea typeface="微软雅黑"/>
                <a:cs typeface="微软雅黑" panose="020b0503020204020204" charset="-122"/>
              </a:rPr>
              <a:t>绿</a:t>
            </a:r>
            <a:r>
              <a:rPr lang="zh-CN" altLang="en-US" sz="2800" b="1">
                <a:latin typeface="微软雅黑" panose="020b0503020204020204" charset="-122"/>
                <a:ea typeface="微软雅黑"/>
                <a:cs typeface="微软雅黑" panose="020b0503020204020204" charset="-122"/>
              </a:rPr>
              <a:t>、</a:t>
            </a:r>
            <a:r>
              <a:rPr lang="zh-CN" altLang="en-US" sz="3200" b="1">
                <a:solidFill>
                  <a:srgbClr val="0070C0"/>
                </a:solidFill>
                <a:latin typeface="微软雅黑" panose="020b0503020204020204" charset="-122"/>
                <a:ea typeface="微软雅黑"/>
                <a:cs typeface="微软雅黑" panose="020b0503020204020204" charset="-122"/>
              </a:rPr>
              <a:t>蓝</a:t>
            </a:r>
            <a:r>
              <a:rPr lang="zh-CN" altLang="en-US" sz="2800">
                <a:solidFill>
                  <a:schemeClr val="tx1"/>
                </a:solidFill>
                <a:latin typeface="微软雅黑" panose="020b0503020204020204" charset="-122"/>
                <a:ea typeface="微软雅黑"/>
                <a:cs typeface="微软雅黑" panose="020b0503020204020204" charset="-122"/>
              </a:rPr>
              <a:t>三种颜色的光被称为</a:t>
            </a:r>
            <a:r>
              <a:rPr lang="zh-CN" altLang="en-US" sz="2800" b="1">
                <a:latin typeface="微软雅黑" panose="020b0503020204020204" charset="-122"/>
                <a:ea typeface="微软雅黑"/>
                <a:cs typeface="微软雅黑" panose="020b0503020204020204" charset="-122"/>
              </a:rPr>
              <a:t>光的</a:t>
            </a:r>
            <a:r>
              <a:rPr lang="en-US" altLang="zh-CN" sz="2800" b="1">
                <a:latin typeface="微软雅黑" panose="020b0503020204020204" charset="-122"/>
                <a:ea typeface="微软雅黑"/>
                <a:cs typeface="微软雅黑" panose="020b0503020204020204" charset="-122"/>
              </a:rPr>
              <a:t>“</a:t>
            </a:r>
            <a:r>
              <a:rPr lang="zh-CN" altLang="en-US" sz="2800" b="1">
                <a:latin typeface="微软雅黑" panose="020b0503020204020204" charset="-122"/>
                <a:ea typeface="微软雅黑"/>
                <a:cs typeface="微软雅黑" panose="020b0503020204020204" charset="-122"/>
              </a:rPr>
              <a:t>三原色</a:t>
            </a:r>
            <a:r>
              <a:rPr lang="en-US" altLang="zh-CN" sz="2800" b="1">
                <a:latin typeface="微软雅黑" panose="020b0503020204020204" charset="-122"/>
                <a:ea typeface="微软雅黑"/>
                <a:cs typeface="微软雅黑" panose="020b0503020204020204" charset="-122"/>
              </a:rPr>
              <a:t>”</a:t>
            </a:r>
            <a:r>
              <a:rPr lang="zh-CN" altLang="en-US" sz="2800">
                <a:latin typeface="微软雅黑" panose="020b0503020204020204" charset="-122"/>
                <a:ea typeface="微软雅黑"/>
                <a:cs typeface="微软雅黑" panose="020b0503020204020204" charset="-122"/>
              </a:rPr>
              <a:t>。</a:t>
            </a:r>
            <a:endParaRPr lang="zh-CN" altLang="en-US" sz="2800">
              <a:latin typeface="微软雅黑" panose="020b0503020204020204" charset="-122"/>
              <a:ea typeface="微软雅黑"/>
              <a:cs typeface="微软雅黑" panose="020b0503020204020204" charset="-122"/>
            </a:endParaRPr>
          </a:p>
        </p:txBody>
      </p:sp>
      <p:grpSp>
        <p:nvGrpSpPr>
          <p:cNvPr id="4" name="组合 3" title=""/>
          <p:cNvGrpSpPr/>
          <p:nvPr>
            <p:custDataLst>
              <p:tags r:id="rId7"/>
            </p:custDataLst>
          </p:nvPr>
        </p:nvGrpSpPr>
        <p:grpSpPr>
          <a:xfrm>
            <a:off x="282195" y="1168112"/>
            <a:ext cx="295322" cy="210471"/>
            <a:chOff x="435463" y="1226414"/>
            <a:chExt cx="295380" cy="210512"/>
          </a:xfrm>
        </p:grpSpPr>
        <p:sp>
          <p:nvSpPr>
            <p:cNvPr id="6" name="矩形 5"/>
            <p:cNvSpPr/>
            <p:nvPr>
              <p:custDataLst>
                <p:tags r:id="rId8"/>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9"/>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title=""/>
          <p:cNvSpPr txBox="1"/>
          <p:nvPr/>
        </p:nvSpPr>
        <p:spPr>
          <a:xfrm>
            <a:off x="767080" y="908685"/>
            <a:ext cx="2825750" cy="718185"/>
          </a:xfrm>
          <a:prstGeom prst="rect">
            <a:avLst/>
          </a:prstGeom>
          <a:noFill/>
        </p:spPr>
        <p:txBody>
          <a:bodyPr wrap="square" rtlCol="0">
            <a:noAutofit/>
          </a:bodyPr>
          <a:lstStyle/>
          <a:p>
            <a:pPr>
              <a:lnSpc>
                <a:spcPct val="120000"/>
              </a:lnSpc>
            </a:pPr>
            <a:r>
              <a:rPr lang="zh-CN" altLang="en-US" sz="3200" b="1">
                <a:solidFill>
                  <a:srgbClr val="036EB8"/>
                </a:solidFill>
                <a:latin typeface="微软雅黑" panose="020b0503020204020204" charset="-122"/>
                <a:ea typeface="微软雅黑"/>
              </a:rPr>
              <a:t>色光的混合</a:t>
            </a:r>
            <a:endParaRPr lang="zh-CN" altLang="en-US" sz="3200" b="1">
              <a:solidFill>
                <a:srgbClr val="036EB8"/>
              </a:solidFill>
              <a:latin typeface="微软雅黑" panose="020b0503020204020204" charset="-122"/>
              <a:ea typeface="微软雅黑"/>
            </a:endParaRPr>
          </a:p>
        </p:txBody>
      </p:sp>
      <p:pic>
        <p:nvPicPr>
          <p:cNvPr id="51208" name="Picture 6" title=""/>
          <p:cNvPicPr>
            <a:picLocks noChangeAspect="1"/>
          </p:cNvPicPr>
          <p:nvPr>
            <p:custDataLst>
              <p:tags r:id="rId11"/>
            </p:custDataLst>
          </p:nvPr>
        </p:nvPicPr>
        <p:blipFill>
          <a:blip r:embed="rId10">
            <a:clrChange>
              <a:clrFrom>
                <a:srgbClr val="FFFFFF">
                  <a:alpha val="100000"/>
                </a:srgbClr>
              </a:clrFrom>
              <a:clrTo>
                <a:srgbClr val="FFFFFF">
                  <a:alpha val="100000"/>
                  <a:alpha val="0"/>
                </a:srgbClr>
              </a:clrTo>
            </a:clrChange>
          </a:blip>
          <a:stretch>
            <a:fillRect/>
          </a:stretch>
        </p:blipFill>
        <p:spPr>
          <a:xfrm>
            <a:off x="6600190" y="2132648"/>
            <a:ext cx="3328988" cy="3179762"/>
          </a:xfrm>
          <a:prstGeom prst="rect">
            <a:avLst/>
          </a:prstGeom>
          <a:noFill/>
          <a:ln w="9525">
            <a:noFill/>
          </a:ln>
        </p:spPr>
      </p:pic>
      <p:sp>
        <p:nvSpPr>
          <p:cNvPr id="32" name="矩形 31" title=""/>
          <p:cNvSpPr/>
          <p:nvPr>
            <p:custDataLst>
              <p:tags r:id="rId12"/>
            </p:custDataLst>
          </p:nvPr>
        </p:nvSpPr>
        <p:spPr>
          <a:xfrm>
            <a:off x="3437579" y="15961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色光混合</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mc:AlternateContent>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7" presetClass="entr" presetSubtype="0" fill="hold" grpId="0" nodeType="afterEffect">
                                  <p:stCondLst>
                                    <p:cond delay="0"/>
                                  </p:stCondLst>
                                  <p:iterate type="lt">
                                    <p:tmPct val="50000"/>
                                  </p:iterate>
                                  <p:childTnLst>
                                    <p:set>
                                      <p:cBhvr>
                                        <p:cTn id="6" dur="100" fill="hold">
                                          <p:stCondLst>
                                            <p:cond delay="0"/>
                                          </p:stCondLst>
                                        </p:cTn>
                                        <p:tgtEl>
                                          <p:spTgt spid="5"/>
                                        </p:tgtEl>
                                        <p:attrNameLst>
                                          <p:attrName>style.visibility</p:attrName>
                                        </p:attrNameLst>
                                      </p:cBhvr>
                                      <p:to>
                                        <p:strVal val="visible"/>
                                      </p:to>
                                    </p:set>
                                    <p:anim calcmode="discrete" valueType="clr">
                                      <p:cBhvr override="childStyle">
                                        <p:cTn id="7" dur="100"/>
                                        <p:tgtEl>
                                          <p:spTgt spid="5"/>
                                        </p:tgtEl>
                                        <p:attrNameLst>
                                          <p:attrName>style.color</p:attrName>
                                        </p:attrNameLst>
                                      </p:cBhvr>
                                      <p:tavLst>
                                        <p:tav tm="0">
                                          <p:val>
                                            <p:clrVal>
                                              <a:srgbClr val="036EB8"/>
                                            </p:clrVal>
                                          </p:val>
                                        </p:tav>
                                        <p:tav tm="50000">
                                          <p:val>
                                            <p:clrVal>
                                              <a:srgbClr val="BDD7EE"/>
                                            </p:clrVal>
                                          </p:val>
                                        </p:tav>
                                      </p:tavLst>
                                    </p:anim>
                                    <p:anim calcmode="discrete" valueType="clr">
                                      <p:cBhvr>
                                        <p:cTn id="8" dur="100"/>
                                        <p:tgtEl>
                                          <p:spTgt spid="5"/>
                                        </p:tgtEl>
                                        <p:attrNameLst>
                                          <p:attrName>fillcolor</p:attrName>
                                        </p:attrNameLst>
                                      </p:cBhvr>
                                      <p:tavLst>
                                        <p:tav tm="0">
                                          <p:val>
                                            <p:clrVal>
                                              <a:schemeClr val="accent2"/>
                                            </p:clrVal>
                                          </p:val>
                                        </p:tav>
                                        <p:tav tm="50000">
                                          <p:val>
                                            <p:clrVal>
                                              <a:schemeClr val="hlink"/>
                                            </p:clrVal>
                                          </p:val>
                                        </p:tav>
                                      </p:tavLst>
                                    </p:anim>
                                    <p:set>
                                      <p:cBhvr>
                                        <p:cTn id="9" dur="10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title=""/>
          <p:cNvPicPr>
            <a:picLocks noChangeAspect="1"/>
          </p:cNvPicPr>
          <p:nvPr>
            <p:custDataLst>
              <p:tags r:id="rId7"/>
            </p:custDataLst>
          </p:nvPr>
        </p:nvPicPr>
        <p:blipFill>
          <a:blip r:embed="rId6"/>
          <a:stretch>
            <a:fillRect/>
          </a:stretch>
        </p:blipFill>
        <p:spPr>
          <a:xfrm>
            <a:off x="5015865" y="1844675"/>
            <a:ext cx="6694805" cy="3766185"/>
          </a:xfrm>
          <a:prstGeom prst="rect">
            <a:avLst/>
          </a:prstGeom>
        </p:spPr>
      </p:pic>
      <p:sp>
        <p:nvSpPr>
          <p:cNvPr id="5" name="文本框 4" title=""/>
          <p:cNvSpPr txBox="1"/>
          <p:nvPr>
            <p:custDataLst>
              <p:tags r:id="rId8"/>
            </p:custDataLst>
          </p:nvPr>
        </p:nvSpPr>
        <p:spPr>
          <a:xfrm>
            <a:off x="774065" y="2637155"/>
            <a:ext cx="4064000" cy="2030095"/>
          </a:xfrm>
          <a:prstGeom prst="rect">
            <a:avLst/>
          </a:prstGeom>
          <a:noFill/>
        </p:spPr>
        <p:txBody>
          <a:bodyPr wrap="square" rtlCol="0">
            <a:spAutoFit/>
          </a:bodyPr>
          <a:lstStyle/>
          <a:p>
            <a:pPr indent="720090">
              <a:lnSpc>
                <a:spcPct val="150000"/>
              </a:lnSpc>
            </a:pPr>
            <a:r>
              <a:rPr lang="zh-CN" altLang="en-US" sz="2800">
                <a:latin typeface="微软雅黑" panose="020b0503020204020204" charset="-122"/>
                <a:ea typeface="微软雅黑"/>
              </a:rPr>
              <a:t>将光的三原色通过各种不同的组合，可以获得各种不同的色光。</a:t>
            </a:r>
            <a:endParaRPr lang="zh-CN" altLang="en-US" sz="2800">
              <a:latin typeface="微软雅黑" panose="020b0503020204020204" charset="-122"/>
              <a:ea typeface="微软雅黑"/>
            </a:endParaRPr>
          </a:p>
        </p:txBody>
      </p:sp>
      <p:grpSp>
        <p:nvGrpSpPr>
          <p:cNvPr id="6" name="组合 5" title=""/>
          <p:cNvGrpSpPr/>
          <p:nvPr>
            <p:custDataLst>
              <p:tags r:id="rId9"/>
            </p:custDataLst>
          </p:nvPr>
        </p:nvGrpSpPr>
        <p:grpSpPr>
          <a:xfrm>
            <a:off x="282195" y="1168112"/>
            <a:ext cx="295322" cy="210471"/>
            <a:chOff x="435463" y="1226414"/>
            <a:chExt cx="295380" cy="210512"/>
          </a:xfrm>
        </p:grpSpPr>
        <p:sp>
          <p:nvSpPr>
            <p:cNvPr id="8" name="矩形 7"/>
            <p:cNvSpPr/>
            <p:nvPr>
              <p:custDataLst>
                <p:tags r:id="rId10"/>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11"/>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title=""/>
          <p:cNvSpPr txBox="1"/>
          <p:nvPr/>
        </p:nvSpPr>
        <p:spPr>
          <a:xfrm>
            <a:off x="767080" y="908685"/>
            <a:ext cx="2825750" cy="718185"/>
          </a:xfrm>
          <a:prstGeom prst="rect">
            <a:avLst/>
          </a:prstGeom>
          <a:noFill/>
        </p:spPr>
        <p:txBody>
          <a:bodyPr wrap="square" rtlCol="0">
            <a:noAutofit/>
          </a:bodyPr>
          <a:lstStyle/>
          <a:p>
            <a:pPr>
              <a:lnSpc>
                <a:spcPct val="120000"/>
              </a:lnSpc>
            </a:pPr>
            <a:r>
              <a:rPr lang="zh-CN" altLang="en-US" sz="3200" b="1">
                <a:solidFill>
                  <a:srgbClr val="036EB8"/>
                </a:solidFill>
                <a:latin typeface="微软雅黑" panose="020b0503020204020204" charset="-122"/>
                <a:ea typeface="微软雅黑"/>
              </a:rPr>
              <a:t>色光的混合</a:t>
            </a:r>
            <a:endParaRPr lang="zh-CN" altLang="en-US" sz="3200" b="1">
              <a:solidFill>
                <a:srgbClr val="036EB8"/>
              </a:solidFill>
              <a:latin typeface="微软雅黑" panose="020b0503020204020204" charset="-122"/>
              <a:ea typeface="微软雅黑"/>
            </a:endParaRPr>
          </a:p>
        </p:txBody>
      </p:sp>
      <p:sp>
        <p:nvSpPr>
          <p:cNvPr id="32" name="矩形 31" title=""/>
          <p:cNvSpPr/>
          <p:nvPr>
            <p:custDataLst>
              <p:tags r:id="rId12"/>
            </p:custDataLst>
          </p:nvPr>
        </p:nvSpPr>
        <p:spPr>
          <a:xfrm>
            <a:off x="3437579" y="15961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色光混合</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mc:AlternateContent>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文本框 28" title=""/>
          <p:cNvSpPr txBox="1"/>
          <p:nvPr>
            <p:custDataLst>
              <p:tags r:id="rId6"/>
            </p:custDataLst>
          </p:nvPr>
        </p:nvSpPr>
        <p:spPr>
          <a:xfrm>
            <a:off x="774065" y="2781300"/>
            <a:ext cx="4239260" cy="2202180"/>
          </a:xfrm>
          <a:prstGeom prst="rect">
            <a:avLst/>
          </a:prstGeom>
          <a:noFill/>
        </p:spPr>
        <p:txBody>
          <a:bodyPr wrap="square" rtlCol="0">
            <a:noAutofit/>
          </a:bodyPr>
          <a:lstStyle/>
          <a:p>
            <a:pPr indent="720090">
              <a:lnSpc>
                <a:spcPct val="150000"/>
              </a:lnSpc>
            </a:pPr>
            <a:r>
              <a:rPr lang="zh-CN" altLang="en-US" sz="2800">
                <a:latin typeface="宋体" panose="02010600030101010101" pitchFamily="2" charset="-122"/>
                <a:ea typeface="宋体" panose="02010600030101010101" pitchFamily="2" charset="-122"/>
                <a:cs typeface="微软雅黑" panose="020b0503020204020204" charset="-122"/>
                <a:sym typeface="+mn-ea"/>
              </a:rPr>
              <a:t>如电视、电脑、手机等</a:t>
            </a:r>
            <a:r>
              <a:rPr lang="zh-CN" altLang="en-US" sz="2800">
                <a:latin typeface="宋体" panose="02010600030101010101" pitchFamily="2" charset="-122"/>
                <a:ea typeface="宋体" panose="02010600030101010101" pitchFamily="2" charset="-122"/>
                <a:cs typeface="微软雅黑" panose="020b0503020204020204" charset="-122"/>
              </a:rPr>
              <a:t>不同显示屏可选择三原色的不同排列方式。</a:t>
            </a:r>
            <a:endParaRPr lang="zh-CN" altLang="en-US" sz="2800">
              <a:latin typeface="宋体" panose="02010600030101010101" pitchFamily="2" charset="-122"/>
              <a:ea typeface="宋体" panose="02010600030101010101" pitchFamily="2" charset="-122"/>
              <a:cs typeface="微软雅黑" panose="020b0503020204020204" charset="-122"/>
            </a:endParaRPr>
          </a:p>
        </p:txBody>
      </p:sp>
      <p:pic>
        <p:nvPicPr>
          <p:cNvPr id="30" name="图片 29" title=""/>
          <p:cNvPicPr>
            <a:picLocks noChangeAspect="1"/>
          </p:cNvPicPr>
          <p:nvPr>
            <p:custDataLst>
              <p:tags r:id="rId8"/>
            </p:custDataLst>
          </p:nvPr>
        </p:nvPicPr>
        <p:blipFill>
          <a:blip r:embed="rId7"/>
          <a:srcRect l="4832" r="15317"/>
          <a:stretch>
            <a:fillRect/>
          </a:stretch>
        </p:blipFill>
        <p:spPr>
          <a:xfrm>
            <a:off x="8335010" y="2132965"/>
            <a:ext cx="2689860" cy="3618865"/>
          </a:xfrm>
          <a:prstGeom prst="rect">
            <a:avLst/>
          </a:prstGeom>
        </p:spPr>
      </p:pic>
      <p:pic>
        <p:nvPicPr>
          <p:cNvPr id="4" name="图片 3" title=""/>
          <p:cNvPicPr>
            <a:picLocks noChangeAspect="1"/>
          </p:cNvPicPr>
          <p:nvPr>
            <p:custDataLst>
              <p:tags r:id="rId10"/>
            </p:custDataLst>
          </p:nvPr>
        </p:nvPicPr>
        <p:blipFill>
          <a:blip r:embed="rId9"/>
          <a:srcRect r="19604"/>
          <a:stretch>
            <a:fillRect/>
          </a:stretch>
        </p:blipFill>
        <p:spPr>
          <a:xfrm>
            <a:off x="5664200" y="3963035"/>
            <a:ext cx="2661285" cy="1789430"/>
          </a:xfrm>
          <a:prstGeom prst="rect">
            <a:avLst/>
          </a:prstGeom>
        </p:spPr>
      </p:pic>
      <p:pic>
        <p:nvPicPr>
          <p:cNvPr id="32" name="图片 31" title=""/>
          <p:cNvPicPr>
            <a:picLocks noChangeAspect="1"/>
          </p:cNvPicPr>
          <p:nvPr>
            <p:custDataLst>
              <p:tags r:id="rId12"/>
            </p:custDataLst>
          </p:nvPr>
        </p:nvPicPr>
        <p:blipFill>
          <a:blip r:embed="rId11"/>
          <a:stretch>
            <a:fillRect/>
          </a:stretch>
        </p:blipFill>
        <p:spPr>
          <a:xfrm>
            <a:off x="5663565" y="2132965"/>
            <a:ext cx="2671445" cy="1828165"/>
          </a:xfrm>
          <a:prstGeom prst="rect">
            <a:avLst/>
          </a:prstGeom>
        </p:spPr>
      </p:pic>
      <p:grpSp>
        <p:nvGrpSpPr>
          <p:cNvPr id="5" name="组合 4" title=""/>
          <p:cNvGrpSpPr/>
          <p:nvPr>
            <p:custDataLst>
              <p:tags r:id="rId13"/>
            </p:custDataLst>
          </p:nvPr>
        </p:nvGrpSpPr>
        <p:grpSpPr>
          <a:xfrm>
            <a:off x="282195" y="1168112"/>
            <a:ext cx="295322" cy="210471"/>
            <a:chOff x="435463" y="1226414"/>
            <a:chExt cx="295380" cy="210512"/>
          </a:xfrm>
        </p:grpSpPr>
        <p:sp>
          <p:nvSpPr>
            <p:cNvPr id="6" name="矩形 5"/>
            <p:cNvSpPr/>
            <p:nvPr>
              <p:custDataLst>
                <p:tags r:id="rId14"/>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15"/>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title=""/>
          <p:cNvSpPr txBox="1"/>
          <p:nvPr/>
        </p:nvSpPr>
        <p:spPr>
          <a:xfrm>
            <a:off x="767080" y="908685"/>
            <a:ext cx="2825750" cy="718185"/>
          </a:xfrm>
          <a:prstGeom prst="rect">
            <a:avLst/>
          </a:prstGeom>
          <a:noFill/>
        </p:spPr>
        <p:txBody>
          <a:bodyPr wrap="square" rtlCol="0">
            <a:noAutofit/>
          </a:bodyPr>
          <a:lstStyle/>
          <a:p>
            <a:pPr>
              <a:lnSpc>
                <a:spcPct val="120000"/>
              </a:lnSpc>
            </a:pPr>
            <a:r>
              <a:rPr lang="zh-CN" altLang="en-US" sz="3200" b="1">
                <a:solidFill>
                  <a:srgbClr val="036EB8"/>
                </a:solidFill>
                <a:latin typeface="微软雅黑" panose="020b0503020204020204" charset="-122"/>
                <a:ea typeface="微软雅黑"/>
              </a:rPr>
              <a:t>色光的混合</a:t>
            </a:r>
            <a:endParaRPr lang="zh-CN" altLang="en-US" sz="3200" b="1">
              <a:solidFill>
                <a:srgbClr val="036EB8"/>
              </a:solidFill>
              <a:latin typeface="微软雅黑" panose="020b0503020204020204" charset="-122"/>
              <a:ea typeface="微软雅黑"/>
            </a:endParaRPr>
          </a:p>
        </p:txBody>
      </p:sp>
      <p:sp>
        <p:nvSpPr>
          <p:cNvPr id="7" name="矩形 6" title=""/>
          <p:cNvSpPr/>
          <p:nvPr>
            <p:custDataLst>
              <p:tags r:id="rId16"/>
            </p:custDataLst>
          </p:nvPr>
        </p:nvSpPr>
        <p:spPr>
          <a:xfrm>
            <a:off x="3437579" y="15961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色光混合</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mc:AlternateContent>
    <mc:Choice xmlns:p14="http://schemas.microsoft.com/office/powerpoint/2010/main" Requires="p14">
      <p:transition p14:dur="500"/>
    </mc:Choice>
    <mc:Fallback>
      <p:transition/>
    </mc:Fallback>
  </mc:AlternateConten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title=""/>
          <p:cNvGrpSpPr/>
          <p:nvPr>
            <p:custDataLst>
              <p:tags r:id="rId6"/>
            </p:custDataLst>
          </p:nvPr>
        </p:nvGrpSpPr>
        <p:grpSpPr>
          <a:xfrm>
            <a:off x="282195" y="1168112"/>
            <a:ext cx="295322" cy="210471"/>
            <a:chOff x="435463" y="1226414"/>
            <a:chExt cx="295380" cy="210512"/>
          </a:xfrm>
        </p:grpSpPr>
        <p:sp>
          <p:nvSpPr>
            <p:cNvPr id="6" name="矩形 5"/>
            <p:cNvSpPr/>
            <p:nvPr>
              <p:custDataLst>
                <p:tags r:id="rId7"/>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8"/>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title=""/>
          <p:cNvSpPr txBox="1"/>
          <p:nvPr/>
        </p:nvSpPr>
        <p:spPr>
          <a:xfrm>
            <a:off x="767080" y="908685"/>
            <a:ext cx="2825750" cy="718185"/>
          </a:xfrm>
          <a:prstGeom prst="rect">
            <a:avLst/>
          </a:prstGeom>
          <a:noFill/>
        </p:spPr>
        <p:txBody>
          <a:bodyPr wrap="square" rtlCol="0">
            <a:noAutofit/>
          </a:bodyPr>
          <a:lstStyle/>
          <a:p>
            <a:pPr>
              <a:lnSpc>
                <a:spcPct val="120000"/>
              </a:lnSpc>
            </a:pPr>
            <a:r>
              <a:rPr lang="zh-CN" altLang="en-US" sz="3200" b="1">
                <a:solidFill>
                  <a:srgbClr val="036EB8"/>
                </a:solidFill>
                <a:latin typeface="微软雅黑" panose="020b0503020204020204" charset="-122"/>
                <a:ea typeface="微软雅黑"/>
              </a:rPr>
              <a:t>物体的颜色</a:t>
            </a:r>
            <a:endParaRPr lang="zh-CN" altLang="en-US" sz="3200" b="1">
              <a:solidFill>
                <a:srgbClr val="036EB8"/>
              </a:solidFill>
              <a:latin typeface="微软雅黑" panose="020b0503020204020204" charset="-122"/>
              <a:ea typeface="微软雅黑"/>
            </a:endParaRPr>
          </a:p>
        </p:txBody>
      </p:sp>
      <p:sp>
        <p:nvSpPr>
          <p:cNvPr id="7" name="Rectangle 3" title=""/>
          <p:cNvSpPr/>
          <p:nvPr>
            <p:custDataLst>
              <p:tags r:id="rId9"/>
            </p:custDataLst>
          </p:nvPr>
        </p:nvSpPr>
        <p:spPr>
          <a:xfrm>
            <a:off x="767080" y="1530350"/>
            <a:ext cx="7241540" cy="1191260"/>
          </a:xfrm>
          <a:prstGeom prst="rect">
            <a:avLst/>
          </a:prstGeom>
          <a:noFill/>
          <a:ln w="9525">
            <a:noFill/>
          </a:ln>
        </p:spPr>
        <p:txBody>
          <a:bodyPr>
            <a:noAutofit/>
          </a:bodyPr>
          <a:lstStyle/>
          <a:p>
            <a:pPr>
              <a:lnSpc>
                <a:spcPct val="125000"/>
              </a:lnSpc>
              <a:buClr>
                <a:srgbClr val="9900CC"/>
              </a:buClr>
              <a:buFont typeface="Wingdings" panose="05000000000000000000" pitchFamily="2" charset="2"/>
            </a:pPr>
            <a:r>
              <a:rPr lang="zh-CN" altLang="en-US" sz="2800">
                <a:latin typeface="微软雅黑" panose="020b0503020204020204" charset="-122"/>
                <a:ea typeface="微软雅黑"/>
              </a:rPr>
              <a:t>透明物体的颜色：是由</a:t>
            </a:r>
            <a:r>
              <a:rPr lang="zh-CN" altLang="en-US" sz="2800">
                <a:solidFill>
                  <a:srgbClr val="FF0000"/>
                </a:solidFill>
                <a:latin typeface="微软雅黑" panose="020b0503020204020204" charset="-122"/>
                <a:ea typeface="微软雅黑"/>
              </a:rPr>
              <a:t>通过它的色光</a:t>
            </a:r>
            <a:r>
              <a:rPr lang="zh-CN" altLang="en-US" sz="2800">
                <a:latin typeface="微软雅黑" panose="020b0503020204020204" charset="-122"/>
                <a:ea typeface="微软雅黑"/>
              </a:rPr>
              <a:t>决定的。</a:t>
            </a:r>
            <a:endParaRPr lang="zh-CN" altLang="en-US" sz="2800">
              <a:latin typeface="微软雅黑" panose="020b0503020204020204" charset="-122"/>
              <a:ea typeface="微软雅黑"/>
            </a:endParaRPr>
          </a:p>
          <a:p>
            <a:pPr>
              <a:lnSpc>
                <a:spcPct val="125000"/>
              </a:lnSpc>
              <a:buClr>
                <a:srgbClr val="9900CC"/>
              </a:buClr>
              <a:buFont typeface="Wingdings" panose="05000000000000000000" pitchFamily="2" charset="2"/>
            </a:pPr>
            <a:r>
              <a:rPr lang="zh-CN" altLang="en-US" sz="2800">
                <a:latin typeface="微软雅黑" panose="020b0503020204020204" charset="-122"/>
                <a:ea typeface="微软雅黑"/>
                <a:sym typeface="+mn-ea"/>
              </a:rPr>
              <a:t>透明物体只能透过</a:t>
            </a:r>
            <a:r>
              <a:rPr lang="zh-CN" altLang="en-US" sz="2800">
                <a:solidFill>
                  <a:srgbClr val="FF0000"/>
                </a:solidFill>
                <a:latin typeface="微软雅黑" panose="020b0503020204020204" charset="-122"/>
                <a:ea typeface="微软雅黑"/>
                <a:sym typeface="+mn-ea"/>
              </a:rPr>
              <a:t>与它颜色相同</a:t>
            </a:r>
            <a:r>
              <a:rPr lang="zh-CN" altLang="en-US" sz="2800">
                <a:latin typeface="微软雅黑" panose="020b0503020204020204" charset="-122"/>
                <a:ea typeface="微软雅黑"/>
                <a:sym typeface="+mn-ea"/>
              </a:rPr>
              <a:t>的光。</a:t>
            </a:r>
            <a:endParaRPr lang="zh-CN" altLang="en-US" sz="2800" kern="1200">
              <a:latin typeface="微软雅黑" panose="020b0503020204020204" charset="-122"/>
              <a:ea typeface="微软雅黑"/>
              <a:cs typeface="+mn-cs"/>
            </a:endParaRPr>
          </a:p>
          <a:p>
            <a:pPr eaLnBrk="1" hangingPunct="1">
              <a:buClr>
                <a:srgbClr val="9900CC"/>
              </a:buClr>
              <a:buFont typeface="Wingdings" panose="05000000000000000000" pitchFamily="2" charset="2"/>
            </a:pPr>
            <a:endParaRPr lang="zh-CN" altLang="en-US" sz="2800">
              <a:latin typeface="微软雅黑" panose="020b0503020204020204" charset="-122"/>
              <a:ea typeface="微软雅黑"/>
            </a:endParaRPr>
          </a:p>
        </p:txBody>
      </p:sp>
      <p:pic>
        <p:nvPicPr>
          <p:cNvPr id="9" name="图片 8" title=""/>
          <p:cNvPicPr>
            <a:picLocks noChangeAspect="1"/>
          </p:cNvPicPr>
          <p:nvPr>
            <p:custDataLst>
              <p:tags r:id="rId11"/>
            </p:custDataLst>
          </p:nvPr>
        </p:nvPicPr>
        <p:blipFill>
          <a:blip r:embed="rId10"/>
          <a:stretch>
            <a:fillRect/>
          </a:stretch>
        </p:blipFill>
        <p:spPr>
          <a:xfrm>
            <a:off x="911225" y="2853055"/>
            <a:ext cx="9521825" cy="3324225"/>
          </a:xfrm>
          <a:prstGeom prst="rect">
            <a:avLst/>
          </a:prstGeom>
        </p:spPr>
      </p:pic>
      <p:sp>
        <p:nvSpPr>
          <p:cNvPr id="10" name="Text Box 3" title=""/>
          <p:cNvSpPr txBox="1"/>
          <p:nvPr>
            <p:custDataLst>
              <p:tags r:id="rId12"/>
            </p:custDataLst>
          </p:nvPr>
        </p:nvSpPr>
        <p:spPr>
          <a:xfrm>
            <a:off x="8256270" y="1412875"/>
            <a:ext cx="2541270" cy="1021080"/>
          </a:xfrm>
          <a:prstGeom prst="wedgeRoundRectCallout">
            <a:avLst>
              <a:gd name="adj1" fmla="val -81134"/>
              <a:gd name="adj2" fmla="val 205783"/>
              <a:gd name="adj3" fmla="val 16667"/>
            </a:avLst>
          </a:prstGeom>
          <a:solidFill>
            <a:schemeClr val="bg1"/>
          </a:solidFill>
          <a:ln w="9525">
            <a:solidFill>
              <a:srgbClr val="036EB8"/>
            </a:solidFill>
          </a:ln>
        </p:spPr>
        <p:txBody>
          <a:bodyPr wrap="square">
            <a:noAutofit/>
          </a:bodyPr>
          <a:lstStyle/>
          <a:p>
            <a:pPr eaLnBrk="1" hangingPunct="1">
              <a:spcBef>
                <a:spcPct val="50000"/>
              </a:spcBef>
            </a:pPr>
            <a:r>
              <a:rPr lang="zh-CN" altLang="en-US" sz="2800">
                <a:solidFill>
                  <a:schemeClr val="tx1"/>
                </a:solidFill>
                <a:latin typeface="微软雅黑" panose="020b0503020204020204" charset="-122"/>
                <a:ea typeface="微软雅黑"/>
              </a:rPr>
              <a:t>其余的色光被物体吸收了</a:t>
            </a:r>
            <a:endParaRPr lang="zh-CN" altLang="en-US" sz="2800">
              <a:solidFill>
                <a:schemeClr val="tx1"/>
              </a:solidFill>
              <a:latin typeface="微软雅黑" panose="020b0503020204020204" charset="-122"/>
              <a:ea typeface="微软雅黑"/>
            </a:endParaRPr>
          </a:p>
        </p:txBody>
      </p:sp>
      <p:sp>
        <p:nvSpPr>
          <p:cNvPr id="32" name="矩形 31" title=""/>
          <p:cNvSpPr/>
          <p:nvPr>
            <p:custDataLst>
              <p:tags r:id="rId13"/>
            </p:custDataLst>
          </p:nvPr>
        </p:nvSpPr>
        <p:spPr>
          <a:xfrm>
            <a:off x="3437579" y="15961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科学书屋</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mc:AlternateContent>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8547" name="Rectangle 3" title=""/>
          <p:cNvSpPr/>
          <p:nvPr>
            <p:custDataLst>
              <p:tags r:id="rId6"/>
            </p:custDataLst>
          </p:nvPr>
        </p:nvSpPr>
        <p:spPr>
          <a:xfrm>
            <a:off x="758508" y="1518285"/>
            <a:ext cx="7502525" cy="1295400"/>
          </a:xfrm>
          <a:prstGeom prst="rect">
            <a:avLst/>
          </a:prstGeom>
          <a:noFill/>
          <a:ln>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宋体" panose="02010600030101010101" pitchFamily="2" charset="-122"/>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宋体" panose="02010600030101010101" pitchFamily="2" charset="-122"/>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宋体" panose="02010600030101010101" pitchFamily="2" charset="-122"/>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5pPr>
            <a:lvl6pPr marL="2514600" lvl="5" indent="-228600" algn="l" defTabSz="914400" eaLnBrk="0" fontAlgn="base" latinLnBrk="0" hangingPunct="0">
              <a:spcBef>
                <a:spcPct val="20000"/>
              </a:spcBef>
              <a:spcAft>
                <a:spcPct val="0"/>
              </a:spcAft>
              <a:buChar char="»"/>
              <a:defRPr sz="2000" u="none" kern="1200" baseline="0">
                <a:solidFill>
                  <a:schemeClr val="tx1"/>
                </a:solidFill>
                <a:latin typeface="+mn-lt"/>
                <a:ea typeface="+mn-ea"/>
                <a:cs typeface="+mn-cs"/>
              </a:defRPr>
            </a:lvl6pPr>
            <a:lvl7pPr marL="2971800" lvl="6" indent="-228600" algn="l" defTabSz="914400" eaLnBrk="0" fontAlgn="base" latinLnBrk="0" hangingPunct="0">
              <a:spcBef>
                <a:spcPct val="20000"/>
              </a:spcBef>
              <a:spcAft>
                <a:spcPct val="0"/>
              </a:spcAft>
              <a:buChar char="»"/>
              <a:defRPr sz="2000" u="none" kern="1200" baseline="0">
                <a:solidFill>
                  <a:schemeClr val="tx1"/>
                </a:solidFill>
                <a:latin typeface="+mn-lt"/>
                <a:ea typeface="+mn-ea"/>
                <a:cs typeface="+mn-cs"/>
              </a:defRPr>
            </a:lvl7pPr>
            <a:lvl8pPr marL="3429000" lvl="7" indent="-228600" algn="l" defTabSz="914400" eaLnBrk="0" fontAlgn="base" latinLnBrk="0" hangingPunct="0">
              <a:spcBef>
                <a:spcPct val="20000"/>
              </a:spcBef>
              <a:spcAft>
                <a:spcPct val="0"/>
              </a:spcAft>
              <a:buChar char="»"/>
              <a:defRPr sz="2000" u="none" kern="1200" baseline="0">
                <a:solidFill>
                  <a:schemeClr val="tx1"/>
                </a:solidFill>
                <a:latin typeface="+mn-lt"/>
                <a:ea typeface="+mn-ea"/>
                <a:cs typeface="+mn-cs"/>
              </a:defRPr>
            </a:lvl8pPr>
            <a:lvl9pPr marL="3886200" lvl="8" indent="-228600" algn="l" defTabSz="914400" eaLnBrk="0" fontAlgn="base" latinLnBrk="0" hangingPunct="0">
              <a:spcBef>
                <a:spcPct val="20000"/>
              </a:spcBef>
              <a:spcAft>
                <a:spcPct val="0"/>
              </a:spcAft>
              <a:buChar char="»"/>
              <a:defRPr sz="2000" u="none" kern="1200" baseline="0">
                <a:solidFill>
                  <a:schemeClr val="tx1"/>
                </a:solidFill>
                <a:latin typeface="+mn-lt"/>
                <a:ea typeface="+mn-ea"/>
                <a:cs typeface="+mn-cs"/>
              </a:defRPr>
            </a:lvl9pPr>
          </a:lstStyle>
          <a:p>
            <a:pPr marL="0" indent="0">
              <a:lnSpc>
                <a:spcPct val="130000"/>
              </a:lnSpc>
              <a:spcBef>
                <a:spcPts val="25"/>
              </a:spcBef>
              <a:buClr>
                <a:srgbClr val="6600FF"/>
              </a:buClr>
              <a:buFont typeface="Wingdings" panose="05000000000000000000" pitchFamily="2" charset="2"/>
              <a:buNone/>
            </a:pPr>
            <a:r>
              <a:rPr lang="zh-CN" altLang="en-US" sz="2800" kern="1200">
                <a:latin typeface="微软雅黑" panose="020b0503020204020204" charset="-122"/>
                <a:ea typeface="微软雅黑"/>
                <a:cs typeface="微软雅黑" panose="020b0503020204020204" charset="-122"/>
              </a:rPr>
              <a:t>不透明物体的颜色是由</a:t>
            </a:r>
            <a:r>
              <a:rPr lang="zh-CN" altLang="en-US" sz="2800" kern="1200">
                <a:solidFill>
                  <a:srgbClr val="FF0000"/>
                </a:solidFill>
                <a:latin typeface="微软雅黑" panose="020b0503020204020204" charset="-122"/>
                <a:ea typeface="微软雅黑"/>
                <a:cs typeface="微软雅黑" panose="020b0503020204020204" charset="-122"/>
              </a:rPr>
              <a:t>它反射的色光</a:t>
            </a:r>
            <a:r>
              <a:rPr lang="zh-CN" altLang="en-US" sz="2800" kern="1200">
                <a:latin typeface="微软雅黑" panose="020b0503020204020204" charset="-122"/>
                <a:ea typeface="微软雅黑"/>
                <a:cs typeface="微软雅黑" panose="020b0503020204020204" charset="-122"/>
              </a:rPr>
              <a:t>决定的； </a:t>
            </a:r>
            <a:endParaRPr lang="zh-CN" altLang="en-US" sz="2800" kern="1200">
              <a:latin typeface="微软雅黑" panose="020b0503020204020204" charset="-122"/>
              <a:ea typeface="微软雅黑"/>
              <a:cs typeface="微软雅黑" panose="020b0503020204020204" charset="-122"/>
            </a:endParaRPr>
          </a:p>
          <a:p>
            <a:pPr marL="0" indent="0">
              <a:lnSpc>
                <a:spcPct val="130000"/>
              </a:lnSpc>
              <a:spcBef>
                <a:spcPts val="25"/>
              </a:spcBef>
              <a:buClr>
                <a:srgbClr val="6600FF"/>
              </a:buClr>
              <a:buFont typeface="Wingdings" panose="05000000000000000000" pitchFamily="2" charset="2"/>
              <a:buNone/>
            </a:pPr>
            <a:r>
              <a:rPr lang="zh-CN" altLang="en-US" sz="2800" kern="1200">
                <a:latin typeface="微软雅黑" panose="020b0503020204020204" charset="-122"/>
                <a:ea typeface="微软雅黑"/>
                <a:cs typeface="微软雅黑" panose="020b0503020204020204" charset="-122"/>
              </a:rPr>
              <a:t>不透明物体只能反射</a:t>
            </a:r>
            <a:r>
              <a:rPr lang="zh-CN" altLang="en-US" sz="2800" kern="1200">
                <a:solidFill>
                  <a:srgbClr val="FF0000"/>
                </a:solidFill>
                <a:latin typeface="微软雅黑" panose="020b0503020204020204" charset="-122"/>
                <a:ea typeface="微软雅黑"/>
                <a:cs typeface="微软雅黑" panose="020b0503020204020204" charset="-122"/>
              </a:rPr>
              <a:t>与它颜色相同</a:t>
            </a:r>
            <a:r>
              <a:rPr lang="zh-CN" altLang="en-US" sz="2800" kern="1200">
                <a:latin typeface="微软雅黑" panose="020b0503020204020204" charset="-122"/>
                <a:ea typeface="微软雅黑"/>
                <a:cs typeface="微软雅黑" panose="020b0503020204020204" charset="-122"/>
              </a:rPr>
              <a:t>的光。</a:t>
            </a:r>
            <a:endParaRPr lang="zh-CN" altLang="en-US" sz="2800" kern="1200">
              <a:latin typeface="微软雅黑" panose="020b0503020204020204" charset="-122"/>
              <a:ea typeface="微软雅黑"/>
              <a:cs typeface="微软雅黑" panose="020b0503020204020204" charset="-122"/>
            </a:endParaRPr>
          </a:p>
        </p:txBody>
      </p:sp>
      <p:pic>
        <p:nvPicPr>
          <p:cNvPr id="4" name="图片 3" title=""/>
          <p:cNvPicPr>
            <a:picLocks noChangeAspect="1"/>
          </p:cNvPicPr>
          <p:nvPr>
            <p:custDataLst>
              <p:tags r:id="rId8"/>
            </p:custDataLst>
          </p:nvPr>
        </p:nvPicPr>
        <p:blipFill>
          <a:blip r:embed="rId7"/>
          <a:stretch>
            <a:fillRect/>
          </a:stretch>
        </p:blipFill>
        <p:spPr>
          <a:xfrm>
            <a:off x="911225" y="2924810"/>
            <a:ext cx="9067165" cy="3210560"/>
          </a:xfrm>
          <a:prstGeom prst="rect">
            <a:avLst/>
          </a:prstGeom>
        </p:spPr>
      </p:pic>
      <p:sp>
        <p:nvSpPr>
          <p:cNvPr id="3" name="Text Box 3" title=""/>
          <p:cNvSpPr txBox="1"/>
          <p:nvPr>
            <p:custDataLst>
              <p:tags r:id="rId9"/>
            </p:custDataLst>
          </p:nvPr>
        </p:nvSpPr>
        <p:spPr>
          <a:xfrm>
            <a:off x="8399780" y="1412875"/>
            <a:ext cx="2541270" cy="1021080"/>
          </a:xfrm>
          <a:prstGeom prst="wedgeRoundRectCallout">
            <a:avLst>
              <a:gd name="adj1" fmla="val -69815"/>
              <a:gd name="adj2" fmla="val 220335"/>
              <a:gd name="adj3" fmla="val 16667"/>
            </a:avLst>
          </a:prstGeom>
          <a:solidFill>
            <a:schemeClr val="bg1"/>
          </a:solidFill>
          <a:ln w="9525">
            <a:solidFill>
              <a:srgbClr val="036EB8"/>
            </a:solidFill>
          </a:ln>
        </p:spPr>
        <p:txBody>
          <a:bodyPr wrap="square">
            <a:noAutofit/>
          </a:bodyPr>
          <a:lstStyle/>
          <a:p>
            <a:pPr eaLnBrk="1" hangingPunct="1">
              <a:spcBef>
                <a:spcPct val="50000"/>
              </a:spcBef>
            </a:pPr>
            <a:r>
              <a:rPr lang="zh-CN" altLang="en-US" sz="2800">
                <a:solidFill>
                  <a:schemeClr val="tx1"/>
                </a:solidFill>
                <a:latin typeface="微软雅黑" panose="020b0503020204020204" charset="-122"/>
                <a:ea typeface="微软雅黑"/>
              </a:rPr>
              <a:t>其余的色光被物体吸收了</a:t>
            </a:r>
            <a:endParaRPr lang="zh-CN" altLang="en-US" sz="2800">
              <a:solidFill>
                <a:schemeClr val="tx1"/>
              </a:solidFill>
              <a:latin typeface="微软雅黑" panose="020b0503020204020204" charset="-122"/>
              <a:ea typeface="微软雅黑"/>
            </a:endParaRPr>
          </a:p>
        </p:txBody>
      </p:sp>
      <p:grpSp>
        <p:nvGrpSpPr>
          <p:cNvPr id="11" name="组合 10" title=""/>
          <p:cNvGrpSpPr/>
          <p:nvPr>
            <p:custDataLst>
              <p:tags r:id="rId10"/>
            </p:custDataLst>
          </p:nvPr>
        </p:nvGrpSpPr>
        <p:grpSpPr>
          <a:xfrm>
            <a:off x="282195" y="1168112"/>
            <a:ext cx="295322" cy="210471"/>
            <a:chOff x="435463" y="1226414"/>
            <a:chExt cx="295380" cy="210512"/>
          </a:xfrm>
        </p:grpSpPr>
        <p:sp>
          <p:nvSpPr>
            <p:cNvPr id="12" name="矩形 11"/>
            <p:cNvSpPr/>
            <p:nvPr>
              <p:custDataLst>
                <p:tags r:id="rId11"/>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12"/>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title=""/>
          <p:cNvSpPr txBox="1"/>
          <p:nvPr/>
        </p:nvSpPr>
        <p:spPr>
          <a:xfrm>
            <a:off x="767080" y="908685"/>
            <a:ext cx="2825750" cy="718185"/>
          </a:xfrm>
          <a:prstGeom prst="rect">
            <a:avLst/>
          </a:prstGeom>
          <a:noFill/>
        </p:spPr>
        <p:txBody>
          <a:bodyPr wrap="square" rtlCol="0">
            <a:noAutofit/>
          </a:bodyPr>
          <a:lstStyle/>
          <a:p>
            <a:pPr>
              <a:lnSpc>
                <a:spcPct val="120000"/>
              </a:lnSpc>
            </a:pPr>
            <a:r>
              <a:rPr lang="zh-CN" altLang="en-US" sz="3200" b="1">
                <a:solidFill>
                  <a:srgbClr val="036EB8"/>
                </a:solidFill>
                <a:latin typeface="微软雅黑" panose="020b0503020204020204" charset="-122"/>
                <a:ea typeface="微软雅黑"/>
              </a:rPr>
              <a:t>物体的颜色</a:t>
            </a:r>
            <a:endParaRPr lang="zh-CN" altLang="en-US" sz="3200" b="1">
              <a:solidFill>
                <a:srgbClr val="036EB8"/>
              </a:solidFill>
              <a:latin typeface="微软雅黑" panose="020b0503020204020204" charset="-122"/>
              <a:ea typeface="微软雅黑"/>
            </a:endParaRPr>
          </a:p>
        </p:txBody>
      </p:sp>
      <p:sp>
        <p:nvSpPr>
          <p:cNvPr id="32" name="矩形 31" title=""/>
          <p:cNvSpPr/>
          <p:nvPr>
            <p:custDataLst>
              <p:tags r:id="rId13"/>
            </p:custDataLst>
          </p:nvPr>
        </p:nvSpPr>
        <p:spPr>
          <a:xfrm>
            <a:off x="3437579" y="15961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科学书屋</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mc:AlternateContent>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p:cTn id="7" dur="500" fill="hold"/>
                                        <p:tgtEl>
                                          <p:spTgt spid="1085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854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08547">
                                            <p:txEl>
                                              <p:pRg st="1" end="1"/>
                                            </p:txEl>
                                          </p:spTgt>
                                        </p:tgtEl>
                                        <p:attrNameLst>
                                          <p:attrName>style.visibility</p:attrName>
                                        </p:attrNameLst>
                                      </p:cBhvr>
                                      <p:to>
                                        <p:strVal val="visible"/>
                                      </p:to>
                                    </p:set>
                                    <p:anim calcmode="lin" valueType="num">
                                      <p:cBhvr>
                                        <p:cTn id="13" dur="500" fill="hold"/>
                                        <p:tgtEl>
                                          <p:spTgt spid="10854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854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title=""/>
          <p:cNvGrpSpPr/>
          <p:nvPr/>
        </p:nvGrpSpPr>
        <p:grpSpPr>
          <a:xfrm>
            <a:off x="704850" y="1772920"/>
            <a:ext cx="4592320" cy="3823970"/>
            <a:chOff x="1219" y="3007"/>
            <a:chExt cx="7232" cy="6022"/>
          </a:xfrm>
        </p:grpSpPr>
        <p:sp>
          <p:nvSpPr>
            <p:cNvPr id="108547" name="Rectangle 3"/>
            <p:cNvSpPr/>
            <p:nvPr>
              <p:custDataLst>
                <p:tags r:id="rId6"/>
              </p:custDataLst>
            </p:nvPr>
          </p:nvSpPr>
          <p:spPr>
            <a:xfrm>
              <a:off x="1219" y="3007"/>
              <a:ext cx="7233" cy="1009"/>
            </a:xfrm>
            <a:prstGeom prst="rect">
              <a:avLst/>
            </a:prstGeom>
            <a:noFill/>
            <a:ln>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宋体" panose="02010600030101010101" pitchFamily="2" charset="-122"/>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宋体" panose="02010600030101010101" pitchFamily="2" charset="-122"/>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宋体" panose="02010600030101010101" pitchFamily="2" charset="-122"/>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5pPr>
              <a:lvl6pPr marL="2514600" lvl="5" indent="-228600" algn="l" defTabSz="914400" eaLnBrk="0" fontAlgn="base" latinLnBrk="0" hangingPunct="0">
                <a:spcBef>
                  <a:spcPct val="20000"/>
                </a:spcBef>
                <a:spcAft>
                  <a:spcPct val="0"/>
                </a:spcAft>
                <a:buChar char="»"/>
                <a:defRPr sz="2000" u="none" kern="1200" baseline="0">
                  <a:solidFill>
                    <a:schemeClr val="tx1"/>
                  </a:solidFill>
                  <a:latin typeface="+mn-lt"/>
                  <a:ea typeface="+mn-ea"/>
                  <a:cs typeface="+mn-cs"/>
                </a:defRPr>
              </a:lvl6pPr>
              <a:lvl7pPr marL="2971800" lvl="6" indent="-228600" algn="l" defTabSz="914400" eaLnBrk="0" fontAlgn="base" latinLnBrk="0" hangingPunct="0">
                <a:spcBef>
                  <a:spcPct val="20000"/>
                </a:spcBef>
                <a:spcAft>
                  <a:spcPct val="0"/>
                </a:spcAft>
                <a:buChar char="»"/>
                <a:defRPr sz="2000" u="none" kern="1200" baseline="0">
                  <a:solidFill>
                    <a:schemeClr val="tx1"/>
                  </a:solidFill>
                  <a:latin typeface="+mn-lt"/>
                  <a:ea typeface="+mn-ea"/>
                  <a:cs typeface="+mn-cs"/>
                </a:defRPr>
              </a:lvl7pPr>
              <a:lvl8pPr marL="3429000" lvl="7" indent="-228600" algn="l" defTabSz="914400" eaLnBrk="0" fontAlgn="base" latinLnBrk="0" hangingPunct="0">
                <a:spcBef>
                  <a:spcPct val="20000"/>
                </a:spcBef>
                <a:spcAft>
                  <a:spcPct val="0"/>
                </a:spcAft>
                <a:buChar char="»"/>
                <a:defRPr sz="2000" u="none" kern="1200" baseline="0">
                  <a:solidFill>
                    <a:schemeClr val="tx1"/>
                  </a:solidFill>
                  <a:latin typeface="+mn-lt"/>
                  <a:ea typeface="+mn-ea"/>
                  <a:cs typeface="+mn-cs"/>
                </a:defRPr>
              </a:lvl8pPr>
              <a:lvl9pPr marL="3886200" lvl="8" indent="-228600" algn="l" defTabSz="914400" eaLnBrk="0" fontAlgn="base" latinLnBrk="0" hangingPunct="0">
                <a:spcBef>
                  <a:spcPct val="20000"/>
                </a:spcBef>
                <a:spcAft>
                  <a:spcPct val="0"/>
                </a:spcAft>
                <a:buChar char="»"/>
                <a:defRPr sz="2000" u="none" kern="1200" baseline="0">
                  <a:solidFill>
                    <a:schemeClr val="tx1"/>
                  </a:solidFill>
                  <a:latin typeface="+mn-lt"/>
                  <a:ea typeface="+mn-ea"/>
                  <a:cs typeface="+mn-cs"/>
                </a:defRPr>
              </a:lvl9pPr>
            </a:lstStyle>
            <a:p>
              <a:pPr marL="0" indent="0">
                <a:lnSpc>
                  <a:spcPct val="130000"/>
                </a:lnSpc>
                <a:spcBef>
                  <a:spcPts val="25"/>
                </a:spcBef>
                <a:buClr>
                  <a:srgbClr val="6600FF"/>
                </a:buClr>
                <a:buFont typeface="Wingdings" panose="05000000000000000000" pitchFamily="2" charset="2"/>
                <a:buNone/>
              </a:pPr>
              <a:r>
                <a:rPr lang="zh-CN" altLang="en-US" sz="2800" kern="1200">
                  <a:latin typeface="微软雅黑" panose="020b0503020204020204" charset="-122"/>
                  <a:ea typeface="微软雅黑"/>
                  <a:cs typeface="微软雅黑" panose="020b0503020204020204" charset="-122"/>
                </a:rPr>
                <a:t>白色物体能</a:t>
              </a:r>
              <a:r>
                <a:rPr lang="zh-CN" altLang="en-US" sz="2800" kern="1200">
                  <a:solidFill>
                    <a:srgbClr val="FF0000"/>
                  </a:solidFill>
                  <a:latin typeface="微软雅黑" panose="020b0503020204020204" charset="-122"/>
                  <a:ea typeface="微软雅黑"/>
                  <a:cs typeface="微软雅黑" panose="020b0503020204020204" charset="-122"/>
                </a:rPr>
                <a:t>反射所有</a:t>
              </a:r>
              <a:r>
                <a:rPr lang="zh-CN" altLang="en-US" sz="2800" kern="1200">
                  <a:solidFill>
                    <a:schemeClr val="tx1"/>
                  </a:solidFill>
                  <a:latin typeface="微软雅黑" panose="020b0503020204020204" charset="-122"/>
                  <a:ea typeface="微软雅黑"/>
                  <a:cs typeface="微软雅黑" panose="020b0503020204020204" charset="-122"/>
                </a:rPr>
                <a:t>色光</a:t>
              </a:r>
              <a:r>
                <a:rPr lang="zh-CN" altLang="en-US" sz="2800" kern="1200">
                  <a:latin typeface="微软雅黑" panose="020b0503020204020204" charset="-122"/>
                  <a:ea typeface="微软雅黑"/>
                  <a:cs typeface="微软雅黑" panose="020b0503020204020204" charset="-122"/>
                </a:rPr>
                <a:t> </a:t>
              </a:r>
              <a:endParaRPr lang="zh-CN" altLang="en-US" sz="2800" kern="1200">
                <a:latin typeface="微软雅黑" panose="020b0503020204020204" charset="-122"/>
                <a:ea typeface="微软雅黑"/>
                <a:cs typeface="微软雅黑" panose="020b0503020204020204" charset="-122"/>
              </a:endParaRPr>
            </a:p>
          </p:txBody>
        </p:sp>
        <p:pic>
          <p:nvPicPr>
            <p:cNvPr id="7" name="http://photo-static-api.fotomore.com/creative/vcg/veer/400/new/VCG41N638352750.jpg?uid=386&amp;timestamp=1695721648&amp;sign=a75c80bd760e807dea4ae1cba6805fef" descr="templates\picture_hover\&amp;pky220_sjzg_VCG41N638352750&amp;2&amp;src_toppic_inpsrchzd1&amp;"/>
            <p:cNvPicPr>
              <a:picLocks noChangeAspect="1"/>
            </p:cNvPicPr>
            <p:nvPr>
              <p:custDataLst>
                <p:tags r:id="rId8"/>
              </p:custDataLst>
            </p:nvPr>
          </p:nvPicPr>
          <p:blipFill>
            <a:blip r:embed="rId7"/>
            <a:srcRect t="24404" b="5843"/>
            <a:stretch>
              <a:fillRect/>
            </a:stretch>
          </p:blipFill>
          <p:spPr>
            <a:xfrm>
              <a:off x="1435" y="4493"/>
              <a:ext cx="6503" cy="4536"/>
            </a:xfrm>
            <a:prstGeom prst="rect">
              <a:avLst/>
            </a:prstGeom>
          </p:spPr>
        </p:pic>
      </p:grpSp>
      <p:grpSp>
        <p:nvGrpSpPr>
          <p:cNvPr id="4" name="组合 3" title=""/>
          <p:cNvGrpSpPr/>
          <p:nvPr/>
        </p:nvGrpSpPr>
        <p:grpSpPr>
          <a:xfrm>
            <a:off x="5520055" y="1772920"/>
            <a:ext cx="4884420" cy="4022090"/>
            <a:chOff x="8579" y="3019"/>
            <a:chExt cx="7692" cy="6334"/>
          </a:xfrm>
        </p:grpSpPr>
        <p:pic>
          <p:nvPicPr>
            <p:cNvPr id="6" name="http://photo-static-api.fotomore.com/creative/vcg/veer/400/new/VCG41N591400212.jpg?uid=386&amp;timestamp=1695721613&amp;sign=ba8f615fb1d51d5ddc909e744e95490e" descr="templates\picture_hover\&amp;pky270_sjzg_VCG41N591400212&amp;2&amp;src_toppic_inpsrchzd1&amp;"/>
            <p:cNvPicPr>
              <a:picLocks noChangeAspect="1"/>
            </p:cNvPicPr>
            <p:nvPr>
              <p:custDataLst>
                <p:tags r:id="rId10"/>
              </p:custDataLst>
            </p:nvPr>
          </p:nvPicPr>
          <p:blipFill>
            <a:blip r:embed="rId9"/>
            <a:srcRect l="7027" t="7528" r="6673" b="3638"/>
            <a:stretch>
              <a:fillRect/>
            </a:stretch>
          </p:blipFill>
          <p:spPr>
            <a:xfrm>
              <a:off x="8693" y="4153"/>
              <a:ext cx="7578" cy="5200"/>
            </a:xfrm>
            <a:prstGeom prst="rect">
              <a:avLst/>
            </a:prstGeom>
          </p:spPr>
        </p:pic>
        <p:sp>
          <p:nvSpPr>
            <p:cNvPr id="8" name="Rectangle 3"/>
            <p:cNvSpPr/>
            <p:nvPr>
              <p:custDataLst>
                <p:tags r:id="rId11"/>
              </p:custDataLst>
            </p:nvPr>
          </p:nvSpPr>
          <p:spPr>
            <a:xfrm>
              <a:off x="8579" y="3019"/>
              <a:ext cx="7568" cy="1193"/>
            </a:xfrm>
            <a:prstGeom prst="rect">
              <a:avLst/>
            </a:prstGeom>
            <a:noFill/>
            <a:ln>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宋体" panose="02010600030101010101" pitchFamily="2" charset="-122"/>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宋体" panose="02010600030101010101" pitchFamily="2" charset="-122"/>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宋体" panose="02010600030101010101" pitchFamily="2" charset="-122"/>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5pPr>
              <a:lvl6pPr marL="2514600" lvl="5" indent="-228600" algn="l" defTabSz="914400" eaLnBrk="0" fontAlgn="base" latinLnBrk="0" hangingPunct="0">
                <a:spcBef>
                  <a:spcPct val="20000"/>
                </a:spcBef>
                <a:spcAft>
                  <a:spcPct val="0"/>
                </a:spcAft>
                <a:buChar char="»"/>
                <a:defRPr sz="2000" u="none" kern="1200" baseline="0">
                  <a:solidFill>
                    <a:schemeClr val="tx1"/>
                  </a:solidFill>
                  <a:latin typeface="+mn-lt"/>
                  <a:ea typeface="+mn-ea"/>
                  <a:cs typeface="+mn-cs"/>
                </a:defRPr>
              </a:lvl6pPr>
              <a:lvl7pPr marL="2971800" lvl="6" indent="-228600" algn="l" defTabSz="914400" eaLnBrk="0" fontAlgn="base" latinLnBrk="0" hangingPunct="0">
                <a:spcBef>
                  <a:spcPct val="20000"/>
                </a:spcBef>
                <a:spcAft>
                  <a:spcPct val="0"/>
                </a:spcAft>
                <a:buChar char="»"/>
                <a:defRPr sz="2000" u="none" kern="1200" baseline="0">
                  <a:solidFill>
                    <a:schemeClr val="tx1"/>
                  </a:solidFill>
                  <a:latin typeface="+mn-lt"/>
                  <a:ea typeface="+mn-ea"/>
                  <a:cs typeface="+mn-cs"/>
                </a:defRPr>
              </a:lvl7pPr>
              <a:lvl8pPr marL="3429000" lvl="7" indent="-228600" algn="l" defTabSz="914400" eaLnBrk="0" fontAlgn="base" latinLnBrk="0" hangingPunct="0">
                <a:spcBef>
                  <a:spcPct val="20000"/>
                </a:spcBef>
                <a:spcAft>
                  <a:spcPct val="0"/>
                </a:spcAft>
                <a:buChar char="»"/>
                <a:defRPr sz="2000" u="none" kern="1200" baseline="0">
                  <a:solidFill>
                    <a:schemeClr val="tx1"/>
                  </a:solidFill>
                  <a:latin typeface="+mn-lt"/>
                  <a:ea typeface="+mn-ea"/>
                  <a:cs typeface="+mn-cs"/>
                </a:defRPr>
              </a:lvl8pPr>
              <a:lvl9pPr marL="3886200" lvl="8" indent="-228600" algn="l" defTabSz="914400" eaLnBrk="0" fontAlgn="base" latinLnBrk="0" hangingPunct="0">
                <a:spcBef>
                  <a:spcPct val="20000"/>
                </a:spcBef>
                <a:spcAft>
                  <a:spcPct val="0"/>
                </a:spcAft>
                <a:buChar char="»"/>
                <a:defRPr sz="2000" u="none" kern="1200" baseline="0">
                  <a:solidFill>
                    <a:schemeClr val="tx1"/>
                  </a:solidFill>
                  <a:latin typeface="+mn-lt"/>
                  <a:ea typeface="+mn-ea"/>
                  <a:cs typeface="+mn-cs"/>
                </a:defRPr>
              </a:lvl9pPr>
            </a:lstStyle>
            <a:p>
              <a:pPr marL="0" indent="0">
                <a:lnSpc>
                  <a:spcPct val="130000"/>
                </a:lnSpc>
                <a:spcBef>
                  <a:spcPts val="25"/>
                </a:spcBef>
                <a:buClr>
                  <a:srgbClr val="6600FF"/>
                </a:buClr>
                <a:buFont typeface="Wingdings" panose="05000000000000000000" pitchFamily="2" charset="2"/>
                <a:buNone/>
              </a:pPr>
              <a:r>
                <a:rPr lang="zh-CN" altLang="en-US" sz="2800" kern="1200">
                  <a:latin typeface="宋体" panose="02010600030101010101" pitchFamily="2" charset="-122"/>
                  <a:ea typeface="宋体" panose="02010600030101010101" pitchFamily="2" charset="-122"/>
                  <a:cs typeface="+mn-cs"/>
                </a:rPr>
                <a:t> </a:t>
              </a:r>
              <a:r>
                <a:rPr lang="zh-CN" altLang="en-US" sz="2800" kern="1200">
                  <a:latin typeface="微软雅黑" panose="020b0503020204020204" charset="-122"/>
                  <a:ea typeface="微软雅黑"/>
                  <a:cs typeface="+mn-cs"/>
                </a:rPr>
                <a:t>黑色物体能</a:t>
              </a:r>
              <a:r>
                <a:rPr lang="zh-CN" altLang="en-US" sz="2800" kern="1200">
                  <a:solidFill>
                    <a:srgbClr val="FF0000"/>
                  </a:solidFill>
                  <a:latin typeface="微软雅黑" panose="020b0503020204020204" charset="-122"/>
                  <a:ea typeface="微软雅黑"/>
                  <a:cs typeface="+mn-cs"/>
                </a:rPr>
                <a:t>吸收所有</a:t>
              </a:r>
              <a:r>
                <a:rPr lang="zh-CN" altLang="en-US" sz="2800" kern="1200">
                  <a:solidFill>
                    <a:schemeClr val="tx1"/>
                  </a:solidFill>
                  <a:latin typeface="微软雅黑" panose="020b0503020204020204" charset="-122"/>
                  <a:ea typeface="微软雅黑"/>
                  <a:cs typeface="+mn-cs"/>
                </a:rPr>
                <a:t>色</a:t>
              </a:r>
              <a:r>
                <a:rPr lang="zh-CN" altLang="en-US" sz="2800" kern="1200">
                  <a:latin typeface="微软雅黑" panose="020b0503020204020204" charset="-122"/>
                  <a:ea typeface="微软雅黑"/>
                  <a:cs typeface="+mn-cs"/>
                </a:rPr>
                <a:t>光</a:t>
              </a:r>
              <a:endParaRPr lang="zh-CN" altLang="en-US" sz="2800" kern="1200">
                <a:latin typeface="微软雅黑" panose="020b0503020204020204" charset="-122"/>
                <a:ea typeface="微软雅黑"/>
                <a:cs typeface="+mn-cs"/>
              </a:endParaRPr>
            </a:p>
          </p:txBody>
        </p:sp>
      </p:grpSp>
      <p:grpSp>
        <p:nvGrpSpPr>
          <p:cNvPr id="11" name="组合 10" title=""/>
          <p:cNvGrpSpPr/>
          <p:nvPr>
            <p:custDataLst>
              <p:tags r:id="rId12"/>
            </p:custDataLst>
          </p:nvPr>
        </p:nvGrpSpPr>
        <p:grpSpPr>
          <a:xfrm>
            <a:off x="282195" y="1168112"/>
            <a:ext cx="295322" cy="210471"/>
            <a:chOff x="435463" y="1226414"/>
            <a:chExt cx="295380" cy="210512"/>
          </a:xfrm>
        </p:grpSpPr>
        <p:sp>
          <p:nvSpPr>
            <p:cNvPr id="12" name="矩形 11"/>
            <p:cNvSpPr/>
            <p:nvPr>
              <p:custDataLst>
                <p:tags r:id="rId13"/>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14"/>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title=""/>
          <p:cNvSpPr txBox="1"/>
          <p:nvPr/>
        </p:nvSpPr>
        <p:spPr>
          <a:xfrm>
            <a:off x="767080" y="908685"/>
            <a:ext cx="2825750" cy="718185"/>
          </a:xfrm>
          <a:prstGeom prst="rect">
            <a:avLst/>
          </a:prstGeom>
          <a:noFill/>
        </p:spPr>
        <p:txBody>
          <a:bodyPr wrap="square" rtlCol="0">
            <a:noAutofit/>
          </a:bodyPr>
          <a:lstStyle/>
          <a:p>
            <a:pPr>
              <a:lnSpc>
                <a:spcPct val="120000"/>
              </a:lnSpc>
            </a:pPr>
            <a:r>
              <a:rPr lang="zh-CN" altLang="en-US" sz="3200" b="1">
                <a:solidFill>
                  <a:srgbClr val="036EB8"/>
                </a:solidFill>
                <a:latin typeface="微软雅黑" panose="020b0503020204020204" charset="-122"/>
                <a:ea typeface="微软雅黑"/>
              </a:rPr>
              <a:t>物体的颜色</a:t>
            </a:r>
            <a:endParaRPr lang="zh-CN" altLang="en-US" sz="3200" b="1">
              <a:solidFill>
                <a:srgbClr val="036EB8"/>
              </a:solidFill>
              <a:latin typeface="微软雅黑" panose="020b0503020204020204" charset="-122"/>
              <a:ea typeface="微软雅黑"/>
            </a:endParaRPr>
          </a:p>
        </p:txBody>
      </p:sp>
      <p:sp>
        <p:nvSpPr>
          <p:cNvPr id="32" name="矩形 31" title=""/>
          <p:cNvSpPr/>
          <p:nvPr>
            <p:custDataLst>
              <p:tags r:id="rId15"/>
            </p:custDataLst>
          </p:nvPr>
        </p:nvSpPr>
        <p:spPr>
          <a:xfrm>
            <a:off x="3437579" y="15961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科学书屋</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mc:AlternateContent>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6" name="等腰三角形 75" title=""/>
          <p:cNvSpPr/>
          <p:nvPr>
            <p:custDataLst>
              <p:tags r:id="rId2"/>
            </p:custDataLst>
          </p:nvPr>
        </p:nvSpPr>
        <p:spPr>
          <a:xfrm rot="5400000">
            <a:off x="2604535" y="451365"/>
            <a:ext cx="175894" cy="151633"/>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77" name="等腰三角形 76" title=""/>
          <p:cNvSpPr/>
          <p:nvPr>
            <p:custDataLst>
              <p:tags r:id="rId3"/>
            </p:custDataLst>
          </p:nvPr>
        </p:nvSpPr>
        <p:spPr>
          <a:xfrm rot="5400000">
            <a:off x="2879443" y="451365"/>
            <a:ext cx="175894" cy="151633"/>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78" name="等腰三角形 77" title=""/>
          <p:cNvSpPr/>
          <p:nvPr>
            <p:custDataLst>
              <p:tags r:id="rId4"/>
            </p:custDataLst>
          </p:nvPr>
        </p:nvSpPr>
        <p:spPr>
          <a:xfrm rot="5400000">
            <a:off x="3154351" y="451365"/>
            <a:ext cx="175894" cy="151633"/>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title=""/>
          <p:cNvSpPr/>
          <p:nvPr>
            <p:custDataLst>
              <p:tags r:id="rId5"/>
            </p:custDataLst>
          </p:nvPr>
        </p:nvSpPr>
        <p:spPr>
          <a:xfrm>
            <a:off x="3441389" y="216765"/>
            <a:ext cx="868680" cy="460375"/>
          </a:xfrm>
          <a:prstGeom prst="rect">
            <a:avLst/>
          </a:prstGeom>
        </p:spPr>
        <p:txBody>
          <a:bodyPr wrap="none">
            <a:spAutoFit/>
          </a:bodyPr>
          <a:lstStyle/>
          <a:p>
            <a:pPr>
              <a:defRPr/>
            </a:pPr>
            <a:r>
              <a:rPr lang="zh-CN" altLang="en-US" sz="2400" b="1" spc="300" smtClean="0">
                <a:solidFill>
                  <a:srgbClr val="00A0E9"/>
                </a:solidFill>
                <a:latin typeface="微软雅黑" panose="020b0503020204020204" charset="-122"/>
                <a:ea typeface="微软雅黑"/>
                <a:cs typeface="+mn-ea"/>
                <a:sym typeface="+mn-lt"/>
              </a:rPr>
              <a:t>小结</a:t>
            </a:r>
            <a:endParaRPr lang="zh-CN" altLang="en-US" sz="3200" b="1" spc="300">
              <a:solidFill>
                <a:srgbClr val="00A0E9"/>
              </a:solidFill>
              <a:latin typeface="微软雅黑" panose="020b0503020204020204" charset="-122"/>
              <a:ea typeface="微软雅黑"/>
              <a:cs typeface="+mn-ea"/>
              <a:sym typeface="+mn-lt"/>
            </a:endParaRPr>
          </a:p>
        </p:txBody>
      </p:sp>
      <p:sp>
        <p:nvSpPr>
          <p:cNvPr id="80" name="文本框 79" title=""/>
          <p:cNvSpPr txBox="1"/>
          <p:nvPr>
            <p:custDataLst>
              <p:tags r:id="rId6"/>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a:latin typeface="微软雅黑" panose="020b0503020204020204" charset="-122"/>
              <a:ea typeface="微软雅黑"/>
            </a:endParaRPr>
          </a:p>
        </p:txBody>
      </p:sp>
      <p:sp>
        <p:nvSpPr>
          <p:cNvPr id="14" name="文本框 13" title=""/>
          <p:cNvSpPr txBox="1"/>
          <p:nvPr>
            <p:custDataLst>
              <p:tags r:id="rId7"/>
            </p:custDataLst>
          </p:nvPr>
        </p:nvSpPr>
        <p:spPr>
          <a:xfrm>
            <a:off x="5622925" y="1428750"/>
            <a:ext cx="5775960" cy="521970"/>
          </a:xfrm>
          <a:prstGeom prst="rect">
            <a:avLst/>
          </a:prstGeom>
          <a:noFill/>
          <a:ln>
            <a:solidFill>
              <a:srgbClr val="036EB8"/>
            </a:solidFill>
          </a:ln>
        </p:spPr>
        <p:txBody>
          <a:bodyPr wrap="square" rtlCol="0">
            <a:spAutoFit/>
          </a:bodyPr>
          <a:lstStyle/>
          <a:p>
            <a:pPr lvl="0" algn="ctr" fontAlgn="auto">
              <a:buClrTx/>
              <a:buSzTx/>
              <a:buFontTx/>
            </a:pPr>
            <a:r>
              <a:rPr lang="zh-CN" altLang="en-US" sz="2800">
                <a:latin typeface="微软雅黑" panose="020b0503020204020204" charset="-122"/>
                <a:ea typeface="微软雅黑"/>
                <a:sym typeface="+mn-ea"/>
              </a:rPr>
              <a:t>把复合光分解成几种单色光的现象</a:t>
            </a:r>
            <a:endParaRPr lang="zh-CN" altLang="en-US" sz="2800">
              <a:latin typeface="微软雅黑" panose="020b0503020204020204" charset="-122"/>
              <a:ea typeface="微软雅黑"/>
              <a:sym typeface="+mn-ea"/>
            </a:endParaRPr>
          </a:p>
        </p:txBody>
      </p:sp>
      <p:sp>
        <p:nvSpPr>
          <p:cNvPr id="16" name="文本框 15" title=""/>
          <p:cNvSpPr txBox="1"/>
          <p:nvPr>
            <p:custDataLst>
              <p:tags r:id="rId8"/>
            </p:custDataLst>
          </p:nvPr>
        </p:nvSpPr>
        <p:spPr>
          <a:xfrm>
            <a:off x="5622925" y="2150745"/>
            <a:ext cx="6151880" cy="521970"/>
          </a:xfrm>
          <a:prstGeom prst="rect">
            <a:avLst/>
          </a:prstGeom>
          <a:noFill/>
          <a:ln>
            <a:solidFill>
              <a:srgbClr val="036EB8"/>
            </a:solidFill>
          </a:ln>
        </p:spPr>
        <p:txBody>
          <a:bodyPr wrap="square" rtlCol="0">
            <a:spAutoFit/>
          </a:bodyPr>
          <a:lstStyle/>
          <a:p>
            <a:pPr lvl="0" algn="ctr" fontAlgn="auto">
              <a:buClrTx/>
              <a:buSzTx/>
              <a:buFontTx/>
            </a:pPr>
            <a:r>
              <a:rPr lang="zh-CN" altLang="en-US" sz="2800">
                <a:latin typeface="微软雅黑" panose="020b0503020204020204" charset="-122"/>
                <a:ea typeface="微软雅黑"/>
                <a:sym typeface="+mn-ea"/>
              </a:rPr>
              <a:t>白光→红、橙、黄、绿、蓝、靛、紫</a:t>
            </a:r>
            <a:endParaRPr lang="zh-CN" altLang="en-US" sz="2800">
              <a:latin typeface="微软雅黑" panose="020b0503020204020204" charset="-122"/>
              <a:ea typeface="微软雅黑"/>
              <a:sym typeface="+mn-ea"/>
            </a:endParaRPr>
          </a:p>
        </p:txBody>
      </p:sp>
      <p:sp>
        <p:nvSpPr>
          <p:cNvPr id="17" name="文本框 16" title=""/>
          <p:cNvSpPr txBox="1"/>
          <p:nvPr>
            <p:custDataLst>
              <p:tags r:id="rId9"/>
            </p:custDataLst>
          </p:nvPr>
        </p:nvSpPr>
        <p:spPr>
          <a:xfrm>
            <a:off x="5663565" y="3412490"/>
            <a:ext cx="2101215" cy="521970"/>
          </a:xfrm>
          <a:prstGeom prst="rect">
            <a:avLst/>
          </a:prstGeom>
          <a:noFill/>
          <a:ln>
            <a:solidFill>
              <a:srgbClr val="036EB8"/>
            </a:solidFill>
          </a:ln>
        </p:spPr>
        <p:txBody>
          <a:bodyPr wrap="square" rtlCol="0">
            <a:spAutoFit/>
          </a:bodyPr>
          <a:lstStyle/>
          <a:p>
            <a:pPr lvl="0" algn="ctr" fontAlgn="auto">
              <a:buClrTx/>
              <a:buSzTx/>
              <a:buFontTx/>
            </a:pPr>
            <a:r>
              <a:rPr lang="zh-CN" altLang="en-US" sz="2800">
                <a:latin typeface="微软雅黑" panose="020b0503020204020204" charset="-122"/>
                <a:ea typeface="微软雅黑"/>
                <a:sym typeface="+mn-ea"/>
              </a:rPr>
              <a:t>红、绿、蓝</a:t>
            </a:r>
            <a:endParaRPr lang="zh-CN" altLang="en-US" sz="2800">
              <a:latin typeface="微软雅黑" panose="020b0503020204020204" charset="-122"/>
              <a:ea typeface="微软雅黑"/>
              <a:sym typeface="+mn-ea"/>
            </a:endParaRPr>
          </a:p>
        </p:txBody>
      </p:sp>
      <p:sp>
        <p:nvSpPr>
          <p:cNvPr id="22" name="文本框 21" title=""/>
          <p:cNvSpPr txBox="1"/>
          <p:nvPr>
            <p:custDataLst>
              <p:tags r:id="rId10"/>
            </p:custDataLst>
          </p:nvPr>
        </p:nvSpPr>
        <p:spPr>
          <a:xfrm>
            <a:off x="5694680" y="4641215"/>
            <a:ext cx="5288280" cy="521970"/>
          </a:xfrm>
          <a:prstGeom prst="rect">
            <a:avLst/>
          </a:prstGeom>
          <a:noFill/>
          <a:ln>
            <a:solidFill>
              <a:srgbClr val="036EB8"/>
            </a:solidFill>
          </a:ln>
        </p:spPr>
        <p:txBody>
          <a:bodyPr wrap="square" rtlCol="0">
            <a:spAutoFit/>
          </a:bodyPr>
          <a:lstStyle/>
          <a:p>
            <a:pPr lvl="0" algn="ctr" fontAlgn="auto">
              <a:buClrTx/>
              <a:buSzTx/>
              <a:buFontTx/>
            </a:pPr>
            <a:r>
              <a:rPr lang="zh-CN" altLang="en-US" sz="2800">
                <a:latin typeface="微软雅黑" panose="020b0503020204020204" charset="-122"/>
                <a:ea typeface="微软雅黑"/>
                <a:sym typeface="+mn-ea"/>
              </a:rPr>
              <a:t>透明物体的颜色：透过的光决定</a:t>
            </a:r>
            <a:endParaRPr lang="zh-CN" altLang="en-US" sz="2800">
              <a:latin typeface="微软雅黑" panose="020b0503020204020204" charset="-122"/>
              <a:ea typeface="微软雅黑"/>
              <a:sym typeface="+mn-ea"/>
            </a:endParaRPr>
          </a:p>
        </p:txBody>
      </p:sp>
      <p:sp>
        <p:nvSpPr>
          <p:cNvPr id="23" name="文本框 22" title=""/>
          <p:cNvSpPr txBox="1"/>
          <p:nvPr>
            <p:custDataLst>
              <p:tags r:id="rId11"/>
            </p:custDataLst>
          </p:nvPr>
        </p:nvSpPr>
        <p:spPr>
          <a:xfrm>
            <a:off x="5694680" y="5412105"/>
            <a:ext cx="5763895" cy="521970"/>
          </a:xfrm>
          <a:prstGeom prst="rect">
            <a:avLst/>
          </a:prstGeom>
          <a:noFill/>
          <a:ln>
            <a:solidFill>
              <a:srgbClr val="036EB8"/>
            </a:solidFill>
          </a:ln>
        </p:spPr>
        <p:txBody>
          <a:bodyPr wrap="square" rtlCol="0">
            <a:spAutoFit/>
          </a:bodyPr>
          <a:lstStyle/>
          <a:p>
            <a:pPr lvl="0" algn="ctr" fontAlgn="auto">
              <a:buClrTx/>
              <a:buSzTx/>
              <a:buFontTx/>
            </a:pPr>
            <a:r>
              <a:rPr lang="zh-CN" altLang="en-US" sz="2800">
                <a:latin typeface="微软雅黑" panose="020b0503020204020204" charset="-122"/>
                <a:ea typeface="微软雅黑"/>
                <a:sym typeface="+mn-ea"/>
              </a:rPr>
              <a:t>不透明物体的颜色：反射的光决定</a:t>
            </a:r>
            <a:endParaRPr lang="zh-CN" altLang="en-US" sz="2800">
              <a:latin typeface="微软雅黑" panose="020b0503020204020204" charset="-122"/>
              <a:ea typeface="微软雅黑"/>
              <a:sym typeface="+mn-ea"/>
            </a:endParaRPr>
          </a:p>
        </p:txBody>
      </p:sp>
      <p:sp>
        <p:nvSpPr>
          <p:cNvPr id="24" name="左大括号 23" title=""/>
          <p:cNvSpPr/>
          <p:nvPr>
            <p:custDataLst>
              <p:tags r:id="rId12"/>
            </p:custDataLst>
          </p:nvPr>
        </p:nvSpPr>
        <p:spPr>
          <a:xfrm>
            <a:off x="5191125" y="1636395"/>
            <a:ext cx="408305" cy="863600"/>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fontAlgn="auto">
              <a:buClrTx/>
              <a:buSzTx/>
              <a:buFontTx/>
            </a:pPr>
            <a:endParaRPr lang="zh-CN" altLang="en-US" sz="1800">
              <a:sym typeface="+mn-ea"/>
            </a:endParaRPr>
          </a:p>
        </p:txBody>
      </p:sp>
      <p:sp>
        <p:nvSpPr>
          <p:cNvPr id="25" name="左大括号 24" title=""/>
          <p:cNvSpPr/>
          <p:nvPr>
            <p:custDataLst>
              <p:tags r:id="rId13"/>
            </p:custDataLst>
          </p:nvPr>
        </p:nvSpPr>
        <p:spPr>
          <a:xfrm>
            <a:off x="5191125" y="4824730"/>
            <a:ext cx="408305" cy="863600"/>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fontAlgn="auto">
              <a:buClrTx/>
              <a:buSzTx/>
              <a:buFontTx/>
            </a:pPr>
            <a:endParaRPr lang="zh-CN" altLang="en-US" sz="1800">
              <a:sym typeface="+mn-ea"/>
            </a:endParaRPr>
          </a:p>
        </p:txBody>
      </p:sp>
      <p:sp>
        <p:nvSpPr>
          <p:cNvPr id="26" name="左大括号 25" title=""/>
          <p:cNvSpPr/>
          <p:nvPr>
            <p:custDataLst>
              <p:tags r:id="rId14"/>
            </p:custDataLst>
          </p:nvPr>
        </p:nvSpPr>
        <p:spPr>
          <a:xfrm>
            <a:off x="1847215" y="2016760"/>
            <a:ext cx="882015" cy="3279775"/>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fontAlgn="auto">
              <a:buClrTx/>
              <a:buSzTx/>
              <a:buFontTx/>
            </a:pPr>
            <a:endParaRPr lang="zh-CN" altLang="en-US" sz="1800">
              <a:sym typeface="+mn-ea"/>
            </a:endParaRPr>
          </a:p>
        </p:txBody>
      </p:sp>
      <p:cxnSp>
        <p:nvCxnSpPr>
          <p:cNvPr id="2" name="直接连接符 1" title=""/>
          <p:cNvCxnSpPr>
            <a:endCxn id="17" idx="1"/>
          </p:cNvCxnSpPr>
          <p:nvPr/>
        </p:nvCxnSpPr>
        <p:spPr>
          <a:xfrm>
            <a:off x="4996815" y="3673475"/>
            <a:ext cx="666750" cy="0"/>
          </a:xfrm>
          <a:prstGeom prst="line">
            <a:avLst/>
          </a:prstGeom>
          <a:ln w="19050"/>
        </p:spPr>
        <p:style>
          <a:lnRef idx="2">
            <a:schemeClr val="accent1"/>
          </a:lnRef>
          <a:fillRef idx="0">
            <a:srgbClr val="FFFFFF"/>
          </a:fillRef>
          <a:effectRef idx="0">
            <a:srgbClr val="FFFFFF"/>
          </a:effectRef>
          <a:fontRef idx="minor">
            <a:schemeClr val="tx1"/>
          </a:fontRef>
        </p:style>
      </p:cxnSp>
      <p:sp>
        <p:nvSpPr>
          <p:cNvPr id="3" name="圆角矩形 2" title=""/>
          <p:cNvSpPr/>
          <p:nvPr/>
        </p:nvSpPr>
        <p:spPr>
          <a:xfrm>
            <a:off x="711835" y="1889760"/>
            <a:ext cx="855980" cy="3530600"/>
          </a:xfrm>
          <a:prstGeom prst="roundRect">
            <a:avLst/>
          </a:prstGeom>
          <a:solidFill>
            <a:srgbClr val="036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a:t>光的色散</a:t>
            </a:r>
            <a:endParaRPr lang="zh-CN" altLang="en-US" sz="4000"/>
          </a:p>
        </p:txBody>
      </p:sp>
      <p:sp>
        <p:nvSpPr>
          <p:cNvPr id="19" name="文本框 18" title=""/>
          <p:cNvSpPr txBox="1"/>
          <p:nvPr>
            <p:custDataLst>
              <p:tags r:id="rId15"/>
            </p:custDataLst>
          </p:nvPr>
        </p:nvSpPr>
        <p:spPr>
          <a:xfrm>
            <a:off x="2814320" y="1774825"/>
            <a:ext cx="2182495" cy="586740"/>
          </a:xfrm>
          <a:prstGeom prst="roundRect">
            <a:avLst/>
          </a:prstGeom>
          <a:noFill/>
          <a:ln>
            <a:solidFill>
              <a:srgbClr val="036EB8"/>
            </a:solidFill>
          </a:ln>
        </p:spPr>
        <p:txBody>
          <a:bodyPr wrap="square" rtlCol="0">
            <a:noAutofit/>
          </a:bodyPr>
          <a:lstStyle/>
          <a:p>
            <a:pPr algn="ctr"/>
            <a:r>
              <a:rPr lang="zh-CN" altLang="en-US" sz="2800">
                <a:latin typeface="微软雅黑" panose="020b0503020204020204" charset="-122"/>
                <a:ea typeface="微软雅黑"/>
                <a:sym typeface="+mn-ea"/>
              </a:rPr>
              <a:t>光的色散</a:t>
            </a:r>
            <a:endParaRPr lang="zh-CN" altLang="en-US" sz="2800">
              <a:latin typeface="微软雅黑" panose="020b0503020204020204" charset="-122"/>
              <a:ea typeface="微软雅黑"/>
              <a:sym typeface="+mn-ea"/>
            </a:endParaRPr>
          </a:p>
        </p:txBody>
      </p:sp>
      <p:sp>
        <p:nvSpPr>
          <p:cNvPr id="5" name="文本框 4" title=""/>
          <p:cNvSpPr txBox="1"/>
          <p:nvPr>
            <p:custDataLst>
              <p:tags r:id="rId16"/>
            </p:custDataLst>
          </p:nvPr>
        </p:nvSpPr>
        <p:spPr>
          <a:xfrm>
            <a:off x="2814320" y="3357245"/>
            <a:ext cx="2182495" cy="586740"/>
          </a:xfrm>
          <a:prstGeom prst="roundRect">
            <a:avLst/>
          </a:prstGeom>
          <a:noFill/>
          <a:ln>
            <a:solidFill>
              <a:srgbClr val="036EB8"/>
            </a:solidFill>
          </a:ln>
        </p:spPr>
        <p:txBody>
          <a:bodyPr wrap="square" rtlCol="0">
            <a:noAutofit/>
          </a:bodyPr>
          <a:lstStyle/>
          <a:p>
            <a:pPr algn="ctr"/>
            <a:r>
              <a:rPr lang="zh-CN" altLang="en-US" sz="2800">
                <a:latin typeface="微软雅黑" panose="020b0503020204020204" charset="-122"/>
                <a:ea typeface="微软雅黑"/>
                <a:sym typeface="+mn-ea"/>
              </a:rPr>
              <a:t>光的三原色</a:t>
            </a:r>
            <a:endParaRPr lang="zh-CN" altLang="en-US" sz="2800">
              <a:latin typeface="微软雅黑" panose="020b0503020204020204" charset="-122"/>
              <a:ea typeface="微软雅黑"/>
              <a:sym typeface="+mn-ea"/>
            </a:endParaRPr>
          </a:p>
        </p:txBody>
      </p:sp>
      <p:sp>
        <p:nvSpPr>
          <p:cNvPr id="7" name="文本框 6" title=""/>
          <p:cNvSpPr txBox="1"/>
          <p:nvPr>
            <p:custDataLst>
              <p:tags r:id="rId17"/>
            </p:custDataLst>
          </p:nvPr>
        </p:nvSpPr>
        <p:spPr>
          <a:xfrm>
            <a:off x="2811780" y="4977130"/>
            <a:ext cx="2182495" cy="586740"/>
          </a:xfrm>
          <a:prstGeom prst="roundRect">
            <a:avLst/>
          </a:prstGeom>
          <a:noFill/>
          <a:ln>
            <a:solidFill>
              <a:srgbClr val="036EB8"/>
            </a:solidFill>
          </a:ln>
        </p:spPr>
        <p:txBody>
          <a:bodyPr wrap="square" rtlCol="0">
            <a:noAutofit/>
          </a:bodyPr>
          <a:lstStyle/>
          <a:p>
            <a:pPr algn="ctr"/>
            <a:r>
              <a:rPr lang="zh-CN" altLang="en-US" sz="2800">
                <a:latin typeface="微软雅黑" panose="020b0503020204020204" charset="-122"/>
                <a:ea typeface="微软雅黑"/>
                <a:sym typeface="+mn-ea"/>
              </a:rPr>
              <a:t>物体的颜色</a:t>
            </a:r>
            <a:endParaRPr lang="zh-CN" altLang="en-US" sz="2800">
              <a:latin typeface="微软雅黑" panose="020b0503020204020204" charset="-122"/>
              <a:ea typeface="微软雅黑"/>
              <a:sym typeface="+mn-ea"/>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childTnLst>
                          </p:cTn>
                        </p:par>
                      </p:childTnLst>
                    </p:cTn>
                  </p:par>
                  <p:par>
                    <p:cTn id="17" fill="hold" nodeType="clickPar">
                      <p:stCondLst>
                        <p:cond delay="indefinite"/>
                        <p:cond evt="onBegin" delay="0">
                          <p:tn val="16"/>
                        </p:cond>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par>
                          <p:cTn id="36" fill="hold" nodeType="afterGroup">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childTnLst>
                    </p:cTn>
                  </p:par>
                  <p:par>
                    <p:cTn id="40" fill="hold" nodeType="clickPar">
                      <p:stCondLst>
                        <p:cond delay="indefinite"/>
                        <p:cond evt="onBegin" delay="0">
                          <p:tn val="39"/>
                        </p:cond>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par>
                          <p:cTn id="45" fill="hold" nodeType="afterGroup">
                            <p:stCondLst>
                              <p:cond delay="500"/>
                            </p:stCondLst>
                            <p:childTnLst>
                              <p:par>
                                <p:cTn id="46" presetID="9"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dissolve">
                                      <p:cBhvr>
                                        <p:cTn id="48" dur="500"/>
                                        <p:tgtEl>
                                          <p:spTgt spid="25"/>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dissolve">
                                      <p:cBhvr>
                                        <p:cTn id="53" dur="500"/>
                                        <p:tgtEl>
                                          <p:spTgt spid="22"/>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dissolve">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2" grpId="0" animBg="1"/>
      <p:bldP spid="23" grpId="0" animBg="1"/>
      <p:bldP spid="24" grpId="0" animBg="1"/>
      <p:bldP spid="25" grpId="0" animBg="1"/>
      <p:bldP spid="26" grpId="0" animBg="1"/>
      <p:bldP spid="19" grpId="0" animBg="1"/>
      <p:bldP spid="5" grpId="0" animBg="1"/>
      <p:bldP spid="7" grpId="0" animBg="1"/>
      <p:bldP spid="17" grpId="0" animBg="1"/>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习题练习</a:t>
            </a:r>
            <a:endParaRPr lang="zh-CN" altLang="en-US" sz="2800" b="1" spc="300" smtClean="0">
              <a:latin typeface="微软雅黑" panose="020b0503020204020204" charset="-122"/>
              <a:ea typeface="微软雅黑"/>
            </a:endParaRPr>
          </a:p>
        </p:txBody>
      </p:sp>
      <p:sp>
        <p:nvSpPr>
          <p:cNvPr id="29698" name="Text Box 10" title=""/>
          <p:cNvSpPr txBox="1"/>
          <p:nvPr>
            <p:custDataLst>
              <p:tags r:id="rId3"/>
            </p:custDataLst>
          </p:nvPr>
        </p:nvSpPr>
        <p:spPr>
          <a:xfrm>
            <a:off x="1864995" y="1700213"/>
            <a:ext cx="8616950" cy="3322955"/>
          </a:xfrm>
          <a:prstGeom prst="rect">
            <a:avLst/>
          </a:prstGeom>
          <a:noFill/>
          <a:ln w="9525">
            <a:noFill/>
          </a:ln>
        </p:spPr>
        <p:txBody>
          <a:bodyPr>
            <a:spAutoFit/>
          </a:bodyPr>
          <a:lstStyle/>
          <a:p>
            <a:pPr eaLnBrk="1" hangingPunct="1">
              <a:lnSpc>
                <a:spcPct val="150000"/>
              </a:lnSpc>
            </a:pPr>
            <a:r>
              <a:rPr lang="en-US" altLang="zh-CN" sz="2800">
                <a:solidFill>
                  <a:schemeClr val="tx1"/>
                </a:solidFill>
                <a:latin typeface="微软雅黑" panose="020b0503020204020204" charset="-122"/>
                <a:ea typeface="微软雅黑"/>
                <a:cs typeface="微软雅黑" panose="020b0503020204020204" charset="-122"/>
              </a:rPr>
              <a:t>1. </a:t>
            </a:r>
            <a:r>
              <a:rPr lang="zh-CN" altLang="en-US" sz="2800">
                <a:solidFill>
                  <a:schemeClr val="tx1"/>
                </a:solidFill>
                <a:latin typeface="微软雅黑" panose="020b0503020204020204" charset="-122"/>
                <a:ea typeface="微软雅黑"/>
                <a:cs typeface="微软雅黑" panose="020b0503020204020204" charset="-122"/>
              </a:rPr>
              <a:t>彩色电视机的色彩是由电视机中的电子枪射到屏幕内侧的荧光粉上产生的，根据色光的混合规律，在电视机中只需要</a:t>
            </a:r>
            <a:r>
              <a:rPr lang="en-US" altLang="zh-CN" sz="2800">
                <a:solidFill>
                  <a:schemeClr val="tx1"/>
                </a:solidFill>
                <a:latin typeface="微软雅黑" panose="020b0503020204020204" charset="-122"/>
                <a:ea typeface="微软雅黑"/>
                <a:cs typeface="微软雅黑" panose="020b0503020204020204" charset="-122"/>
              </a:rPr>
              <a:t>_____</a:t>
            </a:r>
            <a:r>
              <a:rPr lang="zh-CN" altLang="en-US" sz="2800">
                <a:solidFill>
                  <a:schemeClr val="tx1"/>
                </a:solidFill>
                <a:latin typeface="微软雅黑" panose="020b0503020204020204" charset="-122"/>
                <a:ea typeface="微软雅黑"/>
                <a:cs typeface="微软雅黑" panose="020b0503020204020204" charset="-122"/>
              </a:rPr>
              <a:t>、</a:t>
            </a:r>
            <a:r>
              <a:rPr lang="en-US" altLang="zh-CN" sz="2800">
                <a:solidFill>
                  <a:schemeClr val="tx1"/>
                </a:solidFill>
                <a:latin typeface="微软雅黑" panose="020b0503020204020204" charset="-122"/>
                <a:ea typeface="微软雅黑"/>
                <a:cs typeface="微软雅黑" panose="020b0503020204020204" charset="-122"/>
              </a:rPr>
              <a:t>_____</a:t>
            </a:r>
            <a:r>
              <a:rPr lang="zh-CN" altLang="en-US" sz="2800">
                <a:solidFill>
                  <a:schemeClr val="tx1"/>
                </a:solidFill>
                <a:latin typeface="微软雅黑" panose="020b0503020204020204" charset="-122"/>
                <a:ea typeface="微软雅黑"/>
                <a:cs typeface="微软雅黑" panose="020b0503020204020204" charset="-122"/>
              </a:rPr>
              <a:t>、</a:t>
            </a:r>
            <a:r>
              <a:rPr lang="en-US" altLang="zh-CN" sz="2800">
                <a:solidFill>
                  <a:schemeClr val="tx1"/>
                </a:solidFill>
                <a:latin typeface="微软雅黑" panose="020b0503020204020204" charset="-122"/>
                <a:ea typeface="微软雅黑"/>
                <a:cs typeface="微软雅黑" panose="020b0503020204020204" charset="-122"/>
              </a:rPr>
              <a:t>_______</a:t>
            </a:r>
            <a:r>
              <a:rPr lang="zh-CN" altLang="en-US" sz="2800">
                <a:solidFill>
                  <a:schemeClr val="tx1"/>
                </a:solidFill>
                <a:latin typeface="微软雅黑" panose="020b0503020204020204" charset="-122"/>
                <a:ea typeface="微软雅黑"/>
                <a:cs typeface="微软雅黑" panose="020b0503020204020204" charset="-122"/>
              </a:rPr>
              <a:t>三种颜色的电子枪即可配出各种绚丽的色彩来。 这几种颜色叫做色光的</a:t>
            </a:r>
            <a:r>
              <a:rPr lang="en-US" altLang="zh-CN" sz="2800">
                <a:solidFill>
                  <a:schemeClr val="tx1"/>
                </a:solidFill>
                <a:latin typeface="微软雅黑" panose="020b0503020204020204" charset="-122"/>
                <a:ea typeface="微软雅黑"/>
                <a:cs typeface="微软雅黑" panose="020b0503020204020204" charset="-122"/>
              </a:rPr>
              <a:t>___________</a:t>
            </a:r>
            <a:r>
              <a:rPr lang="zh-CN" altLang="en-US" sz="2800">
                <a:solidFill>
                  <a:schemeClr val="tx1"/>
                </a:solidFill>
                <a:latin typeface="微软雅黑" panose="020b0503020204020204" charset="-122"/>
                <a:ea typeface="微软雅黑"/>
                <a:cs typeface="微软雅黑" panose="020b0503020204020204" charset="-122"/>
              </a:rPr>
              <a:t>。</a:t>
            </a:r>
            <a:endParaRPr lang="zh-CN" altLang="en-US" sz="2800">
              <a:solidFill>
                <a:schemeClr val="tx1"/>
              </a:solidFill>
              <a:latin typeface="微软雅黑" panose="020b0503020204020204" charset="-122"/>
              <a:ea typeface="微软雅黑"/>
              <a:cs typeface="微软雅黑" panose="020b0503020204020204" charset="-122"/>
            </a:endParaRPr>
          </a:p>
        </p:txBody>
      </p:sp>
      <p:sp>
        <p:nvSpPr>
          <p:cNvPr id="29699" name="Text Box 11" title=""/>
          <p:cNvSpPr txBox="1"/>
          <p:nvPr>
            <p:custDataLst>
              <p:tags r:id="rId4"/>
            </p:custDataLst>
          </p:nvPr>
        </p:nvSpPr>
        <p:spPr>
          <a:xfrm>
            <a:off x="4145915" y="3085148"/>
            <a:ext cx="990600" cy="521970"/>
          </a:xfrm>
          <a:prstGeom prst="rect">
            <a:avLst/>
          </a:prstGeom>
          <a:noFill/>
          <a:ln w="9525">
            <a:noFill/>
          </a:ln>
        </p:spPr>
        <p:txBody>
          <a:bodyPr>
            <a:spAutoFit/>
          </a:bodyPr>
          <a:lstStyle/>
          <a:p>
            <a:pPr eaLnBrk="1" hangingPunct="1">
              <a:spcBef>
                <a:spcPct val="50000"/>
              </a:spcBef>
            </a:pPr>
            <a:r>
              <a:rPr lang="zh-CN" altLang="en-US" sz="2800">
                <a:solidFill>
                  <a:srgbClr val="FF0000"/>
                </a:solidFill>
                <a:latin typeface="微软雅黑" panose="020b0503020204020204" charset="-122"/>
                <a:ea typeface="微软雅黑"/>
              </a:rPr>
              <a:t>红</a:t>
            </a:r>
            <a:endParaRPr lang="zh-CN" altLang="en-US" sz="2800">
              <a:solidFill>
                <a:srgbClr val="FF0000"/>
              </a:solidFill>
              <a:latin typeface="微软雅黑" panose="020b0503020204020204" charset="-122"/>
              <a:ea typeface="微软雅黑"/>
            </a:endParaRPr>
          </a:p>
        </p:txBody>
      </p:sp>
      <p:sp>
        <p:nvSpPr>
          <p:cNvPr id="29700" name="Text Box 12" title=""/>
          <p:cNvSpPr txBox="1"/>
          <p:nvPr>
            <p:custDataLst>
              <p:tags r:id="rId5"/>
            </p:custDataLst>
          </p:nvPr>
        </p:nvSpPr>
        <p:spPr>
          <a:xfrm>
            <a:off x="5422265" y="3086735"/>
            <a:ext cx="847725" cy="583565"/>
          </a:xfrm>
          <a:prstGeom prst="rect">
            <a:avLst/>
          </a:prstGeom>
          <a:noFill/>
          <a:ln w="9525">
            <a:noFill/>
          </a:ln>
        </p:spPr>
        <p:txBody>
          <a:bodyPr>
            <a:spAutoFit/>
          </a:bodyPr>
          <a:lstStyle/>
          <a:p>
            <a:pPr eaLnBrk="1" hangingPunct="1">
              <a:spcBef>
                <a:spcPct val="50000"/>
              </a:spcBef>
            </a:pPr>
            <a:r>
              <a:rPr lang="zh-CN" altLang="en-US" sz="2800">
                <a:solidFill>
                  <a:srgbClr val="FF0000"/>
                </a:solidFill>
                <a:latin typeface="微软雅黑" panose="020b0503020204020204" charset="-122"/>
                <a:ea typeface="微软雅黑"/>
                <a:cs typeface="微软雅黑" panose="020b0503020204020204" charset="-122"/>
              </a:rPr>
              <a:t>绿</a:t>
            </a:r>
            <a:r>
              <a:rPr lang="zh-CN" altLang="en-US" sz="3200">
                <a:solidFill>
                  <a:srgbClr val="FF0000"/>
                </a:solidFill>
                <a:latin typeface="微软雅黑" panose="020b0503020204020204" charset="-122"/>
                <a:ea typeface="微软雅黑"/>
                <a:cs typeface="微软雅黑" panose="020b0503020204020204" charset="-122"/>
              </a:rPr>
              <a:t> </a:t>
            </a:r>
            <a:endParaRPr lang="zh-CN" altLang="en-US" sz="3200">
              <a:solidFill>
                <a:srgbClr val="FF0000"/>
              </a:solidFill>
              <a:latin typeface="微软雅黑" panose="020b0503020204020204" charset="-122"/>
              <a:ea typeface="微软雅黑"/>
              <a:cs typeface="微软雅黑" panose="020b0503020204020204" charset="-122"/>
            </a:endParaRPr>
          </a:p>
        </p:txBody>
      </p:sp>
      <p:sp>
        <p:nvSpPr>
          <p:cNvPr id="29701" name="Text Box 13" title=""/>
          <p:cNvSpPr txBox="1"/>
          <p:nvPr>
            <p:custDataLst>
              <p:tags r:id="rId6"/>
            </p:custDataLst>
          </p:nvPr>
        </p:nvSpPr>
        <p:spPr>
          <a:xfrm>
            <a:off x="6709728" y="3083560"/>
            <a:ext cx="942975" cy="521970"/>
          </a:xfrm>
          <a:prstGeom prst="rect">
            <a:avLst/>
          </a:prstGeom>
          <a:noFill/>
          <a:ln w="9525">
            <a:noFill/>
          </a:ln>
        </p:spPr>
        <p:txBody>
          <a:bodyPr>
            <a:spAutoFit/>
          </a:bodyPr>
          <a:lstStyle/>
          <a:p>
            <a:pPr eaLnBrk="1" hangingPunct="1">
              <a:spcBef>
                <a:spcPct val="50000"/>
              </a:spcBef>
            </a:pPr>
            <a:r>
              <a:rPr lang="zh-CN" altLang="en-US" sz="2800">
                <a:solidFill>
                  <a:srgbClr val="FF0000"/>
                </a:solidFill>
                <a:latin typeface="微软雅黑" panose="020b0503020204020204" charset="-122"/>
                <a:ea typeface="微软雅黑"/>
              </a:rPr>
              <a:t>蓝</a:t>
            </a:r>
            <a:endParaRPr lang="zh-CN" altLang="en-US" sz="2800">
              <a:solidFill>
                <a:srgbClr val="FF0000"/>
              </a:solidFill>
              <a:latin typeface="微软雅黑" panose="020b0503020204020204" charset="-122"/>
              <a:ea typeface="微软雅黑"/>
            </a:endParaRPr>
          </a:p>
        </p:txBody>
      </p:sp>
      <p:sp>
        <p:nvSpPr>
          <p:cNvPr id="29702" name="Text Box 11" title=""/>
          <p:cNvSpPr txBox="1"/>
          <p:nvPr>
            <p:custDataLst>
              <p:tags r:id="rId7"/>
            </p:custDataLst>
          </p:nvPr>
        </p:nvSpPr>
        <p:spPr>
          <a:xfrm>
            <a:off x="2133918" y="4398328"/>
            <a:ext cx="1571625" cy="521970"/>
          </a:xfrm>
          <a:prstGeom prst="rect">
            <a:avLst/>
          </a:prstGeom>
          <a:noFill/>
          <a:ln w="9525">
            <a:noFill/>
          </a:ln>
        </p:spPr>
        <p:txBody>
          <a:bodyPr>
            <a:spAutoFit/>
          </a:bodyPr>
          <a:lstStyle/>
          <a:p>
            <a:pPr eaLnBrk="1" hangingPunct="1">
              <a:spcBef>
                <a:spcPct val="50000"/>
              </a:spcBef>
            </a:pPr>
            <a:r>
              <a:rPr lang="zh-CN" altLang="en-US" sz="2800">
                <a:solidFill>
                  <a:srgbClr val="FF0000"/>
                </a:solidFill>
                <a:latin typeface="微软雅黑" panose="020b0503020204020204" charset="-122"/>
                <a:ea typeface="微软雅黑"/>
              </a:rPr>
              <a:t>三原色</a:t>
            </a:r>
            <a:endParaRPr lang="zh-CN" altLang="en-US" sz="2800">
              <a:solidFill>
                <a:srgbClr val="FF0000"/>
              </a:solidFill>
              <a:latin typeface="微软雅黑" panose="020b0503020204020204" charset="-122"/>
              <a:ea typeface="微软雅黑"/>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0" grpId="0"/>
      <p:bldP spid="29701" grpId="0"/>
      <p:bldP spid="29702"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文本框 2" title=""/>
          <p:cNvSpPr txBox="1"/>
          <p:nvPr/>
        </p:nvSpPr>
        <p:spPr>
          <a:xfrm>
            <a:off x="1487170" y="2061210"/>
            <a:ext cx="9316720" cy="2575560"/>
          </a:xfrm>
          <a:prstGeom prst="rect">
            <a:avLst/>
          </a:prstGeom>
          <a:noFill/>
        </p:spPr>
        <p:txBody>
          <a:bodyPr wrap="square" rtlCol="0" anchor="t">
            <a:noAutofit/>
          </a:bodyPr>
          <a:lstStyle/>
          <a:p>
            <a:pPr>
              <a:lnSpc>
                <a:spcPct val="150000"/>
              </a:lnSpc>
            </a:pPr>
            <a:r>
              <a:rPr lang="en-US" altLang="zh-CN" sz="3200">
                <a:latin typeface="微软雅黑" panose="020b0503020204020204" charset="-122"/>
                <a:ea typeface="微软雅黑"/>
              </a:rPr>
              <a:t>1. </a:t>
            </a:r>
            <a:r>
              <a:rPr lang="zh-CN" altLang="en-US" sz="3200">
                <a:latin typeface="微软雅黑" panose="020b0503020204020204" charset="-122"/>
                <a:ea typeface="微软雅黑"/>
              </a:rPr>
              <a:t>能通过实验，了解白光的组成、不同色光混合的现象，知道彩虹产生、颜色形成与光色散的联系；</a:t>
            </a:r>
            <a:endParaRPr lang="zh-CN" altLang="en-US" sz="3200">
              <a:latin typeface="微软雅黑" panose="020b0503020204020204" charset="-122"/>
              <a:ea typeface="微软雅黑"/>
            </a:endParaRPr>
          </a:p>
          <a:p>
            <a:pPr>
              <a:lnSpc>
                <a:spcPct val="150000"/>
              </a:lnSpc>
            </a:pPr>
            <a:r>
              <a:rPr lang="en-US" altLang="zh-CN" sz="3200">
                <a:latin typeface="微软雅黑" panose="020b0503020204020204" charset="-122"/>
                <a:ea typeface="微软雅黑"/>
              </a:rPr>
              <a:t>2.</a:t>
            </a:r>
            <a:r>
              <a:rPr lang="zh-CN" altLang="en-US" sz="3200">
                <a:latin typeface="微软雅黑" panose="020b0503020204020204" charset="-122"/>
                <a:ea typeface="微软雅黑"/>
              </a:rPr>
              <a:t>能体会物理学之美。</a:t>
            </a:r>
            <a:endParaRPr lang="zh-CN" altLang="en-US" sz="3200">
              <a:latin typeface="微软雅黑" panose="020b0503020204020204" charset="-122"/>
              <a:ea typeface="微软雅黑"/>
            </a:endParaRPr>
          </a:p>
        </p:txBody>
      </p:sp>
      <p:sp>
        <p:nvSpPr>
          <p:cNvPr id="4" name="文本框 3"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本节要点</a:t>
            </a:r>
            <a:endParaRPr lang="zh-CN" altLang="en-US" sz="2800" b="1" spc="300" smtClean="0">
              <a:latin typeface="微软雅黑" panose="020b0503020204020204" charset="-122"/>
              <a:ea typeface="微软雅黑"/>
            </a:endParaRPr>
          </a:p>
        </p:txBody>
      </p:sp>
    </p:spTree>
  </p:cSld>
  <p:clrMapOvr>
    <a:masterClrMapping/>
  </p:clrMapOvr>
  <mc:AlternateContent>
    <mc:Choice xmlns:p14="http://schemas.microsoft.com/office/powerpoint/2010/main" Requires="p14">
      <p:transition p14:dur="500"/>
    </mc:Choice>
    <mc:Fallback>
      <p:transition/>
    </mc:Fallback>
  </mc:AlternateConten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文本框 2" title=""/>
          <p:cNvSpPr txBox="1"/>
          <p:nvPr/>
        </p:nvSpPr>
        <p:spPr>
          <a:xfrm>
            <a:off x="1703070" y="1412875"/>
            <a:ext cx="6763385" cy="742315"/>
          </a:xfrm>
          <a:prstGeom prst="rect">
            <a:avLst/>
          </a:prstGeom>
          <a:noFill/>
        </p:spPr>
        <p:txBody>
          <a:bodyPr wrap="square" rtlCol="0" anchor="t">
            <a:noAutofit/>
          </a:bodyPr>
          <a:lstStyle/>
          <a:p>
            <a:pPr>
              <a:lnSpc>
                <a:spcPct val="120000"/>
              </a:lnSpc>
            </a:pPr>
            <a:r>
              <a:rPr lang="en-US" altLang="zh-CN" sz="2800">
                <a:latin typeface="微软雅黑" panose="020b0503020204020204" charset="-122"/>
                <a:ea typeface="微软雅黑"/>
              </a:rPr>
              <a:t>2</a:t>
            </a:r>
            <a:r>
              <a:rPr lang="zh-CN" altLang="en-US" sz="2800">
                <a:latin typeface="微软雅黑" panose="020b0503020204020204" charset="-122"/>
                <a:ea typeface="微软雅黑"/>
              </a:rPr>
              <a:t>.</a:t>
            </a:r>
            <a:r>
              <a:rPr lang="en-US" altLang="zh-CN" sz="2800">
                <a:latin typeface="微软雅黑" panose="020b0503020204020204" charset="-122"/>
                <a:ea typeface="微软雅黑"/>
              </a:rPr>
              <a:t> </a:t>
            </a:r>
            <a:r>
              <a:rPr lang="zh-CN" altLang="en-US" sz="2800">
                <a:latin typeface="微软雅黑" panose="020b0503020204020204" charset="-122"/>
                <a:ea typeface="微软雅黑"/>
              </a:rPr>
              <a:t>为什么电影幕布的颜色都是白色的?</a:t>
            </a:r>
            <a:endParaRPr lang="zh-CN" altLang="en-US" sz="2800">
              <a:latin typeface="微软雅黑" panose="020b0503020204020204" charset="-122"/>
              <a:ea typeface="微软雅黑"/>
            </a:endParaRPr>
          </a:p>
          <a:p>
            <a:pPr>
              <a:lnSpc>
                <a:spcPct val="120000"/>
              </a:lnSpc>
            </a:pPr>
            <a:endParaRPr lang="zh-CN" altLang="en-US" sz="2800">
              <a:latin typeface="微软雅黑" panose="020b0503020204020204" charset="-122"/>
              <a:ea typeface="微软雅黑"/>
            </a:endParaRPr>
          </a:p>
        </p:txBody>
      </p:sp>
      <p:sp>
        <p:nvSpPr>
          <p:cNvPr id="4" name="文本框 3"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习题练习</a:t>
            </a:r>
            <a:endParaRPr lang="zh-CN" altLang="en-US" sz="2800" b="1" spc="300" smtClean="0">
              <a:latin typeface="微软雅黑" panose="020b0503020204020204" charset="-122"/>
              <a:ea typeface="微软雅黑"/>
            </a:endParaRPr>
          </a:p>
        </p:txBody>
      </p:sp>
      <p:sp>
        <p:nvSpPr>
          <p:cNvPr id="5" name="文本框 4" title=""/>
          <p:cNvSpPr txBox="1"/>
          <p:nvPr/>
        </p:nvSpPr>
        <p:spPr>
          <a:xfrm>
            <a:off x="1703070" y="2348865"/>
            <a:ext cx="9164320" cy="2188845"/>
          </a:xfrm>
          <a:prstGeom prst="rect">
            <a:avLst/>
          </a:prstGeom>
          <a:noFill/>
        </p:spPr>
        <p:txBody>
          <a:bodyPr wrap="square" rtlCol="0">
            <a:noAutofit/>
          </a:bodyPr>
          <a:lstStyle/>
          <a:p>
            <a:pPr>
              <a:lnSpc>
                <a:spcPct val="150000"/>
              </a:lnSpc>
            </a:pPr>
            <a:r>
              <a:rPr lang="zh-CN" altLang="en-US" sz="2800">
                <a:solidFill>
                  <a:srgbClr val="FF0000"/>
                </a:solidFill>
                <a:latin typeface="微软雅黑" panose="020b0503020204020204" charset="-122"/>
                <a:ea typeface="微软雅黑"/>
              </a:rPr>
              <a:t>答：因为白色不透明物体能反射所有色光，所以电影幕布做成白色，就能把所有颜色的光都反射出去。</a:t>
            </a:r>
            <a:endParaRPr lang="zh-CN" altLang="en-US" sz="2800">
              <a:solidFill>
                <a:srgbClr val="FF0000"/>
              </a:solidFill>
              <a:latin typeface="微软雅黑" panose="020b0503020204020204" charset="-122"/>
              <a:ea typeface="微软雅黑"/>
            </a:endParaRPr>
          </a:p>
        </p:txBody>
      </p:sp>
    </p:spTree>
  </p:cSld>
  <p:clrMapOvr>
    <a:masterClrMapping/>
  </p:clrMapOvr>
  <mc:AlternateContent>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文本框 2" title=""/>
          <p:cNvSpPr txBox="1"/>
          <p:nvPr/>
        </p:nvSpPr>
        <p:spPr>
          <a:xfrm>
            <a:off x="1205865" y="1196975"/>
            <a:ext cx="9528175" cy="1479550"/>
          </a:xfrm>
          <a:prstGeom prst="rect">
            <a:avLst/>
          </a:prstGeom>
          <a:noFill/>
        </p:spPr>
        <p:txBody>
          <a:bodyPr wrap="square" rtlCol="0" anchor="t">
            <a:noAutofit/>
          </a:bodyPr>
          <a:lstStyle/>
          <a:p>
            <a:pPr>
              <a:lnSpc>
                <a:spcPct val="150000"/>
              </a:lnSpc>
            </a:pPr>
            <a:r>
              <a:rPr lang="en-US" altLang="zh-CN" sz="2800">
                <a:latin typeface="微软雅黑" panose="020b0503020204020204" charset="-122"/>
                <a:ea typeface="微软雅黑"/>
              </a:rPr>
              <a:t>3. </a:t>
            </a:r>
            <a:r>
              <a:rPr lang="zh-CN" altLang="en-US" sz="2800">
                <a:latin typeface="微软雅黑" panose="020b0503020204020204" charset="-122"/>
                <a:ea typeface="微软雅黑"/>
              </a:rPr>
              <a:t>在阳光下红色玫瑰非常美丽，若用蓝光照射，红色玫瑰的颜色将怎样变化，为什么?</a:t>
            </a:r>
            <a:endParaRPr lang="zh-CN" altLang="en-US" sz="2800">
              <a:latin typeface="微软雅黑" panose="020b0503020204020204" charset="-122"/>
              <a:ea typeface="微软雅黑"/>
            </a:endParaRPr>
          </a:p>
          <a:p>
            <a:pPr>
              <a:lnSpc>
                <a:spcPct val="150000"/>
              </a:lnSpc>
            </a:pPr>
            <a:endParaRPr lang="zh-CN" altLang="en-US" sz="2800">
              <a:latin typeface="微软雅黑" panose="020b0503020204020204" charset="-122"/>
              <a:ea typeface="微软雅黑"/>
            </a:endParaRPr>
          </a:p>
        </p:txBody>
      </p:sp>
      <p:sp>
        <p:nvSpPr>
          <p:cNvPr id="4" name="文本框 3"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习题练习</a:t>
            </a:r>
            <a:endParaRPr lang="zh-CN" altLang="en-US" sz="2800" b="1" spc="300" smtClean="0">
              <a:latin typeface="微软雅黑" panose="020b0503020204020204" charset="-122"/>
              <a:ea typeface="微软雅黑"/>
            </a:endParaRPr>
          </a:p>
        </p:txBody>
      </p:sp>
      <p:sp>
        <p:nvSpPr>
          <p:cNvPr id="5" name="文本框 4" title=""/>
          <p:cNvSpPr txBox="1"/>
          <p:nvPr/>
        </p:nvSpPr>
        <p:spPr>
          <a:xfrm>
            <a:off x="1199515" y="2708910"/>
            <a:ext cx="9534525" cy="2203450"/>
          </a:xfrm>
          <a:prstGeom prst="rect">
            <a:avLst/>
          </a:prstGeom>
          <a:noFill/>
        </p:spPr>
        <p:txBody>
          <a:bodyPr wrap="square" rtlCol="0">
            <a:noAutofit/>
          </a:bodyPr>
          <a:lstStyle/>
          <a:p>
            <a:pPr>
              <a:lnSpc>
                <a:spcPct val="150000"/>
              </a:lnSpc>
            </a:pPr>
            <a:r>
              <a:rPr lang="zh-CN" altLang="en-US" sz="2800">
                <a:solidFill>
                  <a:srgbClr val="FF0000"/>
                </a:solidFill>
                <a:latin typeface="微软雅黑" panose="020b0503020204020204" charset="-122"/>
                <a:ea typeface="微软雅黑"/>
              </a:rPr>
              <a:t>答：红色玫瑰会呈黑色。因为不透明物体只能反射和塔颜色相同的色光，所以红色玫瑰只能反射红光，若用蓝光照射，红色玫瑰会把蓝光吸收，从而呈黑色。</a:t>
            </a:r>
            <a:endParaRPr lang="zh-CN" altLang="en-US" sz="2800">
              <a:solidFill>
                <a:srgbClr val="FF0000"/>
              </a:solidFill>
              <a:latin typeface="微软雅黑" panose="020b0503020204020204" charset="-122"/>
              <a:ea typeface="微软雅黑"/>
            </a:endParaRPr>
          </a:p>
        </p:txBody>
      </p:sp>
    </p:spTree>
  </p:cSld>
  <p:clrMapOvr>
    <a:masterClrMapping/>
  </p:clrMapOvr>
  <mc:AlternateContent>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文本框 2" title=""/>
          <p:cNvSpPr txBox="1"/>
          <p:nvPr/>
        </p:nvSpPr>
        <p:spPr>
          <a:xfrm>
            <a:off x="1205230" y="1196975"/>
            <a:ext cx="9743440" cy="3629025"/>
          </a:xfrm>
          <a:prstGeom prst="rect">
            <a:avLst/>
          </a:prstGeom>
          <a:noFill/>
        </p:spPr>
        <p:txBody>
          <a:bodyPr wrap="square" rtlCol="0" anchor="t">
            <a:noAutofit/>
          </a:bodyPr>
          <a:lstStyle/>
          <a:p>
            <a:pPr>
              <a:lnSpc>
                <a:spcPct val="150000"/>
              </a:lnSpc>
            </a:pPr>
            <a:r>
              <a:rPr lang="zh-CN" altLang="en-US" sz="2800">
                <a:latin typeface="微软雅黑" panose="020b0503020204020204" charset="-122"/>
                <a:ea typeface="微软雅黑"/>
              </a:rPr>
              <a:t>4.</a:t>
            </a:r>
            <a:r>
              <a:rPr lang="en-US" altLang="zh-CN" sz="2800">
                <a:latin typeface="微软雅黑" panose="020b0503020204020204" charset="-122"/>
                <a:ea typeface="微软雅黑"/>
              </a:rPr>
              <a:t> </a:t>
            </a:r>
            <a:r>
              <a:rPr lang="zh-CN" altLang="en-US" sz="2800">
                <a:latin typeface="微软雅黑" panose="020b0503020204020204" charset="-122"/>
                <a:ea typeface="微软雅黑"/>
              </a:rPr>
              <a:t>我国唐朝的张志和在《玄真子》中记载了一个著名的光学实验：“背日喷乎水，成虹霓之状。”这种现象的形成是由于( </a:t>
            </a:r>
            <a:r>
              <a:rPr lang="en-US" altLang="zh-CN" sz="2800">
                <a:latin typeface="微软雅黑" panose="020b0503020204020204" charset="-122"/>
                <a:ea typeface="微软雅黑"/>
              </a:rPr>
              <a:t>      </a:t>
            </a:r>
            <a:r>
              <a:rPr lang="zh-CN" altLang="en-US" sz="2800">
                <a:latin typeface="微软雅黑" panose="020b0503020204020204" charset="-122"/>
                <a:ea typeface="微软雅黑"/>
              </a:rPr>
              <a:t> )</a:t>
            </a:r>
            <a:endParaRPr lang="zh-CN" altLang="en-US" sz="2800">
              <a:latin typeface="微软雅黑" panose="020b0503020204020204" charset="-122"/>
              <a:ea typeface="微软雅黑"/>
            </a:endParaRPr>
          </a:p>
          <a:p>
            <a:pPr>
              <a:lnSpc>
                <a:spcPct val="150000"/>
              </a:lnSpc>
            </a:pPr>
            <a:r>
              <a:rPr lang="en-US" altLang="zh-CN" sz="2800">
                <a:latin typeface="微软雅黑" panose="020b0503020204020204" charset="-122"/>
                <a:ea typeface="微软雅黑"/>
              </a:rPr>
              <a:t> </a:t>
            </a:r>
            <a:r>
              <a:rPr lang="zh-CN" altLang="en-US" sz="2800">
                <a:latin typeface="微软雅黑" panose="020b0503020204020204" charset="-122"/>
                <a:ea typeface="微软雅黑"/>
              </a:rPr>
              <a:t>A.光的直线传播</a:t>
            </a:r>
            <a:r>
              <a:rPr lang="en-US" altLang="zh-CN" sz="2800">
                <a:latin typeface="微软雅黑" panose="020b0503020204020204" charset="-122"/>
                <a:ea typeface="微软雅黑"/>
              </a:rPr>
              <a:t>             </a:t>
            </a:r>
            <a:r>
              <a:rPr lang="zh-CN" altLang="en-US" sz="2800">
                <a:latin typeface="微软雅黑" panose="020b0503020204020204" charset="-122"/>
                <a:ea typeface="微软雅黑"/>
              </a:rPr>
              <a:t>B.光的反射</a:t>
            </a:r>
            <a:endParaRPr lang="zh-CN" altLang="en-US" sz="2800">
              <a:latin typeface="微软雅黑" panose="020b0503020204020204" charset="-122"/>
              <a:ea typeface="微软雅黑"/>
            </a:endParaRPr>
          </a:p>
          <a:p>
            <a:pPr>
              <a:lnSpc>
                <a:spcPct val="150000"/>
              </a:lnSpc>
            </a:pPr>
            <a:r>
              <a:rPr lang="en-US" altLang="zh-CN" sz="2800">
                <a:latin typeface="微软雅黑" panose="020b0503020204020204" charset="-122"/>
                <a:ea typeface="微软雅黑"/>
              </a:rPr>
              <a:t> </a:t>
            </a:r>
            <a:r>
              <a:rPr lang="zh-CN" altLang="en-US" sz="2800">
                <a:latin typeface="微软雅黑" panose="020b0503020204020204" charset="-122"/>
                <a:ea typeface="微软雅黑"/>
              </a:rPr>
              <a:t>C.光的色散</a:t>
            </a:r>
            <a:r>
              <a:rPr lang="en-US" altLang="zh-CN" sz="2800">
                <a:latin typeface="微软雅黑" panose="020b0503020204020204" charset="-122"/>
                <a:ea typeface="微软雅黑"/>
              </a:rPr>
              <a:t>                    </a:t>
            </a:r>
            <a:r>
              <a:rPr lang="zh-CN" altLang="en-US" sz="2800">
                <a:latin typeface="微软雅黑" panose="020b0503020204020204" charset="-122"/>
                <a:ea typeface="微软雅黑"/>
              </a:rPr>
              <a:t>D.透镜成像</a:t>
            </a:r>
            <a:endParaRPr lang="zh-CN" altLang="en-US" sz="2800">
              <a:latin typeface="微软雅黑" panose="020b0503020204020204" charset="-122"/>
              <a:ea typeface="微软雅黑"/>
            </a:endParaRPr>
          </a:p>
        </p:txBody>
      </p:sp>
      <p:sp>
        <p:nvSpPr>
          <p:cNvPr id="4" name="文本框 3"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习题练习</a:t>
            </a:r>
            <a:endParaRPr lang="zh-CN" altLang="en-US" sz="2800" b="1" spc="300" smtClean="0">
              <a:latin typeface="微软雅黑" panose="020b0503020204020204" charset="-122"/>
              <a:ea typeface="微软雅黑"/>
            </a:endParaRPr>
          </a:p>
        </p:txBody>
      </p:sp>
      <p:sp>
        <p:nvSpPr>
          <p:cNvPr id="2" name="文本框 1" title=""/>
          <p:cNvSpPr txBox="1"/>
          <p:nvPr/>
        </p:nvSpPr>
        <p:spPr>
          <a:xfrm>
            <a:off x="1991360" y="2564765"/>
            <a:ext cx="785495" cy="664210"/>
          </a:xfrm>
          <a:prstGeom prst="rect">
            <a:avLst/>
          </a:prstGeom>
          <a:noFill/>
        </p:spPr>
        <p:txBody>
          <a:bodyPr wrap="square" rtlCol="0">
            <a:noAutofit/>
          </a:bodyPr>
          <a:lstStyle/>
          <a:p>
            <a:pPr>
              <a:lnSpc>
                <a:spcPct val="120000"/>
              </a:lnSpc>
            </a:pPr>
            <a:r>
              <a:rPr lang="en-US" altLang="zh-CN" sz="3200">
                <a:solidFill>
                  <a:srgbClr val="FF0000"/>
                </a:solidFill>
                <a:latin typeface="+mn-lt"/>
                <a:ea typeface="微软雅黑"/>
                <a:cs typeface="+mn-lt"/>
              </a:rPr>
              <a:t>C</a:t>
            </a:r>
            <a:endParaRPr lang="en-US" altLang="zh-CN" sz="3200">
              <a:solidFill>
                <a:srgbClr val="FF0000"/>
              </a:solidFill>
              <a:latin typeface="+mn-lt"/>
              <a:ea typeface="微软雅黑"/>
              <a:cs typeface="+mn-lt"/>
            </a:endParaRPr>
          </a:p>
        </p:txBody>
      </p:sp>
    </p:spTree>
  </p:cSld>
  <p:clrMapOvr>
    <a:masterClrMapping/>
  </p:clrMapOvr>
  <mc:AlternateContent>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文本框 2" title=""/>
          <p:cNvSpPr txBox="1"/>
          <p:nvPr/>
        </p:nvSpPr>
        <p:spPr>
          <a:xfrm>
            <a:off x="1271270" y="2421255"/>
            <a:ext cx="9460230" cy="1697990"/>
          </a:xfrm>
          <a:prstGeom prst="rect">
            <a:avLst/>
          </a:prstGeom>
          <a:noFill/>
        </p:spPr>
        <p:txBody>
          <a:bodyPr wrap="square" rtlCol="0" anchor="t">
            <a:noAutofit/>
          </a:bodyPr>
          <a:lstStyle/>
          <a:p>
            <a:pPr indent="720090">
              <a:lnSpc>
                <a:spcPct val="150000"/>
              </a:lnSpc>
            </a:pPr>
            <a:r>
              <a:rPr lang="zh-CN" altLang="en-US" sz="3200">
                <a:latin typeface="微软雅黑" panose="020b0503020204020204" charset="-122"/>
                <a:ea typeface="微软雅黑"/>
              </a:rPr>
              <a:t>能将光的色散与身边的“五彩斑斓”结合起来，能欣赏大自然的美丽，能体会物理学的魅力。</a:t>
            </a:r>
            <a:endParaRPr lang="zh-CN" altLang="en-US" sz="3200">
              <a:latin typeface="微软雅黑" panose="020b0503020204020204" charset="-122"/>
              <a:ea typeface="微软雅黑"/>
            </a:endParaRPr>
          </a:p>
        </p:txBody>
      </p:sp>
      <p:sp>
        <p:nvSpPr>
          <p:cNvPr id="4" name="文本框 3"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素养提升</a:t>
            </a:r>
            <a:endParaRPr lang="zh-CN" altLang="en-US" sz="2800" b="1" spc="300" smtClean="0">
              <a:latin typeface="微软雅黑" panose="020b0503020204020204" charset="-122"/>
              <a:ea typeface="微软雅黑"/>
            </a:endParaRPr>
          </a:p>
        </p:txBody>
      </p:sp>
    </p:spTree>
  </p:cSld>
  <p:clrMapOvr>
    <a:masterClrMapping/>
  </p:clrMapOvr>
  <mc:AlternateContent>
    <mc:Choice xmlns:p14="http://schemas.microsoft.com/office/powerpoint/2010/main" Requires="p14">
      <p:transition p14:dur="500"/>
    </mc:Choice>
    <mc:Fallback>
      <p:transition/>
    </mc:Fallback>
  </mc:AlternateConten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文本框 3" title=""/>
          <p:cNvSpPr txBox="1"/>
          <p:nvPr>
            <p:custDataLst>
              <p:tags r:id="rId2"/>
            </p:custDataLst>
          </p:nvPr>
        </p:nvSpPr>
        <p:spPr>
          <a:xfrm>
            <a:off x="774289" y="159124"/>
            <a:ext cx="1757680" cy="521970"/>
          </a:xfrm>
          <a:prstGeom prst="rect">
            <a:avLst/>
          </a:prstGeom>
          <a:noFill/>
        </p:spPr>
        <p:txBody>
          <a:bodyPr wrap="none" rtlCol="0">
            <a:spAutoFit/>
          </a:bodyPr>
          <a:lstStyle/>
          <a:p>
            <a:pPr algn="l"/>
            <a:r>
              <a:rPr lang="zh-CN" altLang="en-US" sz="2800" b="1" spc="300" smtClean="0">
                <a:latin typeface="微软雅黑" panose="020b0503020204020204" charset="-122"/>
                <a:ea typeface="微软雅黑"/>
              </a:rPr>
              <a:t>课程导入</a:t>
            </a:r>
            <a:endParaRPr lang="zh-CN" altLang="en-US" sz="2800" b="1" spc="300" smtClean="0">
              <a:latin typeface="微软雅黑" panose="020b0503020204020204" charset="-122"/>
              <a:ea typeface="微软雅黑"/>
            </a:endParaRPr>
          </a:p>
        </p:txBody>
      </p:sp>
      <p:pic>
        <p:nvPicPr>
          <p:cNvPr id="5" name="图片 4" title=""/>
          <p:cNvPicPr>
            <a:picLocks noChangeAspect="1"/>
          </p:cNvPicPr>
          <p:nvPr>
            <p:custDataLst>
              <p:tags r:id="rId4"/>
            </p:custDataLst>
          </p:nvPr>
        </p:nvPicPr>
        <p:blipFill>
          <a:blip r:embed="rId3">
            <a:alphaModFix amt="80000"/>
          </a:blip>
          <a:srcRect t="10297" b="21125"/>
          <a:stretch>
            <a:fillRect/>
          </a:stretch>
        </p:blipFill>
        <p:spPr>
          <a:xfrm>
            <a:off x="0" y="635"/>
            <a:ext cx="12189460" cy="6857365"/>
          </a:xfrm>
          <a:prstGeom prst="rect">
            <a:avLst/>
          </a:prstGeom>
        </p:spPr>
      </p:pic>
      <p:sp>
        <p:nvSpPr>
          <p:cNvPr id="12" name="文本框 11" title=""/>
          <p:cNvSpPr txBox="1"/>
          <p:nvPr>
            <p:custDataLst>
              <p:tags r:id="rId5"/>
            </p:custDataLst>
          </p:nvPr>
        </p:nvSpPr>
        <p:spPr>
          <a:xfrm>
            <a:off x="926465" y="1877060"/>
            <a:ext cx="3557905" cy="2159000"/>
          </a:xfrm>
          <a:prstGeom prst="rect">
            <a:avLst/>
          </a:prstGeom>
          <a:noFill/>
        </p:spPr>
        <p:txBody>
          <a:bodyPr wrap="square" rtlCol="0">
            <a:spAutoFit/>
          </a:bodyPr>
          <a:lstStyle/>
          <a:p>
            <a:pPr>
              <a:lnSpc>
                <a:spcPct val="140000"/>
              </a:lnSpc>
            </a:pPr>
            <a:r>
              <a:rPr lang="zh-CN" altLang="en-US" sz="3200">
                <a:latin typeface="微软雅黑" panose="020b0503020204020204" charset="-122"/>
                <a:ea typeface="微软雅黑"/>
                <a:cs typeface="微软雅黑" panose="020b0503020204020204" charset="-122"/>
              </a:rPr>
              <a:t>雨后天空偶尔会出现彩虹，彩虹是怎么形成的呢？</a:t>
            </a:r>
            <a:endParaRPr lang="zh-CN" altLang="en-US" sz="3200">
              <a:latin typeface="微软雅黑" panose="020b0503020204020204" charset="-122"/>
              <a:ea typeface="微软雅黑"/>
              <a:cs typeface="微软雅黑" panose="020b0503020204020204" charset="-122"/>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文本框 2" title=""/>
          <p:cNvSpPr txBox="1"/>
          <p:nvPr/>
        </p:nvSpPr>
        <p:spPr>
          <a:xfrm>
            <a:off x="839470" y="1196975"/>
            <a:ext cx="5844540" cy="4662805"/>
          </a:xfrm>
          <a:prstGeom prst="rect">
            <a:avLst/>
          </a:prstGeom>
          <a:noFill/>
        </p:spPr>
        <p:txBody>
          <a:bodyPr wrap="square" rtlCol="0" anchor="t">
            <a:noAutofit/>
          </a:bodyPr>
          <a:lstStyle/>
          <a:p>
            <a:pPr indent="720090">
              <a:lnSpc>
                <a:spcPct val="150000"/>
              </a:lnSpc>
            </a:pPr>
            <a:r>
              <a:rPr lang="zh-CN" altLang="en-US" sz="2800">
                <a:latin typeface="宋体" panose="02010600030101010101" pitchFamily="2" charset="-122"/>
                <a:cs typeface="宋体" panose="02010600030101010101" pitchFamily="2" charset="-122"/>
              </a:rPr>
              <a:t>人们很早就认识了彩虹现象，并研究了彩虹的成因。我国早在殷代甲骨文里就有关于“虹”(即彩虹)的记载。唐初的《礼记注疏》中有“若云薄漏日，日照雨滴即生虹”,说明虹是太阳光照射雨滴所产生的一种自然现象。</a:t>
            </a:r>
            <a:endParaRPr lang="zh-CN" altLang="en-US" sz="2800">
              <a:latin typeface="宋体" panose="02010600030101010101" pitchFamily="2" charset="-122"/>
              <a:cs typeface="宋体" panose="02010600030101010101" pitchFamily="2" charset="-122"/>
            </a:endParaRPr>
          </a:p>
        </p:txBody>
      </p:sp>
      <p:sp>
        <p:nvSpPr>
          <p:cNvPr id="5" name="文本框 4"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title=""/>
          <p:cNvSpPr/>
          <p:nvPr>
            <p:custDataLst>
              <p:tags r:id="rId6"/>
            </p:custDataLst>
          </p:nvPr>
        </p:nvSpPr>
        <p:spPr>
          <a:xfrm>
            <a:off x="3437579" y="15961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色散现象</a:t>
            </a:r>
            <a:endParaRPr lang="zh-CN" altLang="en-US" sz="2800" b="1" spc="300">
              <a:solidFill>
                <a:srgbClr val="00A0E9"/>
              </a:solidFill>
              <a:latin typeface="微软雅黑" panose="020b0503020204020204" charset="-122"/>
              <a:ea typeface="微软雅黑"/>
              <a:cs typeface="+mn-ea"/>
              <a:sym typeface="+mn-lt"/>
            </a:endParaRPr>
          </a:p>
        </p:txBody>
      </p:sp>
      <p:pic>
        <p:nvPicPr>
          <p:cNvPr id="100" name="图片 99" title=""/>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6887845" y="1844675"/>
            <a:ext cx="4630420" cy="2959100"/>
          </a:xfrm>
          <a:prstGeom prst="rect">
            <a:avLst/>
          </a:prstGeom>
          <a:noFill/>
          <a:ln w="9525">
            <a:noFill/>
          </a:ln>
        </p:spPr>
      </p:pic>
      <p:sp>
        <p:nvSpPr>
          <p:cNvPr id="6" name="文本框 5" title=""/>
          <p:cNvSpPr txBox="1"/>
          <p:nvPr/>
        </p:nvSpPr>
        <p:spPr>
          <a:xfrm>
            <a:off x="8399780" y="4725035"/>
            <a:ext cx="2188210" cy="563245"/>
          </a:xfrm>
          <a:prstGeom prst="rect">
            <a:avLst/>
          </a:prstGeom>
          <a:noFill/>
        </p:spPr>
        <p:txBody>
          <a:bodyPr wrap="square" rtlCol="0">
            <a:noAutofit/>
          </a:bodyPr>
          <a:lstStyle/>
          <a:p>
            <a:pPr>
              <a:lnSpc>
                <a:spcPct val="120000"/>
              </a:lnSpc>
            </a:pPr>
            <a:r>
              <a:rPr lang="zh-CN" altLang="en-US" sz="2400" b="1">
                <a:latin typeface="宋体" panose="02010600030101010101" pitchFamily="2" charset="-122"/>
                <a:cs typeface="宋体" panose="02010600030101010101" pitchFamily="2" charset="-122"/>
              </a:rPr>
              <a:t>甲骨文</a:t>
            </a:r>
            <a:r>
              <a:rPr lang="en-US" altLang="zh-CN" sz="2400" b="1">
                <a:latin typeface="宋体" panose="02010600030101010101" pitchFamily="2" charset="-122"/>
                <a:cs typeface="宋体" panose="02010600030101010101" pitchFamily="2" charset="-122"/>
              </a:rPr>
              <a:t>“</a:t>
            </a:r>
            <a:r>
              <a:rPr lang="zh-CN" altLang="en-US" sz="2400" b="1">
                <a:latin typeface="宋体" panose="02010600030101010101" pitchFamily="2" charset="-122"/>
                <a:cs typeface="宋体" panose="02010600030101010101" pitchFamily="2" charset="-122"/>
              </a:rPr>
              <a:t>虹</a:t>
            </a:r>
            <a:r>
              <a:rPr lang="en-US" altLang="zh-CN" sz="2400" b="1">
                <a:latin typeface="宋体" panose="02010600030101010101" pitchFamily="2" charset="-122"/>
                <a:cs typeface="宋体" panose="02010600030101010101" pitchFamily="2" charset="-122"/>
              </a:rPr>
              <a:t>”</a:t>
            </a:r>
            <a:endParaRPr lang="en-US" altLang="zh-CN" sz="2400" b="1">
              <a:latin typeface="宋体" panose="02010600030101010101" pitchFamily="2" charset="-122"/>
              <a:cs typeface="宋体" panose="02010600030101010101" pitchFamily="2" charset="-122"/>
            </a:endParaRPr>
          </a:p>
        </p:txBody>
      </p:sp>
    </p:spTree>
  </p:cSld>
  <p:clrMapOvr>
    <a:masterClrMapping/>
  </p:clrMapOvr>
  <mc:AlternateContent>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文本框 2" title=""/>
          <p:cNvSpPr txBox="1"/>
          <p:nvPr/>
        </p:nvSpPr>
        <p:spPr>
          <a:xfrm>
            <a:off x="774065" y="2564765"/>
            <a:ext cx="4611370" cy="2363470"/>
          </a:xfrm>
          <a:prstGeom prst="rect">
            <a:avLst/>
          </a:prstGeom>
          <a:noFill/>
        </p:spPr>
        <p:txBody>
          <a:bodyPr wrap="square" rtlCol="0" anchor="t">
            <a:noAutofit/>
          </a:bodyPr>
          <a:lstStyle/>
          <a:p>
            <a:pPr indent="720090">
              <a:lnSpc>
                <a:spcPct val="150000"/>
              </a:lnSpc>
            </a:pPr>
            <a:r>
              <a:rPr lang="en-US" altLang="zh-CN" sz="2800">
                <a:latin typeface="宋体" panose="02010600030101010101" pitchFamily="2" charset="-122"/>
                <a:cs typeface="宋体" panose="02010600030101010101" pitchFamily="2" charset="-122"/>
              </a:rPr>
              <a:t>17</a:t>
            </a:r>
            <a:r>
              <a:rPr lang="zh-CN" altLang="en-US" sz="2800">
                <a:latin typeface="宋体" panose="02010600030101010101" pitchFamily="2" charset="-122"/>
                <a:cs typeface="宋体" panose="02010600030101010101" pitchFamily="2" charset="-122"/>
              </a:rPr>
              <a:t>世纪中叶，牛顿做了有名的三棱镜实验，揭示了彩虹现象的本质。</a:t>
            </a:r>
            <a:endParaRPr lang="zh-CN" altLang="en-US" sz="2800">
              <a:latin typeface="宋体" panose="02010600030101010101" pitchFamily="2" charset="-122"/>
              <a:cs typeface="宋体" panose="02010600030101010101" pitchFamily="2" charset="-122"/>
            </a:endParaRPr>
          </a:p>
        </p:txBody>
      </p:sp>
      <p:sp>
        <p:nvSpPr>
          <p:cNvPr id="5" name="文本框 4"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title=""/>
          <p:cNvPicPr>
            <a:picLocks noChangeAspect="1"/>
          </p:cNvPicPr>
          <p:nvPr>
            <p:custDataLst>
              <p:tags r:id="rId7"/>
            </p:custDataLst>
          </p:nvPr>
        </p:nvPicPr>
        <p:blipFill>
          <a:blip r:embed="rId6"/>
          <a:srcRect r="16819"/>
          <a:stretch>
            <a:fillRect/>
          </a:stretch>
        </p:blipFill>
        <p:spPr>
          <a:xfrm>
            <a:off x="5591810" y="1484630"/>
            <a:ext cx="5999480" cy="4307840"/>
          </a:xfrm>
          <a:prstGeom prst="rect">
            <a:avLst/>
          </a:prstGeom>
        </p:spPr>
      </p:pic>
      <p:sp>
        <p:nvSpPr>
          <p:cNvPr id="7" name="矩形 6" title=""/>
          <p:cNvSpPr/>
          <p:nvPr>
            <p:custDataLst>
              <p:tags r:id="rId8"/>
            </p:custDataLst>
          </p:nvPr>
        </p:nvSpPr>
        <p:spPr>
          <a:xfrm>
            <a:off x="3437579" y="15961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色散现象</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mc:AlternateContent>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title=""/>
          <p:cNvGrpSpPr/>
          <p:nvPr>
            <p:custDataLst>
              <p:tags r:id="rId6"/>
            </p:custDataLst>
          </p:nvPr>
        </p:nvGrpSpPr>
        <p:grpSpPr>
          <a:xfrm>
            <a:off x="282195" y="1168112"/>
            <a:ext cx="295322" cy="210471"/>
            <a:chOff x="435463" y="1226414"/>
            <a:chExt cx="295380" cy="210512"/>
          </a:xfrm>
        </p:grpSpPr>
        <p:sp>
          <p:nvSpPr>
            <p:cNvPr id="14" name="矩形 13"/>
            <p:cNvSpPr/>
            <p:nvPr>
              <p:custDataLst>
                <p:tags r:id="rId7"/>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8"/>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圆角矩形 3" title=""/>
          <p:cNvSpPr/>
          <p:nvPr/>
        </p:nvSpPr>
        <p:spPr>
          <a:xfrm>
            <a:off x="774065" y="981075"/>
            <a:ext cx="1727835" cy="575945"/>
          </a:xfrm>
          <a:prstGeom prst="roundRect">
            <a:avLst/>
          </a:prstGeom>
          <a:solidFill>
            <a:srgbClr val="036EB8"/>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3200"/>
              <a:t>做中学</a:t>
            </a:r>
            <a:endParaRPr lang="zh-CN" altLang="en-US" sz="3200"/>
          </a:p>
        </p:txBody>
      </p:sp>
      <p:sp>
        <p:nvSpPr>
          <p:cNvPr id="10" name="文本框 9" title=""/>
          <p:cNvSpPr txBox="1"/>
          <p:nvPr/>
        </p:nvSpPr>
        <p:spPr>
          <a:xfrm>
            <a:off x="2762885" y="908685"/>
            <a:ext cx="4732655" cy="675640"/>
          </a:xfrm>
          <a:prstGeom prst="rect">
            <a:avLst/>
          </a:prstGeom>
          <a:noFill/>
        </p:spPr>
        <p:txBody>
          <a:bodyPr wrap="square" rtlCol="0">
            <a:noAutofit/>
          </a:bodyPr>
          <a:lstStyle/>
          <a:p>
            <a:pPr>
              <a:lnSpc>
                <a:spcPct val="120000"/>
              </a:lnSpc>
            </a:pPr>
            <a:r>
              <a:rPr lang="zh-CN" altLang="en-US" sz="2800">
                <a:latin typeface="微软雅黑" panose="020b0503020204020204" charset="-122"/>
                <a:ea typeface="微软雅黑"/>
              </a:rPr>
              <a:t>将白光变成多种颜色的光</a:t>
            </a:r>
            <a:endParaRPr lang="zh-CN" altLang="en-US" sz="2800">
              <a:latin typeface="微软雅黑" panose="020b0503020204020204" charset="-122"/>
              <a:ea typeface="微软雅黑"/>
            </a:endParaRPr>
          </a:p>
        </p:txBody>
      </p:sp>
      <p:sp>
        <p:nvSpPr>
          <p:cNvPr id="3" name="文本框 2" title=""/>
          <p:cNvSpPr txBox="1"/>
          <p:nvPr/>
        </p:nvSpPr>
        <p:spPr>
          <a:xfrm>
            <a:off x="767080" y="2708910"/>
            <a:ext cx="4725670" cy="1871345"/>
          </a:xfrm>
          <a:prstGeom prst="rect">
            <a:avLst/>
          </a:prstGeom>
          <a:noFill/>
        </p:spPr>
        <p:txBody>
          <a:bodyPr wrap="square" rtlCol="0">
            <a:noAutofit/>
          </a:bodyPr>
          <a:lstStyle/>
          <a:p>
            <a:pPr>
              <a:lnSpc>
                <a:spcPct val="140000"/>
              </a:lnSpc>
            </a:pPr>
            <a:r>
              <a:rPr lang="en-US" altLang="zh-CN" sz="2800">
                <a:latin typeface="宋体" panose="02010600030101010101" pitchFamily="2" charset="-122"/>
                <a:ea typeface="宋体" panose="02010600030101010101" pitchFamily="2" charset="-122"/>
                <a:cs typeface="微软雅黑" panose="020b0503020204020204" charset="-122"/>
              </a:rPr>
              <a:t>    </a:t>
            </a:r>
            <a:r>
              <a:rPr lang="zh-CN" altLang="en-US" sz="2800">
                <a:latin typeface="宋体" panose="02010600030101010101" pitchFamily="2" charset="-122"/>
                <a:ea typeface="宋体" panose="02010600030101010101" pitchFamily="2" charset="-122"/>
                <a:cs typeface="微软雅黑" panose="020b0503020204020204" charset="-122"/>
              </a:rPr>
              <a:t>让阳光通过三棱镜，在光屏上会观察到什么现象？</a:t>
            </a:r>
            <a:endParaRPr lang="zh-CN" altLang="en-US" sz="2800">
              <a:latin typeface="宋体" panose="02010600030101010101" pitchFamily="2" charset="-122"/>
              <a:ea typeface="宋体" panose="02010600030101010101" pitchFamily="2" charset="-122"/>
              <a:cs typeface="微软雅黑" panose="020b0503020204020204" charset="-122"/>
            </a:endParaRPr>
          </a:p>
        </p:txBody>
      </p:sp>
      <p:pic>
        <p:nvPicPr>
          <p:cNvPr id="19" name="5月15日(2)" title="">
            <a:hlinkClick action="ppaction://media"/>
          </p:cNvPr>
          <p:cNvPicPr/>
          <p:nvPr>
            <a:videoFile r:link="rId11"/>
            <p:custDataLst>
              <p:tags r:id="rId10"/>
            </p:custDataLst>
            <p:extLst>
              <p:ext uri="{DAA4B4D4-6D71-4841-9C94-3DE7FCFB9230}">
                <p14:media xmlns:p14="http://schemas.microsoft.com/office/powerpoint/2010/main" r:embed="rId12"/>
              </p:ext>
            </p:extLst>
          </p:nvPr>
        </p:nvPicPr>
        <p:blipFill>
          <a:blip r:embed="rId9"/>
          <a:stretch>
            <a:fillRect/>
          </a:stretch>
        </p:blipFill>
        <p:spPr>
          <a:xfrm>
            <a:off x="5492750" y="1917065"/>
            <a:ext cx="5997575" cy="3398520"/>
          </a:xfrm>
          <a:prstGeom prst="rect">
            <a:avLst/>
          </a:prstGeom>
        </p:spPr>
      </p:pic>
      <p:sp>
        <p:nvSpPr>
          <p:cNvPr id="8" name="矩形 7" title=""/>
          <p:cNvSpPr/>
          <p:nvPr>
            <p:custDataLst>
              <p:tags r:id="rId13"/>
            </p:custDataLst>
          </p:nvPr>
        </p:nvSpPr>
        <p:spPr>
          <a:xfrm>
            <a:off x="3437579" y="15961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色散现象</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mc:AlternateContent>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19"/>
                                        </p:tgtEl>
                                      </p:cBhvr>
                                    </p:cmd>
                                  </p:childTnLst>
                                </p:cTn>
                              </p:par>
                            </p:childTnLst>
                          </p:cTn>
                        </p:par>
                      </p:childTnLst>
                    </p:cTn>
                  </p:par>
                </p:childTnLst>
              </p:cTn>
              <p:nextCondLst>
                <p:cond evt="onClick" delay="0">
                  <p:tgtEl>
                    <p:spTgt spid="19"/>
                  </p:tgtEl>
                </p:cond>
              </p:nextCondLst>
            </p:seq>
            <p:video fullScrn="1">
              <p:cMediaNode>
                <p:cTn id="7" fill="hold" display="0">
                  <p:stCondLst>
                    <p:cond delay="indefinite"/>
                  </p:stCondLst>
                </p:cTn>
                <p:tgtEl>
                  <p:spTgt spid="19"/>
                </p:tgtEl>
              </p:cMediaNode>
            </p:video>
          </p:childTnLst>
        </p:cTn>
      </p:par>
    </p:tn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title=""/>
          <p:cNvPicPr>
            <a:picLocks noChangeAspect="1"/>
          </p:cNvPicPr>
          <p:nvPr>
            <p:custDataLst>
              <p:tags r:id="rId7"/>
            </p:custDataLst>
          </p:nvPr>
        </p:nvPicPr>
        <p:blipFill>
          <a:blip r:embed="rId6"/>
          <a:srcRect r="8998"/>
          <a:stretch>
            <a:fillRect/>
          </a:stretch>
        </p:blipFill>
        <p:spPr>
          <a:xfrm>
            <a:off x="6031230" y="1954530"/>
            <a:ext cx="5539105" cy="4057650"/>
          </a:xfrm>
          <a:prstGeom prst="rect">
            <a:avLst/>
          </a:prstGeom>
        </p:spPr>
      </p:pic>
      <p:sp>
        <p:nvSpPr>
          <p:cNvPr id="14" name="文本框 13" title=""/>
          <p:cNvSpPr txBox="1"/>
          <p:nvPr>
            <p:custDataLst>
              <p:tags r:id="rId8"/>
            </p:custDataLst>
          </p:nvPr>
        </p:nvSpPr>
        <p:spPr>
          <a:xfrm>
            <a:off x="774065" y="2277110"/>
            <a:ext cx="4998720" cy="3322955"/>
          </a:xfrm>
          <a:prstGeom prst="rect">
            <a:avLst/>
          </a:prstGeom>
          <a:noFill/>
        </p:spPr>
        <p:txBody>
          <a:bodyPr wrap="square" rtlCol="0">
            <a:spAutoFit/>
          </a:bodyPr>
          <a:lstStyle/>
          <a:p>
            <a:pPr indent="720090">
              <a:lnSpc>
                <a:spcPct val="150000"/>
              </a:lnSpc>
            </a:pPr>
            <a:r>
              <a:rPr lang="zh-CN" altLang="en-US" sz="2800">
                <a:latin typeface="微软雅黑" panose="020b0503020204020204" charset="-122"/>
                <a:ea typeface="微软雅黑"/>
                <a:cs typeface="微软雅黑" panose="020b0503020204020204" charset="-122"/>
              </a:rPr>
              <a:t>实验中，我们观察到太阳光通过三棱镜后被分解为不同颜色的光，在光屏上形成一条彩色光带。这种现象在物理学中称为</a:t>
            </a:r>
            <a:r>
              <a:rPr lang="zh-CN" altLang="en-US" sz="2800" b="1">
                <a:latin typeface="微软雅黑" panose="020b0503020204020204" charset="-122"/>
                <a:ea typeface="微软雅黑"/>
                <a:cs typeface="微软雅黑" panose="020b0503020204020204" charset="-122"/>
              </a:rPr>
              <a:t>光的色散</a:t>
            </a:r>
            <a:r>
              <a:rPr lang="zh-CN" altLang="en-US" sz="2800">
                <a:latin typeface="微软雅黑" panose="020b0503020204020204" charset="-122"/>
                <a:ea typeface="微软雅黑"/>
                <a:cs typeface="微软雅黑" panose="020b0503020204020204" charset="-122"/>
              </a:rPr>
              <a:t>。</a:t>
            </a:r>
            <a:endParaRPr lang="zh-CN" altLang="en-US" sz="2800">
              <a:latin typeface="微软雅黑" panose="020b0503020204020204" charset="-122"/>
              <a:ea typeface="微软雅黑"/>
              <a:cs typeface="微软雅黑" panose="020b0503020204020204" charset="-122"/>
            </a:endParaRPr>
          </a:p>
        </p:txBody>
      </p:sp>
      <p:grpSp>
        <p:nvGrpSpPr>
          <p:cNvPr id="4" name="组合 3" title=""/>
          <p:cNvGrpSpPr/>
          <p:nvPr>
            <p:custDataLst>
              <p:tags r:id="rId9"/>
            </p:custDataLst>
          </p:nvPr>
        </p:nvGrpSpPr>
        <p:grpSpPr>
          <a:xfrm>
            <a:off x="282195" y="1168112"/>
            <a:ext cx="295322" cy="210471"/>
            <a:chOff x="435463" y="1226414"/>
            <a:chExt cx="295380" cy="210512"/>
          </a:xfrm>
        </p:grpSpPr>
        <p:sp>
          <p:nvSpPr>
            <p:cNvPr id="5" name="矩形 4"/>
            <p:cNvSpPr/>
            <p:nvPr>
              <p:custDataLst>
                <p:tags r:id="rId10"/>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11"/>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title=""/>
          <p:cNvSpPr txBox="1"/>
          <p:nvPr/>
        </p:nvSpPr>
        <p:spPr>
          <a:xfrm>
            <a:off x="767080" y="908685"/>
            <a:ext cx="2030730" cy="702945"/>
          </a:xfrm>
          <a:prstGeom prst="rect">
            <a:avLst/>
          </a:prstGeom>
          <a:noFill/>
        </p:spPr>
        <p:txBody>
          <a:bodyPr wrap="square" rtlCol="0">
            <a:noAutofit/>
          </a:bodyPr>
          <a:lstStyle/>
          <a:p>
            <a:pPr>
              <a:lnSpc>
                <a:spcPct val="120000"/>
              </a:lnSpc>
            </a:pPr>
            <a:r>
              <a:rPr lang="zh-CN" altLang="en-US" sz="3200" b="1">
                <a:solidFill>
                  <a:srgbClr val="036EB8"/>
                </a:solidFill>
                <a:latin typeface="微软雅黑" panose="020b0503020204020204" charset="-122"/>
                <a:ea typeface="微软雅黑"/>
              </a:rPr>
              <a:t>光的色散</a:t>
            </a:r>
            <a:endParaRPr lang="zh-CN" altLang="en-US" sz="3200" b="1">
              <a:solidFill>
                <a:srgbClr val="036EB8"/>
              </a:solidFill>
              <a:latin typeface="微软雅黑" panose="020b0503020204020204" charset="-122"/>
              <a:ea typeface="微软雅黑"/>
            </a:endParaRPr>
          </a:p>
        </p:txBody>
      </p:sp>
      <p:sp>
        <p:nvSpPr>
          <p:cNvPr id="9" name="矩形 8" title=""/>
          <p:cNvSpPr/>
          <p:nvPr>
            <p:custDataLst>
              <p:tags r:id="rId12"/>
            </p:custDataLst>
          </p:nvPr>
        </p:nvSpPr>
        <p:spPr>
          <a:xfrm>
            <a:off x="3437579" y="15961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色散现象</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mc:AlternateContent>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4"/>
                                        </p:tgtEl>
                                        <p:attrNameLst>
                                          <p:attrName>style.visibility</p:attrName>
                                        </p:attrNameLst>
                                      </p:cBhvr>
                                      <p:to>
                                        <p:strVal val="visible"/>
                                      </p:to>
                                    </p:set>
                                    <p:anim calcmode="discrete" valueType="clr">
                                      <p:cBhvr override="childStyle">
                                        <p:cTn id="12"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
                                        </p:tgtEl>
                                        <p:attrNameLst>
                                          <p:attrName>fillcolor</p:attrName>
                                        </p:attrNameLst>
                                      </p:cBhvr>
                                      <p:tavLst>
                                        <p:tav tm="0">
                                          <p:val>
                                            <p:clrVal>
                                              <a:schemeClr val="accent2"/>
                                            </p:clrVal>
                                          </p:val>
                                        </p:tav>
                                        <p:tav tm="50000">
                                          <p:val>
                                            <p:clrVal>
                                              <a:schemeClr val="hlink"/>
                                            </p:clrVal>
                                          </p:val>
                                        </p:tav>
                                      </p:tavLst>
                                    </p:anim>
                                    <p:set>
                                      <p:cBhvr>
                                        <p:cTn id="14"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nvGrpSpPr>
        <p:grpSpPr>
          <a:xfrm>
            <a:off x="2614295" y="444500"/>
            <a:ext cx="700405" cy="175260"/>
            <a:chOff x="4121" y="692"/>
            <a:chExt cx="1103" cy="276"/>
          </a:xfrm>
        </p:grpSpPr>
        <p:sp>
          <p:nvSpPr>
            <p:cNvPr id="26" name="等腰三角形 25"/>
            <p:cNvSpPr/>
            <p:nvPr>
              <p:custDataLst>
                <p:tags r:id="rId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title=""/>
          <p:cNvSpPr txBox="1"/>
          <p:nvPr/>
        </p:nvSpPr>
        <p:spPr>
          <a:xfrm>
            <a:off x="839470" y="2421255"/>
            <a:ext cx="4914900" cy="2797810"/>
          </a:xfrm>
          <a:prstGeom prst="rect">
            <a:avLst/>
          </a:prstGeom>
          <a:noFill/>
        </p:spPr>
        <p:txBody>
          <a:bodyPr wrap="square" rtlCol="0" anchor="t">
            <a:noAutofit/>
          </a:bodyPr>
          <a:lstStyle/>
          <a:p>
            <a:pPr indent="720090">
              <a:lnSpc>
                <a:spcPct val="150000"/>
              </a:lnSpc>
            </a:pPr>
            <a:r>
              <a:rPr lang="zh-CN" altLang="en-US" sz="2800">
                <a:latin typeface="微软雅黑" panose="020b0503020204020204" charset="-122"/>
                <a:ea typeface="微软雅黑"/>
              </a:rPr>
              <a:t>太阳光（白光）可分解为红、橙、黄、绿、蓝、靛、紫七种颜色的光。可见，白光是由各种色光混合而成的。</a:t>
            </a:r>
            <a:endParaRPr lang="zh-CN" altLang="en-US" sz="2800">
              <a:latin typeface="微软雅黑" panose="020b0503020204020204" charset="-122"/>
              <a:ea typeface="微软雅黑"/>
            </a:endParaRPr>
          </a:p>
        </p:txBody>
      </p:sp>
      <p:grpSp>
        <p:nvGrpSpPr>
          <p:cNvPr id="5" name="组合 4" title=""/>
          <p:cNvGrpSpPr/>
          <p:nvPr>
            <p:custDataLst>
              <p:tags r:id="rId6"/>
            </p:custDataLst>
          </p:nvPr>
        </p:nvGrpSpPr>
        <p:grpSpPr>
          <a:xfrm>
            <a:off x="282195" y="1168112"/>
            <a:ext cx="295322" cy="210471"/>
            <a:chOff x="435463" y="1226414"/>
            <a:chExt cx="295380" cy="210512"/>
          </a:xfrm>
        </p:grpSpPr>
        <p:sp>
          <p:nvSpPr>
            <p:cNvPr id="6" name="矩形 5"/>
            <p:cNvSpPr/>
            <p:nvPr>
              <p:custDataLst>
                <p:tags r:id="rId7"/>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8"/>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title=""/>
          <p:cNvSpPr txBox="1"/>
          <p:nvPr/>
        </p:nvSpPr>
        <p:spPr>
          <a:xfrm>
            <a:off x="767080" y="908685"/>
            <a:ext cx="2030730" cy="702945"/>
          </a:xfrm>
          <a:prstGeom prst="rect">
            <a:avLst/>
          </a:prstGeom>
          <a:noFill/>
        </p:spPr>
        <p:txBody>
          <a:bodyPr wrap="square" rtlCol="0">
            <a:noAutofit/>
          </a:bodyPr>
          <a:lstStyle/>
          <a:p>
            <a:pPr>
              <a:lnSpc>
                <a:spcPct val="120000"/>
              </a:lnSpc>
            </a:pPr>
            <a:r>
              <a:rPr lang="zh-CN" altLang="en-US" sz="3200" b="1">
                <a:solidFill>
                  <a:srgbClr val="036EB8"/>
                </a:solidFill>
                <a:latin typeface="微软雅黑" panose="020b0503020204020204" charset="-122"/>
                <a:ea typeface="微软雅黑"/>
              </a:rPr>
              <a:t>光的色散</a:t>
            </a:r>
            <a:endParaRPr lang="zh-CN" altLang="en-US" sz="3200" b="1">
              <a:solidFill>
                <a:srgbClr val="036EB8"/>
              </a:solidFill>
              <a:latin typeface="微软雅黑" panose="020b0503020204020204" charset="-122"/>
              <a:ea typeface="微软雅黑"/>
            </a:endParaRPr>
          </a:p>
        </p:txBody>
      </p:sp>
      <p:pic>
        <p:nvPicPr>
          <p:cNvPr id="7" name="Picture 4" title=""/>
          <p:cNvPicPr>
            <a:picLocks noChangeAspect="1"/>
          </p:cNvPicPr>
          <p:nvPr>
            <p:custDataLst>
              <p:tags r:id="rId10"/>
            </p:custDataLst>
          </p:nvPr>
        </p:nvPicPr>
        <p:blipFill>
          <a:blip r:embed="rId9">
            <a:clrChange>
              <a:clrFrom>
                <a:srgbClr val="FFFFFF"/>
              </a:clrFrom>
              <a:clrTo>
                <a:srgbClr val="FFFFFF">
                  <a:alpha val="0"/>
                </a:srgbClr>
              </a:clrTo>
            </a:clrChange>
          </a:blip>
          <a:stretch>
            <a:fillRect/>
          </a:stretch>
        </p:blipFill>
        <p:spPr>
          <a:xfrm>
            <a:off x="5663565" y="2348865"/>
            <a:ext cx="5951855" cy="2888615"/>
          </a:xfrm>
          <a:prstGeom prst="rect">
            <a:avLst/>
          </a:prstGeom>
          <a:noFill/>
          <a:ln w="9525">
            <a:noFill/>
          </a:ln>
        </p:spPr>
      </p:pic>
      <p:sp>
        <p:nvSpPr>
          <p:cNvPr id="9" name="矩形 8" title=""/>
          <p:cNvSpPr/>
          <p:nvPr>
            <p:custDataLst>
              <p:tags r:id="rId11"/>
            </p:custDataLst>
          </p:nvPr>
        </p:nvSpPr>
        <p:spPr>
          <a:xfrm>
            <a:off x="3437579" y="15961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色散现象</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mc:AlternateContent>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 name="KSO_WM_UNIT_PLACING_PICTURE_USER_VIEWPORT" val="{&quot;height&quot;:4333,&quot;width&quot;:6056}"/>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10.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14.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15.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2.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3.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4.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33.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34.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35.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36.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47.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48.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49.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51.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52.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AS_OS" val="Unix 3.10 unknown"/>
  <p:tag name="AS_RELEASE_DATE" val="2023.03.31"/>
  <p:tag name="AS_TITLE" val="Aspose.Slides for Java"/>
  <p:tag name="AS_VERSION" val="23.3"/>
  <p:tag name="COMMONDATA" val="eyJoZGlkIjoiNzg1NTIyYTIwNmFmMTgyNGNiY2FjZTNiYzgxZDMzMzcifQ=="/>
  <p:tag name="KSO_WPP_MARK_KEY" val="0bdc71da-dbe0-4495-b4e9-319b3fea4dc2"/>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UNIT_PLACING_PICTURE_USER_VIEWPORT" val="{&quot;height&quot;:8600,&quot;width&quot;:14400}"/>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MEDIACOVER_FLAG" val="1"/>
  <p:tag name="KSO_WM_UNIT_MEDIACOVER_BTN_STATE" val="1"/>
  <p:tag name="KSO_WM_UNIT_MEDIACOVER_BTNRECT" val="0*0*0*0"/>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3.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79.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89.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9.xml><?xml version="1.0" encoding="utf-8"?>
<p:tagLst xmlns:p="http://schemas.openxmlformats.org/presentationml/2006/main">
  <p:tag name="KSO_WM_BEAUTIFY_FLAG" val=""/>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Arial"/>
      </a:majorFont>
      <a:minorFont>
        <a:latin typeface="Times New Roman"/>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ct val="120000"/>
          </a:lnSpc>
          <a:defRPr lang="zh-CN" altLang="en-US" sz="2800">
            <a:latin typeface="微软雅黑" panose="020B0503020204020204" charset="-122"/>
            <a:ea typeface="微软雅黑" panose="020B050302020402020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aragraphs>96</Paragraphs>
  <Slides>22</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微软雅黑</vt:lpstr>
      <vt:lpstr>Times New Roman</vt:lpstr>
      <vt:lpstr>Calibri Light</vt:lpstr>
      <vt:lpstr>Calibri</vt:lpstr>
      <vt:lpstr>仿宋</vt:lpstr>
      <vt:lpstr>宋体</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23.0300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2024-08-23T16:24:02Z</cp:lastPrinted>
  <dcterms:created xsi:type="dcterms:W3CDTF">2024-08-23T16:24:02Z</dcterms:created>
  <dcterms:modified xsi:type="dcterms:W3CDTF">2024-08-23T08:24:02Z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