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Default Extension="vml" ContentType="application/vnd.openxmlformats-officedocument.vmlDrawing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32"/>
  </p:notesMasterIdLst>
  <p:sldIdLst>
    <p:sldId id="256" r:id="rId2"/>
    <p:sldId id="289" r:id="rId3"/>
    <p:sldId id="461" r:id="rId4"/>
    <p:sldId id="462" r:id="rId5"/>
    <p:sldId id="496" r:id="rId6"/>
    <p:sldId id="497" r:id="rId7"/>
    <p:sldId id="501" r:id="rId8"/>
    <p:sldId id="500" r:id="rId9"/>
    <p:sldId id="498" r:id="rId10"/>
    <p:sldId id="499" r:id="rId11"/>
    <p:sldId id="466" r:id="rId12"/>
    <p:sldId id="502" r:id="rId13"/>
    <p:sldId id="503" r:id="rId14"/>
    <p:sldId id="507" r:id="rId15"/>
    <p:sldId id="504" r:id="rId16"/>
    <p:sldId id="505" r:id="rId17"/>
    <p:sldId id="517" r:id="rId18"/>
    <p:sldId id="518" r:id="rId19"/>
    <p:sldId id="509" r:id="rId20"/>
    <p:sldId id="510" r:id="rId21"/>
    <p:sldId id="511" r:id="rId22"/>
    <p:sldId id="513" r:id="rId23"/>
    <p:sldId id="519" r:id="rId24"/>
    <p:sldId id="520" r:id="rId25"/>
    <p:sldId id="521" r:id="rId26"/>
    <p:sldId id="522" r:id="rId27"/>
    <p:sldId id="508" r:id="rId28"/>
    <p:sldId id="514" r:id="rId29"/>
    <p:sldId id="515" r:id="rId30"/>
    <p:sldId id="516" r:id="rId3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9FB9"/>
    <a:srgbClr val="CC00FF"/>
    <a:srgbClr val="0E98D6"/>
    <a:srgbClr val="3000B8"/>
    <a:srgbClr val="DF5963"/>
    <a:srgbClr val="0070C0"/>
    <a:srgbClr val="FF9900"/>
    <a:srgbClr val="EAF5F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86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65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DA8CE63-9043-4C7A-9E82-22BAB1B20D3B}" type="datetimeFigureOut">
              <a:rPr lang="zh-CN" altLang="en-US"/>
              <a:pPr>
                <a:defRPr/>
              </a:pPr>
              <a:t>2019/9/19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C340F6B-31A1-4C7F-920C-36F93A117B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fld id="{AD3D16DB-661D-4FBA-B34A-26F4DE60B78B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pPr eaLnBrk="0" hangingPunct="0"/>
              <a:t>1</a:t>
            </a:fld>
            <a:endParaRPr lang="zh-CN" altLang="en-US" smtClean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fld id="{9DE2F6C1-6931-4CF7-A910-61B9ECF1588E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pPr eaLnBrk="0" hangingPunct="0"/>
              <a:t>2</a:t>
            </a:fld>
            <a:endParaRPr lang="zh-CN" altLang="en-US" smtClean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11AD515-B958-4177-B2FE-80D66ADB1D8F}" type="slidenum">
              <a:rPr lang="zh-CN" altLang="zh-CN"/>
              <a:pPr/>
              <a:t>15</a:t>
            </a:fld>
            <a:endParaRPr lang="zh-CN" altLang="zh-CN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072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914400" y="4343400"/>
            <a:ext cx="5029200" cy="4114800"/>
          </a:xfrm>
        </p:spPr>
        <p:txBody>
          <a:bodyPr anchor="ctr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584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2019/9/19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5.jpeg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619609" y="1898985"/>
            <a:ext cx="56044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4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4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节</a:t>
            </a:r>
            <a:r>
              <a:rPr lang="en-US" altLang="zh-CN" sz="4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4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平面镜成像</a:t>
            </a:r>
            <a:endParaRPr lang="zh-CN" altLang="en-US" sz="4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100" name="文本框 4"/>
          <p:cNvSpPr txBox="1">
            <a:spLocks noChangeArrowheads="1"/>
          </p:cNvSpPr>
          <p:nvPr/>
        </p:nvSpPr>
        <p:spPr bwMode="auto">
          <a:xfrm>
            <a:off x="4657725" y="484188"/>
            <a:ext cx="28765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9FB9"/>
                </a:solidFill>
                <a:latin typeface="微软雅黑" panose="020B0503020204020204" pitchFamily="34" charset="-122"/>
              </a:rPr>
              <a:t>第 四</a:t>
            </a:r>
            <a:r>
              <a:rPr lang="zh-CN" altLang="en-US" sz="1600" smtClean="0">
                <a:solidFill>
                  <a:srgbClr val="009FB9"/>
                </a:solidFill>
                <a:latin typeface="微软雅黑" panose="020B0503020204020204" pitchFamily="34" charset="-122"/>
              </a:rPr>
              <a:t>章   光现象</a:t>
            </a:r>
            <a:endParaRPr lang="zh-CN" altLang="en-US" sz="1600">
              <a:solidFill>
                <a:srgbClr val="009FB9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4101" name="组合 28"/>
          <p:cNvGrpSpPr/>
          <p:nvPr/>
        </p:nvGrpSpPr>
        <p:grpSpPr bwMode="auto">
          <a:xfrm>
            <a:off x="7535863" y="614363"/>
            <a:ext cx="2517775" cy="76200"/>
            <a:chOff x="11867" y="1528"/>
            <a:chExt cx="3966" cy="120"/>
          </a:xfrm>
        </p:grpSpPr>
        <p:cxnSp>
          <p:nvCxnSpPr>
            <p:cNvPr id="10" name="直接连接符 9"/>
            <p:cNvCxnSpPr/>
            <p:nvPr/>
          </p:nvCxnSpPr>
          <p:spPr>
            <a:xfrm flipH="1" flipV="1">
              <a:off x="11867" y="1585"/>
              <a:ext cx="3966" cy="3"/>
            </a:xfrm>
            <a:prstGeom prst="line">
              <a:avLst/>
            </a:prstGeom>
            <a:ln>
              <a:solidFill>
                <a:srgbClr val="009F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12172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692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312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354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398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442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4953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5333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7856538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186738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4613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87280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90074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92868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962342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86472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110" name="组合 50"/>
          <p:cNvGrpSpPr/>
          <p:nvPr/>
        </p:nvGrpSpPr>
        <p:grpSpPr bwMode="auto">
          <a:xfrm>
            <a:off x="2138363" y="614363"/>
            <a:ext cx="2517775" cy="76200"/>
            <a:chOff x="11867" y="1528"/>
            <a:chExt cx="3966" cy="120"/>
          </a:xfrm>
        </p:grpSpPr>
        <p:cxnSp>
          <p:nvCxnSpPr>
            <p:cNvPr id="52" name="直接连接符 51"/>
            <p:cNvCxnSpPr/>
            <p:nvPr/>
          </p:nvCxnSpPr>
          <p:spPr>
            <a:xfrm flipH="1" flipV="1">
              <a:off x="11867" y="1585"/>
              <a:ext cx="3966" cy="3"/>
            </a:xfrm>
            <a:prstGeom prst="line">
              <a:avLst/>
            </a:prstGeom>
            <a:ln>
              <a:solidFill>
                <a:srgbClr val="009F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/>
            <p:cNvSpPr/>
            <p:nvPr/>
          </p:nvSpPr>
          <p:spPr>
            <a:xfrm>
              <a:off x="12172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12692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1312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1354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1398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1442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14953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15333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1" name="矩形 60"/>
          <p:cNvSpPr/>
          <p:nvPr/>
        </p:nvSpPr>
        <p:spPr>
          <a:xfrm>
            <a:off x="2509838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2840038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31146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33813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36607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39401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427672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451802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5130779" y="3285595"/>
            <a:ext cx="22252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4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4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课时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文本框 40963"/>
          <p:cNvSpPr txBox="1">
            <a:spLocks noChangeArrowheads="1"/>
          </p:cNvSpPr>
          <p:nvPr/>
        </p:nvSpPr>
        <p:spPr bwMode="auto">
          <a:xfrm>
            <a:off x="1544531" y="1202194"/>
            <a:ext cx="8397383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</a:t>
            </a:r>
            <a:r>
              <a:rPr lang="zh-CN" altLang="en-US" sz="2800" b="1" dirty="0" smtClean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为玻</a:t>
            </a:r>
            <a:r>
              <a:rPr lang="zh-CN" altLang="en-US" sz="2800" b="1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璃板既能成像也能透光，所以实验</a:t>
            </a:r>
            <a:r>
              <a:rPr lang="zh-CN" altLang="en-US" sz="2800" b="1" dirty="0" smtClean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中既</a:t>
            </a:r>
            <a:r>
              <a:rPr lang="zh-CN" altLang="en-US" sz="2800" b="1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能看到物体（</a:t>
            </a:r>
            <a:r>
              <a:rPr lang="en-US" altLang="zh-CN" sz="2800" b="1" i="1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蜡烛）成的像，也可以透</a:t>
            </a:r>
            <a:r>
              <a:rPr lang="zh-CN" altLang="en-US" sz="2800" b="1" dirty="0" smtClean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过玻</a:t>
            </a:r>
            <a:r>
              <a:rPr lang="zh-CN" altLang="en-US" sz="2800" b="1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璃看到对面的物体（</a:t>
            </a:r>
            <a:r>
              <a:rPr lang="en-US" altLang="zh-CN" sz="2800" b="1" i="1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蜡烛），这样就能</a:t>
            </a:r>
            <a:r>
              <a:rPr lang="zh-CN" altLang="en-US" sz="2800" b="1" dirty="0" smtClean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够准</a:t>
            </a:r>
            <a:r>
              <a:rPr lang="zh-CN" altLang="en-US" sz="2800" b="1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确的找到成像的位置。</a:t>
            </a:r>
            <a:r>
              <a:rPr lang="zh-CN" alt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而平面镜由于不透光</a:t>
            </a:r>
            <a:r>
              <a:rPr lang="zh-CN" altLang="en-US" sz="2800" b="1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，所</a:t>
            </a:r>
            <a:r>
              <a:rPr lang="zh-CN" alt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以只能成像，却不容易找到像的位置</a:t>
            </a:r>
            <a:r>
              <a:rPr lang="zh-CN" altLang="en-US" sz="2800" b="1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65" name="椭圆形标注 40964"/>
          <p:cNvSpPr>
            <a:spLocks noChangeArrowheads="1"/>
          </p:cNvSpPr>
          <p:nvPr/>
        </p:nvSpPr>
        <p:spPr bwMode="auto">
          <a:xfrm flipV="1">
            <a:off x="5058541" y="4445605"/>
            <a:ext cx="3533666" cy="1533615"/>
          </a:xfrm>
          <a:prstGeom prst="wedgeEllipseCallout">
            <a:avLst>
              <a:gd name="adj1" fmla="val -46216"/>
              <a:gd name="adj2" fmla="val 89075"/>
            </a:avLst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ot="1080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 b="1">
              <a:solidFill>
                <a:srgbClr val="D60093"/>
              </a:solidFill>
            </a:endParaRPr>
          </a:p>
        </p:txBody>
      </p:sp>
      <p:sp>
        <p:nvSpPr>
          <p:cNvPr id="40966" name="文本框 40965"/>
          <p:cNvSpPr txBox="1">
            <a:spLocks noChangeArrowheads="1"/>
          </p:cNvSpPr>
          <p:nvPr/>
        </p:nvSpPr>
        <p:spPr bwMode="auto">
          <a:xfrm>
            <a:off x="5597525" y="4594225"/>
            <a:ext cx="260054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D60093"/>
                </a:solidFill>
              </a:rPr>
              <a:t>这就是</a:t>
            </a:r>
            <a:r>
              <a:rPr lang="zh-CN" altLang="en-US" sz="2800" b="1" dirty="0" smtClean="0">
                <a:solidFill>
                  <a:srgbClr val="D60093"/>
                </a:solidFill>
              </a:rPr>
              <a:t>用玻</a:t>
            </a:r>
            <a:r>
              <a:rPr lang="zh-CN" altLang="en-US" sz="2800" b="1" dirty="0">
                <a:solidFill>
                  <a:srgbClr val="D60093"/>
                </a:solidFill>
              </a:rPr>
              <a:t>璃板代替平面镜的目</a:t>
            </a:r>
            <a:r>
              <a:rPr lang="zh-CN" altLang="en-US" sz="2800" b="1" dirty="0" smtClean="0">
                <a:solidFill>
                  <a:srgbClr val="D60093"/>
                </a:solidFill>
              </a:rPr>
              <a:t>的</a:t>
            </a:r>
            <a:endParaRPr lang="zh-CN" altLang="en-US" sz="2800" b="1" dirty="0">
              <a:solidFill>
                <a:srgbClr val="FF66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  <p:bldP spid="40965" grpId="0" animBg="1"/>
      <p:bldP spid="409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1"/>
          <p:cNvSpPr txBox="1">
            <a:spLocks noChangeArrowheads="1"/>
          </p:cNvSpPr>
          <p:nvPr/>
        </p:nvSpPr>
        <p:spPr bwMode="auto">
          <a:xfrm>
            <a:off x="736656" y="1602740"/>
            <a:ext cx="9652820" cy="4413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20000"/>
              </a:lnSpc>
            </a:pPr>
            <a:r>
              <a:rPr lang="en-US" altLang="zh-CN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．在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桌面上铺一张纸，将玻璃板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竖立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在纸上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并贴着玻璃板在纸上画一条线；</a:t>
            </a:r>
            <a:endParaRPr lang="en-US" altLang="zh-C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20000"/>
              </a:lnSpc>
            </a:pPr>
            <a:r>
              <a:rPr lang="en-US" altLang="zh-CN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．把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一只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点燃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的蜡烛放在玻璃板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前面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，拿另一只</a:t>
            </a:r>
            <a:r>
              <a:rPr lang="zh-CN" altLang="en-US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完全相同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但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不点燃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的蜡烛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在玻璃板的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后面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移动，直到与</a:t>
            </a:r>
            <a:r>
              <a:rPr lang="zh-CN" altLang="en-US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点燃蜡烛的像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完全重</a:t>
            </a:r>
            <a:r>
              <a:rPr lang="zh-CN" alt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合；</a:t>
            </a:r>
            <a:endParaRPr lang="zh-CN" alt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20000"/>
              </a:lnSpc>
            </a:pPr>
            <a:r>
              <a:rPr lang="en-US" altLang="zh-CN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．在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纸上给两只蜡烛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的位置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描点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，标记为</a:t>
            </a:r>
            <a:r>
              <a:rPr lang="en-US" altLang="zh-CN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' </a:t>
            </a:r>
            <a:r>
              <a:rPr lang="zh-CN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en-US" altLang="zh-CN" sz="2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20000"/>
              </a:lnSpc>
            </a:pPr>
            <a:r>
              <a:rPr lang="en-US" altLang="zh-CN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．移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动点燃蜡烛的位置重复步骤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</a:p>
          <a:p>
            <a:pPr indent="457200">
              <a:lnSpc>
                <a:spcPct val="120000"/>
              </a:lnSpc>
            </a:pPr>
            <a:r>
              <a:rPr lang="en-US" altLang="zh-CN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．用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虚线连接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</a:t>
            </a:r>
            <a:r>
              <a:rPr lang="en-US" altLang="zh-CN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AA 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 </a:t>
            </a:r>
            <a:r>
              <a:rPr lang="zh-CN" altLang="en-US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BB 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 </a:t>
            </a:r>
            <a:r>
              <a:rPr lang="zh-CN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 </a:t>
            </a:r>
            <a:r>
              <a:rPr lang="en-US" altLang="zh-CN" sz="2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，并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用刻度尺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</a:t>
            </a:r>
            <a:r>
              <a:rPr lang="zh-CN" alt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量各</a:t>
            </a:r>
            <a:r>
              <a:rPr lang="zh-CN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应点到玻璃板的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</a:t>
            </a:r>
            <a:r>
              <a:rPr lang="zh-CN" alt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1286229" y="804342"/>
            <a:ext cx="2590800" cy="52322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 smtClean="0">
                <a:latin typeface="Adobe 黑体 Std R" pitchFamily="34" charset="-122"/>
                <a:ea typeface="Adobe 黑体 Std R" pitchFamily="34" charset="-122"/>
              </a:rPr>
              <a:t>（</a:t>
            </a:r>
            <a:r>
              <a:rPr lang="en-US" altLang="zh-CN" sz="2800" b="1" dirty="0" smtClean="0">
                <a:latin typeface="Adobe 黑体 Std R" pitchFamily="34" charset="-122"/>
                <a:ea typeface="Adobe 黑体 Std R" pitchFamily="34" charset="-122"/>
              </a:rPr>
              <a:t>6</a:t>
            </a:r>
            <a:r>
              <a:rPr lang="zh-CN" altLang="en-US" sz="2800" b="1" dirty="0" smtClean="0">
                <a:latin typeface="Adobe 黑体 Std R" pitchFamily="34" charset="-122"/>
                <a:ea typeface="Adobe 黑体 Std R" pitchFamily="34" charset="-122"/>
              </a:rPr>
              <a:t>）进</a:t>
            </a:r>
            <a:r>
              <a:rPr lang="zh-CN" altLang="en-US" sz="2800" b="1" dirty="0">
                <a:latin typeface="Adobe 黑体 Std R" pitchFamily="34" charset="-122"/>
                <a:ea typeface="Adobe 黑体 Std R" pitchFamily="34" charset="-122"/>
              </a:rPr>
              <a:t>行实验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1036090" y="1323812"/>
            <a:ext cx="9416448" cy="3490699"/>
          </a:xfrm>
          <a:prstGeom prst="rect">
            <a:avLst/>
          </a:prstGeom>
          <a:solidFill>
            <a:srgbClr val="F2F2F2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algn="ctr" eaLnBrk="1" hangingPunct="1">
              <a:lnSpc>
                <a:spcPts val="53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实验注意事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项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eaLnBrk="1" hangingPunct="1">
              <a:lnSpc>
                <a:spcPts val="53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．玻璃板放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置时要与桌面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eaLnBrk="1" hangingPunct="1">
              <a:lnSpc>
                <a:spcPts val="53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．完成一次实验后改变蜡烛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位置再重做两次实验，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避免实验数据的偶然性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；将实验采集的数据填在表格中，同时完成实验结论的填写。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008" y="1901956"/>
            <a:ext cx="4732494" cy="2147534"/>
          </a:xfrm>
          <a:prstGeom prst="rect">
            <a:avLst/>
          </a:prstGeom>
        </p:spPr>
      </p:pic>
      <p:sp>
        <p:nvSpPr>
          <p:cNvPr id="17410" name="Line 2"/>
          <p:cNvSpPr>
            <a:spLocks noChangeShapeType="1"/>
          </p:cNvSpPr>
          <p:nvPr/>
        </p:nvSpPr>
        <p:spPr bwMode="auto">
          <a:xfrm>
            <a:off x="2933387" y="4167965"/>
            <a:ext cx="435481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418" name="Group 10"/>
          <p:cNvGrpSpPr/>
          <p:nvPr/>
        </p:nvGrpSpPr>
        <p:grpSpPr bwMode="auto">
          <a:xfrm>
            <a:off x="4876784" y="1943100"/>
            <a:ext cx="157526" cy="180683"/>
            <a:chOff x="0" y="0"/>
            <a:chExt cx="144" cy="192"/>
          </a:xfrm>
        </p:grpSpPr>
        <p:sp>
          <p:nvSpPr>
            <p:cNvPr id="16421" name="Line 11"/>
            <p:cNvSpPr>
              <a:spLocks noChangeShapeType="1"/>
            </p:cNvSpPr>
            <p:nvPr/>
          </p:nvSpPr>
          <p:spPr bwMode="auto">
            <a:xfrm>
              <a:off x="0" y="0"/>
              <a:ext cx="0" cy="19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2" name="Line 12"/>
            <p:cNvSpPr>
              <a:spLocks noChangeShapeType="1"/>
            </p:cNvSpPr>
            <p:nvPr/>
          </p:nvSpPr>
          <p:spPr bwMode="auto">
            <a:xfrm>
              <a:off x="0" y="192"/>
              <a:ext cx="144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2008038" y="4240268"/>
            <a:ext cx="55652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①像与物的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大小相等</a:t>
            </a: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。（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等大</a:t>
            </a: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）</a:t>
            </a: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1990146" y="4720366"/>
            <a:ext cx="649693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>
                <a:latin typeface="Times New Roman" panose="02020603050405020304" pitchFamily="18" charset="0"/>
                <a:ea typeface="华文中宋" panose="02010600040101010101" pitchFamily="2" charset="-122"/>
              </a:rPr>
              <a:t>②像与物到镜面的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距离相等</a:t>
            </a:r>
            <a:r>
              <a:rPr lang="zh-CN" altLang="en-US" sz="2400" b="1">
                <a:latin typeface="Times New Roman" panose="02020603050405020304" pitchFamily="18" charset="0"/>
                <a:ea typeface="华文中宋" panose="02010600040101010101" pitchFamily="2" charset="-122"/>
              </a:rPr>
              <a:t>。（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等距</a:t>
            </a:r>
            <a:r>
              <a:rPr lang="zh-CN" altLang="en-US" sz="2400" b="1">
                <a:latin typeface="Times New Roman" panose="02020603050405020304" pitchFamily="18" charset="0"/>
                <a:ea typeface="华文中宋" panose="02010600040101010101" pitchFamily="2" charset="-122"/>
              </a:rPr>
              <a:t>）</a:t>
            </a: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1812132" y="5264262"/>
            <a:ext cx="6867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③像与物的连线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与镜面垂直</a:t>
            </a: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。（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垂直</a:t>
            </a: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）</a:t>
            </a:r>
          </a:p>
        </p:txBody>
      </p:sp>
      <p:grpSp>
        <p:nvGrpSpPr>
          <p:cNvPr id="17424" name="Group 16"/>
          <p:cNvGrpSpPr/>
          <p:nvPr/>
        </p:nvGrpSpPr>
        <p:grpSpPr bwMode="auto">
          <a:xfrm>
            <a:off x="2936860" y="1592261"/>
            <a:ext cx="4351339" cy="350839"/>
            <a:chOff x="266" y="43"/>
            <a:chExt cx="2741" cy="221"/>
          </a:xfrm>
        </p:grpSpPr>
        <p:sp>
          <p:nvSpPr>
            <p:cNvPr id="16417" name="Line 17"/>
            <p:cNvSpPr>
              <a:spLocks noChangeShapeType="1"/>
            </p:cNvSpPr>
            <p:nvPr/>
          </p:nvSpPr>
          <p:spPr bwMode="auto">
            <a:xfrm>
              <a:off x="266" y="264"/>
              <a:ext cx="27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418" name="Group 18"/>
            <p:cNvGrpSpPr/>
            <p:nvPr/>
          </p:nvGrpSpPr>
          <p:grpSpPr bwMode="auto">
            <a:xfrm>
              <a:off x="266" y="43"/>
              <a:ext cx="2731" cy="201"/>
              <a:chOff x="170" y="43"/>
              <a:chExt cx="2731" cy="201"/>
            </a:xfrm>
          </p:grpSpPr>
          <p:sp>
            <p:nvSpPr>
              <p:cNvPr id="16419" name="AutoShape 19"/>
              <p:cNvSpPr/>
              <p:nvPr/>
            </p:nvSpPr>
            <p:spPr bwMode="auto">
              <a:xfrm rot="5337177">
                <a:off x="723" y="-510"/>
                <a:ext cx="201" cy="1308"/>
              </a:xfrm>
              <a:prstGeom prst="leftBrace">
                <a:avLst>
                  <a:gd name="adj1" fmla="val 80556"/>
                  <a:gd name="adj2" fmla="val 47488"/>
                </a:avLst>
              </a:prstGeom>
              <a:noFill/>
              <a:ln w="28575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6420" name="AutoShape 20"/>
              <p:cNvSpPr/>
              <p:nvPr/>
            </p:nvSpPr>
            <p:spPr bwMode="auto">
              <a:xfrm rot="5450609">
                <a:off x="2116" y="-547"/>
                <a:ext cx="190" cy="1380"/>
              </a:xfrm>
              <a:prstGeom prst="leftBrace">
                <a:avLst>
                  <a:gd name="adj1" fmla="val 80556"/>
                  <a:gd name="adj2" fmla="val 50000"/>
                </a:avLst>
              </a:prstGeom>
              <a:noFill/>
              <a:ln w="28575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sp>
        <p:nvSpPr>
          <p:cNvPr id="17429" name="Text Box 21"/>
          <p:cNvSpPr txBox="1">
            <a:spLocks noChangeArrowheads="1"/>
          </p:cNvSpPr>
          <p:nvPr/>
        </p:nvSpPr>
        <p:spPr bwMode="auto">
          <a:xfrm>
            <a:off x="2044169" y="5804955"/>
            <a:ext cx="5813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华文中宋" panose="02010600040101010101" pitchFamily="2" charset="-122"/>
              </a:rPr>
              <a:t>④</a:t>
            </a:r>
            <a:r>
              <a:rPr lang="zh-CN" altLang="en-US" sz="2400" b="1">
                <a:latin typeface="Times New Roman" panose="02020603050405020304" pitchFamily="18" charset="0"/>
                <a:ea typeface="华文中宋" panose="02010600040101010101" pitchFamily="2" charset="-122"/>
              </a:rPr>
              <a:t>平面镜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成的像是虚像</a:t>
            </a:r>
            <a:r>
              <a:rPr lang="zh-CN" altLang="en-US" sz="2400" b="1">
                <a:latin typeface="Times New Roman" panose="02020603050405020304" pitchFamily="18" charset="0"/>
                <a:ea typeface="华文中宋" panose="02010600040101010101" pitchFamily="2" charset="-122"/>
              </a:rPr>
              <a:t>。（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虚像</a:t>
            </a:r>
            <a:r>
              <a:rPr lang="zh-CN" altLang="en-US" sz="2400" b="1">
                <a:latin typeface="Times New Roman" panose="02020603050405020304" pitchFamily="18" charset="0"/>
                <a:ea typeface="华文中宋" panose="02010600040101010101" pitchFamily="2" charset="-122"/>
              </a:rPr>
              <a:t>）</a:t>
            </a:r>
          </a:p>
        </p:txBody>
      </p:sp>
      <p:sp>
        <p:nvSpPr>
          <p:cNvPr id="16394" name="Rectangle 22"/>
          <p:cNvSpPr>
            <a:spLocks noChangeArrowheads="1"/>
          </p:cNvSpPr>
          <p:nvPr/>
        </p:nvSpPr>
        <p:spPr bwMode="auto">
          <a:xfrm>
            <a:off x="2679072" y="928897"/>
            <a:ext cx="45529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平面镜成像的特点</a:t>
            </a:r>
          </a:p>
        </p:txBody>
      </p:sp>
      <p:sp>
        <p:nvSpPr>
          <p:cNvPr id="17431" name="Text Box 23"/>
          <p:cNvSpPr txBox="1">
            <a:spLocks noChangeArrowheads="1"/>
          </p:cNvSpPr>
          <p:nvPr/>
        </p:nvSpPr>
        <p:spPr bwMode="auto">
          <a:xfrm>
            <a:off x="8727082" y="1688843"/>
            <a:ext cx="615553" cy="3967680"/>
          </a:xfrm>
          <a:prstGeom prst="rect">
            <a:avLst/>
          </a:prstGeom>
          <a:solidFill>
            <a:srgbClr val="CCFFCC"/>
          </a:solidFill>
          <a:ln w="76200" cmpd="tri">
            <a:solidFill>
              <a:srgbClr val="FF99CC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ea typeface="黑体" panose="02010609060101010101" pitchFamily="49" charset="-122"/>
              </a:rPr>
              <a:t>像与物关于镜面</a:t>
            </a: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</a:rPr>
              <a:t>对称</a:t>
            </a:r>
          </a:p>
        </p:txBody>
      </p:sp>
      <p:grpSp>
        <p:nvGrpSpPr>
          <p:cNvPr id="17436" name="Group 28"/>
          <p:cNvGrpSpPr/>
          <p:nvPr/>
        </p:nvGrpSpPr>
        <p:grpSpPr bwMode="auto">
          <a:xfrm rot="-5397728">
            <a:off x="3867497" y="2884489"/>
            <a:ext cx="2524125" cy="146050"/>
            <a:chOff x="0" y="0"/>
            <a:chExt cx="1440" cy="96"/>
          </a:xfrm>
        </p:grpSpPr>
        <p:sp>
          <p:nvSpPr>
            <p:cNvPr id="16399" name="Line 29"/>
            <p:cNvSpPr>
              <a:spLocks noChangeShapeType="1"/>
            </p:cNvSpPr>
            <p:nvPr/>
          </p:nvSpPr>
          <p:spPr bwMode="auto">
            <a:xfrm>
              <a:off x="48" y="0"/>
              <a:ext cx="1392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400" name="Line 30"/>
            <p:cNvSpPr>
              <a:spLocks noChangeShapeType="1"/>
            </p:cNvSpPr>
            <p:nvPr/>
          </p:nvSpPr>
          <p:spPr bwMode="auto">
            <a:xfrm flipH="1">
              <a:off x="0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401" name="Line 31"/>
            <p:cNvSpPr>
              <a:spLocks noChangeShapeType="1"/>
            </p:cNvSpPr>
            <p:nvPr/>
          </p:nvSpPr>
          <p:spPr bwMode="auto">
            <a:xfrm flipH="1">
              <a:off x="96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402" name="Line 32"/>
            <p:cNvSpPr>
              <a:spLocks noChangeShapeType="1"/>
            </p:cNvSpPr>
            <p:nvPr/>
          </p:nvSpPr>
          <p:spPr bwMode="auto">
            <a:xfrm flipH="1">
              <a:off x="192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403" name="Line 33"/>
            <p:cNvSpPr>
              <a:spLocks noChangeShapeType="1"/>
            </p:cNvSpPr>
            <p:nvPr/>
          </p:nvSpPr>
          <p:spPr bwMode="auto">
            <a:xfrm flipH="1">
              <a:off x="288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404" name="Line 34"/>
            <p:cNvSpPr>
              <a:spLocks noChangeShapeType="1"/>
            </p:cNvSpPr>
            <p:nvPr/>
          </p:nvSpPr>
          <p:spPr bwMode="auto">
            <a:xfrm flipH="1">
              <a:off x="384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405" name="Line 35"/>
            <p:cNvSpPr>
              <a:spLocks noChangeShapeType="1"/>
            </p:cNvSpPr>
            <p:nvPr/>
          </p:nvSpPr>
          <p:spPr bwMode="auto">
            <a:xfrm flipH="1">
              <a:off x="480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406" name="Line 36"/>
            <p:cNvSpPr>
              <a:spLocks noChangeShapeType="1"/>
            </p:cNvSpPr>
            <p:nvPr/>
          </p:nvSpPr>
          <p:spPr bwMode="auto">
            <a:xfrm flipH="1">
              <a:off x="576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407" name="Line 37"/>
            <p:cNvSpPr>
              <a:spLocks noChangeShapeType="1"/>
            </p:cNvSpPr>
            <p:nvPr/>
          </p:nvSpPr>
          <p:spPr bwMode="auto">
            <a:xfrm flipH="1">
              <a:off x="672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408" name="Line 38"/>
            <p:cNvSpPr>
              <a:spLocks noChangeShapeType="1"/>
            </p:cNvSpPr>
            <p:nvPr/>
          </p:nvSpPr>
          <p:spPr bwMode="auto">
            <a:xfrm flipH="1">
              <a:off x="768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409" name="Line 39"/>
            <p:cNvSpPr>
              <a:spLocks noChangeShapeType="1"/>
            </p:cNvSpPr>
            <p:nvPr/>
          </p:nvSpPr>
          <p:spPr bwMode="auto">
            <a:xfrm flipH="1">
              <a:off x="864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410" name="Line 40"/>
            <p:cNvSpPr>
              <a:spLocks noChangeShapeType="1"/>
            </p:cNvSpPr>
            <p:nvPr/>
          </p:nvSpPr>
          <p:spPr bwMode="auto">
            <a:xfrm flipH="1">
              <a:off x="960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411" name="Line 41"/>
            <p:cNvSpPr>
              <a:spLocks noChangeShapeType="1"/>
            </p:cNvSpPr>
            <p:nvPr/>
          </p:nvSpPr>
          <p:spPr bwMode="auto">
            <a:xfrm flipH="1">
              <a:off x="1056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412" name="Line 42"/>
            <p:cNvSpPr>
              <a:spLocks noChangeShapeType="1"/>
            </p:cNvSpPr>
            <p:nvPr/>
          </p:nvSpPr>
          <p:spPr bwMode="auto">
            <a:xfrm flipH="1">
              <a:off x="1152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413" name="Line 43"/>
            <p:cNvSpPr>
              <a:spLocks noChangeShapeType="1"/>
            </p:cNvSpPr>
            <p:nvPr/>
          </p:nvSpPr>
          <p:spPr bwMode="auto">
            <a:xfrm flipH="1">
              <a:off x="1248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414" name="Line 44"/>
            <p:cNvSpPr>
              <a:spLocks noChangeShapeType="1"/>
            </p:cNvSpPr>
            <p:nvPr/>
          </p:nvSpPr>
          <p:spPr bwMode="auto">
            <a:xfrm flipH="1">
              <a:off x="1344" y="0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03134" y="313065"/>
            <a:ext cx="5132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Adobe 黑体 Std R" pitchFamily="34" charset="-122"/>
                <a:ea typeface="Adobe 黑体 Std R" pitchFamily="34" charset="-122"/>
              </a:rPr>
              <a:t>（</a:t>
            </a:r>
            <a:r>
              <a:rPr lang="en-US" altLang="zh-CN" sz="2800" b="1" dirty="0" smtClean="0">
                <a:latin typeface="Adobe 黑体 Std R" pitchFamily="34" charset="-122"/>
                <a:ea typeface="Adobe 黑体 Std R" pitchFamily="34" charset="-122"/>
              </a:rPr>
              <a:t>7</a:t>
            </a:r>
            <a:r>
              <a:rPr lang="zh-CN" altLang="en-US" sz="2800" b="1" dirty="0" smtClean="0">
                <a:latin typeface="Adobe 黑体 Std R" pitchFamily="34" charset="-122"/>
                <a:ea typeface="Adobe 黑体 Std R" pitchFamily="34" charset="-122"/>
              </a:rPr>
              <a:t>）分析论证、得出结论</a:t>
            </a:r>
            <a:endParaRPr lang="zh-CN" altLang="en-US" sz="2800" b="1" dirty="0"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9035"/>
          <a:stretch>
            <a:fillRect/>
          </a:stretch>
        </p:blipFill>
        <p:spPr>
          <a:xfrm flipH="1">
            <a:off x="7016086" y="1911868"/>
            <a:ext cx="516678" cy="2147534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21" grpId="0" autoUpdateAnimBg="0"/>
      <p:bldP spid="17422" grpId="0" autoUpdateAnimBg="0"/>
      <p:bldP spid="17423" grpId="0" autoUpdateAnimBg="0"/>
      <p:bldP spid="17429" grpId="0" autoUpdateAnimBg="0"/>
      <p:bldP spid="17431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583816" y="1424442"/>
            <a:ext cx="3717925" cy="151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04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</a:pPr>
            <a:r>
              <a:rPr lang="zh-CN" altLang="en-US" sz="2800">
                <a:solidFill>
                  <a:srgbClr val="0E98D6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  水里的“月亮”是真实的吗？它是怎么形成的</a:t>
            </a:r>
            <a:r>
              <a:rPr lang="en-US" altLang="zh-CN" sz="2800" smtClean="0">
                <a:solidFill>
                  <a:srgbClr val="0E98D6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?</a:t>
            </a:r>
            <a:endParaRPr lang="zh-CN" altLang="en-US" sz="2800">
              <a:solidFill>
                <a:srgbClr val="0E98D6"/>
              </a:solidFill>
              <a:latin typeface="宋体" panose="02010600030101010101" pitchFamily="2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5" descr="201527kzxozwvj0n1wlhh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7416" y="1424442"/>
            <a:ext cx="4216400" cy="445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2"/>
          <p:cNvSpPr txBox="1"/>
          <p:nvPr/>
        </p:nvSpPr>
        <p:spPr bwMode="auto">
          <a:xfrm>
            <a:off x="1400993" y="87948"/>
            <a:ext cx="4698722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三、平面镜成虚像</a:t>
            </a:r>
            <a:endParaRPr lang="zh-CN" altLang="en-US" sz="44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3429000" y="5029200"/>
            <a:ext cx="152400" cy="838200"/>
            <a:chOff x="3552" y="1296"/>
            <a:chExt cx="96" cy="528"/>
          </a:xfrm>
        </p:grpSpPr>
        <p:grpSp>
          <p:nvGrpSpPr>
            <p:cNvPr id="29698" name="Group 3"/>
            <p:cNvGrpSpPr/>
            <p:nvPr/>
          </p:nvGrpSpPr>
          <p:grpSpPr bwMode="auto">
            <a:xfrm>
              <a:off x="3552" y="1296"/>
              <a:ext cx="96" cy="243"/>
              <a:chOff x="1881" y="2400"/>
              <a:chExt cx="134" cy="339"/>
            </a:xfrm>
          </p:grpSpPr>
          <p:sp>
            <p:nvSpPr>
              <p:cNvPr id="29699" name="Freeform 4"/>
              <p:cNvSpPr>
                <a:spLocks noChangeArrowheads="1"/>
              </p:cNvSpPr>
              <p:nvPr/>
            </p:nvSpPr>
            <p:spPr bwMode="auto">
              <a:xfrm>
                <a:off x="1881" y="2410"/>
                <a:ext cx="94" cy="329"/>
              </a:xfrm>
              <a:custGeom>
                <a:avLst/>
                <a:gdLst>
                  <a:gd name="T0" fmla="*/ 94 w 94"/>
                  <a:gd name="T1" fmla="*/ 0 h 329"/>
                  <a:gd name="T2" fmla="*/ 47 w 94"/>
                  <a:gd name="T3" fmla="*/ 70 h 329"/>
                  <a:gd name="T4" fmla="*/ 23 w 94"/>
                  <a:gd name="T5" fmla="*/ 106 h 329"/>
                  <a:gd name="T6" fmla="*/ 35 w 94"/>
                  <a:gd name="T7" fmla="*/ 329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329">
                    <a:moveTo>
                      <a:pt x="94" y="0"/>
                    </a:moveTo>
                    <a:cubicBezTo>
                      <a:pt x="78" y="23"/>
                      <a:pt x="63" y="47"/>
                      <a:pt x="47" y="70"/>
                    </a:cubicBezTo>
                    <a:cubicBezTo>
                      <a:pt x="39" y="82"/>
                      <a:pt x="23" y="106"/>
                      <a:pt x="23" y="106"/>
                    </a:cubicBezTo>
                    <a:cubicBezTo>
                      <a:pt x="0" y="179"/>
                      <a:pt x="0" y="260"/>
                      <a:pt x="35" y="329"/>
                    </a:cubicBezTo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700" name="Freeform 5"/>
              <p:cNvSpPr>
                <a:spLocks noChangeArrowheads="1"/>
              </p:cNvSpPr>
              <p:nvPr/>
            </p:nvSpPr>
            <p:spPr bwMode="auto">
              <a:xfrm>
                <a:off x="1920" y="2400"/>
                <a:ext cx="95" cy="317"/>
              </a:xfrm>
              <a:custGeom>
                <a:avLst/>
                <a:gdLst>
                  <a:gd name="T0" fmla="*/ 59 w 95"/>
                  <a:gd name="T1" fmla="*/ 0 h 317"/>
                  <a:gd name="T2" fmla="*/ 94 w 95"/>
                  <a:gd name="T3" fmla="*/ 247 h 317"/>
                  <a:gd name="T4" fmla="*/ 82 w 95"/>
                  <a:gd name="T5" fmla="*/ 294 h 317"/>
                  <a:gd name="T6" fmla="*/ 0 w 95"/>
                  <a:gd name="T7" fmla="*/ 317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317">
                    <a:moveTo>
                      <a:pt x="59" y="0"/>
                    </a:moveTo>
                    <a:cubicBezTo>
                      <a:pt x="66" y="103"/>
                      <a:pt x="65" y="159"/>
                      <a:pt x="94" y="247"/>
                    </a:cubicBezTo>
                    <a:cubicBezTo>
                      <a:pt x="90" y="263"/>
                      <a:pt x="95" y="284"/>
                      <a:pt x="82" y="294"/>
                    </a:cubicBezTo>
                    <a:cubicBezTo>
                      <a:pt x="60" y="312"/>
                      <a:pt x="25" y="304"/>
                      <a:pt x="0" y="317"/>
                    </a:cubicBezTo>
                  </a:path>
                </a:pathLst>
              </a:custGeom>
              <a:solidFill>
                <a:srgbClr val="FF66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9701" name="Rectangle 6"/>
            <p:cNvSpPr>
              <a:spLocks noChangeArrowheads="1"/>
            </p:cNvSpPr>
            <p:nvPr/>
          </p:nvSpPr>
          <p:spPr bwMode="auto">
            <a:xfrm>
              <a:off x="3552" y="1488"/>
              <a:ext cx="96" cy="336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Group 20"/>
          <p:cNvGrpSpPr/>
          <p:nvPr/>
        </p:nvGrpSpPr>
        <p:grpSpPr bwMode="auto">
          <a:xfrm>
            <a:off x="2971800" y="4572000"/>
            <a:ext cx="609600" cy="457200"/>
            <a:chOff x="3984" y="1968"/>
            <a:chExt cx="384" cy="288"/>
          </a:xfrm>
        </p:grpSpPr>
        <p:sp>
          <p:nvSpPr>
            <p:cNvPr id="29703" name="Text Box 21"/>
            <p:cNvSpPr txBox="1">
              <a:spLocks noChangeArrowheads="1"/>
            </p:cNvSpPr>
            <p:nvPr/>
          </p:nvSpPr>
          <p:spPr bwMode="auto">
            <a:xfrm>
              <a:off x="3984" y="1968"/>
              <a:ext cx="3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P</a:t>
              </a:r>
            </a:p>
          </p:txBody>
        </p:sp>
        <p:sp>
          <p:nvSpPr>
            <p:cNvPr id="29704" name="Oval 22"/>
            <p:cNvSpPr>
              <a:spLocks noChangeArrowheads="1"/>
            </p:cNvSpPr>
            <p:nvPr/>
          </p:nvSpPr>
          <p:spPr bwMode="auto">
            <a:xfrm>
              <a:off x="4320" y="220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9705" name="Text Box 23"/>
          <p:cNvSpPr txBox="1">
            <a:spLocks noChangeArrowheads="1"/>
          </p:cNvSpPr>
          <p:nvPr/>
        </p:nvSpPr>
        <p:spPr bwMode="auto">
          <a:xfrm>
            <a:off x="4129598" y="911226"/>
            <a:ext cx="4699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平面镜成像原理</a:t>
            </a:r>
          </a:p>
        </p:txBody>
      </p:sp>
      <p:grpSp>
        <p:nvGrpSpPr>
          <p:cNvPr id="5" name="Group 24"/>
          <p:cNvGrpSpPr/>
          <p:nvPr/>
        </p:nvGrpSpPr>
        <p:grpSpPr bwMode="auto">
          <a:xfrm rot="-5397728">
            <a:off x="4114800" y="4191000"/>
            <a:ext cx="3429000" cy="228600"/>
            <a:chOff x="1776" y="2784"/>
            <a:chExt cx="1440" cy="96"/>
          </a:xfrm>
        </p:grpSpPr>
        <p:sp>
          <p:nvSpPr>
            <p:cNvPr id="29707" name="Line 25"/>
            <p:cNvSpPr>
              <a:spLocks noChangeShapeType="1"/>
            </p:cNvSpPr>
            <p:nvPr/>
          </p:nvSpPr>
          <p:spPr bwMode="auto">
            <a:xfrm>
              <a:off x="1824" y="2784"/>
              <a:ext cx="1392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8" name="Line 26"/>
            <p:cNvSpPr>
              <a:spLocks noChangeShapeType="1"/>
            </p:cNvSpPr>
            <p:nvPr/>
          </p:nvSpPr>
          <p:spPr bwMode="auto">
            <a:xfrm flipH="1">
              <a:off x="1776" y="2784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9" name="Line 27"/>
            <p:cNvSpPr>
              <a:spLocks noChangeShapeType="1"/>
            </p:cNvSpPr>
            <p:nvPr/>
          </p:nvSpPr>
          <p:spPr bwMode="auto">
            <a:xfrm flipH="1">
              <a:off x="1872" y="2784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0" name="Line 28"/>
            <p:cNvSpPr>
              <a:spLocks noChangeShapeType="1"/>
            </p:cNvSpPr>
            <p:nvPr/>
          </p:nvSpPr>
          <p:spPr bwMode="auto">
            <a:xfrm flipH="1">
              <a:off x="1968" y="2784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1" name="Line 29"/>
            <p:cNvSpPr>
              <a:spLocks noChangeShapeType="1"/>
            </p:cNvSpPr>
            <p:nvPr/>
          </p:nvSpPr>
          <p:spPr bwMode="auto">
            <a:xfrm flipH="1">
              <a:off x="2064" y="2784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2" name="Line 30"/>
            <p:cNvSpPr>
              <a:spLocks noChangeShapeType="1"/>
            </p:cNvSpPr>
            <p:nvPr/>
          </p:nvSpPr>
          <p:spPr bwMode="auto">
            <a:xfrm flipH="1">
              <a:off x="2160" y="2784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3" name="Line 31"/>
            <p:cNvSpPr>
              <a:spLocks noChangeShapeType="1"/>
            </p:cNvSpPr>
            <p:nvPr/>
          </p:nvSpPr>
          <p:spPr bwMode="auto">
            <a:xfrm flipH="1">
              <a:off x="2256" y="2784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4" name="Line 32"/>
            <p:cNvSpPr>
              <a:spLocks noChangeShapeType="1"/>
            </p:cNvSpPr>
            <p:nvPr/>
          </p:nvSpPr>
          <p:spPr bwMode="auto">
            <a:xfrm flipH="1">
              <a:off x="2352" y="2784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5" name="Line 33"/>
            <p:cNvSpPr>
              <a:spLocks noChangeShapeType="1"/>
            </p:cNvSpPr>
            <p:nvPr/>
          </p:nvSpPr>
          <p:spPr bwMode="auto">
            <a:xfrm flipH="1">
              <a:off x="2448" y="2784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6" name="Line 34"/>
            <p:cNvSpPr>
              <a:spLocks noChangeShapeType="1"/>
            </p:cNvSpPr>
            <p:nvPr/>
          </p:nvSpPr>
          <p:spPr bwMode="auto">
            <a:xfrm flipH="1">
              <a:off x="2544" y="2784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7" name="Line 35"/>
            <p:cNvSpPr>
              <a:spLocks noChangeShapeType="1"/>
            </p:cNvSpPr>
            <p:nvPr/>
          </p:nvSpPr>
          <p:spPr bwMode="auto">
            <a:xfrm flipH="1">
              <a:off x="2640" y="2784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8" name="Line 36"/>
            <p:cNvSpPr>
              <a:spLocks noChangeShapeType="1"/>
            </p:cNvSpPr>
            <p:nvPr/>
          </p:nvSpPr>
          <p:spPr bwMode="auto">
            <a:xfrm flipH="1">
              <a:off x="2736" y="2784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9" name="Line 37"/>
            <p:cNvSpPr>
              <a:spLocks noChangeShapeType="1"/>
            </p:cNvSpPr>
            <p:nvPr/>
          </p:nvSpPr>
          <p:spPr bwMode="auto">
            <a:xfrm flipH="1">
              <a:off x="2832" y="2784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0" name="Line 38"/>
            <p:cNvSpPr>
              <a:spLocks noChangeShapeType="1"/>
            </p:cNvSpPr>
            <p:nvPr/>
          </p:nvSpPr>
          <p:spPr bwMode="auto">
            <a:xfrm flipH="1">
              <a:off x="2928" y="2784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1" name="Line 39"/>
            <p:cNvSpPr>
              <a:spLocks noChangeShapeType="1"/>
            </p:cNvSpPr>
            <p:nvPr/>
          </p:nvSpPr>
          <p:spPr bwMode="auto">
            <a:xfrm flipH="1">
              <a:off x="3024" y="2784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2" name="Line 40"/>
            <p:cNvSpPr>
              <a:spLocks noChangeShapeType="1"/>
            </p:cNvSpPr>
            <p:nvPr/>
          </p:nvSpPr>
          <p:spPr bwMode="auto">
            <a:xfrm flipH="1">
              <a:off x="3120" y="2784"/>
              <a:ext cx="48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41"/>
          <p:cNvGrpSpPr/>
          <p:nvPr/>
        </p:nvGrpSpPr>
        <p:grpSpPr bwMode="auto">
          <a:xfrm flipH="1">
            <a:off x="7955508" y="5029200"/>
            <a:ext cx="166310" cy="838200"/>
            <a:chOff x="3552" y="1296"/>
            <a:chExt cx="96" cy="528"/>
          </a:xfrm>
        </p:grpSpPr>
        <p:grpSp>
          <p:nvGrpSpPr>
            <p:cNvPr id="29724" name="Group 42"/>
            <p:cNvGrpSpPr/>
            <p:nvPr/>
          </p:nvGrpSpPr>
          <p:grpSpPr bwMode="auto">
            <a:xfrm>
              <a:off x="3552" y="1296"/>
              <a:ext cx="96" cy="243"/>
              <a:chOff x="1881" y="2400"/>
              <a:chExt cx="134" cy="339"/>
            </a:xfrm>
          </p:grpSpPr>
          <p:sp>
            <p:nvSpPr>
              <p:cNvPr id="29725" name="Freeform 43"/>
              <p:cNvSpPr>
                <a:spLocks noChangeArrowheads="1"/>
              </p:cNvSpPr>
              <p:nvPr/>
            </p:nvSpPr>
            <p:spPr bwMode="auto">
              <a:xfrm>
                <a:off x="1881" y="2410"/>
                <a:ext cx="94" cy="329"/>
              </a:xfrm>
              <a:custGeom>
                <a:avLst/>
                <a:gdLst>
                  <a:gd name="T0" fmla="*/ 94 w 94"/>
                  <a:gd name="T1" fmla="*/ 0 h 329"/>
                  <a:gd name="T2" fmla="*/ 47 w 94"/>
                  <a:gd name="T3" fmla="*/ 70 h 329"/>
                  <a:gd name="T4" fmla="*/ 23 w 94"/>
                  <a:gd name="T5" fmla="*/ 106 h 329"/>
                  <a:gd name="T6" fmla="*/ 35 w 94"/>
                  <a:gd name="T7" fmla="*/ 329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329">
                    <a:moveTo>
                      <a:pt x="94" y="0"/>
                    </a:moveTo>
                    <a:cubicBezTo>
                      <a:pt x="78" y="23"/>
                      <a:pt x="63" y="47"/>
                      <a:pt x="47" y="70"/>
                    </a:cubicBezTo>
                    <a:cubicBezTo>
                      <a:pt x="39" y="82"/>
                      <a:pt x="23" y="106"/>
                      <a:pt x="23" y="106"/>
                    </a:cubicBezTo>
                    <a:cubicBezTo>
                      <a:pt x="0" y="179"/>
                      <a:pt x="0" y="260"/>
                      <a:pt x="35" y="329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726" name="Freeform 44"/>
              <p:cNvSpPr>
                <a:spLocks noChangeArrowheads="1"/>
              </p:cNvSpPr>
              <p:nvPr/>
            </p:nvSpPr>
            <p:spPr bwMode="auto">
              <a:xfrm>
                <a:off x="1920" y="2400"/>
                <a:ext cx="95" cy="317"/>
              </a:xfrm>
              <a:custGeom>
                <a:avLst/>
                <a:gdLst>
                  <a:gd name="T0" fmla="*/ 59 w 95"/>
                  <a:gd name="T1" fmla="*/ 0 h 317"/>
                  <a:gd name="T2" fmla="*/ 94 w 95"/>
                  <a:gd name="T3" fmla="*/ 247 h 317"/>
                  <a:gd name="T4" fmla="*/ 82 w 95"/>
                  <a:gd name="T5" fmla="*/ 294 h 317"/>
                  <a:gd name="T6" fmla="*/ 0 w 95"/>
                  <a:gd name="T7" fmla="*/ 317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317">
                    <a:moveTo>
                      <a:pt x="59" y="0"/>
                    </a:moveTo>
                    <a:cubicBezTo>
                      <a:pt x="66" y="103"/>
                      <a:pt x="65" y="159"/>
                      <a:pt x="94" y="247"/>
                    </a:cubicBezTo>
                    <a:cubicBezTo>
                      <a:pt x="90" y="263"/>
                      <a:pt x="95" y="284"/>
                      <a:pt x="82" y="294"/>
                    </a:cubicBezTo>
                    <a:cubicBezTo>
                      <a:pt x="60" y="312"/>
                      <a:pt x="25" y="304"/>
                      <a:pt x="0" y="317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9727" name="Rectangle 45"/>
            <p:cNvSpPr>
              <a:spLocks noChangeArrowheads="1"/>
            </p:cNvSpPr>
            <p:nvPr/>
          </p:nvSpPr>
          <p:spPr bwMode="auto">
            <a:xfrm>
              <a:off x="3552" y="1488"/>
              <a:ext cx="96" cy="33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" name="Group 46"/>
          <p:cNvGrpSpPr/>
          <p:nvPr/>
        </p:nvGrpSpPr>
        <p:grpSpPr bwMode="auto">
          <a:xfrm>
            <a:off x="3962400" y="2429896"/>
            <a:ext cx="1752600" cy="1143000"/>
            <a:chOff x="1536" y="1531"/>
            <a:chExt cx="1056" cy="672"/>
          </a:xfrm>
        </p:grpSpPr>
        <p:sp>
          <p:nvSpPr>
            <p:cNvPr id="29729" name="Line 47"/>
            <p:cNvSpPr>
              <a:spLocks noChangeShapeType="1"/>
            </p:cNvSpPr>
            <p:nvPr/>
          </p:nvSpPr>
          <p:spPr bwMode="auto">
            <a:xfrm flipH="1" flipV="1">
              <a:off x="1920" y="1776"/>
              <a:ext cx="528" cy="3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0" name="Line 48"/>
            <p:cNvSpPr>
              <a:spLocks noChangeShapeType="1"/>
            </p:cNvSpPr>
            <p:nvPr/>
          </p:nvSpPr>
          <p:spPr bwMode="auto">
            <a:xfrm flipH="1" flipV="1">
              <a:off x="1536" y="1531"/>
              <a:ext cx="1056" cy="67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913" name="Line 49"/>
          <p:cNvSpPr>
            <a:spLocks noChangeShapeType="1"/>
          </p:cNvSpPr>
          <p:nvPr/>
        </p:nvSpPr>
        <p:spPr bwMode="auto">
          <a:xfrm flipH="1" flipV="1">
            <a:off x="5676901" y="3553727"/>
            <a:ext cx="2278607" cy="1425918"/>
          </a:xfrm>
          <a:prstGeom prst="line">
            <a:avLst/>
          </a:prstGeom>
          <a:noFill/>
          <a:ln w="15875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" name="Group 50"/>
          <p:cNvGrpSpPr/>
          <p:nvPr/>
        </p:nvGrpSpPr>
        <p:grpSpPr bwMode="auto">
          <a:xfrm flipH="1">
            <a:off x="3581400" y="3581400"/>
            <a:ext cx="2133600" cy="1447800"/>
            <a:chOff x="1536" y="1536"/>
            <a:chExt cx="1056" cy="672"/>
          </a:xfrm>
        </p:grpSpPr>
        <p:sp>
          <p:nvSpPr>
            <p:cNvPr id="29733" name="Line 51"/>
            <p:cNvSpPr>
              <a:spLocks noChangeShapeType="1"/>
            </p:cNvSpPr>
            <p:nvPr/>
          </p:nvSpPr>
          <p:spPr bwMode="auto">
            <a:xfrm flipH="1" flipV="1">
              <a:off x="1920" y="1776"/>
              <a:ext cx="528" cy="3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4" name="Line 52"/>
            <p:cNvSpPr>
              <a:spLocks noChangeShapeType="1"/>
            </p:cNvSpPr>
            <p:nvPr/>
          </p:nvSpPr>
          <p:spPr bwMode="auto">
            <a:xfrm flipH="1" flipV="1">
              <a:off x="1536" y="1536"/>
              <a:ext cx="1056" cy="67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Group 53"/>
          <p:cNvGrpSpPr/>
          <p:nvPr/>
        </p:nvGrpSpPr>
        <p:grpSpPr bwMode="auto">
          <a:xfrm>
            <a:off x="4038600" y="2057400"/>
            <a:ext cx="1676400" cy="1219200"/>
            <a:chOff x="1584" y="1296"/>
            <a:chExt cx="1056" cy="768"/>
          </a:xfrm>
        </p:grpSpPr>
        <p:sp>
          <p:nvSpPr>
            <p:cNvPr id="29736" name="Line 54"/>
            <p:cNvSpPr>
              <a:spLocks noChangeShapeType="1"/>
            </p:cNvSpPr>
            <p:nvPr/>
          </p:nvSpPr>
          <p:spPr bwMode="auto">
            <a:xfrm>
              <a:off x="1584" y="1296"/>
              <a:ext cx="1056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7" name="Line 55"/>
            <p:cNvSpPr>
              <a:spLocks noChangeShapeType="1"/>
            </p:cNvSpPr>
            <p:nvPr/>
          </p:nvSpPr>
          <p:spPr bwMode="auto">
            <a:xfrm flipH="1" flipV="1">
              <a:off x="1920" y="1536"/>
              <a:ext cx="575" cy="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920" name="Line 56"/>
          <p:cNvSpPr>
            <a:spLocks noChangeShapeType="1"/>
          </p:cNvSpPr>
          <p:nvPr/>
        </p:nvSpPr>
        <p:spPr bwMode="auto">
          <a:xfrm>
            <a:off x="5715000" y="3276601"/>
            <a:ext cx="2284866" cy="1725955"/>
          </a:xfrm>
          <a:prstGeom prst="line">
            <a:avLst/>
          </a:prstGeom>
          <a:noFill/>
          <a:ln w="1587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1" name="Group 57"/>
          <p:cNvGrpSpPr/>
          <p:nvPr/>
        </p:nvGrpSpPr>
        <p:grpSpPr bwMode="auto">
          <a:xfrm flipH="1">
            <a:off x="3581400" y="3276600"/>
            <a:ext cx="2133600" cy="1676400"/>
            <a:chOff x="1584" y="1296"/>
            <a:chExt cx="1056" cy="768"/>
          </a:xfrm>
        </p:grpSpPr>
        <p:sp>
          <p:nvSpPr>
            <p:cNvPr id="29740" name="Line 58"/>
            <p:cNvSpPr>
              <a:spLocks noChangeShapeType="1"/>
            </p:cNvSpPr>
            <p:nvPr/>
          </p:nvSpPr>
          <p:spPr bwMode="auto">
            <a:xfrm>
              <a:off x="1584" y="1296"/>
              <a:ext cx="1056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1" name="Line 59"/>
            <p:cNvSpPr>
              <a:spLocks noChangeShapeType="1"/>
            </p:cNvSpPr>
            <p:nvPr/>
          </p:nvSpPr>
          <p:spPr bwMode="auto">
            <a:xfrm flipH="1" flipV="1">
              <a:off x="1920" y="1536"/>
              <a:ext cx="569" cy="4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Group 60"/>
          <p:cNvGrpSpPr/>
          <p:nvPr/>
        </p:nvGrpSpPr>
        <p:grpSpPr bwMode="auto">
          <a:xfrm>
            <a:off x="7924800" y="4648200"/>
            <a:ext cx="838200" cy="457200"/>
            <a:chOff x="4128" y="1776"/>
            <a:chExt cx="528" cy="288"/>
          </a:xfrm>
        </p:grpSpPr>
        <p:sp>
          <p:nvSpPr>
            <p:cNvPr id="29743" name="Oval 61"/>
            <p:cNvSpPr>
              <a:spLocks noChangeArrowheads="1"/>
            </p:cNvSpPr>
            <p:nvPr/>
          </p:nvSpPr>
          <p:spPr bwMode="auto">
            <a:xfrm>
              <a:off x="4128" y="196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44" name="Text Box 62"/>
            <p:cNvSpPr txBox="1">
              <a:spLocks noChangeArrowheads="1"/>
            </p:cNvSpPr>
            <p:nvPr/>
          </p:nvSpPr>
          <p:spPr bwMode="auto">
            <a:xfrm>
              <a:off x="4176" y="1776"/>
              <a:ext cx="48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P</a:t>
              </a:r>
              <a:r>
                <a:rPr lang="en-US" altLang="zh-CN" sz="2400" b="1">
                  <a:latin typeface="Times New Roman" panose="02020603050405020304" pitchFamily="18" charset="0"/>
                </a:rPr>
                <a:t>′</a:t>
              </a:r>
            </a:p>
          </p:txBody>
        </p:sp>
      </p:grpSp>
      <p:sp>
        <p:nvSpPr>
          <p:cNvPr id="36927" name="Text Box 63"/>
          <p:cNvSpPr txBox="1">
            <a:spLocks noChangeArrowheads="1"/>
          </p:cNvSpPr>
          <p:nvPr/>
        </p:nvSpPr>
        <p:spPr bwMode="auto">
          <a:xfrm>
            <a:off x="7611520" y="4009231"/>
            <a:ext cx="23659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正立的虚像</a:t>
            </a:r>
          </a:p>
        </p:txBody>
      </p:sp>
      <p:graphicFrame>
        <p:nvGraphicFramePr>
          <p:cNvPr id="36929" name="Object 65"/>
          <p:cNvGraphicFramePr>
            <a:graphicFrameLocks noChangeAspect="1"/>
          </p:cNvGraphicFramePr>
          <p:nvPr/>
        </p:nvGraphicFramePr>
        <p:xfrm>
          <a:off x="3505200" y="1877067"/>
          <a:ext cx="714251" cy="707005"/>
        </p:xfrm>
        <a:graphic>
          <a:graphicData uri="http://schemas.openxmlformats.org/presentationml/2006/ole">
            <p:oleObj spid="_x0000_s2082" r:id="rId4" imgW="1886213" imgH="1867161" progId="PBrush">
              <p:embed/>
            </p:oleObj>
          </a:graphicData>
        </a:graphic>
      </p:graphicFrame>
      <p:pic>
        <p:nvPicPr>
          <p:cNvPr id="11315" name="图片 12" descr="pic_2826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525"/>
          <a:stretch>
            <a:fillRect/>
          </a:stretch>
        </p:blipFill>
        <p:spPr bwMode="auto">
          <a:xfrm>
            <a:off x="7236355" y="1918796"/>
            <a:ext cx="2547938" cy="1793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6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6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"/>
                                        <p:tgtEl>
                                          <p:spTgt spid="36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13" grpId="0" animBg="1"/>
      <p:bldP spid="36920" grpId="0" animBg="1"/>
      <p:bldP spid="369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1"/>
          <p:cNvSpPr txBox="1">
            <a:spLocks noChangeArrowheads="1"/>
          </p:cNvSpPr>
          <p:nvPr/>
        </p:nvSpPr>
        <p:spPr bwMode="auto">
          <a:xfrm>
            <a:off x="1226821" y="1383077"/>
            <a:ext cx="9615350" cy="3243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6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实像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：①由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实际光线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会聚形成的像；</a:t>
            </a:r>
          </a:p>
          <a:p>
            <a:pPr>
              <a:lnSpc>
                <a:spcPct val="16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  ②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用光屏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承接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的像。</a:t>
            </a:r>
          </a:p>
          <a:p>
            <a:pPr>
              <a:lnSpc>
                <a:spcPct val="16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虚像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：①由反射光线的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反向延长线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会聚形成的像；</a:t>
            </a:r>
          </a:p>
          <a:p>
            <a:pPr>
              <a:lnSpc>
                <a:spcPct val="16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  ②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不能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用光屏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承接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的像。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 bwMode="auto">
          <a:xfrm>
            <a:off x="6008235" y="3178856"/>
            <a:ext cx="84137" cy="2884487"/>
            <a:chOff x="1968" y="2016"/>
            <a:chExt cx="48" cy="1008"/>
          </a:xfrm>
        </p:grpSpPr>
        <p:sp>
          <p:nvSpPr>
            <p:cNvPr id="16403" name="Line 5"/>
            <p:cNvSpPr>
              <a:spLocks noChangeShapeType="1"/>
            </p:cNvSpPr>
            <p:nvPr/>
          </p:nvSpPr>
          <p:spPr bwMode="auto">
            <a:xfrm>
              <a:off x="1968" y="2016"/>
              <a:ext cx="0" cy="10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4" name="Line 6"/>
            <p:cNvSpPr>
              <a:spLocks noChangeShapeType="1"/>
            </p:cNvSpPr>
            <p:nvPr/>
          </p:nvSpPr>
          <p:spPr bwMode="auto">
            <a:xfrm>
              <a:off x="1968" y="2160"/>
              <a:ext cx="48" cy="4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Line 7"/>
            <p:cNvSpPr>
              <a:spLocks noChangeShapeType="1"/>
            </p:cNvSpPr>
            <p:nvPr/>
          </p:nvSpPr>
          <p:spPr bwMode="auto">
            <a:xfrm>
              <a:off x="1968" y="2256"/>
              <a:ext cx="48" cy="4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6" name="Line 8"/>
            <p:cNvSpPr>
              <a:spLocks noChangeShapeType="1"/>
            </p:cNvSpPr>
            <p:nvPr/>
          </p:nvSpPr>
          <p:spPr bwMode="auto">
            <a:xfrm>
              <a:off x="1968" y="2400"/>
              <a:ext cx="48" cy="4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7" name="Line 9"/>
            <p:cNvSpPr>
              <a:spLocks noChangeShapeType="1"/>
            </p:cNvSpPr>
            <p:nvPr/>
          </p:nvSpPr>
          <p:spPr bwMode="auto">
            <a:xfrm>
              <a:off x="1968" y="2544"/>
              <a:ext cx="48" cy="4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8" name="Line 10"/>
            <p:cNvSpPr>
              <a:spLocks noChangeShapeType="1"/>
            </p:cNvSpPr>
            <p:nvPr/>
          </p:nvSpPr>
          <p:spPr bwMode="auto">
            <a:xfrm>
              <a:off x="1968" y="2688"/>
              <a:ext cx="48" cy="4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Line 11"/>
            <p:cNvSpPr>
              <a:spLocks noChangeShapeType="1"/>
            </p:cNvSpPr>
            <p:nvPr/>
          </p:nvSpPr>
          <p:spPr bwMode="auto">
            <a:xfrm>
              <a:off x="1968" y="2832"/>
              <a:ext cx="48" cy="4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0" name="Line 12"/>
            <p:cNvSpPr>
              <a:spLocks noChangeShapeType="1"/>
            </p:cNvSpPr>
            <p:nvPr/>
          </p:nvSpPr>
          <p:spPr bwMode="auto">
            <a:xfrm>
              <a:off x="1968" y="2928"/>
              <a:ext cx="48" cy="4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1" name="Line 13"/>
            <p:cNvSpPr>
              <a:spLocks noChangeShapeType="1"/>
            </p:cNvSpPr>
            <p:nvPr/>
          </p:nvSpPr>
          <p:spPr bwMode="auto">
            <a:xfrm>
              <a:off x="1968" y="2064"/>
              <a:ext cx="48" cy="4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74" name="Oval 14"/>
          <p:cNvSpPr>
            <a:spLocks noChangeArrowheads="1"/>
          </p:cNvSpPr>
          <p:nvPr/>
        </p:nvSpPr>
        <p:spPr bwMode="auto">
          <a:xfrm>
            <a:off x="3766684" y="4471080"/>
            <a:ext cx="76200" cy="76200"/>
          </a:xfrm>
          <a:prstGeom prst="ellipse">
            <a:avLst/>
          </a:prstGeom>
          <a:solidFill>
            <a:srgbClr val="F033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3425371" y="395038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i="1">
                <a:latin typeface="Times New Roman" panose="02020603050405020304" pitchFamily="18" charset="0"/>
              </a:rPr>
              <a:t>S</a:t>
            </a:r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>
            <a:off x="3847647" y="4475842"/>
            <a:ext cx="2163763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7" name="Line 17"/>
          <p:cNvSpPr>
            <a:spLocks noChangeShapeType="1"/>
          </p:cNvSpPr>
          <p:nvPr/>
        </p:nvSpPr>
        <p:spPr bwMode="auto">
          <a:xfrm>
            <a:off x="6008235" y="4475842"/>
            <a:ext cx="223202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8" name="Oval 18"/>
          <p:cNvSpPr>
            <a:spLocks noChangeArrowheads="1"/>
          </p:cNvSpPr>
          <p:nvPr/>
        </p:nvSpPr>
        <p:spPr bwMode="auto">
          <a:xfrm>
            <a:off x="8248196" y="4471080"/>
            <a:ext cx="76200" cy="76200"/>
          </a:xfrm>
          <a:prstGeom prst="ellipse">
            <a:avLst/>
          </a:prstGeom>
          <a:solidFill>
            <a:srgbClr val="F033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79" name="Text Box 19"/>
          <p:cNvSpPr txBox="1">
            <a:spLocks noChangeArrowheads="1"/>
          </p:cNvSpPr>
          <p:nvPr/>
        </p:nvSpPr>
        <p:spPr bwMode="auto">
          <a:xfrm>
            <a:off x="8149771" y="395038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i="1">
                <a:latin typeface="Times New Roman" panose="02020603050405020304" pitchFamily="18" charset="0"/>
              </a:rPr>
              <a:t>S</a:t>
            </a:r>
            <a:r>
              <a:rPr lang="en-US" altLang="zh-CN" sz="2400" b="1">
                <a:latin typeface="Times New Roman" panose="02020603050405020304" pitchFamily="18" charset="0"/>
              </a:rPr>
              <a:t>′</a:t>
            </a:r>
          </a:p>
        </p:txBody>
      </p:sp>
      <p:sp>
        <p:nvSpPr>
          <p:cNvPr id="15380" name="Text Box 20"/>
          <p:cNvSpPr txBox="1">
            <a:spLocks noChangeArrowheads="1"/>
          </p:cNvSpPr>
          <p:nvPr/>
        </p:nvSpPr>
        <p:spPr bwMode="auto">
          <a:xfrm>
            <a:off x="1356602" y="1396722"/>
            <a:ext cx="9554996" cy="115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eaLnBrk="1" hangingPunct="1">
              <a:lnSpc>
                <a:spcPct val="130000"/>
              </a:lnSpc>
              <a:spcBef>
                <a:spcPts val="0"/>
              </a:spcBef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zh-CN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题：将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一点光源</a:t>
            </a: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放在平面镜前，用</a:t>
            </a:r>
            <a:r>
              <a:rPr lang="zh-CN" altLang="en-US" sz="2800" b="1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平面镜</a:t>
            </a:r>
            <a:r>
              <a:rPr lang="zh-CN" altLang="en-US" sz="2800" b="1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的成</a:t>
            </a:r>
            <a:r>
              <a:rPr lang="zh-CN" altLang="en-US" sz="2800" b="1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像特点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作出点光源</a:t>
            </a: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的像。  </a:t>
            </a:r>
          </a:p>
        </p:txBody>
      </p:sp>
      <p:grpSp>
        <p:nvGrpSpPr>
          <p:cNvPr id="3" name="Group 21"/>
          <p:cNvGrpSpPr/>
          <p:nvPr/>
        </p:nvGrpSpPr>
        <p:grpSpPr bwMode="auto">
          <a:xfrm>
            <a:off x="5787571" y="4483780"/>
            <a:ext cx="228600" cy="304800"/>
            <a:chOff x="0" y="0"/>
            <a:chExt cx="144" cy="192"/>
          </a:xfrm>
        </p:grpSpPr>
        <p:sp>
          <p:nvSpPr>
            <p:cNvPr id="16401" name="Line 22"/>
            <p:cNvSpPr>
              <a:spLocks noChangeShapeType="1"/>
            </p:cNvSpPr>
            <p:nvPr/>
          </p:nvSpPr>
          <p:spPr bwMode="auto">
            <a:xfrm>
              <a:off x="0" y="0"/>
              <a:ext cx="0" cy="19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2" name="Line 23"/>
            <p:cNvSpPr>
              <a:spLocks noChangeShapeType="1"/>
            </p:cNvSpPr>
            <p:nvPr/>
          </p:nvSpPr>
          <p:spPr bwMode="auto">
            <a:xfrm>
              <a:off x="0" y="192"/>
              <a:ext cx="144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384" name="AutoShape 24"/>
          <p:cNvSpPr/>
          <p:nvPr/>
        </p:nvSpPr>
        <p:spPr bwMode="auto">
          <a:xfrm rot="5337177">
            <a:off x="4796971" y="2273980"/>
            <a:ext cx="228600" cy="2209800"/>
          </a:xfrm>
          <a:prstGeom prst="leftBrace">
            <a:avLst>
              <a:gd name="adj1" fmla="val 80556"/>
              <a:gd name="adj2" fmla="val 50000"/>
            </a:avLst>
          </a:prstGeom>
          <a:noFill/>
          <a:ln w="2857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85" name="AutoShape 25"/>
          <p:cNvSpPr/>
          <p:nvPr/>
        </p:nvSpPr>
        <p:spPr bwMode="auto">
          <a:xfrm rot="5450609">
            <a:off x="7082971" y="2273980"/>
            <a:ext cx="228600" cy="2209800"/>
          </a:xfrm>
          <a:prstGeom prst="leftBrace">
            <a:avLst>
              <a:gd name="adj1" fmla="val 80556"/>
              <a:gd name="adj2" fmla="val 50000"/>
            </a:avLst>
          </a:prstGeom>
          <a:noFill/>
          <a:ln w="2857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86" name="Text Box 26"/>
          <p:cNvSpPr txBox="1">
            <a:spLocks noChangeArrowheads="1"/>
          </p:cNvSpPr>
          <p:nvPr/>
        </p:nvSpPr>
        <p:spPr bwMode="auto">
          <a:xfrm>
            <a:off x="5297767" y="255496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</a:rPr>
              <a:t>距离相等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4" grpId="0" animBg="1"/>
      <p:bldP spid="15375" grpId="0"/>
      <p:bldP spid="15376" grpId="0" animBg="1"/>
      <p:bldP spid="15377" grpId="0" animBg="1"/>
      <p:bldP spid="15378" grpId="0" animBg="1"/>
      <p:bldP spid="15379" grpId="0"/>
      <p:bldP spid="15380" grpId="0"/>
      <p:bldP spid="15384" grpId="0" animBg="1"/>
      <p:bldP spid="15385" grpId="0" animBg="1"/>
      <p:bldP spid="1538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1" name="Group 3"/>
          <p:cNvGrpSpPr/>
          <p:nvPr/>
        </p:nvGrpSpPr>
        <p:grpSpPr bwMode="auto">
          <a:xfrm rot="-3581428">
            <a:off x="4899932" y="3319009"/>
            <a:ext cx="2819400" cy="1752600"/>
            <a:chOff x="2064" y="1752"/>
            <a:chExt cx="2177" cy="1297"/>
          </a:xfrm>
        </p:grpSpPr>
        <p:sp>
          <p:nvSpPr>
            <p:cNvPr id="17429" name="Line 4"/>
            <p:cNvSpPr>
              <a:spLocks noChangeShapeType="1"/>
            </p:cNvSpPr>
            <p:nvPr/>
          </p:nvSpPr>
          <p:spPr bwMode="auto">
            <a:xfrm flipV="1">
              <a:off x="2064" y="1752"/>
              <a:ext cx="2177" cy="1246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Line 5"/>
            <p:cNvSpPr>
              <a:spLocks noChangeShapeType="1"/>
            </p:cNvSpPr>
            <p:nvPr/>
          </p:nvSpPr>
          <p:spPr bwMode="auto">
            <a:xfrm flipH="1">
              <a:off x="2288" y="2840"/>
              <a:ext cx="57" cy="209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1" name="Line 6"/>
            <p:cNvSpPr>
              <a:spLocks noChangeShapeType="1"/>
            </p:cNvSpPr>
            <p:nvPr/>
          </p:nvSpPr>
          <p:spPr bwMode="auto">
            <a:xfrm flipH="1">
              <a:off x="2428" y="2720"/>
              <a:ext cx="57" cy="209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2" name="Line 7"/>
            <p:cNvSpPr>
              <a:spLocks noChangeShapeType="1"/>
            </p:cNvSpPr>
            <p:nvPr/>
          </p:nvSpPr>
          <p:spPr bwMode="auto">
            <a:xfrm flipH="1">
              <a:off x="2569" y="2651"/>
              <a:ext cx="57" cy="208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Line 8"/>
            <p:cNvSpPr>
              <a:spLocks noChangeShapeType="1"/>
            </p:cNvSpPr>
            <p:nvPr/>
          </p:nvSpPr>
          <p:spPr bwMode="auto">
            <a:xfrm flipH="1">
              <a:off x="2709" y="2581"/>
              <a:ext cx="57" cy="209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4" name="Line 9"/>
            <p:cNvSpPr>
              <a:spLocks noChangeShapeType="1"/>
            </p:cNvSpPr>
            <p:nvPr/>
          </p:nvSpPr>
          <p:spPr bwMode="auto">
            <a:xfrm flipH="1">
              <a:off x="2850" y="2511"/>
              <a:ext cx="57" cy="209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5" name="Line 10"/>
            <p:cNvSpPr>
              <a:spLocks noChangeShapeType="1"/>
            </p:cNvSpPr>
            <p:nvPr/>
          </p:nvSpPr>
          <p:spPr bwMode="auto">
            <a:xfrm flipH="1">
              <a:off x="2990" y="2442"/>
              <a:ext cx="57" cy="209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Line 11"/>
            <p:cNvSpPr>
              <a:spLocks noChangeShapeType="1"/>
            </p:cNvSpPr>
            <p:nvPr/>
          </p:nvSpPr>
          <p:spPr bwMode="auto">
            <a:xfrm flipH="1">
              <a:off x="3131" y="2359"/>
              <a:ext cx="57" cy="209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Line 12"/>
            <p:cNvSpPr>
              <a:spLocks noChangeShapeType="1"/>
            </p:cNvSpPr>
            <p:nvPr/>
          </p:nvSpPr>
          <p:spPr bwMode="auto">
            <a:xfrm flipH="1">
              <a:off x="3271" y="2296"/>
              <a:ext cx="57" cy="208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8" name="Line 13"/>
            <p:cNvSpPr>
              <a:spLocks noChangeShapeType="1"/>
            </p:cNvSpPr>
            <p:nvPr/>
          </p:nvSpPr>
          <p:spPr bwMode="auto">
            <a:xfrm flipH="1">
              <a:off x="3973" y="1885"/>
              <a:ext cx="57" cy="209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Line 14"/>
            <p:cNvSpPr>
              <a:spLocks noChangeShapeType="1"/>
            </p:cNvSpPr>
            <p:nvPr/>
          </p:nvSpPr>
          <p:spPr bwMode="auto">
            <a:xfrm flipH="1">
              <a:off x="3820" y="1955"/>
              <a:ext cx="57" cy="209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0" name="Line 15"/>
            <p:cNvSpPr>
              <a:spLocks noChangeShapeType="1"/>
            </p:cNvSpPr>
            <p:nvPr/>
          </p:nvSpPr>
          <p:spPr bwMode="auto">
            <a:xfrm flipH="1">
              <a:off x="3692" y="2024"/>
              <a:ext cx="57" cy="209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1" name="Line 16"/>
            <p:cNvSpPr>
              <a:spLocks noChangeShapeType="1"/>
            </p:cNvSpPr>
            <p:nvPr/>
          </p:nvSpPr>
          <p:spPr bwMode="auto">
            <a:xfrm flipH="1">
              <a:off x="3539" y="2133"/>
              <a:ext cx="57" cy="208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Line 17"/>
            <p:cNvSpPr>
              <a:spLocks noChangeShapeType="1"/>
            </p:cNvSpPr>
            <p:nvPr/>
          </p:nvSpPr>
          <p:spPr bwMode="auto">
            <a:xfrm flipH="1">
              <a:off x="3398" y="2205"/>
              <a:ext cx="57" cy="209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12" name="Line 18"/>
          <p:cNvSpPr>
            <a:spLocks noChangeShapeType="1"/>
          </p:cNvSpPr>
          <p:nvPr/>
        </p:nvSpPr>
        <p:spPr bwMode="auto">
          <a:xfrm rot="7184383">
            <a:off x="4210164" y="4084978"/>
            <a:ext cx="1143000" cy="68263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19"/>
          <p:cNvGrpSpPr/>
          <p:nvPr/>
        </p:nvGrpSpPr>
        <p:grpSpPr bwMode="auto">
          <a:xfrm rot="187948">
            <a:off x="5142820" y="3371396"/>
            <a:ext cx="2133600" cy="636588"/>
            <a:chOff x="2209" y="1235"/>
            <a:chExt cx="1344" cy="401"/>
          </a:xfrm>
        </p:grpSpPr>
        <p:sp>
          <p:nvSpPr>
            <p:cNvPr id="17427" name="Line 20"/>
            <p:cNvSpPr>
              <a:spLocks noChangeShapeType="1"/>
            </p:cNvSpPr>
            <p:nvPr/>
          </p:nvSpPr>
          <p:spPr bwMode="auto">
            <a:xfrm rot="7184383">
              <a:off x="3076" y="1122"/>
              <a:ext cx="363" cy="590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8" name="Line 21"/>
            <p:cNvSpPr>
              <a:spLocks noChangeShapeType="1"/>
            </p:cNvSpPr>
            <p:nvPr/>
          </p:nvSpPr>
          <p:spPr bwMode="auto">
            <a:xfrm rot="7184383">
              <a:off x="2322" y="1160"/>
              <a:ext cx="363" cy="589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22"/>
          <p:cNvGrpSpPr/>
          <p:nvPr/>
        </p:nvGrpSpPr>
        <p:grpSpPr bwMode="auto">
          <a:xfrm rot="185968">
            <a:off x="4584021" y="4150859"/>
            <a:ext cx="3290887" cy="996950"/>
            <a:chOff x="1864" y="1682"/>
            <a:chExt cx="2073" cy="628"/>
          </a:xfrm>
        </p:grpSpPr>
        <p:sp>
          <p:nvSpPr>
            <p:cNvPr id="17425" name="Line 23"/>
            <p:cNvSpPr>
              <a:spLocks noChangeShapeType="1"/>
            </p:cNvSpPr>
            <p:nvPr/>
          </p:nvSpPr>
          <p:spPr bwMode="auto">
            <a:xfrm rot="7184383">
              <a:off x="3167" y="1502"/>
              <a:ext cx="590" cy="950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6" name="Line 24"/>
            <p:cNvSpPr>
              <a:spLocks noChangeShapeType="1"/>
            </p:cNvSpPr>
            <p:nvPr/>
          </p:nvSpPr>
          <p:spPr bwMode="auto">
            <a:xfrm rot="7184383">
              <a:off x="2046" y="1538"/>
              <a:ext cx="590" cy="953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09" name="Line 25"/>
          <p:cNvSpPr>
            <a:spLocks noChangeShapeType="1"/>
          </p:cNvSpPr>
          <p:nvPr/>
        </p:nvSpPr>
        <p:spPr bwMode="auto">
          <a:xfrm rot="7184383" flipV="1">
            <a:off x="7414532" y="3700009"/>
            <a:ext cx="533400" cy="990600"/>
          </a:xfrm>
          <a:prstGeom prst="line">
            <a:avLst/>
          </a:prstGeom>
          <a:noFill/>
          <a:ln w="34925">
            <a:solidFill>
              <a:schemeClr val="tx1"/>
            </a:solidFill>
            <a:prstDash val="dash"/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6" name="Text Box 26"/>
          <p:cNvSpPr txBox="1">
            <a:spLocks noChangeArrowheads="1"/>
          </p:cNvSpPr>
          <p:nvPr/>
        </p:nvSpPr>
        <p:spPr bwMode="auto">
          <a:xfrm>
            <a:off x="4755471" y="3203122"/>
            <a:ext cx="504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49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i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A</a:t>
            </a:r>
          </a:p>
        </p:txBody>
      </p:sp>
      <p:sp>
        <p:nvSpPr>
          <p:cNvPr id="17417" name="Text Box 27"/>
          <p:cNvSpPr txBox="1">
            <a:spLocks noChangeArrowheads="1"/>
          </p:cNvSpPr>
          <p:nvPr/>
        </p:nvSpPr>
        <p:spPr bwMode="auto">
          <a:xfrm>
            <a:off x="4122057" y="4441372"/>
            <a:ext cx="106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49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i="1" smtClean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B</a:t>
            </a:r>
            <a:endParaRPr lang="en-US" altLang="zh-CN" sz="2400" b="1" i="1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412" name="Text Box 28"/>
          <p:cNvSpPr txBox="1">
            <a:spLocks noChangeArrowheads="1"/>
          </p:cNvSpPr>
          <p:nvPr/>
        </p:nvSpPr>
        <p:spPr bwMode="auto">
          <a:xfrm>
            <a:off x="7852683" y="4514397"/>
            <a:ext cx="12239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49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i="1" smtClean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B</a:t>
            </a:r>
            <a:r>
              <a:rPr lang="en-US" altLang="zh-CN" sz="2400" b="1" smtClean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'</a:t>
            </a:r>
            <a:endParaRPr lang="en-US" altLang="zh-CN" sz="2400" b="1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413" name="Text Box 29"/>
          <p:cNvSpPr txBox="1">
            <a:spLocks noChangeArrowheads="1"/>
          </p:cNvSpPr>
          <p:nvPr/>
        </p:nvSpPr>
        <p:spPr bwMode="auto">
          <a:xfrm>
            <a:off x="7276421" y="3274559"/>
            <a:ext cx="1152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49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i="1" smtClean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en-US" altLang="zh-CN" sz="2400" b="1" smtClean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'</a:t>
            </a:r>
            <a:endParaRPr lang="en-US" altLang="zh-CN" sz="2400" b="1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20" name="Rectangle 30"/>
          <p:cNvSpPr>
            <a:spLocks noChangeArrowheads="1"/>
          </p:cNvSpPr>
          <p:nvPr/>
        </p:nvSpPr>
        <p:spPr bwMode="auto">
          <a:xfrm>
            <a:off x="1700032" y="1284550"/>
            <a:ext cx="8140654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eaLnBrk="1" hangingPunct="1">
              <a:lnSpc>
                <a:spcPct val="130000"/>
              </a:lnSpc>
              <a:spcBef>
                <a:spcPts val="0"/>
              </a:spcBef>
            </a:pPr>
            <a:r>
              <a:rPr kumimoji="1"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练</a:t>
            </a:r>
            <a:r>
              <a:rPr kumimoji="1" lang="zh-CN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习：请你根据平</a:t>
            </a:r>
            <a:r>
              <a:rPr kumimoji="1"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面镜的成像特点作</a:t>
            </a:r>
            <a:r>
              <a:rPr kumimoji="1" lang="zh-CN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出物体</a:t>
            </a:r>
            <a:r>
              <a:rPr kumimoji="1" lang="zh-CN" altLang="en-US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Ａ</a:t>
            </a:r>
            <a:r>
              <a:rPr kumimoji="1" lang="en-US" altLang="zh-CN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1" lang="zh-CN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kumimoji="1"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平面镜中的像。</a:t>
            </a:r>
          </a:p>
        </p:txBody>
      </p:sp>
      <p:sp>
        <p:nvSpPr>
          <p:cNvPr id="16415" name="Line 31"/>
          <p:cNvSpPr>
            <a:spLocks noChangeShapeType="1"/>
          </p:cNvSpPr>
          <p:nvPr/>
        </p:nvSpPr>
        <p:spPr bwMode="auto">
          <a:xfrm flipH="1">
            <a:off x="6123895" y="3504746"/>
            <a:ext cx="144462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6" name="Line 32"/>
          <p:cNvSpPr>
            <a:spLocks noChangeShapeType="1"/>
          </p:cNvSpPr>
          <p:nvPr/>
        </p:nvSpPr>
        <p:spPr bwMode="auto">
          <a:xfrm>
            <a:off x="6123895" y="3504746"/>
            <a:ext cx="0" cy="217488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7" name="Line 33"/>
          <p:cNvSpPr>
            <a:spLocks noChangeShapeType="1"/>
          </p:cNvSpPr>
          <p:nvPr/>
        </p:nvSpPr>
        <p:spPr bwMode="auto">
          <a:xfrm flipH="1">
            <a:off x="6123895" y="4384221"/>
            <a:ext cx="144462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8" name="Line 34"/>
          <p:cNvSpPr>
            <a:spLocks noChangeShapeType="1"/>
          </p:cNvSpPr>
          <p:nvPr/>
        </p:nvSpPr>
        <p:spPr bwMode="auto">
          <a:xfrm>
            <a:off x="6123895" y="4398509"/>
            <a:ext cx="0" cy="2159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5" name="Picture 3" descr="png-01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743" y="747870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9" grpId="0" animBg="1"/>
      <p:bldP spid="16412" grpId="0"/>
      <p:bldP spid="16413" grpId="0"/>
      <p:bldP spid="16415" grpId="0" animBg="1"/>
      <p:bldP spid="16416" grpId="0" animBg="1"/>
      <p:bldP spid="16417" grpId="0" animBg="1"/>
      <p:bldP spid="164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20054889458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1075" y="2356145"/>
            <a:ext cx="2098173" cy="2331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6099715" y="4817192"/>
            <a:ext cx="396081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</a:rPr>
              <a:t>舞蹈演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员矫正自</a:t>
            </a:r>
            <a:r>
              <a:rPr lang="zh-CN" altLang="en-US" sz="2400" b="1" dirty="0">
                <a:solidFill>
                  <a:srgbClr val="FF0000"/>
                </a:solidFill>
              </a:rPr>
              <a:t>己的姿势</a:t>
            </a:r>
          </a:p>
        </p:txBody>
      </p:sp>
      <p:pic>
        <p:nvPicPr>
          <p:cNvPr id="25607" name="Picture 7" descr="u=3505720852,2707616413&amp;fm=23&amp;gp=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8716" r="-1227"/>
          <a:stretch>
            <a:fillRect/>
          </a:stretch>
        </p:blipFill>
        <p:spPr bwMode="auto">
          <a:xfrm>
            <a:off x="2118964" y="2356145"/>
            <a:ext cx="2736234" cy="219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1847850" y="1697981"/>
            <a:ext cx="32784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（１）平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面镜能够成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像</a:t>
            </a:r>
            <a:endParaRPr lang="zh-CN" altLang="en-US" sz="2400" b="1" dirty="0"/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1524000" y="329989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2522383" y="4806238"/>
            <a:ext cx="192939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</a:rPr>
              <a:t>水中的倒影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0" name="TextBox 2"/>
          <p:cNvSpPr txBox="1"/>
          <p:nvPr/>
        </p:nvSpPr>
        <p:spPr bwMode="auto">
          <a:xfrm>
            <a:off x="1400993" y="87948"/>
            <a:ext cx="4698722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四、平面镜的应用</a:t>
            </a:r>
            <a:endParaRPr lang="zh-CN" altLang="en-US" sz="44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408157" y="1382676"/>
            <a:ext cx="7578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．能描述平面镜成像的特点。</a:t>
            </a:r>
            <a:endParaRPr lang="en-US" altLang="zh-CN" sz="28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方正兰亭黑_GB18030" panose="02000000000000000000" charset="-122"/>
              <a:cs typeface="Times New Roman" panose="02020603050405020304" pitchFamily="18" charset="0"/>
            </a:endParaRPr>
          </a:p>
          <a:p>
            <a:pPr indent="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．通过实验，探究了解平面镜成像的特点。</a:t>
            </a:r>
            <a:endParaRPr lang="en-US" altLang="zh-CN" sz="28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方正兰亭黑_GB18030" panose="02000000000000000000" charset="-122"/>
              <a:cs typeface="Times New Roman" panose="02020603050405020304" pitchFamily="18" charset="0"/>
            </a:endParaRPr>
          </a:p>
          <a:p>
            <a:pPr indent="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．能通过对平面镜、球面镜的应用的了解，领略科学技术对人类生活的影响。</a:t>
            </a:r>
            <a:endParaRPr lang="en-US" altLang="zh-CN" sz="28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方正兰亭黑_GB18030" panose="02000000000000000000" charset="-122"/>
              <a:cs typeface="Times New Roman" panose="02020603050405020304" pitchFamily="18" charset="0"/>
            </a:endParaRPr>
          </a:p>
        </p:txBody>
      </p:sp>
      <p:cxnSp>
        <p:nvCxnSpPr>
          <p:cNvPr id="16" name="直接连接符 15"/>
          <p:cNvCxnSpPr/>
          <p:nvPr/>
        </p:nvCxnSpPr>
        <p:spPr bwMode="auto">
          <a:xfrm>
            <a:off x="736600" y="-388279"/>
            <a:ext cx="3113088" cy="0"/>
          </a:xfrm>
          <a:prstGeom prst="line">
            <a:avLst/>
          </a:prstGeom>
          <a:ln>
            <a:solidFill>
              <a:srgbClr val="009FB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Picture 3" descr="E:\导入资料\负责系列\2016-2017\全练\教师素材2016.2.20\教师素材\5化学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15450" y="2398713"/>
            <a:ext cx="2112963" cy="205898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402739" y="21978"/>
            <a:ext cx="3496087" cy="1003300"/>
            <a:chOff x="402739" y="21978"/>
            <a:chExt cx="3496087" cy="1003300"/>
          </a:xfrm>
        </p:grpSpPr>
        <p:sp>
          <p:nvSpPr>
            <p:cNvPr id="14" name="TextBox 2"/>
            <p:cNvSpPr txBox="1"/>
            <p:nvPr/>
          </p:nvSpPr>
          <p:spPr bwMode="auto">
            <a:xfrm>
              <a:off x="1190236" y="248322"/>
              <a:ext cx="270859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 smtClean="0">
                  <a:solidFill>
                    <a:srgbClr val="009FB9"/>
                  </a:solidFill>
                  <a:latin typeface="+mj-ea"/>
                  <a:ea typeface="+mj-ea"/>
                </a:rPr>
                <a:t>学 习 目 标</a:t>
              </a:r>
              <a:endParaRPr lang="zh-CN" altLang="en-US" sz="3600" b="1" dirty="0">
                <a:solidFill>
                  <a:srgbClr val="009FB9"/>
                </a:solidFill>
                <a:latin typeface="+mj-ea"/>
                <a:ea typeface="+mj-ea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02739" y="21978"/>
              <a:ext cx="3346936" cy="1003300"/>
              <a:chOff x="402739" y="21978"/>
              <a:chExt cx="3346936" cy="1003300"/>
            </a:xfrm>
          </p:grpSpPr>
          <p:cxnSp>
            <p:nvCxnSpPr>
              <p:cNvPr id="17" name="直接连接符 16"/>
              <p:cNvCxnSpPr/>
              <p:nvPr/>
            </p:nvCxnSpPr>
            <p:spPr bwMode="auto">
              <a:xfrm>
                <a:off x="736656" y="860108"/>
                <a:ext cx="3013019" cy="0"/>
              </a:xfrm>
              <a:prstGeom prst="line">
                <a:avLst/>
              </a:prstGeom>
              <a:ln>
                <a:solidFill>
                  <a:srgbClr val="009FB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8" name="图片 17" descr="标题2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402739" y="21978"/>
                <a:ext cx="1003300" cy="1003300"/>
              </a:xfrm>
              <a:prstGeom prst="rect">
                <a:avLst/>
              </a:prstGeom>
            </p:spPr>
          </p:pic>
        </p:grpSp>
      </p:grp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3" descr="图片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5855" y="1454151"/>
            <a:ext cx="3873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 Box 4"/>
          <p:cNvSpPr txBox="1">
            <a:spLocks noChangeArrowheads="1"/>
          </p:cNvSpPr>
          <p:nvPr/>
        </p:nvSpPr>
        <p:spPr bwMode="auto">
          <a:xfrm>
            <a:off x="3575050" y="333376"/>
            <a:ext cx="46815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/>
          </a:p>
        </p:txBody>
      </p:sp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1558925" y="4802486"/>
            <a:ext cx="451598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</a:rPr>
              <a:t>牙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医利用平面镜看清牙</a:t>
            </a:r>
            <a:r>
              <a:rPr lang="zh-CN" altLang="en-US" sz="2400" b="1" dirty="0">
                <a:solidFill>
                  <a:srgbClr val="FF0000"/>
                </a:solidFill>
              </a:rPr>
              <a:t>齿的背面</a:t>
            </a:r>
          </a:p>
        </p:txBody>
      </p:sp>
      <p:pic>
        <p:nvPicPr>
          <p:cNvPr id="26629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8925" y="1454151"/>
            <a:ext cx="4757738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Line 2"/>
          <p:cNvSpPr>
            <a:spLocks noChangeShapeType="1"/>
          </p:cNvSpPr>
          <p:nvPr/>
        </p:nvSpPr>
        <p:spPr bwMode="auto">
          <a:xfrm>
            <a:off x="2548620" y="2439081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1" name="Line 3"/>
          <p:cNvSpPr>
            <a:spLocks noChangeShapeType="1"/>
          </p:cNvSpPr>
          <p:nvPr/>
        </p:nvSpPr>
        <p:spPr bwMode="auto">
          <a:xfrm>
            <a:off x="3701144" y="2439081"/>
            <a:ext cx="0" cy="2952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2" name="Line 4"/>
          <p:cNvSpPr>
            <a:spLocks noChangeShapeType="1"/>
          </p:cNvSpPr>
          <p:nvPr/>
        </p:nvSpPr>
        <p:spPr bwMode="auto">
          <a:xfrm>
            <a:off x="3701144" y="5391831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3" name="Line 5"/>
          <p:cNvSpPr>
            <a:spLocks noChangeShapeType="1"/>
          </p:cNvSpPr>
          <p:nvPr/>
        </p:nvSpPr>
        <p:spPr bwMode="auto">
          <a:xfrm>
            <a:off x="2548620" y="2150156"/>
            <a:ext cx="14398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4" name="Line 6"/>
          <p:cNvSpPr>
            <a:spLocks noChangeShapeType="1"/>
          </p:cNvSpPr>
          <p:nvPr/>
        </p:nvSpPr>
        <p:spPr bwMode="auto">
          <a:xfrm>
            <a:off x="3988482" y="2150156"/>
            <a:ext cx="0" cy="2952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5" name="Line 7"/>
          <p:cNvSpPr>
            <a:spLocks noChangeShapeType="1"/>
          </p:cNvSpPr>
          <p:nvPr/>
        </p:nvSpPr>
        <p:spPr bwMode="auto">
          <a:xfrm>
            <a:off x="3988482" y="5102906"/>
            <a:ext cx="792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6616" name="Line 8"/>
          <p:cNvSpPr>
            <a:spLocks noChangeShapeType="1"/>
          </p:cNvSpPr>
          <p:nvPr/>
        </p:nvSpPr>
        <p:spPr bwMode="auto">
          <a:xfrm>
            <a:off x="2548619" y="2726418"/>
            <a:ext cx="8651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6617" name="Line 9"/>
          <p:cNvSpPr>
            <a:spLocks noChangeShapeType="1"/>
          </p:cNvSpPr>
          <p:nvPr/>
        </p:nvSpPr>
        <p:spPr bwMode="auto">
          <a:xfrm>
            <a:off x="3413807" y="2726418"/>
            <a:ext cx="0" cy="2952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6618" name="Line 10"/>
          <p:cNvSpPr>
            <a:spLocks noChangeShapeType="1"/>
          </p:cNvSpPr>
          <p:nvPr/>
        </p:nvSpPr>
        <p:spPr bwMode="auto">
          <a:xfrm>
            <a:off x="3413808" y="5679168"/>
            <a:ext cx="13668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9" name="Line 11"/>
          <p:cNvSpPr>
            <a:spLocks noChangeShapeType="1"/>
          </p:cNvSpPr>
          <p:nvPr/>
        </p:nvSpPr>
        <p:spPr bwMode="auto">
          <a:xfrm>
            <a:off x="3412220" y="2151744"/>
            <a:ext cx="576263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0" name="Line 12"/>
          <p:cNvSpPr>
            <a:spLocks noChangeShapeType="1"/>
          </p:cNvSpPr>
          <p:nvPr/>
        </p:nvSpPr>
        <p:spPr bwMode="auto">
          <a:xfrm>
            <a:off x="3412220" y="5102906"/>
            <a:ext cx="576263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1" name="Rectangle 13" descr="小纸屑"/>
          <p:cNvSpPr>
            <a:spLocks noChangeArrowheads="1"/>
          </p:cNvSpPr>
          <p:nvPr/>
        </p:nvSpPr>
        <p:spPr bwMode="auto">
          <a:xfrm rot="-2700000">
            <a:off x="3701145" y="2150156"/>
            <a:ext cx="73025" cy="576262"/>
          </a:xfrm>
          <a:prstGeom prst="rect">
            <a:avLst/>
          </a:prstGeom>
          <a:pattFill prst="sm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7662" name="Rectangle 14" descr="小纸屑"/>
          <p:cNvSpPr>
            <a:spLocks noChangeArrowheads="1"/>
          </p:cNvSpPr>
          <p:nvPr/>
        </p:nvSpPr>
        <p:spPr bwMode="auto">
          <a:xfrm rot="-2700000">
            <a:off x="3628120" y="5102906"/>
            <a:ext cx="73025" cy="576262"/>
          </a:xfrm>
          <a:prstGeom prst="rect">
            <a:avLst/>
          </a:prstGeom>
          <a:pattFill prst="smConfetti">
            <a:fgClr>
              <a:schemeClr val="tx1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7663" name="Line 15"/>
          <p:cNvSpPr>
            <a:spLocks noChangeShapeType="1"/>
          </p:cNvSpPr>
          <p:nvPr/>
        </p:nvSpPr>
        <p:spPr bwMode="auto">
          <a:xfrm>
            <a:off x="2837544" y="2439081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4" name="Line 16"/>
          <p:cNvSpPr>
            <a:spLocks noChangeShapeType="1"/>
          </p:cNvSpPr>
          <p:nvPr/>
        </p:nvSpPr>
        <p:spPr bwMode="auto">
          <a:xfrm>
            <a:off x="3701144" y="3591606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5" name="Line 17"/>
          <p:cNvSpPr>
            <a:spLocks noChangeShapeType="1"/>
          </p:cNvSpPr>
          <p:nvPr/>
        </p:nvSpPr>
        <p:spPr bwMode="auto">
          <a:xfrm>
            <a:off x="4132944" y="5391831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6" name="Line 18"/>
          <p:cNvSpPr>
            <a:spLocks noChangeShapeType="1"/>
          </p:cNvSpPr>
          <p:nvPr/>
        </p:nvSpPr>
        <p:spPr bwMode="auto">
          <a:xfrm flipH="1">
            <a:off x="3412220" y="2439082"/>
            <a:ext cx="288925" cy="2873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7" name="Text Box 19"/>
          <p:cNvSpPr txBox="1">
            <a:spLocks noChangeArrowheads="1"/>
          </p:cNvSpPr>
          <p:nvPr/>
        </p:nvSpPr>
        <p:spPr bwMode="auto">
          <a:xfrm>
            <a:off x="3267757" y="2439081"/>
            <a:ext cx="32861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00">
                <a:latin typeface="Tahoma" panose="020B0604030504040204" pitchFamily="34" charset="0"/>
              </a:rPr>
              <a:t>45˚</a:t>
            </a:r>
          </a:p>
        </p:txBody>
      </p:sp>
      <p:pic>
        <p:nvPicPr>
          <p:cNvPr id="27668" name="Picture 20" descr="ey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5108" y="5247369"/>
            <a:ext cx="2809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9" name="AutoShape 21"/>
          <p:cNvSpPr>
            <a:spLocks noChangeArrowheads="1"/>
          </p:cNvSpPr>
          <p:nvPr/>
        </p:nvSpPr>
        <p:spPr bwMode="auto">
          <a:xfrm>
            <a:off x="1900919" y="2150157"/>
            <a:ext cx="503238" cy="503237"/>
          </a:xfrm>
          <a:prstGeom prst="sun">
            <a:avLst>
              <a:gd name="adj" fmla="val 250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7670" name="WordArt 22"/>
          <p:cNvSpPr>
            <a:spLocks noChangeArrowheads="1" noChangeShapeType="1" noTextEdit="1"/>
          </p:cNvSpPr>
          <p:nvPr/>
        </p:nvSpPr>
        <p:spPr bwMode="auto">
          <a:xfrm>
            <a:off x="4222638" y="3444331"/>
            <a:ext cx="1685925" cy="590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>
                <a:solidFill>
                  <a:srgbClr val="CC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潜望镜</a:t>
            </a:r>
          </a:p>
        </p:txBody>
      </p:sp>
      <p:sp>
        <p:nvSpPr>
          <p:cNvPr id="27671" name="Rectangle 23"/>
          <p:cNvSpPr>
            <a:spLocks noChangeArrowheads="1"/>
          </p:cNvSpPr>
          <p:nvPr/>
        </p:nvSpPr>
        <p:spPr bwMode="auto">
          <a:xfrm>
            <a:off x="1544531" y="1157626"/>
            <a:ext cx="595547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/>
              <a:t>（２）平</a:t>
            </a:r>
            <a:r>
              <a:rPr lang="zh-CN" altLang="en-US" sz="2800" b="1" dirty="0"/>
              <a:t>面镜可以改变光的传播方</a:t>
            </a:r>
            <a:r>
              <a:rPr lang="zh-CN" altLang="en-US" sz="2800" b="1" dirty="0" smtClean="0"/>
              <a:t>向</a:t>
            </a:r>
            <a:endParaRPr lang="zh-CN" altLang="en-US" sz="28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1252" y="2150157"/>
            <a:ext cx="3639069" cy="2952750"/>
          </a:xfrm>
          <a:prstGeom prst="rect">
            <a:avLst/>
          </a:prstGeom>
        </p:spPr>
      </p:pic>
      <p:sp>
        <p:nvSpPr>
          <p:cNvPr id="33" name="WordArt 22"/>
          <p:cNvSpPr>
            <a:spLocks noChangeArrowheads="1" noChangeShapeType="1" noTextEdit="1"/>
          </p:cNvSpPr>
          <p:nvPr/>
        </p:nvSpPr>
        <p:spPr bwMode="auto">
          <a:xfrm>
            <a:off x="6835926" y="5136017"/>
            <a:ext cx="3409719" cy="590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 smtClean="0">
                <a:solidFill>
                  <a:srgbClr val="CC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塔式太阳能电站</a:t>
            </a:r>
            <a:endParaRPr lang="zh-CN" altLang="en-US" sz="4400" kern="10">
              <a:solidFill>
                <a:srgbClr val="CC00FF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华文行楷"/>
              <a:ea typeface="华文行楷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3844924" y="1125515"/>
            <a:ext cx="304913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/>
              <a:t>凸面</a:t>
            </a:r>
            <a:r>
              <a:rPr lang="zh-CN" altLang="en-US" sz="3200" b="1" dirty="0" smtClean="0"/>
              <a:t>镜</a:t>
            </a:r>
            <a:r>
              <a:rPr lang="zh-CN" altLang="en-US" sz="3200" b="1" dirty="0">
                <a:latin typeface="宋体" panose="02010600030101010101" pitchFamily="2" charset="-122"/>
              </a:rPr>
              <a:t>的应用</a:t>
            </a:r>
          </a:p>
        </p:txBody>
      </p:sp>
      <p:grpSp>
        <p:nvGrpSpPr>
          <p:cNvPr id="14" name="Group 5"/>
          <p:cNvGrpSpPr/>
          <p:nvPr/>
        </p:nvGrpSpPr>
        <p:grpSpPr bwMode="auto">
          <a:xfrm>
            <a:off x="1766449" y="1813824"/>
            <a:ext cx="7265052" cy="3690555"/>
            <a:chOff x="1100" y="1539"/>
            <a:chExt cx="3956" cy="2259"/>
          </a:xfrm>
        </p:grpSpPr>
        <p:pic>
          <p:nvPicPr>
            <p:cNvPr id="15" name="Picture 6" descr="DSC0559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020" r="17407" b="2448"/>
            <a:stretch>
              <a:fillRect/>
            </a:stretch>
          </p:blipFill>
          <p:spPr bwMode="auto">
            <a:xfrm>
              <a:off x="1100" y="1539"/>
              <a:ext cx="2024" cy="2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" descr="b2b_2010041510141728195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0" y="1539"/>
              <a:ext cx="1826" cy="2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595444" y="5761092"/>
            <a:ext cx="577577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eaLnBrk="1" hangingPunct="1">
              <a:spcBef>
                <a:spcPct val="50000"/>
              </a:spcBef>
            </a:pPr>
            <a:r>
              <a:rPr lang="zh-CN" altLang="en-US" sz="2800" b="1"/>
              <a:t>拐弯处的反光</a:t>
            </a:r>
            <a:r>
              <a:rPr lang="zh-CN" altLang="en-US" sz="2800" b="1" smtClean="0"/>
              <a:t>镜可以扩大视野</a:t>
            </a:r>
            <a:endParaRPr lang="zh-CN" altLang="en-US" sz="2800" b="1"/>
          </a:p>
        </p:txBody>
      </p:sp>
      <p:sp>
        <p:nvSpPr>
          <p:cNvPr id="18" name="TextBox 2"/>
          <p:cNvSpPr txBox="1"/>
          <p:nvPr/>
        </p:nvSpPr>
        <p:spPr bwMode="auto">
          <a:xfrm>
            <a:off x="1400993" y="87948"/>
            <a:ext cx="5262979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五、凸</a:t>
            </a:r>
            <a:r>
              <a:rPr lang="zh-CN" altLang="en-US" sz="44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面</a:t>
            </a:r>
            <a:r>
              <a:rPr lang="zh-CN" altLang="en-US" sz="4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镜</a:t>
            </a:r>
            <a:r>
              <a:rPr lang="zh-CN" altLang="en-US" sz="44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和凹面</a:t>
            </a:r>
            <a:r>
              <a:rPr lang="zh-CN" altLang="en-US" sz="4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镜</a:t>
            </a:r>
            <a:endParaRPr lang="zh-CN" altLang="en-US" sz="44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"/>
          <p:cNvGrpSpPr/>
          <p:nvPr/>
        </p:nvGrpSpPr>
        <p:grpSpPr bwMode="auto">
          <a:xfrm>
            <a:off x="1577263" y="1876042"/>
            <a:ext cx="8964612" cy="4008437"/>
            <a:chOff x="113" y="1162"/>
            <a:chExt cx="5647" cy="2525"/>
          </a:xfrm>
        </p:grpSpPr>
        <p:pic>
          <p:nvPicPr>
            <p:cNvPr id="4" name="Picture 6" descr="ipc-sideview-mirror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1162"/>
              <a:ext cx="2949" cy="2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" name="Group 7"/>
            <p:cNvGrpSpPr/>
            <p:nvPr/>
          </p:nvGrpSpPr>
          <p:grpSpPr bwMode="auto">
            <a:xfrm>
              <a:off x="3107" y="1162"/>
              <a:ext cx="2653" cy="2223"/>
              <a:chOff x="3379" y="1207"/>
              <a:chExt cx="2381" cy="1778"/>
            </a:xfrm>
          </p:grpSpPr>
          <p:pic>
            <p:nvPicPr>
              <p:cNvPr id="8" name="Picture 8" descr="live_20061024181109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b="5507"/>
              <a:stretch>
                <a:fillRect/>
              </a:stretch>
            </p:blipFill>
            <p:spPr bwMode="auto">
              <a:xfrm>
                <a:off x="3379" y="1207"/>
                <a:ext cx="2381" cy="17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Picture 9" descr="live_20061024181109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4456" r="92357" b="71089"/>
              <a:stretch>
                <a:fillRect/>
              </a:stretch>
            </p:blipFill>
            <p:spPr bwMode="auto">
              <a:xfrm>
                <a:off x="3379" y="1207"/>
                <a:ext cx="213" cy="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884" y="3385"/>
              <a:ext cx="1588" cy="2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kumimoji="1" lang="zh-CN" altLang="en-US" sz="2400" b="1">
                  <a:latin typeface="宋体" panose="02010600030101010101" pitchFamily="2" charset="-122"/>
                </a:rPr>
                <a:t>汽车后视镜</a:t>
              </a:r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3787" y="3394"/>
              <a:ext cx="1588" cy="2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kumimoji="1" lang="zh-CN" altLang="en-US" sz="2400" b="1">
                  <a:latin typeface="宋体" panose="02010600030101010101" pitchFamily="2" charset="-122"/>
                </a:rPr>
                <a:t>超市防盗镜</a:t>
              </a:r>
            </a:p>
          </p:txBody>
        </p:sp>
      </p:grp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4469267" y="1150938"/>
            <a:ext cx="304913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/>
              <a:t>凸面</a:t>
            </a:r>
            <a:r>
              <a:rPr lang="zh-CN" altLang="en-US" sz="3200" b="1" dirty="0" smtClean="0"/>
              <a:t>镜</a:t>
            </a:r>
            <a:r>
              <a:rPr lang="zh-CN" altLang="en-US" sz="3200" b="1" dirty="0">
                <a:latin typeface="宋体" panose="02010600030101010101" pitchFamily="2" charset="-122"/>
              </a:rPr>
              <a:t>的应用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4323749" y="1089264"/>
            <a:ext cx="4103687" cy="63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kumimoji="1" lang="zh-CN" altLang="en-US" sz="3200" b="1" dirty="0">
                <a:latin typeface="宋体" panose="02010600030101010101" pitchFamily="2" charset="-122"/>
              </a:rPr>
              <a:t>凹面</a:t>
            </a:r>
            <a:r>
              <a:rPr kumimoji="1" lang="zh-CN" altLang="en-US" sz="3200" b="1" dirty="0" smtClean="0">
                <a:latin typeface="宋体" panose="02010600030101010101" pitchFamily="2" charset="-122"/>
              </a:rPr>
              <a:t>镜的应用</a:t>
            </a:r>
            <a:endParaRPr kumimoji="1"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5375275" y="5589588"/>
            <a:ext cx="2160588" cy="589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kumimoji="1"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太阳灶</a:t>
            </a:r>
          </a:p>
        </p:txBody>
      </p:sp>
      <p:grpSp>
        <p:nvGrpSpPr>
          <p:cNvPr id="86022" name="Group 6"/>
          <p:cNvGrpSpPr/>
          <p:nvPr/>
        </p:nvGrpSpPr>
        <p:grpSpPr bwMode="auto">
          <a:xfrm>
            <a:off x="1703388" y="1844675"/>
            <a:ext cx="8856662" cy="3752850"/>
            <a:chOff x="113" y="1162"/>
            <a:chExt cx="5579" cy="2364"/>
          </a:xfrm>
        </p:grpSpPr>
        <p:pic>
          <p:nvPicPr>
            <p:cNvPr id="95237" name="Picture 7" descr="mirror_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641"/>
            <a:stretch>
              <a:fillRect/>
            </a:stretch>
          </p:blipFill>
          <p:spPr bwMode="auto">
            <a:xfrm>
              <a:off x="113" y="1162"/>
              <a:ext cx="2722" cy="2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5238" name="Picture 8" descr="201161218163136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49" r="6975"/>
            <a:stretch>
              <a:fillRect/>
            </a:stretch>
          </p:blipFill>
          <p:spPr bwMode="auto">
            <a:xfrm>
              <a:off x="2789" y="1162"/>
              <a:ext cx="2903" cy="2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  <p:bldP spid="860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4601452" y="816176"/>
            <a:ext cx="2951163" cy="567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10000"/>
              </a:lnSpc>
            </a:pPr>
            <a:r>
              <a:rPr kumimoji="1"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凹面镜的应用</a:t>
            </a:r>
          </a:p>
        </p:txBody>
      </p:sp>
      <p:sp>
        <p:nvSpPr>
          <p:cNvPr id="97283" name="Rectangle 3"/>
          <p:cNvSpPr>
            <a:spLocks noChangeArrowheads="1"/>
          </p:cNvSpPr>
          <p:nvPr/>
        </p:nvSpPr>
        <p:spPr bwMode="auto">
          <a:xfrm>
            <a:off x="4882879" y="5779066"/>
            <a:ext cx="2665413" cy="527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kumimoji="1"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奥运圣火采集</a:t>
            </a:r>
          </a:p>
        </p:txBody>
      </p:sp>
      <p:pic>
        <p:nvPicPr>
          <p:cNvPr id="97286" name="Picture 6" descr="2012051106104435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3013" y="1495109"/>
            <a:ext cx="7156504" cy="4252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44" name="Group 4"/>
          <p:cNvGrpSpPr/>
          <p:nvPr/>
        </p:nvGrpSpPr>
        <p:grpSpPr bwMode="auto">
          <a:xfrm>
            <a:off x="2083494" y="1244628"/>
            <a:ext cx="7357241" cy="2393195"/>
            <a:chOff x="158" y="1162"/>
            <a:chExt cx="5217" cy="1980"/>
          </a:xfrm>
        </p:grpSpPr>
        <p:pic>
          <p:nvPicPr>
            <p:cNvPr id="97285" name="Picture 5" descr="1-29-08-the-torch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5492"/>
            <a:stretch>
              <a:fillRect/>
            </a:stretch>
          </p:blipFill>
          <p:spPr bwMode="auto">
            <a:xfrm>
              <a:off x="158" y="1162"/>
              <a:ext cx="2231" cy="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7286" name="Picture 6" descr="Product_42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0" y="1162"/>
              <a:ext cx="771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7287" name="Picture 7" descr="4795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2" y="1193"/>
              <a:ext cx="2903" cy="1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87050" name="Object 10"/>
          <p:cNvGraphicFramePr>
            <a:graphicFrameLocks noChangeAspect="1"/>
          </p:cNvGraphicFramePr>
          <p:nvPr/>
        </p:nvGraphicFramePr>
        <p:xfrm>
          <a:off x="2348085" y="3694544"/>
          <a:ext cx="2202339" cy="1843238"/>
        </p:xfrm>
        <a:graphic>
          <a:graphicData uri="http://schemas.openxmlformats.org/presentationml/2006/ole">
            <p:oleObj spid="_x0000_s32769" name="位图图像" r:id="rId6" imgW="6268325" imgH="5249008" progId="PBrush">
              <p:embed/>
            </p:oleObj>
          </a:graphicData>
        </a:graphic>
      </p:graphicFrame>
      <p:pic>
        <p:nvPicPr>
          <p:cNvPr id="17" name="Picture 5" descr="凹面镜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808501" y="3694544"/>
            <a:ext cx="1916607" cy="188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6725108" y="4027340"/>
            <a:ext cx="3822390" cy="1514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手电筒和车灯的反射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罩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利用凹面镜可以聚光</a:t>
            </a:r>
          </a:p>
          <a:p>
            <a:pPr>
              <a:lnSpc>
                <a:spcPct val="110000"/>
              </a:lnSpc>
            </a:pPr>
            <a:endParaRPr kumimoji="1"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25492" y="475116"/>
            <a:ext cx="2656496" cy="63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0000"/>
              </a:lnSpc>
            </a:pPr>
            <a:r>
              <a:rPr kumimoji="1"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凹面镜的应用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872039" y="4005264"/>
            <a:ext cx="20409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smtClean="0">
                <a:latin typeface="Tahoma" panose="020B0604030504040204" pitchFamily="34" charset="0"/>
                <a:ea typeface="楷体_GB2312" pitchFamily="49" charset="-122"/>
                <a:sym typeface="Arial" panose="020B0604020202020204" pitchFamily="34" charset="0"/>
              </a:rPr>
              <a:t>成</a:t>
            </a:r>
            <a:r>
              <a:rPr lang="zh-CN" altLang="en-US" sz="2400" b="1">
                <a:latin typeface="Tahoma" panose="020B0604030504040204" pitchFamily="34" charset="0"/>
                <a:ea typeface="楷体_GB2312" pitchFamily="49" charset="-122"/>
                <a:sym typeface="Arial" panose="020B0604020202020204" pitchFamily="34" charset="0"/>
              </a:rPr>
              <a:t>像的原理</a:t>
            </a:r>
            <a:r>
              <a:rPr lang="zh-CN" altLang="en-US" sz="2400" b="1"/>
              <a:t>：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6606947" y="4005263"/>
            <a:ext cx="20409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ahoma" panose="020B0604030504040204" pitchFamily="34" charset="0"/>
                <a:ea typeface="楷体_GB2312" pitchFamily="49" charset="-122"/>
                <a:sym typeface="Arial" panose="020B0604020202020204" pitchFamily="34" charset="0"/>
              </a:rPr>
              <a:t>光的反射定律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2611450" y="3304398"/>
            <a:ext cx="17315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ahoma" panose="020B0604030504040204" pitchFamily="34" charset="0"/>
                <a:ea typeface="楷体_GB2312" pitchFamily="49" charset="-122"/>
                <a:sym typeface="Arial" panose="020B0604020202020204" pitchFamily="34" charset="0"/>
              </a:rPr>
              <a:t>平面镜成像</a:t>
            </a:r>
          </a:p>
        </p:txBody>
      </p:sp>
      <p:sp>
        <p:nvSpPr>
          <p:cNvPr id="28678" name="AutoShape 6"/>
          <p:cNvSpPr/>
          <p:nvPr/>
        </p:nvSpPr>
        <p:spPr bwMode="auto">
          <a:xfrm>
            <a:off x="4584700" y="2760208"/>
            <a:ext cx="205295" cy="1605418"/>
          </a:xfrm>
          <a:prstGeom prst="leftBrace">
            <a:avLst>
              <a:gd name="adj1" fmla="val 7781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3048000" y="5181600"/>
            <a:ext cx="609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>
              <a:latin typeface="Verdana" pitchFamily="34" charset="0"/>
            </a:endParaRP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1605734" y="2194379"/>
            <a:ext cx="615553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ea typeface="楷体_GB2312" pitchFamily="49" charset="-122"/>
              </a:rPr>
              <a:t>平面</a:t>
            </a:r>
            <a:r>
              <a:rPr lang="zh-CN" altLang="en-US" sz="2800" b="1" smtClean="0">
                <a:ea typeface="楷体_GB2312" pitchFamily="49" charset="-122"/>
              </a:rPr>
              <a:t>镜成像</a:t>
            </a: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28681" name="AutoShape 9"/>
          <p:cNvSpPr/>
          <p:nvPr/>
        </p:nvSpPr>
        <p:spPr bwMode="auto">
          <a:xfrm>
            <a:off x="2287322" y="1540783"/>
            <a:ext cx="492124" cy="4196443"/>
          </a:xfrm>
          <a:prstGeom prst="leftBrace">
            <a:avLst>
              <a:gd name="adj1" fmla="val 75348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2831659" y="1233187"/>
            <a:ext cx="13668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ahoma" panose="020B0604030504040204" pitchFamily="34" charset="0"/>
                <a:ea typeface="楷体_GB2312" pitchFamily="49" charset="-122"/>
              </a:rPr>
              <a:t>平面镜</a:t>
            </a:r>
            <a:r>
              <a:rPr lang="zh-CN" altLang="en-US" sz="2400" b="1">
                <a:latin typeface="Tahoma" panose="020B0604030504040204" pitchFamily="34" charset="0"/>
              </a:rPr>
              <a:t>：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3947822" y="1239739"/>
            <a:ext cx="46085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ahoma" panose="020B0604030504040204" pitchFamily="34" charset="0"/>
                <a:ea typeface="楷体_GB2312" pitchFamily="49" charset="-122"/>
              </a:rPr>
              <a:t>反射面是平面的</a:t>
            </a:r>
            <a:r>
              <a:rPr lang="zh-CN" altLang="en-US" sz="2400" b="1" dirty="0" smtClean="0">
                <a:latin typeface="Tahoma" panose="020B0604030504040204" pitchFamily="34" charset="0"/>
                <a:ea typeface="楷体_GB2312" pitchFamily="49" charset="-122"/>
              </a:rPr>
              <a:t>镜子</a:t>
            </a:r>
            <a:endParaRPr lang="zh-CN" altLang="en-US" sz="2400" b="1" dirty="0"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2611450" y="4679496"/>
            <a:ext cx="513917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smtClean="0">
                <a:latin typeface="Tahoma" panose="020B0604030504040204" pitchFamily="34" charset="0"/>
                <a:ea typeface="楷体_GB2312" pitchFamily="49" charset="-122"/>
                <a:sym typeface="Arial" panose="020B0604020202020204" pitchFamily="34" charset="0"/>
              </a:rPr>
              <a:t>平</a:t>
            </a:r>
            <a:r>
              <a:rPr lang="zh-CN" altLang="en-US" sz="2400" b="1">
                <a:latin typeface="Tahoma" panose="020B0604030504040204" pitchFamily="34" charset="0"/>
                <a:ea typeface="楷体_GB2312" pitchFamily="49" charset="-122"/>
                <a:sym typeface="Arial" panose="020B0604020202020204" pitchFamily="34" charset="0"/>
              </a:rPr>
              <a:t>面</a:t>
            </a:r>
            <a:r>
              <a:rPr lang="zh-CN" altLang="en-US" sz="2400" b="1" smtClean="0">
                <a:latin typeface="Tahoma" panose="020B0604030504040204" pitchFamily="34" charset="0"/>
                <a:ea typeface="楷体_GB2312" pitchFamily="49" charset="-122"/>
                <a:sym typeface="Arial" panose="020B0604020202020204" pitchFamily="34" charset="0"/>
              </a:rPr>
              <a:t>镜的应用：成像、改变光路</a:t>
            </a:r>
            <a:endParaRPr lang="zh-CN" altLang="en-US" sz="2400" b="1">
              <a:latin typeface="Tahoma" panose="020B0604030504040204" pitchFamily="34" charset="0"/>
              <a:ea typeface="楷体_GB2312" pitchFamily="49" charset="-122"/>
              <a:sym typeface="Arial" panose="020B0604020202020204" pitchFamily="34" charset="0"/>
            </a:endParaRPr>
          </a:p>
        </p:txBody>
      </p:sp>
      <p:sp>
        <p:nvSpPr>
          <p:cNvPr id="28685" name="Text Box 1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727575" y="2625271"/>
            <a:ext cx="17315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smtClean="0">
                <a:latin typeface="Tahoma" panose="020B0604030504040204" pitchFamily="34" charset="0"/>
                <a:ea typeface="楷体_GB2312" pitchFamily="49" charset="-122"/>
                <a:sym typeface="Arial" panose="020B0604020202020204" pitchFamily="34" charset="0"/>
              </a:rPr>
              <a:t>成</a:t>
            </a:r>
            <a:r>
              <a:rPr lang="zh-CN" altLang="en-US" sz="2400" b="1">
                <a:latin typeface="Tahoma" panose="020B0604030504040204" pitchFamily="34" charset="0"/>
                <a:ea typeface="楷体_GB2312" pitchFamily="49" charset="-122"/>
                <a:sym typeface="Arial" panose="020B0604020202020204" pitchFamily="34" charset="0"/>
              </a:rPr>
              <a:t>像的特点</a:t>
            </a:r>
          </a:p>
        </p:txBody>
      </p:sp>
      <p:sp>
        <p:nvSpPr>
          <p:cNvPr id="28686" name="AutoShape 14"/>
          <p:cNvSpPr/>
          <p:nvPr/>
        </p:nvSpPr>
        <p:spPr bwMode="auto">
          <a:xfrm>
            <a:off x="6391048" y="1904546"/>
            <a:ext cx="231775" cy="2016125"/>
          </a:xfrm>
          <a:prstGeom prst="leftBrace">
            <a:avLst>
              <a:gd name="adj1" fmla="val 7248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6625997" y="1761670"/>
            <a:ext cx="26924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latin typeface="Tahoma" panose="020B0604030504040204" pitchFamily="34" charset="0"/>
                <a:ea typeface="楷体_GB2312" pitchFamily="49" charset="-122"/>
                <a:sym typeface="Arial" panose="020B0604020202020204" pitchFamily="34" charset="0"/>
              </a:rPr>
              <a:t>像和物大小相等</a:t>
            </a:r>
          </a:p>
        </p:txBody>
      </p:sp>
      <p:sp>
        <p:nvSpPr>
          <p:cNvPr id="28688" name="Rectangle 16"/>
          <p:cNvSpPr>
            <a:spLocks noChangeArrowheads="1"/>
          </p:cNvSpPr>
          <p:nvPr/>
        </p:nvSpPr>
        <p:spPr bwMode="auto">
          <a:xfrm>
            <a:off x="6581548" y="3220583"/>
            <a:ext cx="173316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Tahoma" panose="020B0604030504040204" pitchFamily="34" charset="0"/>
                <a:ea typeface="楷体_GB2312" pitchFamily="49" charset="-122"/>
                <a:sym typeface="Arial" panose="020B0604020202020204" pitchFamily="34" charset="0"/>
              </a:rPr>
              <a:t>平面镜成虚像</a:t>
            </a:r>
          </a:p>
        </p:txBody>
      </p:sp>
      <p:sp>
        <p:nvSpPr>
          <p:cNvPr id="28689" name="Text Box 17"/>
          <p:cNvSpPr txBox="1">
            <a:spLocks noChangeArrowheads="1"/>
          </p:cNvSpPr>
          <p:nvPr/>
        </p:nvSpPr>
        <p:spPr bwMode="auto">
          <a:xfrm>
            <a:off x="6625997" y="2222046"/>
            <a:ext cx="38338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latin typeface="Tahoma" panose="020B0604030504040204" pitchFamily="34" charset="0"/>
                <a:ea typeface="楷体_GB2312" pitchFamily="49" charset="-122"/>
                <a:sym typeface="Arial" panose="020B0604020202020204" pitchFamily="34" charset="0"/>
              </a:rPr>
              <a:t>像和物到镜面的距离相等</a:t>
            </a:r>
          </a:p>
        </p:txBody>
      </p:sp>
      <p:sp>
        <p:nvSpPr>
          <p:cNvPr id="28690" name="Text Box 18"/>
          <p:cNvSpPr txBox="1">
            <a:spLocks noChangeArrowheads="1"/>
          </p:cNvSpPr>
          <p:nvPr/>
        </p:nvSpPr>
        <p:spPr bwMode="auto">
          <a:xfrm>
            <a:off x="6625998" y="2731180"/>
            <a:ext cx="341788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latin typeface="Tahoma" panose="020B0604030504040204" pitchFamily="34" charset="0"/>
                <a:ea typeface="楷体_GB2312" pitchFamily="49" charset="-122"/>
                <a:sym typeface="Arial" panose="020B0604020202020204" pitchFamily="34" charset="0"/>
              </a:rPr>
              <a:t>像和物的连线垂直于镜面</a:t>
            </a:r>
          </a:p>
        </p:txBody>
      </p:sp>
      <p:sp>
        <p:nvSpPr>
          <p:cNvPr id="28691" name="Text Box 19"/>
          <p:cNvSpPr txBox="1">
            <a:spLocks noChangeArrowheads="1"/>
          </p:cNvSpPr>
          <p:nvPr/>
        </p:nvSpPr>
        <p:spPr bwMode="auto">
          <a:xfrm>
            <a:off x="6625997" y="3604759"/>
            <a:ext cx="277318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latin typeface="Tahoma" panose="020B0604030504040204" pitchFamily="34" charset="0"/>
                <a:ea typeface="楷体_GB2312" pitchFamily="49" charset="-122"/>
                <a:sym typeface="Arial" panose="020B0604020202020204" pitchFamily="34" charset="0"/>
              </a:rPr>
              <a:t>像与物关于镜面对称</a:t>
            </a:r>
            <a:endParaRPr lang="zh-CN" altLang="en-US" sz="2000" b="1" dirty="0">
              <a:latin typeface="Tahoma" panose="020B0604030504040204" pitchFamily="34" charset="0"/>
              <a:ea typeface="楷体_GB2312" pitchFamily="49" charset="-122"/>
              <a:sym typeface="Arial" panose="020B0604020202020204" pitchFamily="34" charset="0"/>
            </a:endParaRPr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2779446" y="5487080"/>
            <a:ext cx="25187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Tahoma" panose="020B0604030504040204" pitchFamily="34" charset="0"/>
                <a:ea typeface="楷体_GB2312" pitchFamily="49" charset="-122"/>
                <a:sym typeface="Arial" panose="020B0604020202020204" pitchFamily="34" charset="0"/>
              </a:rPr>
              <a:t>凸面</a:t>
            </a:r>
            <a:r>
              <a:rPr lang="zh-CN" altLang="en-US" sz="2400" b="1" dirty="0" smtClean="0">
                <a:latin typeface="Tahoma" panose="020B0604030504040204" pitchFamily="34" charset="0"/>
                <a:ea typeface="楷体_GB2312" pitchFamily="49" charset="-122"/>
                <a:sym typeface="Arial" panose="020B0604020202020204" pitchFamily="34" charset="0"/>
              </a:rPr>
              <a:t>镜和凹</a:t>
            </a:r>
            <a:r>
              <a:rPr lang="zh-CN" altLang="en-US" sz="2400" b="1" dirty="0">
                <a:latin typeface="Tahoma" panose="020B0604030504040204" pitchFamily="34" charset="0"/>
                <a:ea typeface="楷体_GB2312" pitchFamily="49" charset="-122"/>
                <a:sym typeface="Arial" panose="020B0604020202020204" pitchFamily="34" charset="0"/>
              </a:rPr>
              <a:t>面</a:t>
            </a:r>
            <a:r>
              <a:rPr lang="zh-CN" altLang="en-US" sz="2400" b="1" dirty="0" smtClean="0">
                <a:latin typeface="Tahoma" panose="020B0604030504040204" pitchFamily="34" charset="0"/>
                <a:ea typeface="楷体_GB2312" pitchFamily="49" charset="-122"/>
                <a:sym typeface="Arial" panose="020B0604020202020204" pitchFamily="34" charset="0"/>
              </a:rPr>
              <a:t>镜</a:t>
            </a:r>
            <a:endParaRPr lang="zh-CN" altLang="en-US" sz="2400" b="1" dirty="0">
              <a:latin typeface="Tahoma" panose="020B0604030504040204" pitchFamily="34" charset="0"/>
              <a:ea typeface="楷体_GB2312" pitchFamily="49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02739" y="-98535"/>
            <a:ext cx="3496087" cy="1003300"/>
            <a:chOff x="402739" y="21978"/>
            <a:chExt cx="3496087" cy="1003300"/>
          </a:xfrm>
        </p:grpSpPr>
        <p:sp>
          <p:nvSpPr>
            <p:cNvPr id="31" name="TextBox 2"/>
            <p:cNvSpPr txBox="1"/>
            <p:nvPr/>
          </p:nvSpPr>
          <p:spPr bwMode="auto">
            <a:xfrm>
              <a:off x="1190236" y="248322"/>
              <a:ext cx="270859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 smtClean="0">
                  <a:solidFill>
                    <a:srgbClr val="009FB9"/>
                  </a:solidFill>
                  <a:latin typeface="+mj-ea"/>
                  <a:ea typeface="+mj-ea"/>
                </a:rPr>
                <a:t>课 堂 小 结</a:t>
              </a:r>
              <a:endParaRPr lang="zh-CN" altLang="en-US" sz="3600" b="1" dirty="0">
                <a:solidFill>
                  <a:srgbClr val="009FB9"/>
                </a:solidFill>
                <a:latin typeface="+mj-ea"/>
                <a:ea typeface="+mj-ea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02739" y="21978"/>
              <a:ext cx="3346936" cy="1003300"/>
              <a:chOff x="402739" y="21978"/>
              <a:chExt cx="3346936" cy="1003300"/>
            </a:xfrm>
          </p:grpSpPr>
          <p:cxnSp>
            <p:nvCxnSpPr>
              <p:cNvPr id="33" name="直接连接符 32"/>
              <p:cNvCxnSpPr/>
              <p:nvPr/>
            </p:nvCxnSpPr>
            <p:spPr bwMode="auto">
              <a:xfrm>
                <a:off x="736656" y="860108"/>
                <a:ext cx="3013019" cy="0"/>
              </a:xfrm>
              <a:prstGeom prst="line">
                <a:avLst/>
              </a:prstGeom>
              <a:ln>
                <a:solidFill>
                  <a:srgbClr val="009FB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34" name="图片 33" descr="标题2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02739" y="21978"/>
                <a:ext cx="1003300" cy="10033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1"/>
          <p:cNvSpPr txBox="1">
            <a:spLocks noChangeArrowheads="1"/>
          </p:cNvSpPr>
          <p:nvPr/>
        </p:nvSpPr>
        <p:spPr bwMode="auto">
          <a:xfrm>
            <a:off x="452210" y="891543"/>
            <a:ext cx="9249497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30000"/>
              </a:lnSpc>
            </a:pPr>
            <a:r>
              <a:rPr lang="en-US" altLang="zh-CN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．某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同学从平面镜前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2.5m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处走近平面镜，则该同学在平面镜中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像的大小将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（　　）</a:t>
            </a:r>
          </a:p>
          <a:p>
            <a:pPr indent="457200">
              <a:lnSpc>
                <a:spcPct val="13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变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　　</a:t>
            </a:r>
            <a:r>
              <a:rPr lang="en-US" altLang="zh-CN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．变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大　　</a:t>
            </a:r>
            <a:r>
              <a:rPr lang="en-US" altLang="zh-CN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．不变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	    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．可大可小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536371" y="1427073"/>
            <a:ext cx="1220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548523" y="5032601"/>
            <a:ext cx="915318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．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丽同学身高为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1.6m，她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在镜中像的高度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＿＿＿＿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；她到镜面的距离是0.4m，像到她的距离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是＿＿＿m。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7340741" y="5038582"/>
            <a:ext cx="1527175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555997" y="5604756"/>
            <a:ext cx="1484313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0.8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399598" y="2306358"/>
            <a:ext cx="8382000" cy="1309687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67995" algn="just" eaLnBrk="1" hangingPunct="1">
              <a:lnSpc>
                <a:spcPct val="13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．一只小猫正在平面镜前欣赏自己的全身像，如图所示：此时它所看到的全身像应是图中的哪一个？（  　　 ）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47341" y="3303553"/>
            <a:ext cx="7470945" cy="1730371"/>
            <a:chOff x="947341" y="3303553"/>
            <a:chExt cx="7470945" cy="1730371"/>
          </a:xfrm>
        </p:grpSpPr>
        <p:grpSp>
          <p:nvGrpSpPr>
            <p:cNvPr id="18" name="Group 4"/>
            <p:cNvGrpSpPr>
              <a:grpSpLocks noChangeAspect="1"/>
            </p:cNvGrpSpPr>
            <p:nvPr/>
          </p:nvGrpSpPr>
          <p:grpSpPr bwMode="auto">
            <a:xfrm>
              <a:off x="947341" y="3303553"/>
              <a:ext cx="7470945" cy="1302275"/>
              <a:chOff x="0" y="0"/>
              <a:chExt cx="8203" cy="1605"/>
            </a:xfrm>
          </p:grpSpPr>
          <p:pic>
            <p:nvPicPr>
              <p:cNvPr id="19" name="Picture 5" descr="00 副本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5"/>
                <a:ext cx="1513" cy="15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" name="Picture 6" descr="1 副本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17" y="0"/>
                <a:ext cx="1513" cy="15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" name="Picture 7" descr="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90" y="0"/>
                <a:ext cx="1514" cy="15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" name="Picture 8" descr="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90" y="0"/>
                <a:ext cx="1513" cy="15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" name="Picture 9" descr="2 副本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30" y="21"/>
                <a:ext cx="1513" cy="15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4" name="Text Box 10"/>
            <p:cNvSpPr txBox="1">
              <a:spLocks noChangeArrowheads="1"/>
            </p:cNvSpPr>
            <p:nvPr/>
          </p:nvSpPr>
          <p:spPr bwMode="auto">
            <a:xfrm>
              <a:off x="3190308" y="4603037"/>
              <a:ext cx="5183278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200">
                  <a:latin typeface="Times New Roman" panose="02020603050405020304" pitchFamily="18" charset="0"/>
                </a:rPr>
                <a:t>A                  B                   C                 D      </a:t>
              </a:r>
            </a:p>
          </p:txBody>
        </p:sp>
      </p:grp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6563859" y="2820992"/>
            <a:ext cx="9419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402739" y="-98535"/>
            <a:ext cx="3496087" cy="1003300"/>
            <a:chOff x="402739" y="21978"/>
            <a:chExt cx="3496087" cy="1003300"/>
          </a:xfrm>
        </p:grpSpPr>
        <p:sp>
          <p:nvSpPr>
            <p:cNvPr id="27" name="TextBox 2"/>
            <p:cNvSpPr txBox="1"/>
            <p:nvPr/>
          </p:nvSpPr>
          <p:spPr bwMode="auto">
            <a:xfrm>
              <a:off x="1190236" y="248322"/>
              <a:ext cx="270859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 smtClean="0">
                  <a:solidFill>
                    <a:srgbClr val="009FB9"/>
                  </a:solidFill>
                  <a:latin typeface="+mj-ea"/>
                  <a:ea typeface="+mj-ea"/>
                </a:rPr>
                <a:t>课 堂 练 习</a:t>
              </a:r>
              <a:endParaRPr lang="zh-CN" altLang="en-US" sz="3600" b="1" dirty="0">
                <a:solidFill>
                  <a:srgbClr val="009FB9"/>
                </a:solidFill>
                <a:latin typeface="+mj-ea"/>
                <a:ea typeface="+mj-ea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02739" y="21978"/>
              <a:ext cx="3346936" cy="1003300"/>
              <a:chOff x="402739" y="21978"/>
              <a:chExt cx="3346936" cy="1003300"/>
            </a:xfrm>
          </p:grpSpPr>
          <p:cxnSp>
            <p:nvCxnSpPr>
              <p:cNvPr id="29" name="直接连接符 28"/>
              <p:cNvCxnSpPr/>
              <p:nvPr/>
            </p:nvCxnSpPr>
            <p:spPr bwMode="auto">
              <a:xfrm>
                <a:off x="736656" y="860108"/>
                <a:ext cx="3013019" cy="0"/>
              </a:xfrm>
              <a:prstGeom prst="line">
                <a:avLst/>
              </a:prstGeom>
              <a:ln>
                <a:solidFill>
                  <a:srgbClr val="009FB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30" name="图片 29" descr="标题2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402739" y="21978"/>
                <a:ext cx="1003300" cy="10033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6" grpId="0"/>
      <p:bldP spid="25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1"/>
          <p:cNvSpPr txBox="1">
            <a:spLocks noChangeArrowheads="1"/>
          </p:cNvSpPr>
          <p:nvPr/>
        </p:nvSpPr>
        <p:spPr bwMode="auto">
          <a:xfrm>
            <a:off x="744141" y="677629"/>
            <a:ext cx="935780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4．一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只小鸟在离湖面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上空飞行，若湖深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则小鸟在湖里所成的像与它的距离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，它在湖里所成的像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像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 填“虚”或“实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”）。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106466" y="1248963"/>
            <a:ext cx="1958975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498681" y="1208026"/>
            <a:ext cx="1246188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</a:t>
            </a:r>
          </a:p>
        </p:txBody>
      </p:sp>
      <p:sp>
        <p:nvSpPr>
          <p:cNvPr id="15" name="Rectangle 2"/>
          <p:cNvSpPr txBox="1">
            <a:spLocks noRot="1" noChangeArrowheads="1"/>
          </p:cNvSpPr>
          <p:nvPr/>
        </p:nvSpPr>
        <p:spPr>
          <a:xfrm>
            <a:off x="744141" y="2390908"/>
            <a:ext cx="9575516" cy="3515720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9pPr>
          </a:lstStyle>
          <a:p>
            <a:pPr marL="0" indent="457200" eaLnBrk="1" hangingPunct="1">
              <a:lnSpc>
                <a:spcPct val="13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400" b="1" kern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kern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明做研究平面镜成像的实验时，先将蜡烛放在平面镜前</a:t>
            </a:r>
            <a:r>
              <a:rPr lang="en-US" altLang="zh-CN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50cm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处，他记下了像的位置，然后，他将平面镜向蜡烛移动了</a:t>
            </a:r>
            <a:r>
              <a:rPr lang="en-US" altLang="zh-CN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10cm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，则第二次成像的位置与第一次成像的位置</a:t>
            </a:r>
            <a:r>
              <a:rPr lang="zh-CN" altLang="en-US" sz="2400" b="1" kern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比较（         ）</a:t>
            </a:r>
            <a:endParaRPr lang="en-US" altLang="zh-CN" sz="2400" b="1" kern="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457200" eaLnBrk="1" hangingPunct="1">
              <a:lnSpc>
                <a:spcPct val="130000"/>
              </a:lnSpc>
              <a:spcBef>
                <a:spcPts val="0"/>
              </a:spcBef>
              <a:buFontTx/>
              <a:buNone/>
              <a:defRPr/>
            </a:pPr>
            <a:r>
              <a:rPr lang="en-US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．向平面镜移动了</a:t>
            </a:r>
            <a:r>
              <a:rPr lang="en-US" altLang="zh-CN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10cm</a:t>
            </a:r>
          </a:p>
          <a:p>
            <a:pPr marL="0" indent="457200" eaLnBrk="1" hangingPunct="1">
              <a:lnSpc>
                <a:spcPct val="130000"/>
              </a:lnSpc>
              <a:spcBef>
                <a:spcPts val="0"/>
              </a:spcBef>
              <a:buFontTx/>
              <a:buNone/>
              <a:defRPr/>
            </a:pPr>
            <a:r>
              <a:rPr lang="en-US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．向平面镜移动了</a:t>
            </a:r>
            <a:r>
              <a:rPr lang="en-US" altLang="zh-CN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20cm</a:t>
            </a:r>
          </a:p>
          <a:p>
            <a:pPr marL="0" indent="457200" eaLnBrk="1" hangingPunct="1">
              <a:lnSpc>
                <a:spcPct val="130000"/>
              </a:lnSpc>
              <a:spcBef>
                <a:spcPts val="0"/>
              </a:spcBef>
              <a:buFontTx/>
              <a:buNone/>
              <a:defRPr/>
            </a:pPr>
            <a:r>
              <a:rPr lang="en-US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．远离了平面镜</a:t>
            </a:r>
            <a:r>
              <a:rPr lang="en-US" altLang="zh-CN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10cm</a:t>
            </a:r>
          </a:p>
          <a:p>
            <a:pPr marL="0" indent="457200" eaLnBrk="1" hangingPunct="1">
              <a:lnSpc>
                <a:spcPct val="130000"/>
              </a:lnSpc>
              <a:spcBef>
                <a:spcPts val="0"/>
              </a:spcBef>
              <a:buFontTx/>
              <a:buNone/>
              <a:defRPr/>
            </a:pPr>
            <a:r>
              <a:rPr lang="en-US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．远离了平面镜</a:t>
            </a:r>
            <a:r>
              <a:rPr lang="en-US" altLang="zh-CN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20cm</a:t>
            </a: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6356180" y="3310595"/>
            <a:ext cx="1499733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30000"/>
              </a:lnSpc>
              <a:spcBef>
                <a:spcPts val="0"/>
              </a:spcBef>
            </a:pPr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5959" y="1174433"/>
            <a:ext cx="6182582" cy="412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1"/>
          <p:cNvSpPr txBox="1">
            <a:spLocks noChangeArrowheads="1"/>
          </p:cNvSpPr>
          <p:nvPr/>
        </p:nvSpPr>
        <p:spPr bwMode="auto">
          <a:xfrm>
            <a:off x="701140" y="1077586"/>
            <a:ext cx="3790618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ctr" latinLnBrk="1" hangingPunct="0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在你照镜子的时候，可以在镜子里看到另一个“你”，镜子里的“人”就是你的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。在平静的水面，房屋树木和它们的倒影相映成趣，形成了一幅美丽的对称图。这个倒影实际上就是岸上房屋树木的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ctr" latinLnBrk="1" hangingPunct="0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探究平面镜成像的特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点后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，你就会知道其中的道理了。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02739" y="21978"/>
            <a:ext cx="3496087" cy="1003300"/>
            <a:chOff x="402739" y="21978"/>
            <a:chExt cx="3496087" cy="1003300"/>
          </a:xfrm>
        </p:grpSpPr>
        <p:sp>
          <p:nvSpPr>
            <p:cNvPr id="20" name="TextBox 2"/>
            <p:cNvSpPr txBox="1"/>
            <p:nvPr/>
          </p:nvSpPr>
          <p:spPr bwMode="auto">
            <a:xfrm>
              <a:off x="1190236" y="248322"/>
              <a:ext cx="270859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 smtClean="0">
                  <a:solidFill>
                    <a:srgbClr val="009FB9"/>
                  </a:solidFill>
                  <a:latin typeface="+mj-ea"/>
                  <a:ea typeface="+mj-ea"/>
                </a:rPr>
                <a:t>新 课 引 入</a:t>
              </a:r>
              <a:endParaRPr lang="zh-CN" altLang="en-US" sz="3600" b="1" dirty="0">
                <a:solidFill>
                  <a:srgbClr val="009FB9"/>
                </a:solidFill>
                <a:latin typeface="+mj-ea"/>
                <a:ea typeface="+mj-ea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02739" y="21978"/>
              <a:ext cx="3346936" cy="1003300"/>
              <a:chOff x="402739" y="21978"/>
              <a:chExt cx="3346936" cy="1003300"/>
            </a:xfrm>
          </p:grpSpPr>
          <p:cxnSp>
            <p:nvCxnSpPr>
              <p:cNvPr id="24" name="直接连接符 23"/>
              <p:cNvCxnSpPr/>
              <p:nvPr/>
            </p:nvCxnSpPr>
            <p:spPr bwMode="auto">
              <a:xfrm>
                <a:off x="736656" y="860108"/>
                <a:ext cx="3013019" cy="0"/>
              </a:xfrm>
              <a:prstGeom prst="line">
                <a:avLst/>
              </a:prstGeom>
              <a:ln>
                <a:solidFill>
                  <a:srgbClr val="009FB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25" name="图片 24" descr="标题2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02739" y="21978"/>
                <a:ext cx="1003300" cy="10033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4"/>
          <p:cNvGrpSpPr/>
          <p:nvPr/>
        </p:nvGrpSpPr>
        <p:grpSpPr bwMode="auto">
          <a:xfrm rot="-4061968">
            <a:off x="3844698" y="3226481"/>
            <a:ext cx="3971925" cy="1752600"/>
            <a:chOff x="2064" y="1752"/>
            <a:chExt cx="2177" cy="1297"/>
          </a:xfrm>
        </p:grpSpPr>
        <p:sp>
          <p:nvSpPr>
            <p:cNvPr id="18463" name="Line 5"/>
            <p:cNvSpPr>
              <a:spLocks noChangeShapeType="1"/>
            </p:cNvSpPr>
            <p:nvPr/>
          </p:nvSpPr>
          <p:spPr bwMode="auto">
            <a:xfrm flipV="1">
              <a:off x="2064" y="1752"/>
              <a:ext cx="2177" cy="1246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64" name="Line 6"/>
            <p:cNvSpPr>
              <a:spLocks noChangeShapeType="1"/>
            </p:cNvSpPr>
            <p:nvPr/>
          </p:nvSpPr>
          <p:spPr bwMode="auto">
            <a:xfrm flipH="1">
              <a:off x="2288" y="2840"/>
              <a:ext cx="57" cy="209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65" name="Line 7"/>
            <p:cNvSpPr>
              <a:spLocks noChangeShapeType="1"/>
            </p:cNvSpPr>
            <p:nvPr/>
          </p:nvSpPr>
          <p:spPr bwMode="auto">
            <a:xfrm flipH="1">
              <a:off x="2428" y="2720"/>
              <a:ext cx="57" cy="209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66" name="Line 8"/>
            <p:cNvSpPr>
              <a:spLocks noChangeShapeType="1"/>
            </p:cNvSpPr>
            <p:nvPr/>
          </p:nvSpPr>
          <p:spPr bwMode="auto">
            <a:xfrm flipH="1">
              <a:off x="2569" y="2651"/>
              <a:ext cx="57" cy="20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67" name="Line 9"/>
            <p:cNvSpPr>
              <a:spLocks noChangeShapeType="1"/>
            </p:cNvSpPr>
            <p:nvPr/>
          </p:nvSpPr>
          <p:spPr bwMode="auto">
            <a:xfrm flipH="1">
              <a:off x="2709" y="2581"/>
              <a:ext cx="57" cy="209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68" name="Line 10"/>
            <p:cNvSpPr>
              <a:spLocks noChangeShapeType="1"/>
            </p:cNvSpPr>
            <p:nvPr/>
          </p:nvSpPr>
          <p:spPr bwMode="auto">
            <a:xfrm flipH="1">
              <a:off x="2850" y="2511"/>
              <a:ext cx="57" cy="209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69" name="Line 11"/>
            <p:cNvSpPr>
              <a:spLocks noChangeShapeType="1"/>
            </p:cNvSpPr>
            <p:nvPr/>
          </p:nvSpPr>
          <p:spPr bwMode="auto">
            <a:xfrm flipH="1">
              <a:off x="2990" y="2442"/>
              <a:ext cx="57" cy="209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70" name="Line 12"/>
            <p:cNvSpPr>
              <a:spLocks noChangeShapeType="1"/>
            </p:cNvSpPr>
            <p:nvPr/>
          </p:nvSpPr>
          <p:spPr bwMode="auto">
            <a:xfrm flipH="1">
              <a:off x="3131" y="2359"/>
              <a:ext cx="57" cy="209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71" name="Line 13"/>
            <p:cNvSpPr>
              <a:spLocks noChangeShapeType="1"/>
            </p:cNvSpPr>
            <p:nvPr/>
          </p:nvSpPr>
          <p:spPr bwMode="auto">
            <a:xfrm flipH="1">
              <a:off x="3271" y="2296"/>
              <a:ext cx="57" cy="20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72" name="Line 14"/>
            <p:cNvSpPr>
              <a:spLocks noChangeShapeType="1"/>
            </p:cNvSpPr>
            <p:nvPr/>
          </p:nvSpPr>
          <p:spPr bwMode="auto">
            <a:xfrm flipH="1">
              <a:off x="3973" y="1885"/>
              <a:ext cx="57" cy="209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73" name="Line 15"/>
            <p:cNvSpPr>
              <a:spLocks noChangeShapeType="1"/>
            </p:cNvSpPr>
            <p:nvPr/>
          </p:nvSpPr>
          <p:spPr bwMode="auto">
            <a:xfrm flipH="1">
              <a:off x="3820" y="1955"/>
              <a:ext cx="57" cy="209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74" name="Line 16"/>
            <p:cNvSpPr>
              <a:spLocks noChangeShapeType="1"/>
            </p:cNvSpPr>
            <p:nvPr/>
          </p:nvSpPr>
          <p:spPr bwMode="auto">
            <a:xfrm flipH="1">
              <a:off x="3692" y="2024"/>
              <a:ext cx="57" cy="209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75" name="Line 17"/>
            <p:cNvSpPr>
              <a:spLocks noChangeShapeType="1"/>
            </p:cNvSpPr>
            <p:nvPr/>
          </p:nvSpPr>
          <p:spPr bwMode="auto">
            <a:xfrm flipH="1">
              <a:off x="3539" y="2133"/>
              <a:ext cx="57" cy="20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76" name="Line 18"/>
            <p:cNvSpPr>
              <a:spLocks noChangeShapeType="1"/>
            </p:cNvSpPr>
            <p:nvPr/>
          </p:nvSpPr>
          <p:spPr bwMode="auto">
            <a:xfrm flipH="1">
              <a:off x="3398" y="2205"/>
              <a:ext cx="57" cy="209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435" name="Line 19"/>
          <p:cNvSpPr>
            <a:spLocks noChangeShapeType="1"/>
          </p:cNvSpPr>
          <p:nvPr/>
        </p:nvSpPr>
        <p:spPr bwMode="auto">
          <a:xfrm flipH="1" flipV="1">
            <a:off x="3890735" y="2875643"/>
            <a:ext cx="788988" cy="1366838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6" name="Line 20"/>
          <p:cNvSpPr>
            <a:spLocks noChangeShapeType="1"/>
          </p:cNvSpPr>
          <p:nvPr/>
        </p:nvSpPr>
        <p:spPr bwMode="auto">
          <a:xfrm flipH="1">
            <a:off x="4139973" y="4242482"/>
            <a:ext cx="539750" cy="93662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7" name="Line 21"/>
          <p:cNvSpPr>
            <a:spLocks noChangeShapeType="1"/>
          </p:cNvSpPr>
          <p:nvPr/>
        </p:nvSpPr>
        <p:spPr bwMode="auto">
          <a:xfrm flipH="1" flipV="1">
            <a:off x="3887560" y="2875644"/>
            <a:ext cx="215900" cy="230346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74" name="Line 22"/>
          <p:cNvSpPr>
            <a:spLocks noChangeShapeType="1"/>
          </p:cNvSpPr>
          <p:nvPr/>
        </p:nvSpPr>
        <p:spPr bwMode="auto">
          <a:xfrm flipV="1">
            <a:off x="6911749" y="2874057"/>
            <a:ext cx="788987" cy="1366837"/>
          </a:xfrm>
          <a:prstGeom prst="line">
            <a:avLst/>
          </a:prstGeom>
          <a:noFill/>
          <a:ln w="4445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75" name="Line 23"/>
          <p:cNvSpPr>
            <a:spLocks noChangeShapeType="1"/>
          </p:cNvSpPr>
          <p:nvPr/>
        </p:nvSpPr>
        <p:spPr bwMode="auto">
          <a:xfrm>
            <a:off x="6911748" y="4240894"/>
            <a:ext cx="539750" cy="936625"/>
          </a:xfrm>
          <a:prstGeom prst="line">
            <a:avLst/>
          </a:prstGeom>
          <a:noFill/>
          <a:ln w="4445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76" name="Line 24"/>
          <p:cNvSpPr>
            <a:spLocks noChangeShapeType="1"/>
          </p:cNvSpPr>
          <p:nvPr/>
        </p:nvSpPr>
        <p:spPr bwMode="auto">
          <a:xfrm flipV="1">
            <a:off x="7488010" y="2874056"/>
            <a:ext cx="215900" cy="2303462"/>
          </a:xfrm>
          <a:prstGeom prst="line">
            <a:avLst/>
          </a:prstGeom>
          <a:noFill/>
          <a:ln w="4445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78" name="Line 26"/>
          <p:cNvSpPr>
            <a:spLocks noChangeShapeType="1"/>
          </p:cNvSpPr>
          <p:nvPr/>
        </p:nvSpPr>
        <p:spPr bwMode="auto">
          <a:xfrm>
            <a:off x="3887560" y="2874056"/>
            <a:ext cx="381635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79" name="Line 27"/>
          <p:cNvSpPr>
            <a:spLocks noChangeShapeType="1"/>
          </p:cNvSpPr>
          <p:nvPr/>
        </p:nvSpPr>
        <p:spPr bwMode="auto">
          <a:xfrm>
            <a:off x="4679724" y="4242481"/>
            <a:ext cx="223202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80" name="Line 28"/>
          <p:cNvSpPr>
            <a:spLocks noChangeShapeType="1"/>
          </p:cNvSpPr>
          <p:nvPr/>
        </p:nvSpPr>
        <p:spPr bwMode="auto">
          <a:xfrm>
            <a:off x="4103460" y="5179106"/>
            <a:ext cx="338455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83" name="Line 31"/>
          <p:cNvSpPr>
            <a:spLocks noChangeShapeType="1"/>
          </p:cNvSpPr>
          <p:nvPr/>
        </p:nvSpPr>
        <p:spPr bwMode="auto">
          <a:xfrm flipH="1">
            <a:off x="5543323" y="2658156"/>
            <a:ext cx="2159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84" name="Line 32"/>
          <p:cNvSpPr>
            <a:spLocks noChangeShapeType="1"/>
          </p:cNvSpPr>
          <p:nvPr/>
        </p:nvSpPr>
        <p:spPr bwMode="auto">
          <a:xfrm>
            <a:off x="5543323" y="2658156"/>
            <a:ext cx="0" cy="2159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85" name="Line 33"/>
          <p:cNvSpPr>
            <a:spLocks noChangeShapeType="1"/>
          </p:cNvSpPr>
          <p:nvPr/>
        </p:nvSpPr>
        <p:spPr bwMode="auto">
          <a:xfrm flipH="1">
            <a:off x="5616348" y="4963206"/>
            <a:ext cx="2159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86" name="Line 34"/>
          <p:cNvSpPr>
            <a:spLocks noChangeShapeType="1"/>
          </p:cNvSpPr>
          <p:nvPr/>
        </p:nvSpPr>
        <p:spPr bwMode="auto">
          <a:xfrm>
            <a:off x="5616348" y="4963206"/>
            <a:ext cx="0" cy="2159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87" name="Line 35"/>
          <p:cNvSpPr>
            <a:spLocks noChangeShapeType="1"/>
          </p:cNvSpPr>
          <p:nvPr/>
        </p:nvSpPr>
        <p:spPr bwMode="auto">
          <a:xfrm flipH="1">
            <a:off x="5543323" y="4026581"/>
            <a:ext cx="2159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88" name="Line 36"/>
          <p:cNvSpPr>
            <a:spLocks noChangeShapeType="1"/>
          </p:cNvSpPr>
          <p:nvPr/>
        </p:nvSpPr>
        <p:spPr bwMode="auto">
          <a:xfrm>
            <a:off x="5543323" y="4026581"/>
            <a:ext cx="0" cy="2159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50" name="Text Box 37"/>
          <p:cNvSpPr txBox="1">
            <a:spLocks noChangeArrowheads="1"/>
          </p:cNvSpPr>
          <p:nvPr/>
        </p:nvSpPr>
        <p:spPr bwMode="auto">
          <a:xfrm>
            <a:off x="3527199" y="2561318"/>
            <a:ext cx="433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8451" name="Text Box 42"/>
          <p:cNvSpPr txBox="1">
            <a:spLocks noChangeArrowheads="1"/>
          </p:cNvSpPr>
          <p:nvPr/>
        </p:nvSpPr>
        <p:spPr bwMode="auto">
          <a:xfrm>
            <a:off x="3743099" y="5009243"/>
            <a:ext cx="433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8452" name="Text Box 43"/>
          <p:cNvSpPr txBox="1">
            <a:spLocks noChangeArrowheads="1"/>
          </p:cNvSpPr>
          <p:nvPr/>
        </p:nvSpPr>
        <p:spPr bwMode="auto">
          <a:xfrm>
            <a:off x="4593316" y="3814764"/>
            <a:ext cx="43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461" name="Text Box 41"/>
          <p:cNvSpPr txBox="1">
            <a:spLocks noChangeArrowheads="1"/>
          </p:cNvSpPr>
          <p:nvPr/>
        </p:nvSpPr>
        <p:spPr bwMode="auto">
          <a:xfrm>
            <a:off x="7702324" y="2586718"/>
            <a:ext cx="649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A'</a:t>
            </a:r>
            <a:endParaRPr lang="en-US" altLang="zh-CN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59" name="Text Box 39"/>
          <p:cNvSpPr txBox="1">
            <a:spLocks noChangeArrowheads="1"/>
          </p:cNvSpPr>
          <p:nvPr/>
        </p:nvSpPr>
        <p:spPr bwMode="auto">
          <a:xfrm>
            <a:off x="6551384" y="3810681"/>
            <a:ext cx="8255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B'</a:t>
            </a:r>
            <a:endParaRPr lang="en-US" altLang="zh-CN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57" name="Text Box 40"/>
          <p:cNvSpPr txBox="1">
            <a:spLocks noChangeArrowheads="1"/>
          </p:cNvSpPr>
          <p:nvPr/>
        </p:nvSpPr>
        <p:spPr bwMode="auto">
          <a:xfrm>
            <a:off x="7488010" y="4937806"/>
            <a:ext cx="7156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C'</a:t>
            </a:r>
            <a:endParaRPr lang="en-US" altLang="zh-CN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56" name="Rectangle 54"/>
          <p:cNvSpPr>
            <a:spLocks noChangeArrowheads="1"/>
          </p:cNvSpPr>
          <p:nvPr/>
        </p:nvSpPr>
        <p:spPr bwMode="auto">
          <a:xfrm>
            <a:off x="1552016" y="1028578"/>
            <a:ext cx="7998384" cy="115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eaLnBrk="1" hangingPunct="1">
              <a:lnSpc>
                <a:spcPct val="130000"/>
              </a:lnSpc>
            </a:pPr>
            <a:r>
              <a:rPr kumimoji="1"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kumimoji="1"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．请你根据平面镜的成像特点作出物体</a:t>
            </a:r>
            <a:r>
              <a:rPr kumimoji="1" lang="zh-CN" altLang="en-US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Ａ</a:t>
            </a:r>
            <a:r>
              <a:rPr kumimoji="1" lang="en-US" altLang="zh-CN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kumimoji="1" lang="zh-CN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kumimoji="1"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平面镜中的像。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4" grpId="0" animBg="1"/>
      <p:bldP spid="23575" grpId="0" animBg="1"/>
      <p:bldP spid="23576" grpId="0" animBg="1"/>
      <p:bldP spid="23578" grpId="0" animBg="1"/>
      <p:bldP spid="23579" grpId="0" animBg="1"/>
      <p:bldP spid="23580" grpId="0" animBg="1"/>
      <p:bldP spid="23583" grpId="0" animBg="1"/>
      <p:bldP spid="23584" grpId="0" animBg="1"/>
      <p:bldP spid="23585" grpId="0" animBg="1"/>
      <p:bldP spid="23586" grpId="0" animBg="1"/>
      <p:bldP spid="23587" grpId="0" animBg="1"/>
      <p:bldP spid="23588" grpId="0" animBg="1"/>
      <p:bldP spid="18461" grpId="0"/>
      <p:bldP spid="18459" grpId="0"/>
      <p:bldP spid="184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" descr="11"/>
          <p:cNvPicPr>
            <a:picLocks noRot="1" noChangeAspect="1"/>
          </p:cNvPicPr>
          <p:nvPr/>
        </p:nvPicPr>
        <p:blipFill rotWithShape="1">
          <a:blip r:embed="rId2"/>
          <a:srcRect l="14054" t="3143" r="17875" b="8235"/>
          <a:stretch>
            <a:fillRect/>
          </a:stretch>
        </p:blipFill>
        <p:spPr>
          <a:xfrm>
            <a:off x="1188481" y="2462689"/>
            <a:ext cx="2921876" cy="2881312"/>
          </a:xfrm>
          <a:prstGeom prst="rect">
            <a:avLst/>
          </a:prstGeom>
          <a:noFill/>
          <a:ln>
            <a:noFill/>
          </a:ln>
        </p:spPr>
      </p:pic>
      <p:sp>
        <p:nvSpPr>
          <p:cNvPr id="13315" name="AutoShape 8" descr="http://p3.gexing.com/G1/M00/00/96/rBACE1O2gELQjsgsAAG5BUq9-jQ660_600x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16" name="AutoShape 10" descr="http://p3.gexing.com/G1/M00/00/96/rBACE1O2gELQjsgsAAG5BUq9-jQ660_600x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19" name="Picture 29" descr="特别好的玻璃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0110" y="2427764"/>
            <a:ext cx="2808287" cy="2881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1527722" y="1829128"/>
            <a:ext cx="81010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+mn-ea"/>
                <a:ea typeface="+mn-ea"/>
                <a:cs typeface="+mn-cs"/>
              </a:rPr>
              <a:t>平的、光滑的、能成像的反射面叫平面镜</a:t>
            </a: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cs typeface="+mn-cs"/>
              </a:rPr>
              <a:t>。</a:t>
            </a:r>
          </a:p>
        </p:txBody>
      </p:sp>
      <p:pic>
        <p:nvPicPr>
          <p:cNvPr id="2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9835" y="2427764"/>
            <a:ext cx="2808287" cy="2881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1824585" y="5374164"/>
            <a:ext cx="214630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平静水面</a:t>
            </a:r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4839247" y="5344001"/>
            <a:ext cx="1584325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EA2722"/>
                </a:solidFill>
                <a:latin typeface="+mn-ea"/>
                <a:ea typeface="+mn-ea"/>
                <a:cs typeface="+mn-cs"/>
              </a:rPr>
              <a:t>玻璃面</a:t>
            </a:r>
          </a:p>
        </p:txBody>
      </p:sp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7865022" y="5364639"/>
            <a:ext cx="226695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漆面地板</a:t>
            </a: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 rot="-220977">
            <a:off x="2319885" y="2931001"/>
            <a:ext cx="64770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物</a:t>
            </a: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2391322" y="4227989"/>
            <a:ext cx="647700" cy="523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像</a:t>
            </a:r>
          </a:p>
        </p:txBody>
      </p:sp>
      <p:sp>
        <p:nvSpPr>
          <p:cNvPr id="28" name="Text Box 39"/>
          <p:cNvSpPr txBox="1">
            <a:spLocks noChangeArrowheads="1"/>
          </p:cNvSpPr>
          <p:nvPr/>
        </p:nvSpPr>
        <p:spPr bwMode="auto">
          <a:xfrm rot="-220977">
            <a:off x="4767810" y="4299426"/>
            <a:ext cx="64770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物</a:t>
            </a:r>
          </a:p>
        </p:txBody>
      </p:sp>
      <p:sp>
        <p:nvSpPr>
          <p:cNvPr id="29" name="Text Box 40"/>
          <p:cNvSpPr txBox="1">
            <a:spLocks noChangeArrowheads="1"/>
          </p:cNvSpPr>
          <p:nvPr/>
        </p:nvSpPr>
        <p:spPr bwMode="auto">
          <a:xfrm>
            <a:off x="5631410" y="4083526"/>
            <a:ext cx="64770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像</a:t>
            </a:r>
          </a:p>
        </p:txBody>
      </p:sp>
      <p:sp>
        <p:nvSpPr>
          <p:cNvPr id="30" name="Text Box 41"/>
          <p:cNvSpPr txBox="1">
            <a:spLocks noChangeArrowheads="1"/>
          </p:cNvSpPr>
          <p:nvPr/>
        </p:nvSpPr>
        <p:spPr bwMode="auto">
          <a:xfrm rot="-220977">
            <a:off x="7936460" y="2570639"/>
            <a:ext cx="64770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物</a:t>
            </a:r>
          </a:p>
        </p:txBody>
      </p:sp>
      <p:sp>
        <p:nvSpPr>
          <p:cNvPr id="31" name="Text Box 42"/>
          <p:cNvSpPr txBox="1">
            <a:spLocks noChangeArrowheads="1"/>
          </p:cNvSpPr>
          <p:nvPr/>
        </p:nvSpPr>
        <p:spPr bwMode="auto">
          <a:xfrm>
            <a:off x="8007897" y="3580289"/>
            <a:ext cx="64770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像</a:t>
            </a:r>
          </a:p>
        </p:txBody>
      </p:sp>
      <p:sp>
        <p:nvSpPr>
          <p:cNvPr id="25" name="TextBox 2"/>
          <p:cNvSpPr txBox="1"/>
          <p:nvPr/>
        </p:nvSpPr>
        <p:spPr bwMode="auto">
          <a:xfrm>
            <a:off x="877269" y="1059687"/>
            <a:ext cx="3005951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一、平</a:t>
            </a:r>
            <a:r>
              <a:rPr lang="zh-CN" altLang="en-US" sz="44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面镜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402739" y="-98535"/>
            <a:ext cx="3496087" cy="1003300"/>
            <a:chOff x="402739" y="21978"/>
            <a:chExt cx="3496087" cy="1003300"/>
          </a:xfrm>
        </p:grpSpPr>
        <p:sp>
          <p:nvSpPr>
            <p:cNvPr id="34" name="TextBox 2"/>
            <p:cNvSpPr txBox="1"/>
            <p:nvPr/>
          </p:nvSpPr>
          <p:spPr bwMode="auto">
            <a:xfrm>
              <a:off x="1190236" y="248322"/>
              <a:ext cx="270859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 smtClean="0">
                  <a:solidFill>
                    <a:srgbClr val="009FB9"/>
                  </a:solidFill>
                  <a:latin typeface="+mj-ea"/>
                  <a:ea typeface="+mj-ea"/>
                </a:rPr>
                <a:t>自 主 探 究</a:t>
              </a:r>
              <a:endParaRPr lang="zh-CN" altLang="en-US" sz="3600" b="1" dirty="0">
                <a:solidFill>
                  <a:srgbClr val="009FB9"/>
                </a:solidFill>
                <a:latin typeface="+mj-ea"/>
                <a:ea typeface="+mj-ea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02739" y="21978"/>
              <a:ext cx="3346936" cy="1003300"/>
              <a:chOff x="402739" y="21978"/>
              <a:chExt cx="3346936" cy="1003300"/>
            </a:xfrm>
          </p:grpSpPr>
          <p:cxnSp>
            <p:nvCxnSpPr>
              <p:cNvPr id="36" name="直接连接符 35"/>
              <p:cNvCxnSpPr/>
              <p:nvPr/>
            </p:nvCxnSpPr>
            <p:spPr bwMode="auto">
              <a:xfrm>
                <a:off x="736656" y="860108"/>
                <a:ext cx="3013019" cy="0"/>
              </a:xfrm>
              <a:prstGeom prst="line">
                <a:avLst/>
              </a:prstGeom>
              <a:ln>
                <a:solidFill>
                  <a:srgbClr val="009FB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37" name="图片 36" descr="标题2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402739" y="21978"/>
                <a:ext cx="1003300" cy="10033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551"/>
          <a:stretch>
            <a:fillRect/>
          </a:stretch>
        </p:blipFill>
        <p:spPr bwMode="auto">
          <a:xfrm>
            <a:off x="6066861" y="2490952"/>
            <a:ext cx="4029749" cy="3723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6104" y="2490952"/>
            <a:ext cx="4278737" cy="374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"/>
          <p:cNvSpPr txBox="1"/>
          <p:nvPr/>
        </p:nvSpPr>
        <p:spPr bwMode="auto">
          <a:xfrm>
            <a:off x="837724" y="187805"/>
            <a:ext cx="6974986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二、探</a:t>
            </a:r>
            <a:r>
              <a:rPr lang="zh-CN" altLang="en-US" sz="44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究平面镜成</a:t>
            </a:r>
            <a:r>
              <a:rPr lang="zh-CN" altLang="en-US" sz="4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像的特点</a:t>
            </a:r>
            <a:endParaRPr lang="zh-CN" altLang="en-US" sz="44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1031488" y="934330"/>
            <a:ext cx="51831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solidFill>
                  <a:srgbClr val="FF0066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b="1" dirty="0" smtClean="0">
                <a:solidFill>
                  <a:srgbClr val="FF0066"/>
                </a:solidFill>
                <a:latin typeface="宋体" panose="02010600030101010101" pitchFamily="2" charset="-122"/>
              </a:rPr>
              <a:t>活</a:t>
            </a:r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</a:rPr>
              <a:t>动</a:t>
            </a:r>
            <a:r>
              <a:rPr lang="en-US" altLang="zh-CN" sz="3200" b="1" dirty="0">
                <a:solidFill>
                  <a:srgbClr val="FF0066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3200" b="1" dirty="0">
                <a:latin typeface="宋体" panose="02010600030101010101" pitchFamily="2" charset="-122"/>
              </a:rPr>
              <a:t>观察平面镜中的像</a:t>
            </a: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1201737" y="1561015"/>
            <a:ext cx="8894873" cy="3194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</a:rPr>
              <a:t>请同学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们利用手中的平</a:t>
            </a:r>
            <a:r>
              <a:rPr lang="zh-CN" altLang="en-US" sz="2800" b="1" dirty="0">
                <a:latin typeface="宋体" panose="02010600030101010101" pitchFamily="2" charset="-122"/>
              </a:rPr>
              <a:t>面镜观察自己的脸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，并思</a:t>
            </a:r>
            <a:r>
              <a:rPr lang="zh-CN" altLang="en-US" sz="2800" b="1" dirty="0">
                <a:latin typeface="宋体" panose="02010600030101010101" pitchFamily="2" charset="-122"/>
              </a:rPr>
              <a:t>考下列问题</a:t>
            </a:r>
            <a:r>
              <a:rPr lang="en-US" altLang="zh-CN" sz="2800" b="1" dirty="0">
                <a:latin typeface="宋体" panose="02010600030101010101" pitchFamily="2" charset="-122"/>
              </a:rPr>
              <a:t>:</a:t>
            </a:r>
          </a:p>
          <a:p>
            <a:pPr indent="457200"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9FB9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solidFill>
                  <a:srgbClr val="009FB9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 smtClean="0">
                <a:solidFill>
                  <a:srgbClr val="009FB9"/>
                </a:solidFill>
                <a:latin typeface="宋体" panose="02010600030101010101" pitchFamily="2" charset="-122"/>
              </a:rPr>
              <a:t>）你</a:t>
            </a:r>
            <a:r>
              <a:rPr lang="zh-CN" altLang="en-US" sz="2800" b="1" dirty="0">
                <a:solidFill>
                  <a:srgbClr val="009FB9"/>
                </a:solidFill>
                <a:latin typeface="宋体" panose="02010600030101010101" pitchFamily="2" charset="-122"/>
              </a:rPr>
              <a:t>的像在平面镜的什么位置？</a:t>
            </a:r>
          </a:p>
          <a:p>
            <a:pPr indent="457200"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9FB9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solidFill>
                  <a:srgbClr val="009FB9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 dirty="0" smtClean="0">
                <a:solidFill>
                  <a:srgbClr val="009FB9"/>
                </a:solidFill>
                <a:latin typeface="宋体" panose="02010600030101010101" pitchFamily="2" charset="-122"/>
              </a:rPr>
              <a:t>）在</a:t>
            </a:r>
            <a:r>
              <a:rPr lang="zh-CN" altLang="en-US" sz="2800" b="1" dirty="0">
                <a:solidFill>
                  <a:srgbClr val="009FB9"/>
                </a:solidFill>
                <a:latin typeface="宋体" panose="02010600030101010101" pitchFamily="2" charset="-122"/>
              </a:rPr>
              <a:t>平面镜中，你的像的大小和你的大小一样吗？</a:t>
            </a:r>
          </a:p>
          <a:p>
            <a:pPr indent="457200"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9FB9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solidFill>
                  <a:srgbClr val="009FB9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800" b="1" dirty="0" smtClean="0">
                <a:solidFill>
                  <a:srgbClr val="009FB9"/>
                </a:solidFill>
                <a:latin typeface="宋体" panose="02010600030101010101" pitchFamily="2" charset="-122"/>
              </a:rPr>
              <a:t>）当</a:t>
            </a:r>
            <a:r>
              <a:rPr lang="zh-CN" altLang="en-US" sz="2800" b="1" dirty="0">
                <a:solidFill>
                  <a:srgbClr val="009FB9"/>
                </a:solidFill>
                <a:latin typeface="宋体" panose="02010600030101010101" pitchFamily="2" charset="-122"/>
              </a:rPr>
              <a:t>改变你与平面镜的距离时</a:t>
            </a:r>
            <a:r>
              <a:rPr lang="zh-CN" altLang="en-US" sz="2800" b="1" dirty="0" smtClean="0">
                <a:solidFill>
                  <a:srgbClr val="009FB9"/>
                </a:solidFill>
                <a:latin typeface="宋体" panose="02010600030101010101" pitchFamily="2" charset="-122"/>
              </a:rPr>
              <a:t>，像的</a:t>
            </a:r>
            <a:r>
              <a:rPr lang="zh-CN" altLang="en-US" sz="2800" b="1" dirty="0">
                <a:solidFill>
                  <a:srgbClr val="009FB9"/>
                </a:solidFill>
                <a:latin typeface="宋体" panose="02010600030101010101" pitchFamily="2" charset="-122"/>
              </a:rPr>
              <a:t>大小改变吗？像到镜面的距离怎么变化？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utoUpdateAnimBg="0"/>
      <p:bldP spid="28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98" y="879475"/>
            <a:ext cx="10692414" cy="5411088"/>
          </a:xfrm>
          <a:prstGeom prst="rect">
            <a:avLst/>
          </a:prstGeom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196385" y="1091248"/>
            <a:ext cx="2903776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）提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出问题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41038" y="1775800"/>
            <a:ext cx="9161762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30000"/>
              </a:lnSpc>
              <a:spcBef>
                <a:spcPts val="0"/>
              </a:spcBef>
            </a:pPr>
            <a:r>
              <a:rPr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平面镜成像时，像的位置、大小跟物体的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位置、大小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有什么关系？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1246235" y="3020506"/>
            <a:ext cx="2890535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想与假设</a:t>
            </a:r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1196385" y="3725415"/>
            <a:ext cx="5598115" cy="5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zh-CN" altLang="en-US" sz="2800" b="1">
                <a:solidFill>
                  <a:srgbClr val="3000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①像与物的大小可能相等。</a:t>
            </a:r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774136" y="4532590"/>
            <a:ext cx="8440386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sz="2800" b="1" dirty="0" smtClean="0">
                <a:solidFill>
                  <a:srgbClr val="3000B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②</a:t>
            </a:r>
            <a:r>
              <a:rPr lang="zh-CN" altLang="en-US" sz="2800" b="1" dirty="0" smtClean="0">
                <a:solidFill>
                  <a:srgbClr val="3000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像到镜面的距离与物到镜</a:t>
            </a:r>
            <a:r>
              <a:rPr lang="zh-CN" altLang="en-US" sz="2800" b="1" dirty="0">
                <a:solidFill>
                  <a:srgbClr val="3000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面的</a:t>
            </a:r>
            <a:r>
              <a:rPr lang="zh-CN" altLang="en-US" sz="2800" b="1" dirty="0" smtClean="0">
                <a:solidFill>
                  <a:srgbClr val="3000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距离可能相等。</a:t>
            </a:r>
            <a:endParaRPr lang="zh-CN" altLang="en-US" sz="2800" b="1" dirty="0">
              <a:solidFill>
                <a:srgbClr val="3000B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Box 14"/>
          <p:cNvSpPr txBox="1">
            <a:spLocks noChangeArrowheads="1"/>
          </p:cNvSpPr>
          <p:nvPr/>
        </p:nvSpPr>
        <p:spPr bwMode="auto">
          <a:xfrm>
            <a:off x="1161171" y="5335767"/>
            <a:ext cx="4492570" cy="5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altLang="zh-CN" sz="2800" b="1" dirty="0" smtClean="0">
                <a:solidFill>
                  <a:srgbClr val="3000B8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③</a:t>
            </a:r>
            <a:r>
              <a:rPr lang="zh-CN" altLang="en-US" sz="2800" b="1" dirty="0" smtClean="0">
                <a:solidFill>
                  <a:srgbClr val="3000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</a:t>
            </a:r>
            <a:r>
              <a:rPr lang="zh-CN" altLang="en-US" sz="2800" b="1" dirty="0">
                <a:solidFill>
                  <a:srgbClr val="3000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与物左右可能相反。</a:t>
            </a:r>
          </a:p>
        </p:txBody>
      </p:sp>
      <p:sp>
        <p:nvSpPr>
          <p:cNvPr id="17" name="TextBox 2"/>
          <p:cNvSpPr txBox="1"/>
          <p:nvPr/>
        </p:nvSpPr>
        <p:spPr bwMode="auto">
          <a:xfrm>
            <a:off x="646081" y="87948"/>
            <a:ext cx="595387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实验：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探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究平面镜成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像的特点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1" grpId="0" bldLvl="0"/>
      <p:bldP spid="19470" grpId="0"/>
      <p:bldP spid="19471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361976" y="968560"/>
            <a:ext cx="2986739" cy="723899"/>
          </a:xfrm>
        </p:spPr>
        <p:txBody>
          <a:bodyPr/>
          <a:lstStyle/>
          <a:p>
            <a:pPr algn="ctr" eaLnBrk="1" hangingPunct="1"/>
            <a:r>
              <a:rPr lang="zh-CN" altLang="en-US" sz="2800" b="1" dirty="0" smtClean="0">
                <a:latin typeface="Adobe 黑体 Std R" pitchFamily="34" charset="-122"/>
                <a:ea typeface="Adobe 黑体 Std R" pitchFamily="34" charset="-122"/>
              </a:rPr>
              <a:t>（</a:t>
            </a:r>
            <a:r>
              <a:rPr lang="en-US" altLang="zh-CN" sz="2800" b="1" dirty="0" smtClean="0">
                <a:latin typeface="Adobe 黑体 Std R" pitchFamily="34" charset="-122"/>
                <a:ea typeface="Adobe 黑体 Std R" pitchFamily="34" charset="-122"/>
              </a:rPr>
              <a:t>3</a:t>
            </a:r>
            <a:r>
              <a:rPr lang="zh-CN" altLang="en-US" sz="2800" b="1" dirty="0" smtClean="0">
                <a:latin typeface="Adobe 黑体 Std R" pitchFamily="34" charset="-122"/>
                <a:ea typeface="Adobe 黑体 Std R" pitchFamily="34" charset="-122"/>
              </a:rPr>
              <a:t>）设</a:t>
            </a:r>
            <a:r>
              <a:rPr lang="zh-CN" altLang="en-US" sz="2800" b="1" dirty="0">
                <a:latin typeface="Adobe 黑体 Std R" pitchFamily="34" charset="-122"/>
                <a:ea typeface="Adobe 黑体 Std R" pitchFamily="34" charset="-122"/>
              </a:rPr>
              <a:t>计实</a:t>
            </a:r>
            <a:r>
              <a:rPr lang="zh-CN" altLang="en-US" sz="2800" b="1" dirty="0" smtClean="0">
                <a:latin typeface="Adobe 黑体 Std R" pitchFamily="34" charset="-122"/>
                <a:ea typeface="Adobe 黑体 Std R" pitchFamily="34" charset="-122"/>
              </a:rPr>
              <a:t>验</a:t>
            </a:r>
            <a:endParaRPr lang="zh-CN" altLang="en-US" sz="2800" b="1" dirty="0"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11300" y="1773909"/>
            <a:ext cx="9144000" cy="1107619"/>
          </a:xfrm>
        </p:spPr>
        <p:txBody>
          <a:bodyPr/>
          <a:lstStyle/>
          <a:p>
            <a:pPr marL="0" indent="457200" eaLnBrk="1" hangingPunct="1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</a:t>
            </a:r>
            <a:r>
              <a:rPr lang="en-US" altLang="zh-CN" sz="28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平面镜里的像是虚像，手又不能伸进平面镜，怎样才能找到像的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位置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1511300" y="3860800"/>
            <a:ext cx="8940800" cy="1223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457200" algn="l" eaLnBrk="1" hangingPunct="1">
              <a:lnSpc>
                <a:spcPct val="13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问题</a:t>
            </a:r>
            <a:r>
              <a:rPr lang="en-US" altLang="zh-CN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宋体" panose="02010600030101010101" pitchFamily="2" charset="-122"/>
              </a:rPr>
              <a:t>平面镜里的像是虚像，怎样才能方便比较像与物的关系？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2084991" y="5159192"/>
            <a:ext cx="7124700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用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相同的蜡烛替代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像</a:t>
            </a:r>
            <a:endParaRPr lang="en-US" altLang="zh-CN" sz="2800" b="1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l" eaLnBrk="1" hangingPunct="1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                ——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等效替代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法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989298" y="2946951"/>
            <a:ext cx="34307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用玻璃板替代平面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镜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  <p:bldP spid="10244" grpId="0" build="p"/>
      <p:bldP spid="10245" grpId="0"/>
      <p:bldP spid="102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720550" y="2497089"/>
            <a:ext cx="2777022" cy="50415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4" indent="0" algn="just" eaLnBrk="1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）实验表格</a:t>
            </a:r>
          </a:p>
        </p:txBody>
      </p:sp>
      <p:graphicFrame>
        <p:nvGraphicFramePr>
          <p:cNvPr id="3" name="Group 3"/>
          <p:cNvGraphicFramePr/>
          <p:nvPr/>
        </p:nvGraphicFramePr>
        <p:xfrm>
          <a:off x="1400993" y="3293085"/>
          <a:ext cx="8680450" cy="2811462"/>
        </p:xfrm>
        <a:graphic>
          <a:graphicData uri="http://schemas.openxmlformats.org/drawingml/2006/table">
            <a:tbl>
              <a:tblPr/>
              <a:tblGrid>
                <a:gridCol w="1361680"/>
                <a:gridCol w="2187970"/>
                <a:gridCol w="2082800"/>
                <a:gridCol w="3048000"/>
              </a:tblGrid>
              <a:tr h="8556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实验序号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物到平面镜的距离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/cm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像到平面镜的距离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/cm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像与物的大小关系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720550" y="774247"/>
            <a:ext cx="2529860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）实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验器材</a:t>
            </a:r>
          </a:p>
        </p:txBody>
      </p:sp>
      <p:sp>
        <p:nvSpPr>
          <p:cNvPr id="13" name="矩形 12"/>
          <p:cNvSpPr/>
          <p:nvPr/>
        </p:nvSpPr>
        <p:spPr>
          <a:xfrm>
            <a:off x="1400993" y="1707294"/>
            <a:ext cx="97754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Comic Sans MS" panose="030F0702030302020204" pitchFamily="66" charset="0"/>
              </a:rPr>
              <a:t>茶色玻璃板、两支完全相</a:t>
            </a:r>
            <a:r>
              <a:rPr lang="zh-CN" altLang="en-US" sz="2400" b="1" dirty="0">
                <a:latin typeface="Comic Sans MS" panose="030F0702030302020204" pitchFamily="66" charset="0"/>
              </a:rPr>
              <a:t>同的蜡烛、方格纸、刻度</a:t>
            </a:r>
            <a:r>
              <a:rPr lang="zh-CN" altLang="en-US" sz="2400" b="1" dirty="0" smtClean="0">
                <a:latin typeface="Comic Sans MS" panose="030F0702030302020204" pitchFamily="66" charset="0"/>
              </a:rPr>
              <a:t>尺、火柴、铅笔等</a:t>
            </a:r>
            <a:r>
              <a:rPr lang="zh-CN" altLang="en-US" sz="2400" b="1" dirty="0">
                <a:latin typeface="Comic Sans MS" panose="030F0702030302020204" pitchFamily="66" charset="0"/>
              </a:rPr>
              <a:t>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2" grpId="0" bldLvl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2289"/>
          <p:cNvGrpSpPr/>
          <p:nvPr/>
        </p:nvGrpSpPr>
        <p:grpSpPr bwMode="auto">
          <a:xfrm>
            <a:off x="2453481" y="3514757"/>
            <a:ext cx="6693228" cy="2159649"/>
            <a:chOff x="0" y="1436"/>
            <a:chExt cx="5248" cy="2012"/>
          </a:xfrm>
        </p:grpSpPr>
        <p:sp>
          <p:nvSpPr>
            <p:cNvPr id="8194" name="平行四边形 12290" descr="深色木质"/>
            <p:cNvSpPr>
              <a:spLocks noChangeArrowheads="1"/>
            </p:cNvSpPr>
            <p:nvPr/>
          </p:nvSpPr>
          <p:spPr bwMode="auto">
            <a:xfrm>
              <a:off x="0" y="1436"/>
              <a:ext cx="5248" cy="2012"/>
            </a:xfrm>
            <a:prstGeom prst="parallelogram">
              <a:avLst>
                <a:gd name="adj" fmla="val 125297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95" name="直接连接符 12291"/>
            <p:cNvSpPr>
              <a:spLocks noChangeShapeType="1"/>
            </p:cNvSpPr>
            <p:nvPr/>
          </p:nvSpPr>
          <p:spPr bwMode="auto">
            <a:xfrm flipH="1">
              <a:off x="1454" y="1463"/>
              <a:ext cx="1965" cy="195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93" name="组合 12292"/>
          <p:cNvGrpSpPr/>
          <p:nvPr/>
        </p:nvGrpSpPr>
        <p:grpSpPr bwMode="auto">
          <a:xfrm>
            <a:off x="1862168" y="2978456"/>
            <a:ext cx="237813" cy="761810"/>
            <a:chOff x="4892" y="2789"/>
            <a:chExt cx="210" cy="1014"/>
          </a:xfrm>
        </p:grpSpPr>
        <p:sp>
          <p:nvSpPr>
            <p:cNvPr id="8197" name="矩形 12293"/>
            <p:cNvSpPr>
              <a:spLocks noChangeArrowheads="1"/>
            </p:cNvSpPr>
            <p:nvPr/>
          </p:nvSpPr>
          <p:spPr bwMode="auto">
            <a:xfrm>
              <a:off x="4892" y="2898"/>
              <a:ext cx="210" cy="905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76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98" name="任意多边形 12294"/>
            <p:cNvSpPr>
              <a:spLocks noChangeArrowheads="1"/>
            </p:cNvSpPr>
            <p:nvPr/>
          </p:nvSpPr>
          <p:spPr bwMode="auto">
            <a:xfrm>
              <a:off x="4960" y="2789"/>
              <a:ext cx="50" cy="119"/>
            </a:xfrm>
            <a:custGeom>
              <a:avLst/>
              <a:gdLst>
                <a:gd name="T0" fmla="*/ 41 w 50"/>
                <a:gd name="T1" fmla="*/ 0 h 119"/>
                <a:gd name="T2" fmla="*/ 50 w 50"/>
                <a:gd name="T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" h="119">
                  <a:moveTo>
                    <a:pt x="41" y="0"/>
                  </a:moveTo>
                  <a:cubicBezTo>
                    <a:pt x="31" y="31"/>
                    <a:pt x="0" y="119"/>
                    <a:pt x="50" y="119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299" name="矩形 12298"/>
          <p:cNvSpPr>
            <a:spLocks noChangeArrowheads="1"/>
          </p:cNvSpPr>
          <p:nvPr/>
        </p:nvSpPr>
        <p:spPr bwMode="auto">
          <a:xfrm>
            <a:off x="3860800" y="2111376"/>
            <a:ext cx="4065671" cy="2418443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2302" name="文本框 12301"/>
          <p:cNvSpPr txBox="1">
            <a:spLocks noChangeArrowheads="1"/>
          </p:cNvSpPr>
          <p:nvPr/>
        </p:nvSpPr>
        <p:spPr bwMode="auto">
          <a:xfrm>
            <a:off x="1793746" y="2545623"/>
            <a:ext cx="34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2303" name="文本框 12302"/>
          <p:cNvSpPr txBox="1">
            <a:spLocks noChangeArrowheads="1"/>
          </p:cNvSpPr>
          <p:nvPr/>
        </p:nvSpPr>
        <p:spPr bwMode="auto">
          <a:xfrm>
            <a:off x="2465259" y="2528381"/>
            <a:ext cx="2905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grpSp>
        <p:nvGrpSpPr>
          <p:cNvPr id="12310" name="组合 12309"/>
          <p:cNvGrpSpPr/>
          <p:nvPr/>
        </p:nvGrpSpPr>
        <p:grpSpPr bwMode="auto">
          <a:xfrm>
            <a:off x="2482879" y="2976867"/>
            <a:ext cx="237814" cy="761809"/>
            <a:chOff x="4892" y="2789"/>
            <a:chExt cx="210" cy="1014"/>
          </a:xfrm>
        </p:grpSpPr>
        <p:sp>
          <p:nvSpPr>
            <p:cNvPr id="8203" name="矩形 12310"/>
            <p:cNvSpPr>
              <a:spLocks noChangeArrowheads="1"/>
            </p:cNvSpPr>
            <p:nvPr/>
          </p:nvSpPr>
          <p:spPr bwMode="auto">
            <a:xfrm>
              <a:off x="4892" y="2898"/>
              <a:ext cx="210" cy="905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76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04" name="任意多边形 12311"/>
            <p:cNvSpPr>
              <a:spLocks noChangeArrowheads="1"/>
            </p:cNvSpPr>
            <p:nvPr/>
          </p:nvSpPr>
          <p:spPr bwMode="auto">
            <a:xfrm>
              <a:off x="4960" y="2789"/>
              <a:ext cx="50" cy="119"/>
            </a:xfrm>
            <a:custGeom>
              <a:avLst/>
              <a:gdLst>
                <a:gd name="T0" fmla="*/ 41 w 50"/>
                <a:gd name="T1" fmla="*/ 0 h 119"/>
                <a:gd name="T2" fmla="*/ 50 w 50"/>
                <a:gd name="T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" h="119">
                  <a:moveTo>
                    <a:pt x="41" y="0"/>
                  </a:moveTo>
                  <a:cubicBezTo>
                    <a:pt x="31" y="31"/>
                    <a:pt x="0" y="119"/>
                    <a:pt x="50" y="119"/>
                  </a:cubicBezTo>
                </a:path>
              </a:pathLst>
            </a:cu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313" name="文本框 12312"/>
          <p:cNvSpPr txBox="1">
            <a:spLocks noChangeArrowheads="1"/>
          </p:cNvSpPr>
          <p:nvPr/>
        </p:nvSpPr>
        <p:spPr bwMode="auto">
          <a:xfrm>
            <a:off x="3987218" y="5884863"/>
            <a:ext cx="32063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solidFill>
                  <a:schemeClr val="folHlink"/>
                </a:solidFill>
              </a:rPr>
              <a:t>把玻</a:t>
            </a:r>
            <a:r>
              <a:rPr lang="zh-CN" altLang="en-US" b="1" dirty="0">
                <a:solidFill>
                  <a:schemeClr val="folHlink"/>
                </a:solidFill>
              </a:rPr>
              <a:t>璃板竖直放在水平桌面</a:t>
            </a:r>
            <a:r>
              <a:rPr lang="zh-CN" altLang="en-US" b="1" dirty="0" smtClean="0">
                <a:solidFill>
                  <a:schemeClr val="folHlink"/>
                </a:solidFill>
              </a:rPr>
              <a:t>上</a:t>
            </a:r>
            <a:endParaRPr lang="en-US" altLang="zh-CN" b="1" dirty="0" smtClean="0">
              <a:solidFill>
                <a:schemeClr val="folHlink"/>
              </a:solidFill>
            </a:endParaRPr>
          </a:p>
        </p:txBody>
      </p:sp>
      <p:sp>
        <p:nvSpPr>
          <p:cNvPr id="12314" name="圆角矩形标注 12313"/>
          <p:cNvSpPr>
            <a:spLocks noChangeArrowheads="1"/>
          </p:cNvSpPr>
          <p:nvPr/>
        </p:nvSpPr>
        <p:spPr bwMode="auto">
          <a:xfrm>
            <a:off x="8030205" y="1984392"/>
            <a:ext cx="928687" cy="552450"/>
          </a:xfrm>
          <a:prstGeom prst="wedgeRoundRectCallout">
            <a:avLst>
              <a:gd name="adj1" fmla="val -61846"/>
              <a:gd name="adj2" fmla="val 94849"/>
              <a:gd name="adj3" fmla="val 16667"/>
            </a:avLst>
          </a:prstGeom>
          <a:noFill/>
          <a:ln w="12700">
            <a:solidFill>
              <a:srgbClr val="FF33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solidFill>
                  <a:schemeClr val="folHlink"/>
                </a:solidFill>
              </a:rPr>
              <a:t>玻</a:t>
            </a:r>
            <a:r>
              <a:rPr lang="zh-CN" altLang="en-US" b="1" dirty="0">
                <a:solidFill>
                  <a:schemeClr val="folHlink"/>
                </a:solidFill>
              </a:rPr>
              <a:t>璃板</a:t>
            </a:r>
          </a:p>
        </p:txBody>
      </p:sp>
      <p:sp>
        <p:nvSpPr>
          <p:cNvPr id="12315" name="矩形标注 12314"/>
          <p:cNvSpPr>
            <a:spLocks noChangeArrowheads="1"/>
          </p:cNvSpPr>
          <p:nvPr/>
        </p:nvSpPr>
        <p:spPr bwMode="auto">
          <a:xfrm flipV="1">
            <a:off x="7408864" y="5257347"/>
            <a:ext cx="1276350" cy="522287"/>
          </a:xfrm>
          <a:prstGeom prst="wedgeRectCallout">
            <a:avLst>
              <a:gd name="adj1" fmla="val -65088"/>
              <a:gd name="adj2" fmla="val 97769"/>
            </a:avLst>
          </a:prstGeom>
          <a:noFill/>
          <a:ln w="9525">
            <a:solidFill>
              <a:srgbClr val="FF33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ot="1080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/>
          </a:p>
        </p:txBody>
      </p:sp>
      <p:sp>
        <p:nvSpPr>
          <p:cNvPr id="12316" name="文本框 12315"/>
          <p:cNvSpPr txBox="1">
            <a:spLocks noChangeArrowheads="1"/>
          </p:cNvSpPr>
          <p:nvPr/>
        </p:nvSpPr>
        <p:spPr bwMode="auto">
          <a:xfrm>
            <a:off x="7369177" y="5335133"/>
            <a:ext cx="13160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folHlink"/>
                </a:solidFill>
              </a:rPr>
              <a:t>水平桌面</a:t>
            </a:r>
          </a:p>
        </p:txBody>
      </p:sp>
      <p:sp>
        <p:nvSpPr>
          <p:cNvPr id="12318" name="文本框 12317"/>
          <p:cNvSpPr txBox="1">
            <a:spLocks noChangeArrowheads="1"/>
          </p:cNvSpPr>
          <p:nvPr/>
        </p:nvSpPr>
        <p:spPr bwMode="auto">
          <a:xfrm>
            <a:off x="1663418" y="3951402"/>
            <a:ext cx="14462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蜡烛</a:t>
            </a:r>
            <a:r>
              <a:rPr lang="en-US" altLang="zh-CN" b="1" i="1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b="1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b="1" i="1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  <a:p>
            <a:pPr algn="ctr" eaLnBrk="1" hangingPunct="1"/>
            <a:r>
              <a:rPr lang="zh-CN" altLang="en-US" b="1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大小相同</a:t>
            </a:r>
          </a:p>
        </p:txBody>
      </p:sp>
      <p:sp>
        <p:nvSpPr>
          <p:cNvPr id="12322" name="矩形标注 12321"/>
          <p:cNvSpPr>
            <a:spLocks noChangeArrowheads="1"/>
          </p:cNvSpPr>
          <p:nvPr/>
        </p:nvSpPr>
        <p:spPr bwMode="auto">
          <a:xfrm flipH="1">
            <a:off x="2741330" y="1121201"/>
            <a:ext cx="4902200" cy="546100"/>
          </a:xfrm>
          <a:prstGeom prst="wedgeRectCallout">
            <a:avLst>
              <a:gd name="adj1" fmla="val -58115"/>
              <a:gd name="adj2" fmla="val 118115"/>
            </a:avLst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solidFill>
                  <a:srgbClr val="FF6600"/>
                </a:solidFill>
              </a:rPr>
              <a:t>实验中为什么要</a:t>
            </a:r>
            <a:r>
              <a:rPr lang="zh-CN" altLang="en-US" sz="2000" b="1" dirty="0" smtClean="0">
                <a:solidFill>
                  <a:srgbClr val="FF6600"/>
                </a:solidFill>
              </a:rPr>
              <a:t>用玻璃板代</a:t>
            </a:r>
            <a:r>
              <a:rPr lang="zh-CN" altLang="en-US" sz="2000" b="1" dirty="0">
                <a:solidFill>
                  <a:srgbClr val="FF6600"/>
                </a:solidFill>
              </a:rPr>
              <a:t>替平面镜呢？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6" dur="5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2" grpId="0"/>
      <p:bldP spid="12303" grpId="0"/>
      <p:bldP spid="12313" grpId="0"/>
      <p:bldP spid="12314" grpId="0" animBg="1"/>
      <p:bldP spid="12315" grpId="0" animBg="1"/>
      <p:bldP spid="12316" grpId="0"/>
      <p:bldP spid="12318" grpId="0"/>
      <p:bldP spid="123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1368</Words>
  <Application>WPS 演示</Application>
  <PresentationFormat>自定义</PresentationFormat>
  <Paragraphs>161</Paragraphs>
  <Slides>30</Slides>
  <Notes>4</Notes>
  <HiddenSlides>2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自定义设计方案</vt:lpstr>
      <vt:lpstr>位图图像</vt:lpstr>
      <vt:lpstr>幻灯片 1</vt:lpstr>
      <vt:lpstr>幻灯片 2</vt:lpstr>
      <vt:lpstr>幻灯片 3</vt:lpstr>
      <vt:lpstr>幻灯片 4</vt:lpstr>
      <vt:lpstr>幻灯片 5</vt:lpstr>
      <vt:lpstr>幻灯片 6</vt:lpstr>
      <vt:lpstr>（3）设计实验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27</cp:revision>
  <dcterms:created xsi:type="dcterms:W3CDTF">2018-03-01T02:03:00Z</dcterms:created>
  <dcterms:modified xsi:type="dcterms:W3CDTF">2019-09-19T13:45:13Z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