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/>
          <p:cNvGrpSpPr/>
          <p:nvPr/>
        </p:nvGrpSpPr>
        <p:grpSpPr>
          <a:xfrm>
            <a:off x="752377" y="744539"/>
            <a:ext cx="10672961" cy="5349875"/>
            <a:chOff x="752858" y="744469"/>
            <a:chExt cx="10674117" cy="5349671"/>
          </a:xfrm>
        </p:grpSpPr>
        <p:sp>
          <p:nvSpPr>
            <p:cNvPr id="2051" name="Freeform 6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round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endParaRPr lang="zh-CN" kern="0">
                <a:solidFill>
                  <a:prstClr val="black"/>
                </a:solidFill>
              </a:endParaRPr>
            </a:p>
          </p:txBody>
        </p:sp>
        <p:sp>
          <p:nvSpPr>
            <p:cNvPr id="2052" name="Freeform 6"/>
            <p:cNvSpPr/>
            <p:nvPr/>
          </p:nvSpPr>
          <p:spPr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round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endParaRPr lang="zh-CN" kern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879" y="1788454"/>
            <a:ext cx="8360141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558" y="3956280"/>
            <a:ext cx="6830784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2055" name="Date Placeholder 3"/>
          <p:cNvSpPr>
            <a:spLocks noGrp="1"/>
          </p:cNvSpPr>
          <p:nvPr>
            <p:ph type="dt" sz="half" idx="10"/>
          </p:nvPr>
        </p:nvSpPr>
        <p:spPr>
          <a:xfrm>
            <a:off x="752377" y="6453189"/>
            <a:ext cx="1607929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205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114" y="6453189"/>
            <a:ext cx="702218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20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108" y="6453189"/>
            <a:ext cx="159523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30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748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6"/>
          <p:cNvSpPr/>
          <p:nvPr/>
        </p:nvSpPr>
        <p:spPr>
          <a:xfrm>
            <a:off x="8150752" y="1685925"/>
            <a:ext cx="3274586" cy="4408488"/>
          </a:xfrm>
          <a:custGeom>
            <a:avLst/>
            <a:gdLst/>
            <a:ahLst/>
            <a:cxnLst/>
            <a:rect l="l" t="t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926" y="1301361"/>
            <a:ext cx="9611720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926" y="4216328"/>
            <a:ext cx="9611720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077" name="Date Placeholder 3"/>
          <p:cNvSpPr>
            <a:spLocks noGrp="1"/>
          </p:cNvSpPr>
          <p:nvPr>
            <p:ph type="dt" sz="half" idx="10"/>
          </p:nvPr>
        </p:nvSpPr>
        <p:spPr>
          <a:xfrm>
            <a:off x="738092" y="6453189"/>
            <a:ext cx="1622214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EFEDE3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EFEDE3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30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114" y="6453189"/>
            <a:ext cx="702218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EFEDE3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307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108" y="6453189"/>
            <a:ext cx="159523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9A0DB2DC-4C9A-4742-B13C-FB6460FD3503}" type="slidenum">
              <a:rPr lang="zh-CN" altLang="en-US" noProof="1">
                <a:solidFill>
                  <a:srgbClr val="EFEDE3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EFED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51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421" y="2286000"/>
            <a:ext cx="4447207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4554" y="2286000"/>
            <a:ext cx="4447207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298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422" y="685800"/>
            <a:ext cx="959995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421" y="2340864"/>
            <a:ext cx="4443406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421" y="3305208"/>
            <a:ext cx="4443406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4164" y="2340864"/>
            <a:ext cx="4443406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4164" y="3305208"/>
            <a:ext cx="4443406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965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068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706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内容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 title="Background Shape"/>
          <p:cNvSpPr/>
          <p:nvPr/>
        </p:nvSpPr>
        <p:spPr>
          <a:xfrm>
            <a:off x="0" y="0"/>
            <a:ext cx="53031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4099" name="Rectangle 8" title="Divider Bar"/>
          <p:cNvSpPr/>
          <p:nvPr/>
        </p:nvSpPr>
        <p:spPr>
          <a:xfrm>
            <a:off x="5303148" y="0"/>
            <a:ext cx="22857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06" y="685800"/>
            <a:ext cx="3855218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5205" y="685801"/>
            <a:ext cx="5211402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06" y="2856344"/>
            <a:ext cx="3855218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102" name="Date Placeholder 4"/>
          <p:cNvSpPr>
            <a:spLocks noGrp="1"/>
          </p:cNvSpPr>
          <p:nvPr>
            <p:ph type="dt" sz="half" idx="10"/>
          </p:nvPr>
        </p:nvSpPr>
        <p:spPr>
          <a:xfrm>
            <a:off x="723806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410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338" y="6453189"/>
            <a:ext cx="2373004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410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2489" y="6453189"/>
            <a:ext cx="159523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521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 title="Background Shape"/>
          <p:cNvSpPr/>
          <p:nvPr/>
        </p:nvSpPr>
        <p:spPr>
          <a:xfrm>
            <a:off x="0" y="0"/>
            <a:ext cx="53031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5123" name="Rectangle 8" title="Divider Bar"/>
          <p:cNvSpPr/>
          <p:nvPr/>
        </p:nvSpPr>
        <p:spPr>
          <a:xfrm>
            <a:off x="5303148" y="0"/>
            <a:ext cx="22857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06" y="685800"/>
            <a:ext cx="3855218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1400" y="1"/>
            <a:ext cx="6659013" cy="685799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06" y="2855968"/>
            <a:ext cx="3855218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126" name="Date Placeholder 4"/>
          <p:cNvSpPr>
            <a:spLocks noGrp="1"/>
          </p:cNvSpPr>
          <p:nvPr>
            <p:ph type="dt" sz="half" idx="10"/>
          </p:nvPr>
        </p:nvSpPr>
        <p:spPr>
          <a:xfrm>
            <a:off x="723806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12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338" y="6453189"/>
            <a:ext cx="2373004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1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2489" y="6453189"/>
            <a:ext cx="159523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6250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422" y="2295526"/>
            <a:ext cx="9599950" cy="3571875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212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5312" y="624156"/>
            <a:ext cx="1565562" cy="5243244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422" y="624156"/>
            <a:ext cx="8178576" cy="5243244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759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 idx="4294967295"/>
          </p:nvPr>
        </p:nvSpPr>
        <p:spPr>
          <a:xfrm>
            <a:off x="1371422" y="685800"/>
            <a:ext cx="9599950" cy="14859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lvl1pPr marL="0" indent="0" algn="l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4400" kern="1200" baseline="0">
                <a:solidFill>
                  <a:schemeClr val="tx2"/>
                </a:solidFill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4294967295"/>
          </p:nvPr>
        </p:nvSpPr>
        <p:spPr>
          <a:xfrm>
            <a:off x="1371422" y="2286000"/>
            <a:ext cx="9599950" cy="35814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lvl1pPr marL="384175" indent="-384175" algn="l" defTabSz="914400" rtl="0" eaLnBrk="1" fontAlgn="base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■"/>
              <a:defRPr lang="en-US" altLang="en-US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175" algn="l" defTabSz="914400" rtl="0" eaLnBrk="1" fontAlgn="base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–"/>
              <a:defRPr lang="en-US" altLang="en-US"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175" algn="l" defTabSz="914400" rtl="0" eaLnBrk="1" fontAlgn="base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■"/>
              <a:defRPr lang="en-US" altLang="en-US" sz="18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175" algn="l" defTabSz="914400" rtl="0" eaLnBrk="1" fontAlgn="base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–"/>
              <a:defRPr lang="en-US" altLang="en-US"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175" algn="l" defTabSz="914400" rtl="0" eaLnBrk="1" fontAlgn="base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■"/>
              <a:defRPr lang="en-US" altLang="en-US" sz="16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lang="en-US" altLang="en-US"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lang="en-US" altLang="en-US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lang="en-US" altLang="en-US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lang="en-US" altLang="en-US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175" lvl="0" indent="-384175"/>
            <a:r>
              <a:t>单击此处编辑母版文本样式</a:t>
            </a:r>
          </a:p>
          <a:p>
            <a:pPr marL="914400" lvl="1" indent="-384175"/>
            <a:r>
              <a:t>二级</a:t>
            </a:r>
          </a:p>
          <a:p>
            <a:pPr marL="1371600" lvl="2" indent="-384175"/>
            <a:r>
              <a:t>三级</a:t>
            </a:r>
          </a:p>
          <a:p>
            <a:pPr marL="1828800" lvl="3" indent="-384175"/>
            <a:r>
              <a:t>四级</a:t>
            </a:r>
          </a:p>
          <a:p>
            <a:pPr marL="2286000" lvl="4" indent="-384175"/>
            <a:r>
              <a:t>五级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defTabSz="457200">
              <a:spcBef>
                <a:spcPct val="0"/>
              </a:spcBef>
              <a:spcAft>
                <a:spcPct val="0"/>
              </a:spcAft>
              <a:defRPr/>
            </a:pPr>
            <a:fld id="{19A56FBA-D027-4567-9E80-1CBD80093139}" type="datetimeFigureOut">
              <a:rPr lang="zh-CN" altLang="en-US" smtClean="0">
                <a:solidFill>
                  <a:srgbClr val="191B0E"/>
                </a:solidFill>
              </a:rPr>
              <a:pPr defTabSz="457200">
                <a:spcBef>
                  <a:spcPct val="0"/>
                </a:spcBef>
                <a:spcAft>
                  <a:spcPct val="0"/>
                </a:spcAft>
                <a:defRPr/>
              </a:pPr>
              <a:t>2021/2/15</a:t>
            </a:fld>
            <a:endParaRPr lang="zh-CN" altLang="en-US" smtClean="0">
              <a:solidFill>
                <a:srgbClr val="191B0E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defTabSz="4572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191B0E"/>
              </a:solidFill>
            </a:endParaRP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kern="0" noProof="1">
                <a:solidFill>
                  <a:srgbClr val="191B0E"/>
                </a:solidFill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kern="0" noProof="1">
              <a:solidFill>
                <a:srgbClr val="191B0E"/>
              </a:solidFill>
            </a:endParaRPr>
          </a:p>
        </p:txBody>
      </p:sp>
      <p:sp>
        <p:nvSpPr>
          <p:cNvPr id="1031" name="Rectangle 8" title="Side bar"/>
          <p:cNvSpPr/>
          <p:nvPr/>
        </p:nvSpPr>
        <p:spPr>
          <a:xfrm>
            <a:off x="477776" y="0"/>
            <a:ext cx="22857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7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indent="0" algn="l" defTabSz="914400" rtl="0" eaLnBrk="1" fontAlgn="base" latinLnBrk="0" hangingPunct="1">
        <a:lnSpc>
          <a:spcPct val="89000"/>
        </a:lnSpc>
        <a:spcBef>
          <a:spcPct val="0"/>
        </a:spcBef>
        <a:spcAft>
          <a:spcPct val="0"/>
        </a:spcAft>
        <a:buClrTx/>
        <a:buSzTx/>
        <a:buFontTx/>
        <a:buNone/>
        <a:defRPr sz="4400" kern="1200" baseline="0">
          <a:solidFill>
            <a:schemeClr val="tx2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384175" indent="-384175" algn="l" defTabSz="914400" rtl="0" eaLnBrk="1" fontAlgn="base" latinLnBrk="0" hangingPunct="1">
        <a:lnSpc>
          <a:spcPct val="94000"/>
        </a:lnSpc>
        <a:spcBef>
          <a:spcPts val="1000"/>
        </a:spcBef>
        <a:spcAft>
          <a:spcPts val="200"/>
        </a:spcAft>
        <a:buClrTx/>
        <a:buSzTx/>
        <a:buFont typeface="Franklin Gothic Book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175" algn="l" defTabSz="914400" rtl="0" eaLnBrk="1" fontAlgn="base" latinLnBrk="0" hangingPunct="1">
        <a:lnSpc>
          <a:spcPct val="94000"/>
        </a:lnSpc>
        <a:spcBef>
          <a:spcPts val="500"/>
        </a:spcBef>
        <a:spcAft>
          <a:spcPts val="200"/>
        </a:spcAft>
        <a:buClrTx/>
        <a:buSzTx/>
        <a:buFont typeface="Franklin Gothic Book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175" algn="l" defTabSz="914400" rtl="0" eaLnBrk="1" fontAlgn="base" latinLnBrk="0" hangingPunct="1">
        <a:lnSpc>
          <a:spcPct val="94000"/>
        </a:lnSpc>
        <a:spcBef>
          <a:spcPts val="500"/>
        </a:spcBef>
        <a:spcAft>
          <a:spcPts val="200"/>
        </a:spcAft>
        <a:buClrTx/>
        <a:buSzTx/>
        <a:buFont typeface="Franklin Gothic Book" pitchFamily="34" charset="0"/>
        <a:buChar char="■"/>
        <a:defRPr sz="1800" i="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175" algn="l" defTabSz="914400" rtl="0" eaLnBrk="1" fontAlgn="base" latinLnBrk="0" hangingPunct="1">
        <a:lnSpc>
          <a:spcPct val="94000"/>
        </a:lnSpc>
        <a:spcBef>
          <a:spcPts val="500"/>
        </a:spcBef>
        <a:spcAft>
          <a:spcPts val="200"/>
        </a:spcAft>
        <a:buClrTx/>
        <a:buSzTx/>
        <a:buFont typeface="Franklin Gothic Book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175" algn="l" defTabSz="914400" rtl="0" eaLnBrk="1" fontAlgn="base" latinLnBrk="0" hangingPunct="1">
        <a:lnSpc>
          <a:spcPct val="94000"/>
        </a:lnSpc>
        <a:spcBef>
          <a:spcPts val="500"/>
        </a:spcBef>
        <a:spcAft>
          <a:spcPts val="200"/>
        </a:spcAft>
        <a:buClrTx/>
        <a:buSzTx/>
        <a:buFont typeface="Franklin Gothic Book" pitchFamily="34" charset="0"/>
        <a:buChar char="■"/>
        <a:defRPr sz="1600" i="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"/>
          <p:cNvSpPr>
            <a:spLocks noGrp="1"/>
          </p:cNvSpPr>
          <p:nvPr>
            <p:ph type="ctrTitle"/>
          </p:nvPr>
        </p:nvSpPr>
        <p:spPr>
          <a:xfrm>
            <a:off x="1171424" y="2111378"/>
            <a:ext cx="9825346" cy="197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 pitchFamily="34" charset="0"/>
                <a:ea typeface="+mj-ea"/>
                <a:cs typeface="+mj-cs"/>
              </a:rPr>
              <a:t>12.1</a:t>
            </a:r>
            <a:r>
              <a:rPr kumimoji="0" lang="zh-CN" altLang="en-US" sz="72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 pitchFamily="34" charset="0"/>
                <a:ea typeface="+mj-ea"/>
                <a:cs typeface="+mj-cs"/>
              </a:rPr>
              <a:t>机械能</a:t>
            </a:r>
            <a:endParaRPr kumimoji="0" lang="zh-CN" altLang="en-US" sz="7200" b="0" i="0" u="none" strike="noStrike" kern="1200" cap="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492402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内容占位符 10"/>
          <p:cNvSpPr/>
          <p:nvPr/>
        </p:nvSpPr>
        <p:spPr>
          <a:xfrm>
            <a:off x="736504" y="0"/>
            <a:ext cx="6268222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④实验步骤：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A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．用质量较小的钢球分别从斜面的不同高度滑下，分别推动水平面上同一位置的木块，观察并比较木块被推动的距离；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B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．分别用质量不同的钢球从斜面的同一高度滑下，分别推动水平面上同一位置的木块，观察并比较木块被推动的距离；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638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87" y="561975"/>
            <a:ext cx="5355528" cy="143668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638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887" y="2765428"/>
            <a:ext cx="5355528" cy="12223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6388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887" y="4752978"/>
            <a:ext cx="5355528" cy="1509713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59031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 fill="hold"/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 fill="hold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内容占位符 10"/>
          <p:cNvSpPr/>
          <p:nvPr/>
        </p:nvSpPr>
        <p:spPr>
          <a:xfrm>
            <a:off x="736504" y="0"/>
            <a:ext cx="6268222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/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（</a:t>
            </a: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4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）进行实验：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（</a:t>
            </a: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5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）分析论证：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．物体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动能的大小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跟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速度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、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质量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有关。质量相同的物体，运动的速度越大，它的动能越大；运动速度相同的物体，质量越大，它的动能也越大。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741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87" y="561975"/>
            <a:ext cx="5355528" cy="143668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1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887" y="2765428"/>
            <a:ext cx="5355528" cy="12223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12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887" y="4752978"/>
            <a:ext cx="5355528" cy="1509713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4606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 fill="hold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 fill="hold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 fill="hold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 fill="hold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内容占位符 10"/>
          <p:cNvSpPr/>
          <p:nvPr/>
        </p:nvSpPr>
        <p:spPr>
          <a:xfrm>
            <a:off x="736504" y="0"/>
            <a:ext cx="11453909" cy="23002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20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三、势能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．重力势能：物体由于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位置较高而具有的能量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叫做重力势能。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8434" name="组合 9"/>
          <p:cNvGrpSpPr/>
          <p:nvPr/>
        </p:nvGrpSpPr>
        <p:grpSpPr>
          <a:xfrm>
            <a:off x="7014251" y="2317750"/>
            <a:ext cx="4439659" cy="3498850"/>
            <a:chOff x="6859680" y="1650559"/>
            <a:chExt cx="4440305" cy="3498956"/>
          </a:xfrm>
        </p:grpSpPr>
        <p:pic>
          <p:nvPicPr>
            <p:cNvPr id="18435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9680" y="1650559"/>
              <a:ext cx="4440305" cy="2878277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8436" name="内容占位符 10"/>
            <p:cNvSpPr/>
            <p:nvPr/>
          </p:nvSpPr>
          <p:spPr>
            <a:xfrm>
              <a:off x="6859680" y="4546292"/>
              <a:ext cx="4440305" cy="60322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3200" kern="0">
                  <a:solidFill>
                    <a:srgbClr val="0000CC"/>
                  </a:solidFill>
                  <a:latin typeface="Times New Roman" pitchFamily="18" charset="0"/>
                </a:rPr>
                <a:t>举高的重锤具有能量</a:t>
              </a:r>
            </a:p>
          </p:txBody>
        </p:sp>
      </p:grpSp>
      <p:grpSp>
        <p:nvGrpSpPr>
          <p:cNvPr id="18437" name="组合 1"/>
          <p:cNvGrpSpPr/>
          <p:nvPr/>
        </p:nvGrpSpPr>
        <p:grpSpPr>
          <a:xfrm>
            <a:off x="1095234" y="2317750"/>
            <a:ext cx="4796801" cy="3498850"/>
            <a:chOff x="3657600" y="-2397903"/>
            <a:chExt cx="4796589" cy="3498956"/>
          </a:xfrm>
        </p:grpSpPr>
        <p:pic>
          <p:nvPicPr>
            <p:cNvPr id="18438" name="图片 7"/>
            <p:cNvPicPr>
              <a:picLocks noChangeAspect="1"/>
            </p:cNvPicPr>
            <p:nvPr/>
          </p:nvPicPr>
          <p:blipFill>
            <a:blip r:embed="rId3"/>
            <a:srcRect l="14690" r="12934" b="10249"/>
            <a:stretch>
              <a:fillRect/>
            </a:stretch>
          </p:blipFill>
          <p:spPr>
            <a:xfrm>
              <a:off x="3896215" y="-2397903"/>
              <a:ext cx="4399570" cy="2878277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8439" name="内容占位符 10"/>
            <p:cNvSpPr/>
            <p:nvPr/>
          </p:nvSpPr>
          <p:spPr>
            <a:xfrm>
              <a:off x="3657600" y="497830"/>
              <a:ext cx="4796589" cy="60322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3200" kern="0">
                  <a:solidFill>
                    <a:srgbClr val="0000CC"/>
                  </a:solidFill>
                  <a:latin typeface="Times New Roman" pitchFamily="18" charset="0"/>
                </a:rPr>
                <a:t>高处下落的水流具有能量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561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内容占位符 10"/>
          <p:cNvSpPr/>
          <p:nvPr/>
        </p:nvSpPr>
        <p:spPr>
          <a:xfrm>
            <a:off x="736504" y="0"/>
            <a:ext cx="11453909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讨论：我们可以用如图所示的装置探究重力势能的大小与哪些因素有关。图中是如何比较重力势能大小的？该实验采用了哪些科学方法？重力势能的大小与哪些因素有关？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．重力势能的大小与物体的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质量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、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高度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有关。物体的质量越大、位置越高，重力势能越大。</a:t>
            </a:r>
          </a:p>
        </p:txBody>
      </p:sp>
      <p:sp>
        <p:nvSpPr>
          <p:cNvPr id="19458" name="内容占位符 10"/>
          <p:cNvSpPr/>
          <p:nvPr/>
        </p:nvSpPr>
        <p:spPr>
          <a:xfrm>
            <a:off x="1277773" y="4689475"/>
            <a:ext cx="5185687" cy="603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探究重力势能与质量的关系</a:t>
            </a:r>
          </a:p>
        </p:txBody>
      </p:sp>
      <p:sp>
        <p:nvSpPr>
          <p:cNvPr id="19459" name="内容占位符 10"/>
          <p:cNvSpPr/>
          <p:nvPr/>
        </p:nvSpPr>
        <p:spPr>
          <a:xfrm>
            <a:off x="6744411" y="4689475"/>
            <a:ext cx="5185687" cy="603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探究重力势能与高度的关系</a:t>
            </a:r>
          </a:p>
        </p:txBody>
      </p:sp>
      <p:grpSp>
        <p:nvGrpSpPr>
          <p:cNvPr id="19460" name="组合 23"/>
          <p:cNvGrpSpPr/>
          <p:nvPr/>
        </p:nvGrpSpPr>
        <p:grpSpPr>
          <a:xfrm>
            <a:off x="1966657" y="2251075"/>
            <a:ext cx="3555537" cy="2508250"/>
            <a:chOff x="1966255" y="2250494"/>
            <a:chExt cx="3557005" cy="2508094"/>
          </a:xfrm>
        </p:grpSpPr>
        <p:pic>
          <p:nvPicPr>
            <p:cNvPr id="19461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9130" y="2250494"/>
              <a:ext cx="3414130" cy="2508094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9462" name="内容占位符 10"/>
            <p:cNvSpPr/>
            <p:nvPr/>
          </p:nvSpPr>
          <p:spPr>
            <a:xfrm>
              <a:off x="1966255" y="3231505"/>
              <a:ext cx="554696" cy="46419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altLang="zh-CN" sz="2000" i="1" kern="0">
                  <a:solidFill>
                    <a:srgbClr val="0000CC"/>
                  </a:solidFill>
                  <a:latin typeface="Times New Roman" pitchFamily="18" charset="0"/>
                </a:rPr>
                <a:t>h</a:t>
              </a:r>
              <a:r>
                <a:rPr altLang="zh-CN" sz="2000" kern="0" baseline="-25000">
                  <a:solidFill>
                    <a:srgbClr val="0000CC"/>
                  </a:solidFill>
                  <a:latin typeface="Times New Roman" pitchFamily="18" charset="0"/>
                </a:rPr>
                <a:t>1</a:t>
              </a:r>
              <a:endParaRPr lang="zh-CN" sz="2000" kern="0" baseline="-250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9463" name="内容占位符 10"/>
            <p:cNvSpPr/>
            <p:nvPr/>
          </p:nvSpPr>
          <p:spPr>
            <a:xfrm>
              <a:off x="3813617" y="3252798"/>
              <a:ext cx="554696" cy="46419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altLang="zh-CN" sz="2000" i="1" kern="0">
                  <a:solidFill>
                    <a:srgbClr val="0000CC"/>
                  </a:solidFill>
                  <a:latin typeface="Times New Roman" pitchFamily="18" charset="0"/>
                </a:rPr>
                <a:t>h</a:t>
              </a:r>
              <a:r>
                <a:rPr altLang="zh-CN" sz="2000" kern="0" baseline="-25000">
                  <a:solidFill>
                    <a:srgbClr val="0000CC"/>
                  </a:solidFill>
                  <a:latin typeface="Times New Roman" pitchFamily="18" charset="0"/>
                </a:rPr>
                <a:t>1</a:t>
              </a:r>
              <a:endParaRPr lang="zh-CN" sz="2000" kern="0" baseline="-250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464" name="组合 22"/>
          <p:cNvGrpSpPr/>
          <p:nvPr/>
        </p:nvGrpSpPr>
        <p:grpSpPr>
          <a:xfrm>
            <a:off x="7309488" y="1765303"/>
            <a:ext cx="3603156" cy="2974975"/>
            <a:chOff x="7310297" y="1765933"/>
            <a:chExt cx="3603189" cy="2973730"/>
          </a:xfrm>
        </p:grpSpPr>
        <p:pic>
          <p:nvPicPr>
            <p:cNvPr id="19465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5326" y="1765933"/>
              <a:ext cx="3468160" cy="2973730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9466" name="内容占位符 10"/>
            <p:cNvSpPr/>
            <p:nvPr/>
          </p:nvSpPr>
          <p:spPr>
            <a:xfrm>
              <a:off x="7310297" y="3196902"/>
              <a:ext cx="554696" cy="46419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altLang="zh-CN" sz="2000" i="1" kern="0">
                  <a:solidFill>
                    <a:srgbClr val="0000CC"/>
                  </a:solidFill>
                  <a:latin typeface="Times New Roman" pitchFamily="18" charset="0"/>
                </a:rPr>
                <a:t>h</a:t>
              </a:r>
              <a:r>
                <a:rPr altLang="zh-CN" sz="2000" kern="0" baseline="-25000">
                  <a:solidFill>
                    <a:srgbClr val="0000CC"/>
                  </a:solidFill>
                  <a:latin typeface="Times New Roman" pitchFamily="18" charset="0"/>
                </a:rPr>
                <a:t>1</a:t>
              </a:r>
              <a:endParaRPr lang="zh-CN" sz="2000" kern="0" baseline="-250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9467" name="内容占位符 10"/>
            <p:cNvSpPr/>
            <p:nvPr/>
          </p:nvSpPr>
          <p:spPr>
            <a:xfrm>
              <a:off x="9179406" y="2964804"/>
              <a:ext cx="554696" cy="46419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altLang="zh-CN" sz="2000" i="1" kern="0">
                  <a:solidFill>
                    <a:srgbClr val="0000CC"/>
                  </a:solidFill>
                  <a:latin typeface="Times New Roman" pitchFamily="18" charset="0"/>
                </a:rPr>
                <a:t>h</a:t>
              </a:r>
              <a:r>
                <a:rPr altLang="zh-CN" sz="2000" kern="0" baseline="-25000">
                  <a:solidFill>
                    <a:srgbClr val="0000CC"/>
                  </a:solidFill>
                  <a:latin typeface="Times New Roman" pitchFamily="18" charset="0"/>
                </a:rPr>
                <a:t>2</a:t>
              </a:r>
              <a:endParaRPr lang="zh-CN" sz="2000" kern="0" baseline="-2500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537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内容占位符 10"/>
          <p:cNvSpPr/>
          <p:nvPr/>
        </p:nvSpPr>
        <p:spPr>
          <a:xfrm>
            <a:off x="736504" y="0"/>
            <a:ext cx="11453909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20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．弹性势能：物体由于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发生弹性形变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而具有的能量叫弹性势能。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0482" name="组合 4"/>
          <p:cNvGrpSpPr/>
          <p:nvPr/>
        </p:nvGrpSpPr>
        <p:grpSpPr>
          <a:xfrm>
            <a:off x="6657110" y="3930650"/>
            <a:ext cx="3722203" cy="2857500"/>
            <a:chOff x="2335023" y="1666602"/>
            <a:chExt cx="3928723" cy="2859019"/>
          </a:xfrm>
        </p:grpSpPr>
        <p:pic>
          <p:nvPicPr>
            <p:cNvPr id="20483" name="图片 225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5023" y="1666602"/>
              <a:ext cx="3664723" cy="2372794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20484" name="内容占位符 10"/>
            <p:cNvSpPr/>
            <p:nvPr/>
          </p:nvSpPr>
          <p:spPr>
            <a:xfrm>
              <a:off x="2335023" y="4048935"/>
              <a:ext cx="3928723" cy="47668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2400" kern="0">
                  <a:solidFill>
                    <a:srgbClr val="0000CC"/>
                  </a:solidFill>
                  <a:latin typeface="Times New Roman" pitchFamily="18" charset="0"/>
                </a:rPr>
                <a:t>拉开的橡皮筋具有能量</a:t>
              </a:r>
            </a:p>
          </p:txBody>
        </p:sp>
      </p:grpSp>
      <p:grpSp>
        <p:nvGrpSpPr>
          <p:cNvPr id="20485" name="组合 18"/>
          <p:cNvGrpSpPr/>
          <p:nvPr/>
        </p:nvGrpSpPr>
        <p:grpSpPr>
          <a:xfrm>
            <a:off x="992061" y="1127128"/>
            <a:ext cx="3107920" cy="2659063"/>
            <a:chOff x="847262" y="1303417"/>
            <a:chExt cx="3109303" cy="2658851"/>
          </a:xfrm>
        </p:grpSpPr>
        <p:pic>
          <p:nvPicPr>
            <p:cNvPr id="20486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262" y="1303417"/>
              <a:ext cx="3091758" cy="2125583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20487" name="内容占位符 10"/>
            <p:cNvSpPr/>
            <p:nvPr/>
          </p:nvSpPr>
          <p:spPr>
            <a:xfrm>
              <a:off x="864807" y="3463300"/>
              <a:ext cx="3091758" cy="49896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2400" kern="0">
                  <a:solidFill>
                    <a:srgbClr val="0000CC"/>
                  </a:solidFill>
                  <a:latin typeface="Times New Roman" pitchFamily="18" charset="0"/>
                </a:rPr>
                <a:t>拉开的弓具有能量</a:t>
              </a:r>
            </a:p>
          </p:txBody>
        </p:sp>
      </p:grpSp>
      <p:grpSp>
        <p:nvGrpSpPr>
          <p:cNvPr id="20488" name="组合 21"/>
          <p:cNvGrpSpPr/>
          <p:nvPr/>
        </p:nvGrpSpPr>
        <p:grpSpPr>
          <a:xfrm>
            <a:off x="2082529" y="3925891"/>
            <a:ext cx="4058710" cy="2835275"/>
            <a:chOff x="1519991" y="4006834"/>
            <a:chExt cx="4058652" cy="2834216"/>
          </a:xfrm>
        </p:grpSpPr>
        <p:pic>
          <p:nvPicPr>
            <p:cNvPr id="20489" name="图片 2"/>
            <p:cNvPicPr>
              <a:picLocks noChangeAspect="1"/>
            </p:cNvPicPr>
            <p:nvPr/>
          </p:nvPicPr>
          <p:blipFill>
            <a:blip r:embed="rId4"/>
            <a:srcRect l="9630" r="2708"/>
            <a:stretch>
              <a:fillRect/>
            </a:stretch>
          </p:blipFill>
          <p:spPr>
            <a:xfrm>
              <a:off x="1813008" y="4006834"/>
              <a:ext cx="3472619" cy="2334569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20490" name="内容占位符 10"/>
            <p:cNvSpPr/>
            <p:nvPr/>
          </p:nvSpPr>
          <p:spPr>
            <a:xfrm>
              <a:off x="1519991" y="6376052"/>
              <a:ext cx="4058652" cy="46499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2400" kern="0">
                  <a:solidFill>
                    <a:srgbClr val="0000CC"/>
                  </a:solidFill>
                  <a:latin typeface="Times New Roman" pitchFamily="18" charset="0"/>
                </a:rPr>
                <a:t>压缩或拉伸的弹簧具有能量</a:t>
              </a:r>
            </a:p>
          </p:txBody>
        </p:sp>
      </p:grpSp>
      <p:grpSp>
        <p:nvGrpSpPr>
          <p:cNvPr id="20491" name="组合 19"/>
          <p:cNvGrpSpPr/>
          <p:nvPr/>
        </p:nvGrpSpPr>
        <p:grpSpPr>
          <a:xfrm>
            <a:off x="4925372" y="1127125"/>
            <a:ext cx="3092047" cy="2681288"/>
            <a:chOff x="4335056" y="1303417"/>
            <a:chExt cx="3091758" cy="2681134"/>
          </a:xfrm>
        </p:grpSpPr>
        <p:pic>
          <p:nvPicPr>
            <p:cNvPr id="20492" name="图片 9"/>
            <p:cNvPicPr>
              <a:picLocks noChangeAspect="1"/>
            </p:cNvPicPr>
            <p:nvPr/>
          </p:nvPicPr>
          <p:blipFill>
            <a:blip r:embed="rId5"/>
            <a:srcRect l="15499" r="9593"/>
            <a:stretch>
              <a:fillRect/>
            </a:stretch>
          </p:blipFill>
          <p:spPr>
            <a:xfrm>
              <a:off x="4346730" y="1303417"/>
              <a:ext cx="3080084" cy="2159883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20493" name="内容占位符 10"/>
            <p:cNvSpPr/>
            <p:nvPr/>
          </p:nvSpPr>
          <p:spPr>
            <a:xfrm>
              <a:off x="4335056" y="3485583"/>
              <a:ext cx="3091758" cy="49896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2400" kern="0">
                  <a:solidFill>
                    <a:srgbClr val="0000CC"/>
                  </a:solidFill>
                  <a:latin typeface="Times New Roman" pitchFamily="18" charset="0"/>
                </a:rPr>
                <a:t>下凹的蹦床具有能量</a:t>
              </a:r>
            </a:p>
          </p:txBody>
        </p:sp>
      </p:grpSp>
      <p:grpSp>
        <p:nvGrpSpPr>
          <p:cNvPr id="20494" name="组合 20"/>
          <p:cNvGrpSpPr/>
          <p:nvPr/>
        </p:nvGrpSpPr>
        <p:grpSpPr>
          <a:xfrm>
            <a:off x="8506307" y="1092203"/>
            <a:ext cx="3092047" cy="2716213"/>
            <a:chOff x="8363638" y="1269117"/>
            <a:chExt cx="3091758" cy="2715434"/>
          </a:xfrm>
        </p:grpSpPr>
        <p:pic>
          <p:nvPicPr>
            <p:cNvPr id="20495" name="图片 11"/>
            <p:cNvPicPr>
              <a:picLocks noChangeAspect="1"/>
            </p:cNvPicPr>
            <p:nvPr/>
          </p:nvPicPr>
          <p:blipFill>
            <a:blip r:embed="rId6"/>
            <a:srcRect l="3281" t="833" r="20931" b="3905"/>
            <a:stretch>
              <a:fillRect/>
            </a:stretch>
          </p:blipFill>
          <p:spPr>
            <a:xfrm>
              <a:off x="8375312" y="1269117"/>
              <a:ext cx="3080084" cy="2159883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20496" name="内容占位符 10"/>
            <p:cNvSpPr/>
            <p:nvPr/>
          </p:nvSpPr>
          <p:spPr>
            <a:xfrm>
              <a:off x="8363638" y="3485583"/>
              <a:ext cx="3091758" cy="49896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2400" kern="0">
                  <a:solidFill>
                    <a:srgbClr val="0000CC"/>
                  </a:solidFill>
                  <a:latin typeface="Times New Roman" pitchFamily="18" charset="0"/>
                </a:rPr>
                <a:t>压弯的跳板具有能量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136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内容占位符 10"/>
          <p:cNvSpPr/>
          <p:nvPr/>
        </p:nvSpPr>
        <p:spPr>
          <a:xfrm>
            <a:off x="736504" y="0"/>
            <a:ext cx="11453909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20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4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．弹性势能的大小与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弹性形变大小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、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倔强（弹性）系数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有关。物体的弹性形变越大、倔强系数越大，弹性势能越大。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四、机械能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．机械能：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动能和势能统称为机械能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．机械能的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大小等于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物体具有的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动能和势能之和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讨论：物体内的分子在永不停息的做无规则运动，能否说物体内的分子运动越剧烈，物体的机械能越大。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69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 fill="hold"/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内容占位符 10"/>
          <p:cNvSpPr/>
          <p:nvPr/>
        </p:nvSpPr>
        <p:spPr>
          <a:xfrm>
            <a:off x="841267" y="2878138"/>
            <a:ext cx="657139" cy="2159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3600" kern="0">
                <a:solidFill>
                  <a:srgbClr val="0000CC"/>
                </a:solidFill>
                <a:latin typeface="Times New Roman" pitchFamily="18" charset="0"/>
              </a:rPr>
              <a:t>机械能</a:t>
            </a:r>
          </a:p>
        </p:txBody>
      </p:sp>
      <p:sp>
        <p:nvSpPr>
          <p:cNvPr id="22530" name="左大括号 1"/>
          <p:cNvSpPr/>
          <p:nvPr/>
        </p:nvSpPr>
        <p:spPr>
          <a:xfrm>
            <a:off x="1579357" y="1123950"/>
            <a:ext cx="546029" cy="5410200"/>
          </a:xfrm>
          <a:prstGeom prst="leftBrace">
            <a:avLst>
              <a:gd name="adj1" fmla="val 78889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prstClr val="black"/>
              </a:solidFill>
            </a:endParaRPr>
          </a:p>
        </p:txBody>
      </p:sp>
      <p:sp>
        <p:nvSpPr>
          <p:cNvPr id="22531" name="内容占位符 10"/>
          <p:cNvSpPr/>
          <p:nvPr/>
        </p:nvSpPr>
        <p:spPr>
          <a:xfrm>
            <a:off x="2023801" y="1008063"/>
            <a:ext cx="1165073" cy="5651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能量</a:t>
            </a:r>
          </a:p>
        </p:txBody>
      </p:sp>
      <p:sp>
        <p:nvSpPr>
          <p:cNvPr id="22532" name="左大括号 13"/>
          <p:cNvSpPr/>
          <p:nvPr/>
        </p:nvSpPr>
        <p:spPr>
          <a:xfrm>
            <a:off x="2926971" y="246066"/>
            <a:ext cx="544442" cy="2033587"/>
          </a:xfrm>
          <a:prstGeom prst="leftBrace">
            <a:avLst>
              <a:gd name="adj1" fmla="val 78913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22533" name="左大括号 37"/>
          <p:cNvSpPr/>
          <p:nvPr/>
        </p:nvSpPr>
        <p:spPr>
          <a:xfrm>
            <a:off x="3001572" y="4752978"/>
            <a:ext cx="546029" cy="1033463"/>
          </a:xfrm>
          <a:prstGeom prst="leftBrace">
            <a:avLst>
              <a:gd name="adj1" fmla="val 47311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22534" name="内容占位符 10"/>
          <p:cNvSpPr/>
          <p:nvPr/>
        </p:nvSpPr>
        <p:spPr>
          <a:xfrm>
            <a:off x="3380937" y="20641"/>
            <a:ext cx="8231703" cy="49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定义：物体能够对外做功，表示这个物体具有能量</a:t>
            </a:r>
          </a:p>
          <a:p>
            <a:pPr algn="just" eaLnBrk="1" hangingPunct="1"/>
            <a:endParaRPr 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35" name="内容占位符 10"/>
          <p:cNvSpPr/>
          <p:nvPr/>
        </p:nvSpPr>
        <p:spPr>
          <a:xfrm>
            <a:off x="3380935" y="1003300"/>
            <a:ext cx="8809478" cy="5334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能量的意义：能量是</a:t>
            </a:r>
            <a:r>
              <a:rPr lang="zh-CN" sz="2800" kern="0">
                <a:solidFill>
                  <a:srgbClr val="FF0000"/>
                </a:solidFill>
                <a:latin typeface="Times New Roman" pitchFamily="18" charset="0"/>
              </a:rPr>
              <a:t>表示物体做功本领大小</a:t>
            </a:r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的物理量。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36" name="内容占位符 10"/>
          <p:cNvSpPr/>
          <p:nvPr/>
        </p:nvSpPr>
        <p:spPr>
          <a:xfrm>
            <a:off x="3380936" y="1520828"/>
            <a:ext cx="7549167" cy="5445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能量的大小，用能够做功的多少来衡量</a:t>
            </a:r>
          </a:p>
        </p:txBody>
      </p:sp>
      <p:sp>
        <p:nvSpPr>
          <p:cNvPr id="22537" name="内容占位符 10"/>
          <p:cNvSpPr/>
          <p:nvPr/>
        </p:nvSpPr>
        <p:spPr>
          <a:xfrm>
            <a:off x="2025387" y="3194050"/>
            <a:ext cx="965074" cy="5334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动能</a:t>
            </a:r>
          </a:p>
        </p:txBody>
      </p:sp>
      <p:sp>
        <p:nvSpPr>
          <p:cNvPr id="22538" name="内容占位符 10"/>
          <p:cNvSpPr/>
          <p:nvPr/>
        </p:nvSpPr>
        <p:spPr>
          <a:xfrm>
            <a:off x="3396808" y="2522538"/>
            <a:ext cx="7360280" cy="5445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定义：物体由于运动而具有的能叫动能</a:t>
            </a:r>
          </a:p>
        </p:txBody>
      </p:sp>
      <p:sp>
        <p:nvSpPr>
          <p:cNvPr id="22539" name="内容占位符 10"/>
          <p:cNvSpPr/>
          <p:nvPr/>
        </p:nvSpPr>
        <p:spPr>
          <a:xfrm>
            <a:off x="2079356" y="6151566"/>
            <a:ext cx="1426977" cy="61753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机械能</a:t>
            </a:r>
          </a:p>
        </p:txBody>
      </p:sp>
      <p:sp>
        <p:nvSpPr>
          <p:cNvPr id="22540" name="内容占位符 10"/>
          <p:cNvSpPr/>
          <p:nvPr/>
        </p:nvSpPr>
        <p:spPr>
          <a:xfrm>
            <a:off x="3399982" y="3913188"/>
            <a:ext cx="3798394" cy="5207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影响动能大小的因素：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41" name="内容占位符 10"/>
          <p:cNvSpPr/>
          <p:nvPr/>
        </p:nvSpPr>
        <p:spPr>
          <a:xfrm>
            <a:off x="3506332" y="4556128"/>
            <a:ext cx="1904752" cy="5318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重力势能</a:t>
            </a:r>
          </a:p>
        </p:txBody>
      </p:sp>
      <p:sp>
        <p:nvSpPr>
          <p:cNvPr id="22542" name="内容占位符 10"/>
          <p:cNvSpPr/>
          <p:nvPr/>
        </p:nvSpPr>
        <p:spPr>
          <a:xfrm>
            <a:off x="3380936" y="504828"/>
            <a:ext cx="3836489" cy="5127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能量的单位：焦耳（</a:t>
            </a:r>
            <a:r>
              <a:rPr altLang="zh-CN" sz="2800" kern="0">
                <a:solidFill>
                  <a:srgbClr val="0000CC"/>
                </a:solidFill>
                <a:latin typeface="Times New Roman" pitchFamily="18" charset="0"/>
              </a:rPr>
              <a:t>J</a:t>
            </a:r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）</a:t>
            </a:r>
          </a:p>
        </p:txBody>
      </p:sp>
      <p:sp>
        <p:nvSpPr>
          <p:cNvPr id="22543" name="左大括号 31"/>
          <p:cNvSpPr/>
          <p:nvPr/>
        </p:nvSpPr>
        <p:spPr>
          <a:xfrm>
            <a:off x="2850780" y="2733675"/>
            <a:ext cx="546029" cy="1462088"/>
          </a:xfrm>
          <a:prstGeom prst="leftBrace">
            <a:avLst>
              <a:gd name="adj1" fmla="val 66933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22544" name="内容占位符 10"/>
          <p:cNvSpPr/>
          <p:nvPr/>
        </p:nvSpPr>
        <p:spPr>
          <a:xfrm>
            <a:off x="7141233" y="3762378"/>
            <a:ext cx="2226972" cy="10445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（</a:t>
            </a:r>
            <a:r>
              <a:rPr altLang="zh-CN" sz="2800" kern="0">
                <a:solidFill>
                  <a:srgbClr val="0000CC"/>
                </a:solidFill>
                <a:latin typeface="Times New Roman" pitchFamily="18" charset="0"/>
              </a:rPr>
              <a:t>1</a:t>
            </a:r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）质量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（</a:t>
            </a:r>
            <a:r>
              <a:rPr altLang="zh-CN" sz="2800" kern="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）速度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45" name="文本框 44"/>
          <p:cNvSpPr/>
          <p:nvPr/>
        </p:nvSpPr>
        <p:spPr>
          <a:xfrm>
            <a:off x="5484099" y="4367216"/>
            <a:ext cx="4349184" cy="9540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定义：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影响重力势能大小的因素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46" name="左大括号 46"/>
          <p:cNvSpPr/>
          <p:nvPr/>
        </p:nvSpPr>
        <p:spPr>
          <a:xfrm>
            <a:off x="5101563" y="4560891"/>
            <a:ext cx="365077" cy="604837"/>
          </a:xfrm>
          <a:prstGeom prst="leftBrace">
            <a:avLst>
              <a:gd name="adj1" fmla="val 41413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22547" name="内容占位符 10"/>
          <p:cNvSpPr/>
          <p:nvPr/>
        </p:nvSpPr>
        <p:spPr>
          <a:xfrm>
            <a:off x="3380935" y="2051053"/>
            <a:ext cx="3950774" cy="5445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一切物体都具有能量</a:t>
            </a:r>
          </a:p>
        </p:txBody>
      </p:sp>
      <p:sp>
        <p:nvSpPr>
          <p:cNvPr id="22548" name="内容占位符 10"/>
          <p:cNvSpPr/>
          <p:nvPr/>
        </p:nvSpPr>
        <p:spPr>
          <a:xfrm>
            <a:off x="2025387" y="4999038"/>
            <a:ext cx="965074" cy="5318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势能</a:t>
            </a:r>
          </a:p>
        </p:txBody>
      </p:sp>
      <p:sp>
        <p:nvSpPr>
          <p:cNvPr id="22549" name="左大括号 35"/>
          <p:cNvSpPr/>
          <p:nvPr/>
        </p:nvSpPr>
        <p:spPr>
          <a:xfrm>
            <a:off x="6833298" y="3817941"/>
            <a:ext cx="544441" cy="803275"/>
          </a:xfrm>
          <a:prstGeom prst="leftBrace">
            <a:avLst>
              <a:gd name="adj1" fmla="val 36880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22550" name="内容占位符 10"/>
          <p:cNvSpPr/>
          <p:nvPr/>
        </p:nvSpPr>
        <p:spPr>
          <a:xfrm>
            <a:off x="3380936" y="3143250"/>
            <a:ext cx="4301565" cy="5207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探究影响动能大小的因素：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51" name="内容占位符 10"/>
          <p:cNvSpPr/>
          <p:nvPr/>
        </p:nvSpPr>
        <p:spPr>
          <a:xfrm>
            <a:off x="8079323" y="2941641"/>
            <a:ext cx="2638082" cy="10429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控制变量法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转换法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52" name="左大括号 43"/>
          <p:cNvSpPr/>
          <p:nvPr/>
        </p:nvSpPr>
        <p:spPr>
          <a:xfrm>
            <a:off x="7738055" y="3105153"/>
            <a:ext cx="303173" cy="625475"/>
          </a:xfrm>
          <a:prstGeom prst="leftBrace">
            <a:avLst>
              <a:gd name="adj1" fmla="val 51571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22553" name="内容占位符 10"/>
          <p:cNvSpPr/>
          <p:nvPr/>
        </p:nvSpPr>
        <p:spPr>
          <a:xfrm>
            <a:off x="3471411" y="5440363"/>
            <a:ext cx="1904752" cy="5318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弹性势能</a:t>
            </a:r>
          </a:p>
        </p:txBody>
      </p:sp>
      <p:sp>
        <p:nvSpPr>
          <p:cNvPr id="22554" name="内容占位符 10"/>
          <p:cNvSpPr/>
          <p:nvPr/>
        </p:nvSpPr>
        <p:spPr>
          <a:xfrm>
            <a:off x="9741220" y="4556125"/>
            <a:ext cx="2226972" cy="10429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（</a:t>
            </a:r>
            <a:r>
              <a:rPr altLang="zh-CN" sz="2800" kern="0">
                <a:solidFill>
                  <a:srgbClr val="0000CC"/>
                </a:solidFill>
                <a:latin typeface="Times New Roman" pitchFamily="18" charset="0"/>
              </a:rPr>
              <a:t>1</a:t>
            </a:r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）质量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（</a:t>
            </a:r>
            <a:r>
              <a:rPr altLang="zh-CN" sz="2800" kern="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）高度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55" name="左大括号 50"/>
          <p:cNvSpPr/>
          <p:nvPr/>
        </p:nvSpPr>
        <p:spPr>
          <a:xfrm>
            <a:off x="9534872" y="4640266"/>
            <a:ext cx="412696" cy="801687"/>
          </a:xfrm>
          <a:prstGeom prst="leftBrace">
            <a:avLst>
              <a:gd name="adj1" fmla="val 48558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22556" name="文本框 51"/>
          <p:cNvSpPr/>
          <p:nvPr/>
        </p:nvSpPr>
        <p:spPr>
          <a:xfrm>
            <a:off x="5430131" y="5268916"/>
            <a:ext cx="4349184" cy="9540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定义：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影响弹性势能大小的因素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57" name="左大括号 52"/>
          <p:cNvSpPr/>
          <p:nvPr/>
        </p:nvSpPr>
        <p:spPr>
          <a:xfrm>
            <a:off x="5049181" y="5464175"/>
            <a:ext cx="363490" cy="604838"/>
          </a:xfrm>
          <a:prstGeom prst="leftBrace">
            <a:avLst>
              <a:gd name="adj1" fmla="val 41594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22558" name="内容占位符 10"/>
          <p:cNvSpPr/>
          <p:nvPr/>
        </p:nvSpPr>
        <p:spPr>
          <a:xfrm>
            <a:off x="9688839" y="5457828"/>
            <a:ext cx="2501574" cy="10445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（</a:t>
            </a:r>
            <a:r>
              <a:rPr altLang="zh-CN" sz="2800" kern="0">
                <a:solidFill>
                  <a:srgbClr val="0000CC"/>
                </a:solidFill>
                <a:latin typeface="Times New Roman" pitchFamily="18" charset="0"/>
              </a:rPr>
              <a:t>1</a:t>
            </a:r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）形变大小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（</a:t>
            </a:r>
            <a:r>
              <a:rPr altLang="zh-CN" sz="2800" kern="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）倔强系数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59" name="左大括号 54"/>
          <p:cNvSpPr/>
          <p:nvPr/>
        </p:nvSpPr>
        <p:spPr>
          <a:xfrm>
            <a:off x="9482491" y="5541966"/>
            <a:ext cx="412696" cy="803275"/>
          </a:xfrm>
          <a:prstGeom prst="leftBrace">
            <a:avLst>
              <a:gd name="adj1" fmla="val 48654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22560" name="内容占位符 10"/>
          <p:cNvSpPr/>
          <p:nvPr/>
        </p:nvSpPr>
        <p:spPr>
          <a:xfrm>
            <a:off x="3623791" y="5924553"/>
            <a:ext cx="1166660" cy="10445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动能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势能</a:t>
            </a:r>
            <a:endParaRPr altLang="zh-CN" sz="2800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2561" name="左大括号 56"/>
          <p:cNvSpPr/>
          <p:nvPr/>
        </p:nvSpPr>
        <p:spPr>
          <a:xfrm>
            <a:off x="3284112" y="6089650"/>
            <a:ext cx="301586" cy="623888"/>
          </a:xfrm>
          <a:prstGeom prst="leftBrace">
            <a:avLst>
              <a:gd name="adj1" fmla="val 51711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577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内容占位符 10"/>
          <p:cNvSpPr/>
          <p:nvPr/>
        </p:nvSpPr>
        <p:spPr>
          <a:xfrm>
            <a:off x="3392046" y="6240466"/>
            <a:ext cx="5930128" cy="57943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能量是一个与运动有关的物理量</a:t>
            </a:r>
          </a:p>
        </p:txBody>
      </p:sp>
      <p:pic>
        <p:nvPicPr>
          <p:cNvPr id="819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785" y="3400425"/>
            <a:ext cx="4439660" cy="26876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5" name="图片 15"/>
          <p:cNvPicPr>
            <a:picLocks noChangeAspect="1"/>
          </p:cNvPicPr>
          <p:nvPr/>
        </p:nvPicPr>
        <p:blipFill>
          <a:blip r:embed="rId3"/>
          <a:srcRect r="11147"/>
          <a:stretch>
            <a:fillRect/>
          </a:stretch>
        </p:blipFill>
        <p:spPr>
          <a:xfrm>
            <a:off x="7001552" y="3430588"/>
            <a:ext cx="4374580" cy="276701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6" name="图片 2"/>
          <p:cNvPicPr>
            <a:picLocks noChangeAspect="1"/>
          </p:cNvPicPr>
          <p:nvPr/>
        </p:nvPicPr>
        <p:blipFill>
          <a:blip r:embed="rId4"/>
          <a:srcRect l="14690" r="12934" b="10249"/>
          <a:stretch>
            <a:fillRect/>
          </a:stretch>
        </p:blipFill>
        <p:spPr>
          <a:xfrm>
            <a:off x="7001552" y="233363"/>
            <a:ext cx="4374580" cy="28638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785" y="233363"/>
            <a:ext cx="4439660" cy="2863850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9591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内容占位符 10"/>
          <p:cNvSpPr/>
          <p:nvPr/>
        </p:nvSpPr>
        <p:spPr>
          <a:xfrm>
            <a:off x="4660295" y="6246816"/>
            <a:ext cx="3446014" cy="57943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不同形式的能量</a:t>
            </a:r>
          </a:p>
        </p:txBody>
      </p:sp>
      <p:pic>
        <p:nvPicPr>
          <p:cNvPr id="921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552" y="149225"/>
            <a:ext cx="4374580" cy="30099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19" name="图片 8"/>
          <p:cNvPicPr>
            <a:picLocks noChangeAspect="1"/>
          </p:cNvPicPr>
          <p:nvPr/>
        </p:nvPicPr>
        <p:blipFill>
          <a:blip r:embed="rId3"/>
          <a:srcRect r="18317"/>
          <a:stretch>
            <a:fillRect/>
          </a:stretch>
        </p:blipFill>
        <p:spPr>
          <a:xfrm>
            <a:off x="1655549" y="93663"/>
            <a:ext cx="4439659" cy="306546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20" name="图片 225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549" y="3351213"/>
            <a:ext cx="4439659" cy="28956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2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472" y="3368675"/>
            <a:ext cx="4439660" cy="28781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22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1111053" y="12052300"/>
            <a:ext cx="355554" cy="2667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6983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内容占位符 10"/>
          <p:cNvSpPr/>
          <p:nvPr/>
        </p:nvSpPr>
        <p:spPr>
          <a:xfrm>
            <a:off x="736504" y="0"/>
            <a:ext cx="11453909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一、能量（简称：能）</a:t>
            </a: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600" ker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．定义：一个物体如果</a:t>
            </a:r>
            <a:r>
              <a:rPr lang="zh-CN" sz="3600" kern="0">
                <a:solidFill>
                  <a:srgbClr val="FF0000"/>
                </a:solidFill>
                <a:latin typeface="Times New Roman" pitchFamily="18" charset="0"/>
              </a:rPr>
              <a:t>能对其他物体做功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，我们就说物体具有能量。</a:t>
            </a: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600" kern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．能量的单位：</a:t>
            </a:r>
            <a:r>
              <a:rPr lang="zh-CN" sz="3600" kern="0">
                <a:solidFill>
                  <a:srgbClr val="FF0000"/>
                </a:solidFill>
                <a:latin typeface="Times New Roman" pitchFamily="18" charset="0"/>
              </a:rPr>
              <a:t>焦耳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（</a:t>
            </a:r>
            <a:r>
              <a:rPr altLang="zh-CN" sz="3600" kern="0">
                <a:solidFill>
                  <a:srgbClr val="FF0000"/>
                </a:solidFill>
                <a:latin typeface="Times New Roman" pitchFamily="18" charset="0"/>
              </a:rPr>
              <a:t>J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）</a:t>
            </a: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0242" name="组合 2"/>
          <p:cNvGrpSpPr/>
          <p:nvPr/>
        </p:nvGrpSpPr>
        <p:grpSpPr>
          <a:xfrm>
            <a:off x="1101583" y="2544766"/>
            <a:ext cx="4619024" cy="3595687"/>
            <a:chOff x="1101438" y="2576166"/>
            <a:chExt cx="4620577" cy="3595754"/>
          </a:xfrm>
        </p:grpSpPr>
        <p:pic>
          <p:nvPicPr>
            <p:cNvPr id="10243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1710" y="2576166"/>
              <a:ext cx="4440305" cy="2862969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0244" name="内容占位符 10"/>
            <p:cNvSpPr/>
            <p:nvPr/>
          </p:nvSpPr>
          <p:spPr>
            <a:xfrm>
              <a:off x="1101438" y="5439135"/>
              <a:ext cx="4620577" cy="73278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3600" kern="0">
                  <a:solidFill>
                    <a:srgbClr val="0000CC"/>
                  </a:solidFill>
                  <a:latin typeface="Times New Roman" pitchFamily="18" charset="0"/>
                </a:rPr>
                <a:t>流动的空气具有风能</a:t>
              </a:r>
            </a:p>
          </p:txBody>
        </p:sp>
      </p:grpSp>
      <p:grpSp>
        <p:nvGrpSpPr>
          <p:cNvPr id="10245" name="组合 1"/>
          <p:cNvGrpSpPr/>
          <p:nvPr/>
        </p:nvGrpSpPr>
        <p:grpSpPr>
          <a:xfrm>
            <a:off x="6814251" y="2544766"/>
            <a:ext cx="4620610" cy="3595687"/>
            <a:chOff x="6815571" y="2576166"/>
            <a:chExt cx="4620577" cy="3595754"/>
          </a:xfrm>
        </p:grpSpPr>
        <p:pic>
          <p:nvPicPr>
            <p:cNvPr id="10246" name="图片 6"/>
            <p:cNvPicPr>
              <a:picLocks noChangeAspect="1"/>
            </p:cNvPicPr>
            <p:nvPr/>
          </p:nvPicPr>
          <p:blipFill>
            <a:blip r:embed="rId3"/>
            <a:srcRect l="14690" r="12934" b="10249"/>
            <a:stretch>
              <a:fillRect/>
            </a:stretch>
          </p:blipFill>
          <p:spPr>
            <a:xfrm>
              <a:off x="6937775" y="2576166"/>
              <a:ext cx="4376171" cy="2862969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0247" name="内容占位符 10"/>
            <p:cNvSpPr/>
            <p:nvPr/>
          </p:nvSpPr>
          <p:spPr>
            <a:xfrm>
              <a:off x="6815571" y="5439135"/>
              <a:ext cx="4620577" cy="73278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3600" kern="0">
                  <a:solidFill>
                    <a:srgbClr val="0000CC"/>
                  </a:solidFill>
                  <a:latin typeface="Times New Roman" pitchFamily="18" charset="0"/>
                </a:rPr>
                <a:t>流动的水流具有水能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6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 fill="hold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 fill="hold"/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 fill="hold"/>
                                        <p:tgtEl>
                                          <p:spTgt spid="10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内容占位符 10"/>
          <p:cNvSpPr/>
          <p:nvPr/>
        </p:nvSpPr>
        <p:spPr>
          <a:xfrm>
            <a:off x="736504" y="0"/>
            <a:ext cx="11453909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讨论：具有能量的物体是否一定正在做功？不做功的物体是否一定没有能量？</a:t>
            </a: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600" kern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．</a:t>
            </a:r>
            <a:r>
              <a:rPr lang="zh-CN" sz="3600" kern="0">
                <a:solidFill>
                  <a:srgbClr val="FF0000"/>
                </a:solidFill>
                <a:latin typeface="Times New Roman" pitchFamily="18" charset="0"/>
              </a:rPr>
              <a:t>具有能量表示“能做功”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，但不一定“正在做功”。</a:t>
            </a: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1266" name="组合 4"/>
          <p:cNvGrpSpPr/>
          <p:nvPr/>
        </p:nvGrpSpPr>
        <p:grpSpPr>
          <a:xfrm>
            <a:off x="1623803" y="1779588"/>
            <a:ext cx="4471405" cy="3979862"/>
            <a:chOff x="1527358" y="1650559"/>
            <a:chExt cx="4472390" cy="3980219"/>
          </a:xfrm>
        </p:grpSpPr>
        <p:pic>
          <p:nvPicPr>
            <p:cNvPr id="11267" name="图片 225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7358" y="1650559"/>
              <a:ext cx="4440305" cy="2895733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1268" name="内容占位符 10"/>
            <p:cNvSpPr/>
            <p:nvPr/>
          </p:nvSpPr>
          <p:spPr>
            <a:xfrm>
              <a:off x="1527358" y="4546292"/>
              <a:ext cx="4472390" cy="108448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3200" kern="0">
                  <a:solidFill>
                    <a:srgbClr val="0000CC"/>
                  </a:solidFill>
                  <a:latin typeface="Times New Roman" pitchFamily="18" charset="0"/>
                </a:rPr>
                <a:t>拉开的橡皮筋具有能量，不松手没有做功</a:t>
              </a:r>
            </a:p>
          </p:txBody>
        </p:sp>
      </p:grpSp>
      <p:grpSp>
        <p:nvGrpSpPr>
          <p:cNvPr id="11269" name="组合 3"/>
          <p:cNvGrpSpPr/>
          <p:nvPr/>
        </p:nvGrpSpPr>
        <p:grpSpPr>
          <a:xfrm>
            <a:off x="6955520" y="1779588"/>
            <a:ext cx="4439660" cy="3979862"/>
            <a:chOff x="6859680" y="1650559"/>
            <a:chExt cx="4440305" cy="3980219"/>
          </a:xfrm>
        </p:grpSpPr>
        <p:pic>
          <p:nvPicPr>
            <p:cNvPr id="11270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9680" y="1650559"/>
              <a:ext cx="4440305" cy="2878277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1271" name="内容占位符 10"/>
            <p:cNvSpPr/>
            <p:nvPr/>
          </p:nvSpPr>
          <p:spPr>
            <a:xfrm>
              <a:off x="6859680" y="4546292"/>
              <a:ext cx="4440305" cy="108448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3200" kern="0">
                  <a:solidFill>
                    <a:srgbClr val="0000CC"/>
                  </a:solidFill>
                  <a:latin typeface="Times New Roman" pitchFamily="18" charset="0"/>
                </a:rPr>
                <a:t>举高的重锤具有能量，不下落没有做功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460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内容占位符 10"/>
          <p:cNvSpPr/>
          <p:nvPr/>
        </p:nvSpPr>
        <p:spPr>
          <a:xfrm>
            <a:off x="736504" y="0"/>
            <a:ext cx="11453909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200000"/>
              </a:lnSpc>
            </a:pPr>
            <a:r>
              <a:rPr altLang="zh-CN" sz="3600" kern="0">
                <a:solidFill>
                  <a:prstClr val="black"/>
                </a:solidFill>
                <a:latin typeface="Times New Roman" pitchFamily="18" charset="0"/>
              </a:rPr>
              <a:t>4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．能量的物理意义：能量是</a:t>
            </a:r>
            <a:r>
              <a:rPr lang="zh-CN" sz="3600" kern="0">
                <a:solidFill>
                  <a:srgbClr val="FF0000"/>
                </a:solidFill>
                <a:latin typeface="Times New Roman" pitchFamily="18" charset="0"/>
              </a:rPr>
              <a:t>表示物体做功本领大小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的物理量。</a:t>
            </a: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50000"/>
              </a:lnSpc>
            </a:pP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　　一个物体能够做的功越多，它具有的能量就越大。</a:t>
            </a:r>
          </a:p>
          <a:p>
            <a:pPr eaLnBrk="1" hangingPunct="1">
              <a:lnSpc>
                <a:spcPct val="250000"/>
              </a:lnSpc>
            </a:pPr>
            <a:r>
              <a:rPr altLang="zh-CN" sz="3600" kern="0">
                <a:solidFill>
                  <a:prstClr val="black"/>
                </a:solidFill>
                <a:latin typeface="Times New Roman" pitchFamily="18" charset="0"/>
              </a:rPr>
              <a:t>5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．能量的大小，用</a:t>
            </a:r>
            <a:r>
              <a:rPr lang="zh-CN" sz="3600" kern="0">
                <a:solidFill>
                  <a:srgbClr val="FF0000"/>
                </a:solidFill>
                <a:latin typeface="Times New Roman" pitchFamily="18" charset="0"/>
              </a:rPr>
              <a:t>能够做功的多少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来</a:t>
            </a:r>
            <a:r>
              <a:rPr lang="zh-CN" sz="3600" kern="0">
                <a:solidFill>
                  <a:srgbClr val="FF0000"/>
                </a:solidFill>
                <a:latin typeface="Times New Roman" pitchFamily="18" charset="0"/>
              </a:rPr>
              <a:t>衡量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。</a:t>
            </a:r>
          </a:p>
          <a:p>
            <a:pPr eaLnBrk="1" hangingPunct="1">
              <a:lnSpc>
                <a:spcPct val="250000"/>
              </a:lnSpc>
            </a:pPr>
            <a:r>
              <a:rPr altLang="zh-CN" sz="3600" kern="0">
                <a:solidFill>
                  <a:prstClr val="black"/>
                </a:solidFill>
                <a:latin typeface="Times New Roman" pitchFamily="18" charset="0"/>
              </a:rPr>
              <a:t>6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．</a:t>
            </a:r>
            <a:r>
              <a:rPr lang="zh-CN" sz="3600" kern="0">
                <a:solidFill>
                  <a:srgbClr val="FF0000"/>
                </a:solidFill>
                <a:latin typeface="Times New Roman" pitchFamily="18" charset="0"/>
              </a:rPr>
              <a:t>一切物体都具有能量</a:t>
            </a:r>
            <a:r>
              <a:rPr lang="zh-CN" sz="3600" kern="0">
                <a:solidFill>
                  <a:prstClr val="black"/>
                </a:solidFill>
                <a:latin typeface="Times New Roman" pitchFamily="18" charset="0"/>
              </a:rPr>
              <a:t>。</a:t>
            </a: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50000"/>
              </a:lnSpc>
            </a:pPr>
            <a:endParaRPr altLang="zh-CN" sz="3600" ker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12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12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12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内容占位符 10"/>
          <p:cNvSpPr/>
          <p:nvPr/>
        </p:nvSpPr>
        <p:spPr>
          <a:xfrm>
            <a:off x="736504" y="3"/>
            <a:ext cx="11453909" cy="13176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/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二、动能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．动能：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物体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由于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运动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而具有的能叫动能。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zh-CN" sz="3200" kern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3314" name="组合 31"/>
          <p:cNvGrpSpPr/>
          <p:nvPr/>
        </p:nvGrpSpPr>
        <p:grpSpPr>
          <a:xfrm>
            <a:off x="1777768" y="1347791"/>
            <a:ext cx="3665061" cy="2763837"/>
            <a:chOff x="3358152" y="-523875"/>
            <a:chExt cx="3546357" cy="2674404"/>
          </a:xfrm>
        </p:grpSpPr>
        <p:pic>
          <p:nvPicPr>
            <p:cNvPr id="13315" name="图片 20"/>
            <p:cNvPicPr>
              <a:picLocks noChangeAspect="1"/>
            </p:cNvPicPr>
            <p:nvPr/>
          </p:nvPicPr>
          <p:blipFill>
            <a:blip r:embed="rId2"/>
            <a:srcRect l="11897" r="4273" b="7173"/>
            <a:stretch>
              <a:fillRect/>
            </a:stretch>
          </p:blipFill>
          <p:spPr>
            <a:xfrm>
              <a:off x="3358152" y="-523875"/>
              <a:ext cx="3513221" cy="2095501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3316" name="内容占位符 10"/>
            <p:cNvSpPr/>
            <p:nvPr/>
          </p:nvSpPr>
          <p:spPr>
            <a:xfrm>
              <a:off x="3457561" y="1571626"/>
              <a:ext cx="3446948" cy="57890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2800" kern="0">
                  <a:solidFill>
                    <a:srgbClr val="0000CC"/>
                  </a:solidFill>
                  <a:latin typeface="Times New Roman" pitchFamily="18" charset="0"/>
                </a:rPr>
                <a:t>奔跑的猎豹</a:t>
              </a:r>
            </a:p>
          </p:txBody>
        </p:sp>
      </p:grpSp>
      <p:grpSp>
        <p:nvGrpSpPr>
          <p:cNvPr id="13317" name="组合 30"/>
          <p:cNvGrpSpPr/>
          <p:nvPr/>
        </p:nvGrpSpPr>
        <p:grpSpPr>
          <a:xfrm>
            <a:off x="1776183" y="4094166"/>
            <a:ext cx="3630139" cy="2763837"/>
            <a:chOff x="2228519" y="-3143252"/>
            <a:chExt cx="3513221" cy="2674403"/>
          </a:xfrm>
        </p:grpSpPr>
        <p:pic>
          <p:nvPicPr>
            <p:cNvPr id="13318" name="图片 2"/>
            <p:cNvPicPr>
              <a:picLocks noChangeAspect="1"/>
            </p:cNvPicPr>
            <p:nvPr/>
          </p:nvPicPr>
          <p:blipFill>
            <a:blip r:embed="rId3"/>
            <a:srcRect l="4190" r="22042"/>
            <a:stretch>
              <a:fillRect/>
            </a:stretch>
          </p:blipFill>
          <p:spPr>
            <a:xfrm>
              <a:off x="2228519" y="-3143252"/>
              <a:ext cx="3513221" cy="2095500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3319" name="内容占位符 10"/>
            <p:cNvSpPr/>
            <p:nvPr/>
          </p:nvSpPr>
          <p:spPr>
            <a:xfrm>
              <a:off x="2294792" y="-1047752"/>
              <a:ext cx="3446948" cy="57890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2800" kern="0">
                  <a:solidFill>
                    <a:srgbClr val="0000CC"/>
                  </a:solidFill>
                  <a:latin typeface="Times New Roman" pitchFamily="18" charset="0"/>
                </a:rPr>
                <a:t>飞驰的摩托</a:t>
              </a:r>
            </a:p>
          </p:txBody>
        </p:sp>
      </p:grpSp>
      <p:grpSp>
        <p:nvGrpSpPr>
          <p:cNvPr id="13320" name="组合 28"/>
          <p:cNvGrpSpPr/>
          <p:nvPr/>
        </p:nvGrpSpPr>
        <p:grpSpPr>
          <a:xfrm>
            <a:off x="7207901" y="1287466"/>
            <a:ext cx="3736489" cy="2763837"/>
            <a:chOff x="6871373" y="-2619377"/>
            <a:chExt cx="3613723" cy="2674404"/>
          </a:xfrm>
        </p:grpSpPr>
        <p:pic>
          <p:nvPicPr>
            <p:cNvPr id="13321" name="图片 18"/>
            <p:cNvPicPr>
              <a:picLocks noChangeAspect="1"/>
            </p:cNvPicPr>
            <p:nvPr/>
          </p:nvPicPr>
          <p:blipFill>
            <a:blip r:embed="rId4"/>
            <a:srcRect l="11888" t="14063" r="17044"/>
            <a:stretch>
              <a:fillRect/>
            </a:stretch>
          </p:blipFill>
          <p:spPr>
            <a:xfrm>
              <a:off x="6871373" y="-2619377"/>
              <a:ext cx="3513221" cy="2095501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3322" name="内容占位符 10"/>
            <p:cNvSpPr/>
            <p:nvPr/>
          </p:nvSpPr>
          <p:spPr>
            <a:xfrm>
              <a:off x="7038148" y="-523876"/>
              <a:ext cx="3446948" cy="57890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2800" kern="0">
                  <a:solidFill>
                    <a:srgbClr val="0000CC"/>
                  </a:solidFill>
                  <a:latin typeface="Times New Roman" pitchFamily="18" charset="0"/>
                </a:rPr>
                <a:t>运动的子弹</a:t>
              </a:r>
            </a:p>
          </p:txBody>
        </p:sp>
      </p:grpSp>
      <p:grpSp>
        <p:nvGrpSpPr>
          <p:cNvPr id="13323" name="组合 29"/>
          <p:cNvGrpSpPr/>
          <p:nvPr/>
        </p:nvGrpSpPr>
        <p:grpSpPr>
          <a:xfrm>
            <a:off x="7206313" y="4094163"/>
            <a:ext cx="3695219" cy="2794000"/>
            <a:chOff x="7394075" y="-263818"/>
            <a:chExt cx="3575002" cy="2703798"/>
          </a:xfrm>
        </p:grpSpPr>
        <p:pic>
          <p:nvPicPr>
            <p:cNvPr id="13324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94075" y="-263818"/>
              <a:ext cx="3513221" cy="2095502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3325" name="内容占位符 10"/>
            <p:cNvSpPr/>
            <p:nvPr/>
          </p:nvSpPr>
          <p:spPr>
            <a:xfrm>
              <a:off x="7522129" y="1861077"/>
              <a:ext cx="3446948" cy="57890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algn="ctr" eaLnBrk="1" hangingPunct="1"/>
              <a:r>
                <a:rPr lang="zh-CN" sz="2800" kern="0">
                  <a:solidFill>
                    <a:srgbClr val="0000CC"/>
                  </a:solidFill>
                  <a:latin typeface="Times New Roman" pitchFamily="18" charset="0"/>
                </a:rPr>
                <a:t>宇宙中的星体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08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/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内容占位符 10"/>
          <p:cNvSpPr/>
          <p:nvPr/>
        </p:nvSpPr>
        <p:spPr>
          <a:xfrm>
            <a:off x="736504" y="0"/>
            <a:ext cx="11453909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20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．实验探究：影响动能大小的因素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（</a:t>
            </a: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）提出问题：动能的大小与哪些因素有关？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（</a:t>
            </a: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）猜想假设：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①动能的大小可能与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速度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有关；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②动能的大小可能与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质量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有关。</a:t>
            </a:r>
          </a:p>
        </p:txBody>
      </p:sp>
      <p:grpSp>
        <p:nvGrpSpPr>
          <p:cNvPr id="14338" name="Group 12"/>
          <p:cNvGrpSpPr/>
          <p:nvPr/>
        </p:nvGrpSpPr>
        <p:grpSpPr>
          <a:xfrm>
            <a:off x="1004759" y="3205163"/>
            <a:ext cx="5038069" cy="1511300"/>
            <a:chOff x="431" y="1979"/>
            <a:chExt cx="3174" cy="952"/>
          </a:xfrm>
        </p:grpSpPr>
        <p:sp>
          <p:nvSpPr>
            <p:cNvPr id="14339" name="Rectangle 5"/>
            <p:cNvSpPr>
              <a:spLocks noChangeArrowheads="1"/>
            </p:cNvSpPr>
            <p:nvPr/>
          </p:nvSpPr>
          <p:spPr bwMode="auto">
            <a:xfrm>
              <a:off x="657" y="1979"/>
              <a:ext cx="2948" cy="40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rgbClr val="3D6B9B"/>
                </a:buClr>
                <a:buSzPct val="6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rgbClr val="B1BED5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9pPr>
            </a:lstStyle>
            <a:p>
              <a:pPr defTabSz="457200"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latin typeface="Times New Roman" pitchFamily="18" charset="0"/>
                  <a:ea typeface="华文楷体"/>
                  <a:cs typeface="Times New Roman" panose="02020603050405020304" pitchFamily="18" charset="0"/>
                </a:rPr>
                <a:t>微风吹过，树梢轻轻摇曳。</a:t>
              </a:r>
            </a:p>
          </p:txBody>
        </p:sp>
        <p:sp>
          <p:nvSpPr>
            <p:cNvPr id="14340" name="Rectangle 6"/>
            <p:cNvSpPr>
              <a:spLocks noChangeArrowheads="1"/>
            </p:cNvSpPr>
            <p:nvPr/>
          </p:nvSpPr>
          <p:spPr bwMode="auto">
            <a:xfrm>
              <a:off x="612" y="2523"/>
              <a:ext cx="2631" cy="40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rgbClr val="3D6B9B"/>
                </a:buClr>
                <a:buSzPct val="6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rgbClr val="B1BED5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9pPr>
            </a:lstStyle>
            <a:p>
              <a:pPr defTabSz="457200"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latin typeface="Times New Roman" pitchFamily="18" charset="0"/>
                  <a:ea typeface="华文楷体"/>
                  <a:cs typeface="Times New Roman" panose="02020603050405020304" pitchFamily="18" charset="0"/>
                </a:rPr>
                <a:t>狂风大作，树干折断。</a:t>
              </a:r>
            </a:p>
          </p:txBody>
        </p:sp>
        <p:sp>
          <p:nvSpPr>
            <p:cNvPr id="14341" name="AutoShape 10"/>
            <p:cNvSpPr/>
            <p:nvPr/>
          </p:nvSpPr>
          <p:spPr>
            <a:xfrm>
              <a:off x="431" y="2069"/>
              <a:ext cx="181" cy="679"/>
            </a:xfrm>
            <a:prstGeom prst="leftBrace">
              <a:avLst>
                <a:gd name="adj1" fmla="val 31262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 wrap="none" anchor="ctr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eaLnBrk="1" hangingPunct="1"/>
              <a:endParaRPr lang="zh-CN" sz="4400" kern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342" name="Group 13"/>
          <p:cNvGrpSpPr/>
          <p:nvPr/>
        </p:nvGrpSpPr>
        <p:grpSpPr>
          <a:xfrm>
            <a:off x="6333302" y="3203575"/>
            <a:ext cx="5687273" cy="1512888"/>
            <a:chOff x="476" y="3067"/>
            <a:chExt cx="3583" cy="953"/>
          </a:xfrm>
        </p:grpSpPr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657" y="3067"/>
              <a:ext cx="3402" cy="40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rgbClr val="3D6B9B"/>
                </a:buClr>
                <a:buSzPct val="6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rgbClr val="B1BED5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9pPr>
            </a:lstStyle>
            <a:p>
              <a:pPr defTabSz="457200"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latin typeface="Times New Roman" pitchFamily="18" charset="0"/>
                  <a:ea typeface="华文楷体"/>
                  <a:cs typeface="Times New Roman" panose="02020603050405020304" pitchFamily="18" charset="0"/>
                </a:rPr>
                <a:t>飞来的足球，人们敢用脚去踢。</a:t>
              </a: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657" y="3612"/>
              <a:ext cx="3084" cy="40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rgbClr val="3D6B9B"/>
                </a:buClr>
                <a:buSzPct val="6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rgbClr val="B1BED5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3C2C6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Franklin Gothic Book" pitchFamily="34" charset="0"/>
                  <a:ea typeface="黑体" panose="02010609060101010101" pitchFamily="49" charset="-122"/>
                </a:defRPr>
              </a:lvl9pPr>
            </a:lstStyle>
            <a:p>
              <a:pPr defTabSz="457200"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latin typeface="Times New Roman" pitchFamily="18" charset="0"/>
                  <a:ea typeface="华文楷体"/>
                  <a:cs typeface="Times New Roman" panose="02020603050405020304" pitchFamily="18" charset="0"/>
                </a:rPr>
                <a:t>飞来的铅球，我们避让三分。</a:t>
              </a:r>
            </a:p>
          </p:txBody>
        </p:sp>
        <p:sp>
          <p:nvSpPr>
            <p:cNvPr id="14345" name="AutoShape 11"/>
            <p:cNvSpPr/>
            <p:nvPr/>
          </p:nvSpPr>
          <p:spPr>
            <a:xfrm>
              <a:off x="476" y="3203"/>
              <a:ext cx="181" cy="679"/>
            </a:xfrm>
            <a:prstGeom prst="leftBrace">
              <a:avLst>
                <a:gd name="adj1" fmla="val 31262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 wrap="none" anchor="ctr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eaLnBrk="1" hangingPunct="1"/>
              <a:endParaRPr lang="zh-CN" sz="4400" kern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346" name="Group 20"/>
          <p:cNvGrpSpPr/>
          <p:nvPr/>
        </p:nvGrpSpPr>
        <p:grpSpPr>
          <a:xfrm>
            <a:off x="1298406" y="3187700"/>
            <a:ext cx="920630" cy="1479550"/>
            <a:chOff x="657" y="754"/>
            <a:chExt cx="635" cy="1008"/>
          </a:xfrm>
        </p:grpSpPr>
        <p:sp>
          <p:nvSpPr>
            <p:cNvPr id="14347" name="Oval 16"/>
            <p:cNvSpPr/>
            <p:nvPr/>
          </p:nvSpPr>
          <p:spPr>
            <a:xfrm>
              <a:off x="657" y="754"/>
              <a:ext cx="635" cy="45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wrap="none" anchor="ctr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eaLnBrk="1" hangingPunct="1"/>
              <a:endParaRPr lang="zh-CN" sz="4400" kern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4348" name="Oval 17"/>
            <p:cNvSpPr/>
            <p:nvPr/>
          </p:nvSpPr>
          <p:spPr>
            <a:xfrm>
              <a:off x="657" y="1308"/>
              <a:ext cx="635" cy="45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wrap="none" anchor="ctr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eaLnBrk="1" hangingPunct="1"/>
              <a:endParaRPr lang="zh-CN" sz="4400" kern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349" name="Group 21"/>
          <p:cNvGrpSpPr/>
          <p:nvPr/>
        </p:nvGrpSpPr>
        <p:grpSpPr>
          <a:xfrm>
            <a:off x="7725359" y="3155953"/>
            <a:ext cx="922217" cy="1501775"/>
            <a:chOff x="1429" y="1797"/>
            <a:chExt cx="635" cy="1042"/>
          </a:xfrm>
        </p:grpSpPr>
        <p:sp>
          <p:nvSpPr>
            <p:cNvPr id="14350" name="Oval 18"/>
            <p:cNvSpPr/>
            <p:nvPr/>
          </p:nvSpPr>
          <p:spPr>
            <a:xfrm>
              <a:off x="1429" y="1797"/>
              <a:ext cx="635" cy="45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wrap="none" anchor="ctr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eaLnBrk="1" hangingPunct="1"/>
              <a:endParaRPr lang="zh-CN" sz="4400" kern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4351" name="Oval 19"/>
            <p:cNvSpPr/>
            <p:nvPr/>
          </p:nvSpPr>
          <p:spPr>
            <a:xfrm>
              <a:off x="1429" y="2385"/>
              <a:ext cx="635" cy="45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wrap="none" anchor="ctr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pPr eaLnBrk="1" hangingPunct="1"/>
              <a:endParaRPr lang="zh-CN" sz="4400" kern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435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484" y="4781550"/>
            <a:ext cx="4180931" cy="19050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4353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604" y="1319213"/>
            <a:ext cx="3080937" cy="1731962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1879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 fill="hold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 fill="hold"/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 fill="hold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 fill="hold"/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内容占位符 10"/>
          <p:cNvSpPr/>
          <p:nvPr/>
        </p:nvSpPr>
        <p:spPr>
          <a:xfrm>
            <a:off x="736504" y="0"/>
            <a:ext cx="11453909" cy="6858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（</a:t>
            </a: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）设计实验：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①实验方案：分别比较质量、速度不同的钢球的动能大小。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②科学方法：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控制变量法</a:t>
            </a:r>
            <a:endParaRPr altLang="zh-CN" sz="3200" ker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思考：如何控制钢球的速度相同？又如何比较钢球动能的大小？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	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让钢球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从斜面的同一高度滑下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，到达水平面的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速度相同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	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转换法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：将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能量大小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的比较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转化为做功多少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的比较。木块被钢球推动的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距离越远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，说明钢球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对木块做的功越多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，钢球的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动能就越大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。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③实验器材：斜面、质量不同的两个钢球、木块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</p:txBody>
      </p:sp>
      <p:graphicFrame>
        <p:nvGraphicFramePr>
          <p:cNvPr id="15362" name="对象 1"/>
          <p:cNvGraphicFramePr>
            <a:graphicFrameLocks noChangeAspect="1"/>
          </p:cNvGraphicFramePr>
          <p:nvPr/>
        </p:nvGraphicFramePr>
        <p:xfrm>
          <a:off x="4634897" y="5051428"/>
          <a:ext cx="4363470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3" imgW="4364038" imgH="1196975" progId="Visio.Drawing.15">
                  <p:embed/>
                </p:oleObj>
              </mc:Choice>
              <mc:Fallback>
                <p:oleObj r:id="rId3" imgW="4364038" imgH="119697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34897" y="5051428"/>
                        <a:ext cx="4363470" cy="11969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72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1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 fill="hold"/>
                                        <p:tgtEl>
                                          <p:spTgt spid="1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 fill="hold"/>
                                        <p:tgtEl>
                                          <p:spTgt spid="1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 fill="hold"/>
                                        <p:tgtEl>
                                          <p:spTgt spid="1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 fill="hold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剪切">
  <a:themeElements>
    <a:clrScheme name="剪切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剪切">
      <a:majorFont>
        <a:latin typeface="Franklin Gothic Book"/>
        <a:ea typeface="Arial"/>
        <a:cs typeface="Arial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Arial"/>
        <a:cs typeface="Arial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剪切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剪切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1282</Words>
  <Application>Microsoft Office PowerPoint</Application>
  <PresentationFormat>自定义</PresentationFormat>
  <Paragraphs>111</Paragraphs>
  <Slides>16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9" baseType="lpstr">
      <vt:lpstr>Office 主题</vt:lpstr>
      <vt:lpstr>剪切</vt:lpstr>
      <vt:lpstr>Visio.Drawing.15</vt:lpstr>
      <vt:lpstr>12.1机械能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11.5改变世界的机械</dc:title>
  <dc:creator>Administrator</dc:creator>
  <cp:lastModifiedBy>User</cp:lastModifiedBy>
  <cp:revision>2</cp:revision>
  <dcterms:created xsi:type="dcterms:W3CDTF">2021-02-15T02:23:31Z</dcterms:created>
  <dcterms:modified xsi:type="dcterms:W3CDTF">2021-02-15T02:24:56Z</dcterms:modified>
</cp:coreProperties>
</file>