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  <p:sldMasterId id="2147483692" r:id="rId3"/>
    <p:sldMasterId id="2147483702" r:id="rId4"/>
  </p:sldMasterIdLst>
  <p:notesMasterIdLst>
    <p:notesMasterId r:id="rId27"/>
  </p:notesMasterIdLst>
  <p:handoutMasterIdLst>
    <p:handoutMasterId r:id="rId28"/>
  </p:handoutMasterIdLst>
  <p:sldIdLst>
    <p:sldId id="351" r:id="rId5"/>
    <p:sldId id="290" r:id="rId6"/>
    <p:sldId id="379" r:id="rId7"/>
    <p:sldId id="404" r:id="rId8"/>
    <p:sldId id="405" r:id="rId9"/>
    <p:sldId id="406" r:id="rId10"/>
    <p:sldId id="380" r:id="rId11"/>
    <p:sldId id="407" r:id="rId12"/>
    <p:sldId id="392" r:id="rId13"/>
    <p:sldId id="410" r:id="rId14"/>
    <p:sldId id="409" r:id="rId15"/>
    <p:sldId id="393" r:id="rId16"/>
    <p:sldId id="412" r:id="rId17"/>
    <p:sldId id="394" r:id="rId18"/>
    <p:sldId id="413" r:id="rId19"/>
    <p:sldId id="414" r:id="rId20"/>
    <p:sldId id="350" r:id="rId21"/>
    <p:sldId id="342" r:id="rId22"/>
    <p:sldId id="343" r:id="rId23"/>
    <p:sldId id="280" r:id="rId24"/>
    <p:sldId id="301" r:id="rId25"/>
    <p:sldId id="352" r:id="rId26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6BA5"/>
    <a:srgbClr val="7F7F7F"/>
    <a:srgbClr val="E9EDF4"/>
    <a:srgbClr val="8EB4E3"/>
    <a:srgbClr val="4F81BD"/>
    <a:srgbClr val="203092"/>
    <a:srgbClr val="002EC2"/>
    <a:srgbClr val="0000CC"/>
    <a:srgbClr val="D5ECFA"/>
    <a:srgbClr val="CCE4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801" autoAdjust="0"/>
    <p:restoredTop sz="94185" autoAdjust="0"/>
  </p:normalViewPr>
  <p:slideViewPr>
    <p:cSldViewPr snapToGrid="0">
      <p:cViewPr varScale="1">
        <p:scale>
          <a:sx n="86" d="100"/>
          <a:sy n="86" d="100"/>
        </p:scale>
        <p:origin x="341" y="6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4356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4063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9821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4839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5804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6901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8373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1430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92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6515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866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662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4180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6702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240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5823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460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3492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2500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4986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478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11" y="44301"/>
            <a:ext cx="805270" cy="284905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2024/4/2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2024/4/2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390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EEECE1">
                    <a:lumMod val="10000"/>
                  </a:srgbClr>
                </a:solidFill>
              </a:ln>
              <a:solidFill>
                <a:prstClr val="white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11" y="44301"/>
            <a:ext cx="805270" cy="284905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45104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56322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2111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9279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9180915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2024/4/2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850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2024/4/2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7252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2024/4/2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41389561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162686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EEECE1">
                    <a:lumMod val="10000"/>
                  </a:srgbClr>
                </a:solidFill>
              </a:ln>
              <a:solidFill>
                <a:prstClr val="white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90993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73762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409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7566819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8575277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2024/4/2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9668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2024/4/2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17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2024/4/2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1300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797246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9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2024/4/2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65" r:id="rId8"/>
    <p:sldLayoutId id="214748364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9762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9188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377893"/>
            <a:ext cx="7594490" cy="2256717"/>
          </a:xfrm>
        </p:spPr>
        <p:txBody>
          <a:bodyPr anchor="ctr"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第二十二章</a:t>
            </a:r>
            <a:br>
              <a:rPr lang="en-US" altLang="zh-CN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能源与可持续发展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521749" y="4104912"/>
            <a:ext cx="5833655" cy="769441"/>
          </a:xfrm>
        </p:spPr>
        <p:txBody>
          <a:bodyPr/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 太阳能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404" y="0"/>
            <a:ext cx="58365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3684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组合 105"/>
          <p:cNvGrpSpPr/>
          <p:nvPr/>
        </p:nvGrpSpPr>
        <p:grpSpPr>
          <a:xfrm>
            <a:off x="2816464" y="403136"/>
            <a:ext cx="5017351" cy="899144"/>
            <a:chOff x="2816464" y="403136"/>
            <a:chExt cx="5017351" cy="899144"/>
          </a:xfrm>
        </p:grpSpPr>
        <p:sp>
          <p:nvSpPr>
            <p:cNvPr id="107" name="圆角矩形 106"/>
            <p:cNvSpPr/>
            <p:nvPr/>
          </p:nvSpPr>
          <p:spPr>
            <a:xfrm>
              <a:off x="3131463" y="598277"/>
              <a:ext cx="4702352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109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110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3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14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111" name="文本框 110"/>
            <p:cNvSpPr txBox="1"/>
            <p:nvPr/>
          </p:nvSpPr>
          <p:spPr>
            <a:xfrm>
              <a:off x="3701259" y="617043"/>
              <a:ext cx="3968783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太阳是人类能源的宝库</a:t>
              </a:r>
            </a:p>
          </p:txBody>
        </p:sp>
        <p:sp>
          <p:nvSpPr>
            <p:cNvPr id="112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5991" y="1798481"/>
            <a:ext cx="5247824" cy="2045946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2706624" y="3996692"/>
            <a:ext cx="4690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石油、天然气的形成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091720" y="4006919"/>
            <a:ext cx="3704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煤的形成</a:t>
            </a:r>
          </a:p>
        </p:txBody>
      </p:sp>
      <p:sp>
        <p:nvSpPr>
          <p:cNvPr id="36" name="Text Box 9"/>
          <p:cNvSpPr txBox="1">
            <a:spLocks noChangeArrowheads="1"/>
          </p:cNvSpPr>
          <p:nvPr/>
        </p:nvSpPr>
        <p:spPr bwMode="auto">
          <a:xfrm>
            <a:off x="2706624" y="4561764"/>
            <a:ext cx="9089136" cy="178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4" tIns="60957" rIns="121914" bIns="60957">
            <a:spAutoFit/>
          </a:bodyPr>
          <a:lstStyle/>
          <a:p>
            <a:pPr algn="just" defTabSz="121914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煤、石油、天然气是地球给人类提供的最主要的一次能源。</a:t>
            </a:r>
            <a:endParaRPr lang="en-US" altLang="zh-CN" sz="24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algn="just" defTabSz="1219140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远古时期陆地和海洋中的植物，通过</a:t>
            </a:r>
            <a:r>
              <a:rPr lang="zh-CN" altLang="en-US" sz="2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光合作用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，将</a:t>
            </a:r>
            <a:r>
              <a:rPr lang="zh-CN" altLang="en-US" sz="2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太阳能转化为生物体的化学能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1720" y="1926775"/>
            <a:ext cx="3777192" cy="1917652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8926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组合 105"/>
          <p:cNvGrpSpPr/>
          <p:nvPr/>
        </p:nvGrpSpPr>
        <p:grpSpPr>
          <a:xfrm>
            <a:off x="2816464" y="403136"/>
            <a:ext cx="5017351" cy="899144"/>
            <a:chOff x="2816464" y="403136"/>
            <a:chExt cx="5017351" cy="899144"/>
          </a:xfrm>
        </p:grpSpPr>
        <p:sp>
          <p:nvSpPr>
            <p:cNvPr id="107" name="圆角矩形 106"/>
            <p:cNvSpPr/>
            <p:nvPr/>
          </p:nvSpPr>
          <p:spPr>
            <a:xfrm>
              <a:off x="3131463" y="598277"/>
              <a:ext cx="4702352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109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110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3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14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111" name="文本框 110"/>
            <p:cNvSpPr txBox="1"/>
            <p:nvPr/>
          </p:nvSpPr>
          <p:spPr>
            <a:xfrm>
              <a:off x="3701259" y="617043"/>
              <a:ext cx="3968783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太阳是人类能源的宝库</a:t>
              </a:r>
            </a:p>
          </p:txBody>
        </p:sp>
        <p:sp>
          <p:nvSpPr>
            <p:cNvPr id="112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5991" y="1798481"/>
            <a:ext cx="5247824" cy="20459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1720" y="1926775"/>
            <a:ext cx="3777192" cy="1917652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2706624" y="3996692"/>
            <a:ext cx="4690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石油、天然气的形成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091720" y="4006919"/>
            <a:ext cx="3704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煤的形成</a:t>
            </a:r>
          </a:p>
        </p:txBody>
      </p:sp>
      <p:sp>
        <p:nvSpPr>
          <p:cNvPr id="36" name="Text Box 9"/>
          <p:cNvSpPr txBox="1">
            <a:spLocks noChangeArrowheads="1"/>
          </p:cNvSpPr>
          <p:nvPr/>
        </p:nvSpPr>
        <p:spPr bwMode="auto">
          <a:xfrm>
            <a:off x="2706624" y="4561764"/>
            <a:ext cx="9089136" cy="178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4" tIns="60957" rIns="121914" bIns="60957">
            <a:spAutoFit/>
          </a:bodyPr>
          <a:lstStyle/>
          <a:p>
            <a:pPr algn="just" defTabSz="121914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在这些生物体死后，躯体埋在地下和海底，腐烂了。沧海桑田，经过几百万年的沉积、化学变化、地层的运动，在高压下渐渐变成了石油和煤。在石油形成过程中还放出天然气。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849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2816464" y="403136"/>
            <a:ext cx="3319160" cy="899144"/>
            <a:chOff x="2816464" y="403136"/>
            <a:chExt cx="3319160" cy="899144"/>
          </a:xfrm>
        </p:grpSpPr>
        <p:sp>
          <p:nvSpPr>
            <p:cNvPr id="39" name="圆角矩形 38"/>
            <p:cNvSpPr/>
            <p:nvPr/>
          </p:nvSpPr>
          <p:spPr>
            <a:xfrm>
              <a:off x="3131463" y="598277"/>
              <a:ext cx="3004161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41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42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6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3701259" y="617043"/>
              <a:ext cx="2434365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太阳的利用</a:t>
              </a:r>
            </a:p>
          </p:txBody>
        </p:sp>
        <p:sp>
          <p:nvSpPr>
            <p:cNvPr id="44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199" y="1905154"/>
            <a:ext cx="3225721" cy="24228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2716" y="1905154"/>
            <a:ext cx="3230509" cy="24228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3" name="文本框 52"/>
          <p:cNvSpPr txBox="1"/>
          <p:nvPr/>
        </p:nvSpPr>
        <p:spPr>
          <a:xfrm>
            <a:off x="2759835" y="4539028"/>
            <a:ext cx="4690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太阳能热水器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7892716" y="4539027"/>
            <a:ext cx="3230509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太阳能路灯</a:t>
            </a:r>
          </a:p>
        </p:txBody>
      </p:sp>
      <p:sp>
        <p:nvSpPr>
          <p:cNvPr id="61" name="Text Box 9"/>
          <p:cNvSpPr txBox="1">
            <a:spLocks noChangeArrowheads="1"/>
          </p:cNvSpPr>
          <p:nvPr/>
        </p:nvSpPr>
        <p:spPr bwMode="auto">
          <a:xfrm>
            <a:off x="2706624" y="5000693"/>
            <a:ext cx="9089136" cy="123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4" tIns="60957" rIns="121914" bIns="60957">
            <a:spAutoFit/>
          </a:bodyPr>
          <a:lstStyle/>
          <a:p>
            <a:pPr algn="just" defTabSz="121914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风能、水能和贮存在化石燃料中的能量都是</a:t>
            </a:r>
            <a:r>
              <a:rPr lang="zh-CN" altLang="en-US" sz="2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间接利用太阳能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，除此以外，人类还设法直接利用太阳能。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100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60" grpId="0"/>
      <p:bldP spid="61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2816464" y="403136"/>
            <a:ext cx="3319160" cy="899144"/>
            <a:chOff x="2816464" y="403136"/>
            <a:chExt cx="3319160" cy="899144"/>
          </a:xfrm>
        </p:grpSpPr>
        <p:sp>
          <p:nvSpPr>
            <p:cNvPr id="39" name="圆角矩形 38"/>
            <p:cNvSpPr/>
            <p:nvPr/>
          </p:nvSpPr>
          <p:spPr>
            <a:xfrm>
              <a:off x="3131463" y="598277"/>
              <a:ext cx="3004161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41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42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46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3701259" y="617043"/>
              <a:ext cx="2434365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太阳的利用</a:t>
              </a:r>
            </a:p>
          </p:txBody>
        </p:sp>
        <p:sp>
          <p:nvSpPr>
            <p:cNvPr id="44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199" y="1905154"/>
            <a:ext cx="3225721" cy="24228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2716" y="1905154"/>
            <a:ext cx="3230509" cy="24228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3" name="文本框 52"/>
          <p:cNvSpPr txBox="1"/>
          <p:nvPr/>
        </p:nvSpPr>
        <p:spPr>
          <a:xfrm>
            <a:off x="2759835" y="4539028"/>
            <a:ext cx="4690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太阳能热水器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7892716" y="4539027"/>
            <a:ext cx="3230509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太阳能路灯</a:t>
            </a:r>
          </a:p>
        </p:txBody>
      </p:sp>
      <p:sp>
        <p:nvSpPr>
          <p:cNvPr id="61" name="Text Box 9"/>
          <p:cNvSpPr txBox="1">
            <a:spLocks noChangeArrowheads="1"/>
          </p:cNvSpPr>
          <p:nvPr/>
        </p:nvSpPr>
        <p:spPr bwMode="auto">
          <a:xfrm>
            <a:off x="2706624" y="5000693"/>
            <a:ext cx="9089136" cy="123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4" tIns="60957" rIns="121914" bIns="60957">
            <a:spAutoFit/>
          </a:bodyPr>
          <a:lstStyle/>
          <a:p>
            <a:pPr algn="just" defTabSz="121914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目前直接利用太阳能的方式主要有两种，一种是</a:t>
            </a:r>
            <a:r>
              <a:rPr lang="zh-CN" altLang="en-US" sz="2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用集热器把水等物质加热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，另一种是</a:t>
            </a:r>
            <a:r>
              <a:rPr lang="zh-CN" altLang="en-US" sz="2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用太阳能电池把太阳能转化成电能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470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2306" y="2523419"/>
            <a:ext cx="2949178" cy="23671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60" name="组合 59"/>
          <p:cNvGrpSpPr/>
          <p:nvPr/>
        </p:nvGrpSpPr>
        <p:grpSpPr>
          <a:xfrm>
            <a:off x="2816464" y="403136"/>
            <a:ext cx="3319160" cy="899144"/>
            <a:chOff x="2816464" y="403136"/>
            <a:chExt cx="3319160" cy="899144"/>
          </a:xfrm>
        </p:grpSpPr>
        <p:sp>
          <p:nvSpPr>
            <p:cNvPr id="61" name="圆角矩形 60"/>
            <p:cNvSpPr/>
            <p:nvPr/>
          </p:nvSpPr>
          <p:spPr>
            <a:xfrm>
              <a:off x="3131463" y="598277"/>
              <a:ext cx="3004161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6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72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5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76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3701259" y="617043"/>
              <a:ext cx="2434365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太阳的利用</a:t>
              </a:r>
            </a:p>
          </p:txBody>
        </p:sp>
        <p:sp>
          <p:nvSpPr>
            <p:cNvPr id="74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3166061" y="5064925"/>
            <a:ext cx="3075424" cy="461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太阳能集热器</a:t>
            </a:r>
          </a:p>
        </p:txBody>
      </p:sp>
      <p:sp>
        <p:nvSpPr>
          <p:cNvPr id="79" name="Text Box 9"/>
          <p:cNvSpPr txBox="1">
            <a:spLocks noChangeArrowheads="1"/>
          </p:cNvSpPr>
          <p:nvPr/>
        </p:nvSpPr>
        <p:spPr bwMode="auto">
          <a:xfrm>
            <a:off x="7037992" y="2260424"/>
            <a:ext cx="4159398" cy="2893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4" tIns="60957" rIns="121914" bIns="60957">
            <a:spAutoFit/>
          </a:bodyPr>
          <a:lstStyle/>
          <a:p>
            <a:pPr algn="just" defTabSz="121914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平面式集热器的箱面是玻璃，内部有涂黑的吸热板，</a:t>
            </a:r>
            <a:r>
              <a:rPr lang="zh-CN" altLang="en-US" sz="2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可以吸收太阳辐射并转化为内能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，从而将集热器管道内的水流加热。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205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2816464" y="403136"/>
            <a:ext cx="3319160" cy="899144"/>
            <a:chOff x="2816464" y="403136"/>
            <a:chExt cx="3319160" cy="899144"/>
          </a:xfrm>
        </p:grpSpPr>
        <p:sp>
          <p:nvSpPr>
            <p:cNvPr id="61" name="圆角矩形 60"/>
            <p:cNvSpPr/>
            <p:nvPr/>
          </p:nvSpPr>
          <p:spPr>
            <a:xfrm>
              <a:off x="3131463" y="598277"/>
              <a:ext cx="3004161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6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72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5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76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3701259" y="617043"/>
              <a:ext cx="2434365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太阳的利用</a:t>
              </a:r>
            </a:p>
          </p:txBody>
        </p:sp>
        <p:sp>
          <p:nvSpPr>
            <p:cNvPr id="74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3403160" y="4246071"/>
            <a:ext cx="3075424" cy="461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试验中的太阳能汽车</a:t>
            </a:r>
          </a:p>
        </p:txBody>
      </p:sp>
      <p:sp>
        <p:nvSpPr>
          <p:cNvPr id="79" name="Text Box 9"/>
          <p:cNvSpPr txBox="1">
            <a:spLocks noChangeArrowheads="1"/>
          </p:cNvSpPr>
          <p:nvPr/>
        </p:nvSpPr>
        <p:spPr bwMode="auto">
          <a:xfrm>
            <a:off x="2889504" y="4661700"/>
            <a:ext cx="8741664" cy="178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4" tIns="60957" rIns="121914" bIns="60957">
            <a:spAutoFit/>
          </a:bodyPr>
          <a:lstStyle/>
          <a:p>
            <a:pPr algn="just" defTabSz="121914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太阳能电池可以将</a:t>
            </a:r>
            <a:r>
              <a:rPr lang="zh-CN" altLang="en-US" sz="2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太阳能转化为电能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，供我们使用。太阳能电池具有使用寿命较长、没有污染的优点，但是，它的成本较高，而且每个太阳能电池产生的电压较低。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152" y="1872836"/>
            <a:ext cx="3901440" cy="2194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0440" y="1872836"/>
            <a:ext cx="3901440" cy="2194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4" name="文本框 33"/>
          <p:cNvSpPr txBox="1"/>
          <p:nvPr/>
        </p:nvSpPr>
        <p:spPr>
          <a:xfrm>
            <a:off x="7993448" y="4246071"/>
            <a:ext cx="3075424" cy="461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太阳能电池阵列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372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2816464" y="403136"/>
            <a:ext cx="3319160" cy="899144"/>
            <a:chOff x="2816464" y="403136"/>
            <a:chExt cx="3319160" cy="899144"/>
          </a:xfrm>
        </p:grpSpPr>
        <p:sp>
          <p:nvSpPr>
            <p:cNvPr id="61" name="圆角矩形 60"/>
            <p:cNvSpPr/>
            <p:nvPr/>
          </p:nvSpPr>
          <p:spPr>
            <a:xfrm>
              <a:off x="3131463" y="598277"/>
              <a:ext cx="3004161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63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72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75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76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3701259" y="617043"/>
              <a:ext cx="2434365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太阳的利用</a:t>
              </a:r>
            </a:p>
          </p:txBody>
        </p:sp>
        <p:sp>
          <p:nvSpPr>
            <p:cNvPr id="74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3403160" y="4246071"/>
            <a:ext cx="3075424" cy="461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试验中的太阳能汽车</a:t>
            </a:r>
          </a:p>
        </p:txBody>
      </p:sp>
      <p:sp>
        <p:nvSpPr>
          <p:cNvPr id="79" name="Text Box 9"/>
          <p:cNvSpPr txBox="1">
            <a:spLocks noChangeArrowheads="1"/>
          </p:cNvSpPr>
          <p:nvPr/>
        </p:nvSpPr>
        <p:spPr bwMode="auto">
          <a:xfrm>
            <a:off x="2889504" y="4661700"/>
            <a:ext cx="8741664" cy="178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4" tIns="60957" rIns="121914" bIns="60957">
            <a:spAutoFit/>
          </a:bodyPr>
          <a:lstStyle/>
          <a:p>
            <a:pPr algn="just" defTabSz="121914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太阳能电池目前主要在航空、航天、通信等领域中应用；在日常生活中也用于照明、计算器、手表等耗材少、工作电压低的用电器。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152" y="1872836"/>
            <a:ext cx="3901440" cy="2194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0440" y="1872836"/>
            <a:ext cx="3901440" cy="2194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4" name="文本框 33"/>
          <p:cNvSpPr txBox="1"/>
          <p:nvPr/>
        </p:nvSpPr>
        <p:spPr>
          <a:xfrm>
            <a:off x="7993448" y="4246071"/>
            <a:ext cx="3075424" cy="461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太阳能电池阵列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393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/>
          <p:cNvCxnSpPr/>
          <p:nvPr/>
        </p:nvCxnSpPr>
        <p:spPr>
          <a:xfrm>
            <a:off x="6468028" y="2473840"/>
            <a:ext cx="130884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ectangle 1"/>
          <p:cNvSpPr>
            <a:spLocks noChangeArrowheads="1"/>
          </p:cNvSpPr>
          <p:nvPr/>
        </p:nvSpPr>
        <p:spPr bwMode="auto">
          <a:xfrm>
            <a:off x="2713882" y="2493873"/>
            <a:ext cx="3882332" cy="387798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20" tIns="0" rIns="9522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是光电转换，把太阳能转化为电能。右图画出了这三种转化的方框图。其中椭圆表示转化的装置或物体，菱形表示由太阳能所转化的另一种能量形式。请在图中三个空白处填入相关的文字。</a:t>
            </a:r>
            <a:endParaRPr lang="zh-CN" altLang="en-US" sz="2400" dirty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706527" y="811847"/>
            <a:ext cx="9093035" cy="166199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20" tIns="0" rIns="9522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．人类利用太阳能的实质，是将太阳能转化为其他形式的能量。太阳能转化为其他形式能量的方式有三种：一是光热转换，如用太阳能集热器把水加热；二是光化转换，把太阳能转化为化学能；三</a:t>
            </a:r>
            <a:endParaRPr lang="zh-CN" altLang="en-US" sz="2400" dirty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9232592" y="1911391"/>
            <a:ext cx="130884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3088042" y="3058181"/>
            <a:ext cx="130884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组合 88"/>
          <p:cNvGrpSpPr/>
          <p:nvPr/>
        </p:nvGrpSpPr>
        <p:grpSpPr>
          <a:xfrm>
            <a:off x="6960828" y="2656595"/>
            <a:ext cx="4757748" cy="3692257"/>
            <a:chOff x="6960828" y="2656595"/>
            <a:chExt cx="4757748" cy="3692257"/>
          </a:xfrm>
        </p:grpSpPr>
        <p:grpSp>
          <p:nvGrpSpPr>
            <p:cNvPr id="88" name="组合 87"/>
            <p:cNvGrpSpPr/>
            <p:nvPr/>
          </p:nvGrpSpPr>
          <p:grpSpPr>
            <a:xfrm>
              <a:off x="6970374" y="2656595"/>
              <a:ext cx="4721098" cy="3692257"/>
              <a:chOff x="6970374" y="2656595"/>
              <a:chExt cx="4721098" cy="3692257"/>
            </a:xfrm>
          </p:grpSpPr>
          <p:cxnSp>
            <p:nvCxnSpPr>
              <p:cNvPr id="71" name="直接箭头连接符 70"/>
              <p:cNvCxnSpPr/>
              <p:nvPr/>
            </p:nvCxnSpPr>
            <p:spPr>
              <a:xfrm>
                <a:off x="10976091" y="4436648"/>
                <a:ext cx="0" cy="113602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箭头连接符 69"/>
              <p:cNvCxnSpPr/>
              <p:nvPr/>
            </p:nvCxnSpPr>
            <p:spPr>
              <a:xfrm>
                <a:off x="9317178" y="4445858"/>
                <a:ext cx="0" cy="113602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箭头连接符 67"/>
              <p:cNvCxnSpPr/>
              <p:nvPr/>
            </p:nvCxnSpPr>
            <p:spPr>
              <a:xfrm>
                <a:off x="7714288" y="4445858"/>
                <a:ext cx="0" cy="113602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箭头连接符 64"/>
              <p:cNvCxnSpPr/>
              <p:nvPr/>
            </p:nvCxnSpPr>
            <p:spPr>
              <a:xfrm>
                <a:off x="10947557" y="3339023"/>
                <a:ext cx="0" cy="1097625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箭头连接符 63"/>
              <p:cNvCxnSpPr/>
              <p:nvPr/>
            </p:nvCxnSpPr>
            <p:spPr>
              <a:xfrm>
                <a:off x="9317178" y="3137630"/>
                <a:ext cx="0" cy="1310315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箭头连接符 16"/>
              <p:cNvCxnSpPr/>
              <p:nvPr/>
            </p:nvCxnSpPr>
            <p:spPr>
              <a:xfrm>
                <a:off x="7714288" y="3572148"/>
                <a:ext cx="0" cy="896117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9320764" y="3140206"/>
                <a:ext cx="0" cy="441152"/>
              </a:xfrm>
              <a:prstGeom prst="line">
                <a:avLst/>
              </a:prstGeom>
              <a:ln w="28575">
                <a:solidFill>
                  <a:srgbClr val="026BA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7704128" y="3137630"/>
                <a:ext cx="3250001" cy="0"/>
              </a:xfrm>
              <a:prstGeom prst="line">
                <a:avLst/>
              </a:prstGeom>
              <a:ln w="28575">
                <a:solidFill>
                  <a:srgbClr val="026BA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椭圆 5"/>
              <p:cNvSpPr/>
              <p:nvPr/>
            </p:nvSpPr>
            <p:spPr>
              <a:xfrm>
                <a:off x="8842251" y="2656595"/>
                <a:ext cx="962069" cy="962069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>
                <a:off x="7714288" y="3130996"/>
                <a:ext cx="0" cy="441152"/>
              </a:xfrm>
              <a:prstGeom prst="line">
                <a:avLst/>
              </a:prstGeom>
              <a:ln w="28575">
                <a:solidFill>
                  <a:srgbClr val="026BA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0947557" y="3140206"/>
                <a:ext cx="0" cy="441152"/>
              </a:xfrm>
              <a:prstGeom prst="line">
                <a:avLst/>
              </a:prstGeom>
              <a:ln w="28575">
                <a:solidFill>
                  <a:srgbClr val="026BA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矩形 11"/>
              <p:cNvSpPr/>
              <p:nvPr/>
            </p:nvSpPr>
            <p:spPr>
              <a:xfrm>
                <a:off x="7125008" y="3738677"/>
                <a:ext cx="1178560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26B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8741643" y="3738677"/>
                <a:ext cx="1178560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26B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0358277" y="3716270"/>
                <a:ext cx="1178560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26B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6970374" y="4436648"/>
                <a:ext cx="1493520" cy="891032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8584163" y="4427438"/>
                <a:ext cx="1493520" cy="891032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10197952" y="4407134"/>
                <a:ext cx="1493520" cy="891032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菱形 35"/>
              <p:cNvSpPr/>
              <p:nvPr/>
            </p:nvSpPr>
            <p:spPr>
              <a:xfrm>
                <a:off x="7031069" y="5581878"/>
                <a:ext cx="1346118" cy="766974"/>
              </a:xfrm>
              <a:prstGeom prst="diamond">
                <a:avLst/>
              </a:prstGeom>
              <a:solidFill>
                <a:schemeClr val="bg1"/>
              </a:solidFill>
              <a:ln>
                <a:solidFill>
                  <a:srgbClr val="026B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菱形 71"/>
              <p:cNvSpPr/>
              <p:nvPr/>
            </p:nvSpPr>
            <p:spPr>
              <a:xfrm>
                <a:off x="8643177" y="5572668"/>
                <a:ext cx="1346118" cy="766974"/>
              </a:xfrm>
              <a:prstGeom prst="diamond">
                <a:avLst/>
              </a:prstGeom>
              <a:solidFill>
                <a:schemeClr val="bg1"/>
              </a:solidFill>
              <a:ln>
                <a:solidFill>
                  <a:srgbClr val="026B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菱形 72"/>
              <p:cNvSpPr/>
              <p:nvPr/>
            </p:nvSpPr>
            <p:spPr>
              <a:xfrm>
                <a:off x="10303784" y="5571718"/>
                <a:ext cx="1346118" cy="766974"/>
              </a:xfrm>
              <a:prstGeom prst="diamond">
                <a:avLst/>
              </a:prstGeom>
              <a:solidFill>
                <a:schemeClr val="bg1"/>
              </a:solidFill>
              <a:ln>
                <a:solidFill>
                  <a:srgbClr val="026B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6960828" y="2877358"/>
              <a:ext cx="4757748" cy="3275791"/>
              <a:chOff x="6960828" y="2877358"/>
              <a:chExt cx="4757748" cy="3275791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8741643" y="2877358"/>
                <a:ext cx="113967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太阳能</a:t>
                </a:r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6960828" y="3722619"/>
                <a:ext cx="14849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光热转换</a:t>
                </a: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8594054" y="3721245"/>
                <a:ext cx="14849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光电转换</a:t>
                </a: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10202227" y="3711588"/>
                <a:ext cx="14849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光化转换</a:t>
                </a: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6960828" y="4484323"/>
                <a:ext cx="148497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太阳能集热器</a:t>
                </a: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8591675" y="5691484"/>
                <a:ext cx="14849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电能</a:t>
                </a:r>
              </a:p>
            </p:txBody>
          </p:sp>
          <p:sp>
            <p:nvSpPr>
              <p:cNvPr id="83" name="文本框 82"/>
              <p:cNvSpPr txBox="1"/>
              <p:nvPr/>
            </p:nvSpPr>
            <p:spPr>
              <a:xfrm>
                <a:off x="10233606" y="5690427"/>
                <a:ext cx="14849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化学能</a:t>
                </a:r>
              </a:p>
            </p:txBody>
          </p:sp>
        </p:grpSp>
      </p:grpSp>
      <p:sp>
        <p:nvSpPr>
          <p:cNvPr id="85" name="文本框 84"/>
          <p:cNvSpPr txBox="1"/>
          <p:nvPr/>
        </p:nvSpPr>
        <p:spPr>
          <a:xfrm>
            <a:off x="8568996" y="4462482"/>
            <a:ext cx="14849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太阳能电池板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10234076" y="4441320"/>
            <a:ext cx="14849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植物的光合作用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6960828" y="5695719"/>
            <a:ext cx="1484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内能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104362" y="3157820"/>
            <a:ext cx="1572904" cy="658425"/>
            <a:chOff x="118542" y="795531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96483" y="1933450"/>
            <a:ext cx="1572904" cy="658425"/>
            <a:chOff x="3142451" y="548680"/>
            <a:chExt cx="1572904" cy="658425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5" name="文本框 9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8" name="文本框 9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1" name="文本框 10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4" name="文本框 10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981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2602813" y="4089399"/>
            <a:ext cx="9008532" cy="2249293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3934846" y="3979232"/>
            <a:ext cx="728792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太阳能热水器内的水从太阳吸收热量，内能增加、温度升高，是通过热传递的方式增加水的内能；太阳能信号灯先将太阳能转化为电能，再转化为光能；​​​​​​​太阳能飞机是先将太阳能转化为电能，再转化为机械能；故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错误。</a:t>
            </a:r>
            <a:endParaRPr kumimoji="1"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52543" y="4094683"/>
            <a:ext cx="1543461" cy="2046058"/>
            <a:chOff x="2606903" y="4615026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6903" y="4615026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031531" y="5752467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476143" y="1017574"/>
            <a:ext cx="7831937" cy="276998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20" tIns="0" rIns="9522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下列关于太阳能的利用，说法正确的是（   ）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绿色植物通过光合作用将太阳能转化为化学能</a:t>
            </a:r>
            <a:endParaRPr lang="en-US" altLang="zh-CN" sz="2400" dirty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太阳能热水器通过做功方式将太阳能转化为水的内能</a:t>
            </a:r>
            <a:endParaRPr lang="en-US" altLang="zh-CN" sz="2400" dirty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太阳能交通信号灯将太阳能直接转化为信号灯的光能</a:t>
            </a:r>
            <a:endParaRPr lang="en-US" altLang="zh-CN" sz="2400" dirty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太阳能飞机将太阳能直接转化为飞机的机械能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9745482" y="1087881"/>
            <a:ext cx="44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4362" y="3157820"/>
            <a:ext cx="1572904" cy="658425"/>
            <a:chOff x="118542" y="795531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483" y="1933450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170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1" grpId="0"/>
      <p:bldP spid="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2768476" y="3818251"/>
            <a:ext cx="9084882" cy="2566408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3843085" y="4043995"/>
            <a:ext cx="7702746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地球接受的辐射能来自太阳中的核聚变反应，因此太阳是一个巨大的“核能火炉”，故选项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正确；太阳能可以从自然界直接获取，为一次能源，故选项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不正确；太阳能属于可再生能源，并且清洁无污染，故选项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正确。</a:t>
            </a:r>
            <a:endParaRPr kumimoji="1"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85223" y="3968961"/>
            <a:ext cx="1543461" cy="2046058"/>
            <a:chOff x="2606903" y="4615026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6903" y="4615026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031531" y="5752467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626236" y="968465"/>
            <a:ext cx="9084882" cy="276998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20" tIns="0" rIns="9522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许多城市都在推广利用太阳能，城市交通指示灯及路灯照明系统已大量使用太阳能，下列关于太阳能的说法不正确的是（   ）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太阳是一个巨大的“核能火炉”   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太阳能为二次能源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对于人类，太阳能几乎可以说是一种取之不尽、用之不竭的永久性能源                           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太阳能清洁无污染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717942" y="1556191"/>
            <a:ext cx="44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04362" y="3157820"/>
            <a:ext cx="1572904" cy="658425"/>
            <a:chOff x="118542" y="795531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483" y="1933450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868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1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内容占位符 1"/>
          <p:cNvSpPr txBox="1">
            <a:spLocks/>
          </p:cNvSpPr>
          <p:nvPr/>
        </p:nvSpPr>
        <p:spPr>
          <a:xfrm>
            <a:off x="2871650" y="2967098"/>
            <a:ext cx="8204122" cy="643638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1.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知道太阳能的由来及其特点。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623096" y="165528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3797454" y="3508652"/>
            <a:ext cx="3822545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3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8" name="矩形 57"/>
          <p:cNvSpPr/>
          <p:nvPr/>
        </p:nvSpPr>
        <p:spPr>
          <a:xfrm rot="20913814">
            <a:off x="6787724" y="2663726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sp>
        <p:nvSpPr>
          <p:cNvPr id="59" name="内容占位符 1"/>
          <p:cNvSpPr txBox="1">
            <a:spLocks/>
          </p:cNvSpPr>
          <p:nvPr/>
        </p:nvSpPr>
        <p:spPr>
          <a:xfrm>
            <a:off x="2871650" y="3646345"/>
            <a:ext cx="8204122" cy="643638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2.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大致了解利用太阳能的方式及其新进展。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797454" y="4191808"/>
            <a:ext cx="5319652" cy="52675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9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90" name="矩形 89"/>
          <p:cNvSpPr/>
          <p:nvPr/>
        </p:nvSpPr>
        <p:spPr>
          <a:xfrm rot="20913814">
            <a:off x="7979884" y="3354316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96483" y="1938114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483" y="720028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 animBg="1"/>
      <p:bldP spid="59" grpId="0"/>
      <p:bldP spid="9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34869" y="1642019"/>
            <a:ext cx="7476565" cy="3646015"/>
            <a:chOff x="4628029" y="1338890"/>
            <a:chExt cx="7476565" cy="3646015"/>
          </a:xfrm>
        </p:grpSpPr>
        <p:sp>
          <p:nvSpPr>
            <p:cNvPr id="140" name="圆角矩形 139"/>
            <p:cNvSpPr/>
            <p:nvPr/>
          </p:nvSpPr>
          <p:spPr>
            <a:xfrm>
              <a:off x="4628029" y="2956653"/>
              <a:ext cx="1629273" cy="546348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太阳能</a:t>
              </a:r>
              <a:endParaRPr 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41" name="圆角矩形 140"/>
            <p:cNvSpPr/>
            <p:nvPr/>
          </p:nvSpPr>
          <p:spPr>
            <a:xfrm>
              <a:off x="7172875" y="1338890"/>
              <a:ext cx="4931719" cy="645093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太阳</a:t>
              </a:r>
              <a:r>
                <a:rPr lang="en-US" altLang="zh-CN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——</a:t>
              </a:r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巨大的“核能火炉”</a:t>
              </a:r>
            </a:p>
          </p:txBody>
        </p:sp>
        <p:cxnSp>
          <p:nvCxnSpPr>
            <p:cNvPr id="144" name="直接箭头连接符 143"/>
            <p:cNvCxnSpPr/>
            <p:nvPr/>
          </p:nvCxnSpPr>
          <p:spPr>
            <a:xfrm>
              <a:off x="6707366" y="1672325"/>
              <a:ext cx="465510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5" name="直接箭头连接符 144"/>
            <p:cNvCxnSpPr/>
            <p:nvPr/>
          </p:nvCxnSpPr>
          <p:spPr>
            <a:xfrm>
              <a:off x="6724545" y="4740157"/>
              <a:ext cx="448331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>
              <a:off x="6732465" y="1661437"/>
              <a:ext cx="0" cy="3095998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7" name="直接箭头连接符 146"/>
            <p:cNvCxnSpPr/>
            <p:nvPr/>
          </p:nvCxnSpPr>
          <p:spPr>
            <a:xfrm>
              <a:off x="6163155" y="3257749"/>
              <a:ext cx="569310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9" name="圆角矩形 38"/>
            <p:cNvSpPr/>
            <p:nvPr/>
          </p:nvSpPr>
          <p:spPr>
            <a:xfrm>
              <a:off x="7172876" y="4415177"/>
              <a:ext cx="2582966" cy="569728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太阳能的利用</a:t>
              </a: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7197976" y="2944077"/>
              <a:ext cx="4054972" cy="571501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太阳是人类能源的宝库</a:t>
              </a:r>
            </a:p>
          </p:txBody>
        </p:sp>
        <p:cxnSp>
          <p:nvCxnSpPr>
            <p:cNvPr id="28" name="直接箭头连接符 27"/>
            <p:cNvCxnSpPr/>
            <p:nvPr/>
          </p:nvCxnSpPr>
          <p:spPr>
            <a:xfrm>
              <a:off x="6722812" y="3253674"/>
              <a:ext cx="465510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729" y="4726724"/>
            <a:ext cx="1501192" cy="1844505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96483" y="3157820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42203" y="4433727"/>
            <a:ext cx="1572904" cy="658425"/>
            <a:chOff x="118542" y="795531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483" y="1933450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2495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34439" y="4433727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34439" y="5709634"/>
            <a:ext cx="1572904" cy="658425"/>
            <a:chOff x="118542" y="795531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483" y="3157820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483" y="1933450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9859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35256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334518" y="2608226"/>
            <a:ext cx="4467608" cy="3122247"/>
          </a:xfrm>
          <a:prstGeom prst="rect">
            <a:avLst/>
          </a:pr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2816464" y="403136"/>
            <a:ext cx="6336500" cy="899144"/>
            <a:chOff x="2816464" y="403136"/>
            <a:chExt cx="6336500" cy="899144"/>
          </a:xfrm>
        </p:grpSpPr>
        <p:sp>
          <p:nvSpPr>
            <p:cNvPr id="40" name="圆角矩形 39"/>
            <p:cNvSpPr/>
            <p:nvPr/>
          </p:nvSpPr>
          <p:spPr>
            <a:xfrm>
              <a:off x="3131463" y="598277"/>
              <a:ext cx="6021501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51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53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63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3861138" y="618419"/>
              <a:ext cx="514690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太阳能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——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巨大的“核能火炉”</a:t>
              </a:r>
            </a:p>
          </p:txBody>
        </p:sp>
        <p:sp>
          <p:nvSpPr>
            <p:cNvPr id="61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71" name="Text Box 9"/>
          <p:cNvSpPr txBox="1">
            <a:spLocks noChangeArrowheads="1"/>
          </p:cNvSpPr>
          <p:nvPr/>
        </p:nvSpPr>
        <p:spPr bwMode="auto">
          <a:xfrm>
            <a:off x="7468620" y="2926060"/>
            <a:ext cx="3736894" cy="677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4" tIns="60957" rIns="121914" bIns="60957">
            <a:spAutoFit/>
          </a:bodyPr>
          <a:lstStyle/>
          <a:p>
            <a:pPr marL="342900" indent="-342900" algn="just" defTabSz="121914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太阳距地球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1.5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亿千米</a:t>
            </a:r>
            <a:endParaRPr lang="zh-CN" altLang="zh-CN" sz="2400" dirty="0">
              <a:solidFill>
                <a:prstClr val="black"/>
              </a:solidFill>
              <a:ea typeface="黑体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56600" y="1572156"/>
            <a:ext cx="4677918" cy="4577112"/>
            <a:chOff x="2656600" y="1572156"/>
            <a:chExt cx="4677918" cy="457711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6600" y="1665061"/>
              <a:ext cx="4276954" cy="4484207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6187036" y="2450908"/>
              <a:ext cx="11474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对流层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5786072" y="1950242"/>
              <a:ext cx="11474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辐射层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5131698" y="1572156"/>
              <a:ext cx="14842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太阳核心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2691404" y="1733468"/>
              <a:ext cx="14842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太阳大气</a:t>
              </a: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3928516" y="6109911"/>
            <a:ext cx="1733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太阳的结构</a:t>
            </a:r>
          </a:p>
        </p:txBody>
      </p:sp>
      <p:sp>
        <p:nvSpPr>
          <p:cNvPr id="73" name="Text Box 9"/>
          <p:cNvSpPr txBox="1">
            <a:spLocks noChangeArrowheads="1"/>
          </p:cNvSpPr>
          <p:nvPr/>
        </p:nvSpPr>
        <p:spPr bwMode="auto">
          <a:xfrm>
            <a:off x="7468620" y="3459733"/>
            <a:ext cx="3871364" cy="677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4" tIns="60957" rIns="121914" bIns="60957">
            <a:spAutoFit/>
          </a:bodyPr>
          <a:lstStyle/>
          <a:p>
            <a:pPr marL="342900" indent="-342900" algn="just" defTabSz="121914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直径大约是地球的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110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倍</a:t>
            </a:r>
            <a:endParaRPr lang="zh-CN" altLang="zh-CN" sz="2400" dirty="0">
              <a:solidFill>
                <a:prstClr val="black"/>
              </a:solidFill>
              <a:ea typeface="黑体" pitchFamily="49" charset="-122"/>
            </a:endParaRPr>
          </a:p>
        </p:txBody>
      </p:sp>
      <p:sp>
        <p:nvSpPr>
          <p:cNvPr id="74" name="Text Box 9"/>
          <p:cNvSpPr txBox="1">
            <a:spLocks noChangeArrowheads="1"/>
          </p:cNvSpPr>
          <p:nvPr/>
        </p:nvSpPr>
        <p:spPr bwMode="auto">
          <a:xfrm>
            <a:off x="7468620" y="3979659"/>
            <a:ext cx="3871364" cy="677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4" tIns="60957" rIns="121914" bIns="60957">
            <a:spAutoFit/>
          </a:bodyPr>
          <a:lstStyle/>
          <a:p>
            <a:pPr marL="342900" indent="-342900" algn="just" defTabSz="121914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体积是地球的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130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万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倍</a:t>
            </a:r>
            <a:endParaRPr lang="zh-CN" altLang="zh-CN" sz="2400" dirty="0">
              <a:solidFill>
                <a:prstClr val="black"/>
              </a:solidFill>
              <a:ea typeface="黑体" pitchFamily="49" charset="-122"/>
            </a:endParaRPr>
          </a:p>
        </p:txBody>
      </p:sp>
      <p:sp>
        <p:nvSpPr>
          <p:cNvPr id="75" name="Text Box 9"/>
          <p:cNvSpPr txBox="1">
            <a:spLocks noChangeArrowheads="1"/>
          </p:cNvSpPr>
          <p:nvPr/>
        </p:nvSpPr>
        <p:spPr bwMode="auto">
          <a:xfrm>
            <a:off x="7468620" y="4513332"/>
            <a:ext cx="3871364" cy="677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4" tIns="60957" rIns="121914" bIns="60957">
            <a:spAutoFit/>
          </a:bodyPr>
          <a:lstStyle/>
          <a:p>
            <a:pPr marL="342900" indent="-342900" algn="just" defTabSz="121914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质量是地球的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33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万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倍</a:t>
            </a:r>
            <a:endParaRPr lang="zh-CN" altLang="zh-CN" sz="2400" dirty="0">
              <a:solidFill>
                <a:prstClr val="black"/>
              </a:solidFill>
              <a:ea typeface="黑体" pitchFamily="49" charset="-122"/>
            </a:endParaRPr>
          </a:p>
        </p:txBody>
      </p:sp>
      <p:sp>
        <p:nvSpPr>
          <p:cNvPr id="76" name="Text Box 9"/>
          <p:cNvSpPr txBox="1">
            <a:spLocks noChangeArrowheads="1"/>
          </p:cNvSpPr>
          <p:nvPr/>
        </p:nvSpPr>
        <p:spPr bwMode="auto">
          <a:xfrm>
            <a:off x="7468620" y="5033258"/>
            <a:ext cx="4333506" cy="677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4" tIns="60957" rIns="121914" bIns="60957">
            <a:spAutoFit/>
          </a:bodyPr>
          <a:lstStyle/>
          <a:p>
            <a:pPr marL="342900" indent="-342900" algn="just" defTabSz="121914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核心温度高达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1500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万摄氏度</a:t>
            </a:r>
            <a:endParaRPr lang="zh-CN" altLang="zh-CN" sz="2400" dirty="0">
              <a:solidFill>
                <a:prstClr val="black"/>
              </a:solidFill>
              <a:ea typeface="黑体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290030" y="2262047"/>
            <a:ext cx="2240341" cy="679694"/>
            <a:chOff x="7290030" y="2262047"/>
            <a:chExt cx="2240341" cy="679694"/>
          </a:xfrm>
        </p:grpSpPr>
        <p:sp>
          <p:nvSpPr>
            <p:cNvPr id="3" name="椭圆 2"/>
            <p:cNvSpPr/>
            <p:nvPr/>
          </p:nvSpPr>
          <p:spPr>
            <a:xfrm>
              <a:off x="7340373" y="2278869"/>
              <a:ext cx="2139654" cy="662872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Text Box 9"/>
            <p:cNvSpPr txBox="1">
              <a:spLocks noChangeArrowheads="1"/>
            </p:cNvSpPr>
            <p:nvPr/>
          </p:nvSpPr>
          <p:spPr bwMode="auto">
            <a:xfrm>
              <a:off x="7290030" y="2262047"/>
              <a:ext cx="2240341" cy="613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21914" tIns="60957" rIns="121914" bIns="60957">
              <a:spAutoFit/>
            </a:bodyPr>
            <a:lstStyle/>
            <a:p>
              <a:pPr defTabSz="1219140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26BA5"/>
                  </a:solidFill>
                  <a:latin typeface="黑体" pitchFamily="49" charset="-122"/>
                  <a:ea typeface="黑体" pitchFamily="49" charset="-122"/>
                </a:rPr>
                <a:t>你了解太阳吗？</a:t>
              </a:r>
              <a:endParaRPr lang="zh-CN" altLang="zh-CN" sz="2400" b="1" dirty="0">
                <a:solidFill>
                  <a:srgbClr val="026BA5"/>
                </a:solidFill>
                <a:ea typeface="黑体" pitchFamily="49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9" name="文本框 8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202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1" grpId="0" autoUpdateAnimBg="0"/>
      <p:bldP spid="70" grpId="0"/>
      <p:bldP spid="73" grpId="0" autoUpdateAnimBg="0"/>
      <p:bldP spid="74" grpId="0" autoUpdateAnimBg="0"/>
      <p:bldP spid="75" grpId="0" autoUpdateAnimBg="0"/>
      <p:bldP spid="7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2816464" y="403136"/>
            <a:ext cx="6336500" cy="899144"/>
            <a:chOff x="2816464" y="403136"/>
            <a:chExt cx="6336500" cy="899144"/>
          </a:xfrm>
        </p:grpSpPr>
        <p:sp>
          <p:nvSpPr>
            <p:cNvPr id="40" name="圆角矩形 39"/>
            <p:cNvSpPr/>
            <p:nvPr/>
          </p:nvSpPr>
          <p:spPr>
            <a:xfrm>
              <a:off x="3131463" y="598277"/>
              <a:ext cx="6021501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51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53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63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3861138" y="618419"/>
              <a:ext cx="514690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太阳能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——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巨大的“核能火炉”</a:t>
              </a:r>
            </a:p>
          </p:txBody>
        </p:sp>
        <p:sp>
          <p:nvSpPr>
            <p:cNvPr id="61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600" y="1665061"/>
            <a:ext cx="4276954" cy="448420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6187036" y="2450908"/>
            <a:ext cx="1147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对流层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5786072" y="1950242"/>
            <a:ext cx="1147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辐射层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5131698" y="1572156"/>
            <a:ext cx="1484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太阳核心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2691404" y="1733468"/>
            <a:ext cx="1484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太阳大气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3928516" y="6109911"/>
            <a:ext cx="1733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太阳的结构</a:t>
            </a:r>
          </a:p>
        </p:txBody>
      </p:sp>
      <p:sp>
        <p:nvSpPr>
          <p:cNvPr id="65" name="Text Box 9"/>
          <p:cNvSpPr txBox="1">
            <a:spLocks noChangeArrowheads="1"/>
          </p:cNvSpPr>
          <p:nvPr/>
        </p:nvSpPr>
        <p:spPr bwMode="auto">
          <a:xfrm>
            <a:off x="7334518" y="2313354"/>
            <a:ext cx="4035446" cy="344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4" tIns="60957" rIns="121914" bIns="60957">
            <a:spAutoFit/>
          </a:bodyPr>
          <a:lstStyle/>
          <a:p>
            <a:pPr algn="just" defTabSz="1219140">
              <a:lnSpc>
                <a:spcPct val="150000"/>
              </a:lnSpc>
            </a:pPr>
            <a:r>
              <a:rPr lang="zh-CN" altLang="zh-CN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在太阳内部，氢原子核在超高温下发生</a:t>
            </a:r>
            <a:r>
              <a:rPr lang="zh-CN" altLang="en-US" sz="2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聚变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，释放出巨大的核能。因此可以讲，太阳核心每时每刻都在发生氢弹爆炸，比原子弹爆炸的威力更大。</a:t>
            </a:r>
            <a:endParaRPr lang="en-US" altLang="zh-CN" sz="24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297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2816464" y="403136"/>
            <a:ext cx="6336500" cy="899144"/>
            <a:chOff x="2816464" y="403136"/>
            <a:chExt cx="6336500" cy="899144"/>
          </a:xfrm>
        </p:grpSpPr>
        <p:sp>
          <p:nvSpPr>
            <p:cNvPr id="40" name="圆角矩形 39"/>
            <p:cNvSpPr/>
            <p:nvPr/>
          </p:nvSpPr>
          <p:spPr>
            <a:xfrm>
              <a:off x="3131463" y="598277"/>
              <a:ext cx="6021501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51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53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63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3861138" y="618419"/>
              <a:ext cx="514690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太阳能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——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巨大的“核能火炉”</a:t>
              </a:r>
            </a:p>
          </p:txBody>
        </p:sp>
        <p:sp>
          <p:nvSpPr>
            <p:cNvPr id="61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600" y="1665061"/>
            <a:ext cx="4276954" cy="448420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6187036" y="2450908"/>
            <a:ext cx="1147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对流层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5786072" y="1950242"/>
            <a:ext cx="1147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辐射层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5131698" y="1572156"/>
            <a:ext cx="1484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太阳核心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2691404" y="1733468"/>
            <a:ext cx="1484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太阳大气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3928516" y="6109911"/>
            <a:ext cx="1733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太阳的结构</a:t>
            </a:r>
          </a:p>
        </p:txBody>
      </p:sp>
      <p:sp>
        <p:nvSpPr>
          <p:cNvPr id="65" name="Text Box 9"/>
          <p:cNvSpPr txBox="1">
            <a:spLocks noChangeArrowheads="1"/>
          </p:cNvSpPr>
          <p:nvPr/>
        </p:nvSpPr>
        <p:spPr bwMode="auto">
          <a:xfrm>
            <a:off x="7334518" y="2313354"/>
            <a:ext cx="4035446" cy="3447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4" tIns="60957" rIns="121914" bIns="60957">
            <a:spAutoFit/>
          </a:bodyPr>
          <a:lstStyle/>
          <a:p>
            <a:pPr algn="just" defTabSz="1219140">
              <a:lnSpc>
                <a:spcPct val="150000"/>
              </a:lnSpc>
            </a:pPr>
            <a:r>
              <a:rPr lang="zh-CN" altLang="zh-CN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太阳核心释放的能量向外扩散，可以传送到太阳表面。太阳表面温度约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6000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℃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，就像一个高温气体组成的海洋。大部分太阳能</a:t>
            </a:r>
            <a:r>
              <a:rPr lang="zh-CN" altLang="en-US" sz="2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以热和光的形式向四周辐射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开去。</a:t>
            </a:r>
            <a:endParaRPr lang="en-US" altLang="zh-CN" sz="24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176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2816464" y="403136"/>
            <a:ext cx="6336500" cy="899144"/>
            <a:chOff x="2816464" y="403136"/>
            <a:chExt cx="6336500" cy="899144"/>
          </a:xfrm>
        </p:grpSpPr>
        <p:sp>
          <p:nvSpPr>
            <p:cNvPr id="40" name="圆角矩形 39"/>
            <p:cNvSpPr/>
            <p:nvPr/>
          </p:nvSpPr>
          <p:spPr>
            <a:xfrm>
              <a:off x="3131463" y="598277"/>
              <a:ext cx="6021501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51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53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63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3861138" y="618419"/>
              <a:ext cx="514690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太阳能</a:t>
              </a:r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——</a:t>
              </a: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巨大的“核能火炉”</a:t>
              </a:r>
            </a:p>
          </p:txBody>
        </p:sp>
        <p:sp>
          <p:nvSpPr>
            <p:cNvPr id="61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600" y="1665061"/>
            <a:ext cx="4276954" cy="448420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6187036" y="2450908"/>
            <a:ext cx="1147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对流层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5786072" y="1950242"/>
            <a:ext cx="1147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辐射层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5131698" y="1572156"/>
            <a:ext cx="1484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太阳核心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2691404" y="1733468"/>
            <a:ext cx="1484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太阳大气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3928516" y="6109911"/>
            <a:ext cx="1733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太阳的结构</a:t>
            </a:r>
          </a:p>
        </p:txBody>
      </p:sp>
      <p:sp>
        <p:nvSpPr>
          <p:cNvPr id="65" name="Text Box 9"/>
          <p:cNvSpPr txBox="1">
            <a:spLocks noChangeArrowheads="1"/>
          </p:cNvSpPr>
          <p:nvPr/>
        </p:nvSpPr>
        <p:spPr bwMode="auto">
          <a:xfrm>
            <a:off x="7334518" y="2054715"/>
            <a:ext cx="4035446" cy="4001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4" tIns="60957" rIns="121914" bIns="60957">
            <a:spAutoFit/>
          </a:bodyPr>
          <a:lstStyle/>
          <a:p>
            <a:pPr algn="just" defTabSz="1219140">
              <a:lnSpc>
                <a:spcPct val="150000"/>
              </a:lnSpc>
            </a:pPr>
            <a:r>
              <a:rPr lang="zh-CN" altLang="zh-CN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太阳这个巨大的“核能火炉”已经“燃烧”了近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亿年。目前，它正处于壮年，要再过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亿年才会燃尽自己的核燃料。因此，相对于人类的生活来说，太阳能可以说是</a:t>
            </a:r>
            <a:r>
              <a:rPr lang="zh-CN" altLang="en-US" sz="2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取之不尽、用之不竭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的。</a:t>
            </a:r>
            <a:endParaRPr lang="en-US" altLang="zh-CN" sz="24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0374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2816464" y="403136"/>
            <a:ext cx="5017351" cy="899144"/>
            <a:chOff x="2816464" y="403136"/>
            <a:chExt cx="5017351" cy="899144"/>
          </a:xfrm>
        </p:grpSpPr>
        <p:sp>
          <p:nvSpPr>
            <p:cNvPr id="87" name="圆角矩形 86"/>
            <p:cNvSpPr/>
            <p:nvPr/>
          </p:nvSpPr>
          <p:spPr>
            <a:xfrm>
              <a:off x="3131463" y="598277"/>
              <a:ext cx="4702352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89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90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94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3701259" y="617043"/>
              <a:ext cx="3968783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太阳是人类能源的宝库</a:t>
              </a:r>
            </a:p>
          </p:txBody>
        </p:sp>
        <p:sp>
          <p:nvSpPr>
            <p:cNvPr id="92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51" name="Text Box 9"/>
          <p:cNvSpPr txBox="1">
            <a:spLocks noChangeArrowheads="1"/>
          </p:cNvSpPr>
          <p:nvPr/>
        </p:nvSpPr>
        <p:spPr bwMode="auto">
          <a:xfrm>
            <a:off x="2766286" y="4427576"/>
            <a:ext cx="8458088" cy="178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4" tIns="60957" rIns="121914" bIns="60957">
            <a:spAutoFit/>
          </a:bodyPr>
          <a:lstStyle/>
          <a:p>
            <a:pPr algn="just" defTabSz="1219140">
              <a:lnSpc>
                <a:spcPct val="150000"/>
              </a:lnSpc>
            </a:pPr>
            <a:r>
              <a:rPr lang="zh-CN" altLang="zh-CN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据测算，太阳向宇宙空间发射的辐射功率为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3.8×10</a:t>
            </a:r>
            <a:r>
              <a:rPr lang="en-US" altLang="zh-CN" sz="2400" baseline="30000" dirty="0">
                <a:solidFill>
                  <a:prstClr val="black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23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kW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，其中只有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亿分之一到达地球大气层，而这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亿分之一中只有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47%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能到达地球表面，功率为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万亿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kW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dirty="0">
              <a:solidFill>
                <a:prstClr val="black"/>
              </a:solidFill>
              <a:latin typeface="Times New Roman" panose="02020603050405020304" pitchFamily="18" charset="0"/>
              <a:ea typeface="黑体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510" y="1524072"/>
            <a:ext cx="2944140" cy="296265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8231" y="2503631"/>
            <a:ext cx="926592" cy="926592"/>
          </a:xfrm>
          <a:prstGeom prst="rect">
            <a:avLst/>
          </a:prstGeom>
        </p:spPr>
      </p:pic>
      <p:cxnSp>
        <p:nvCxnSpPr>
          <p:cNvPr id="38" name="直接箭头连接符 37"/>
          <p:cNvCxnSpPr/>
          <p:nvPr/>
        </p:nvCxnSpPr>
        <p:spPr>
          <a:xfrm>
            <a:off x="5693020" y="2837488"/>
            <a:ext cx="4308742" cy="0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5693020" y="2347321"/>
            <a:ext cx="4262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二十亿分之一到达地球大气层</a:t>
            </a:r>
          </a:p>
        </p:txBody>
      </p:sp>
      <p:cxnSp>
        <p:nvCxnSpPr>
          <p:cNvPr id="40" name="直接箭头连接符 39"/>
          <p:cNvCxnSpPr/>
          <p:nvPr/>
        </p:nvCxnSpPr>
        <p:spPr>
          <a:xfrm>
            <a:off x="5693020" y="3005746"/>
            <a:ext cx="4308742" cy="0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6440787" y="3076733"/>
            <a:ext cx="30570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30%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被大气层反射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23%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被大气层吸收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47%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到达地球表面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4122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utoUpdateAnimBg="0"/>
      <p:bldP spid="39" grpId="0"/>
      <p:bldP spid="4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2816464" y="403136"/>
            <a:ext cx="5017351" cy="899144"/>
            <a:chOff x="2816464" y="403136"/>
            <a:chExt cx="5017351" cy="899144"/>
          </a:xfrm>
        </p:grpSpPr>
        <p:sp>
          <p:nvSpPr>
            <p:cNvPr id="87" name="圆角矩形 86"/>
            <p:cNvSpPr/>
            <p:nvPr/>
          </p:nvSpPr>
          <p:spPr>
            <a:xfrm>
              <a:off x="3131463" y="598277"/>
              <a:ext cx="4702352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89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90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94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3701259" y="617043"/>
              <a:ext cx="3968783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太阳是人类能源的宝库</a:t>
              </a:r>
            </a:p>
          </p:txBody>
        </p:sp>
        <p:sp>
          <p:nvSpPr>
            <p:cNvPr id="92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510" y="1524072"/>
            <a:ext cx="2944140" cy="29626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8231" y="2503631"/>
            <a:ext cx="926592" cy="926592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>
            <a:off x="5693020" y="2837488"/>
            <a:ext cx="4308742" cy="0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5693020" y="2347321"/>
            <a:ext cx="4262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二十亿分之一到达地球大气层</a:t>
            </a:r>
          </a:p>
        </p:txBody>
      </p:sp>
      <p:cxnSp>
        <p:nvCxnSpPr>
          <p:cNvPr id="46" name="直接箭头连接符 45"/>
          <p:cNvCxnSpPr/>
          <p:nvPr/>
        </p:nvCxnSpPr>
        <p:spPr>
          <a:xfrm>
            <a:off x="5693020" y="3005746"/>
            <a:ext cx="4308742" cy="0"/>
          </a:xfrm>
          <a:prstGeom prst="straightConnector1">
            <a:avLst/>
          </a:prstGeom>
          <a:ln w="190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6440787" y="3076733"/>
            <a:ext cx="30570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30%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被大气层反射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23%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被大气层吸收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47%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到达地球表面</a:t>
            </a:r>
          </a:p>
        </p:txBody>
      </p:sp>
      <p:sp>
        <p:nvSpPr>
          <p:cNvPr id="51" name="Text Box 9"/>
          <p:cNvSpPr txBox="1">
            <a:spLocks noChangeArrowheads="1"/>
          </p:cNvSpPr>
          <p:nvPr/>
        </p:nvSpPr>
        <p:spPr bwMode="auto">
          <a:xfrm>
            <a:off x="2766286" y="4427576"/>
            <a:ext cx="8458088" cy="178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4" tIns="60957" rIns="121914" bIns="60957">
            <a:spAutoFit/>
          </a:bodyPr>
          <a:lstStyle/>
          <a:p>
            <a:pPr algn="just" defTabSz="121914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也就是说，太阳每秒钟照射到地球上的能量，就相当于燃烧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500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万吨煤释放的热量。全球人类目前每年能源消费的总和，只相当于太阳在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分钟内照射到地球表面的能量。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786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组合 105"/>
          <p:cNvGrpSpPr/>
          <p:nvPr/>
        </p:nvGrpSpPr>
        <p:grpSpPr>
          <a:xfrm>
            <a:off x="2816464" y="403136"/>
            <a:ext cx="5017351" cy="899144"/>
            <a:chOff x="2816464" y="403136"/>
            <a:chExt cx="5017351" cy="899144"/>
          </a:xfrm>
        </p:grpSpPr>
        <p:sp>
          <p:nvSpPr>
            <p:cNvPr id="107" name="圆角矩形 106"/>
            <p:cNvSpPr/>
            <p:nvPr/>
          </p:nvSpPr>
          <p:spPr>
            <a:xfrm>
              <a:off x="3131463" y="598277"/>
              <a:ext cx="4702352" cy="567189"/>
            </a:xfrm>
            <a:prstGeom prst="roundRect">
              <a:avLst>
                <a:gd name="adj" fmla="val 48539"/>
              </a:avLst>
            </a:prstGeom>
            <a:solidFill>
              <a:srgbClr val="026BA5"/>
            </a:soli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Shape 25434"/>
            <p:cNvSpPr/>
            <p:nvPr/>
          </p:nvSpPr>
          <p:spPr>
            <a:xfrm>
              <a:off x="2957062" y="525519"/>
              <a:ext cx="617952" cy="56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109" name="Shape 25434"/>
            <p:cNvSpPr/>
            <p:nvPr/>
          </p:nvSpPr>
          <p:spPr>
            <a:xfrm>
              <a:off x="2966587" y="468369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grpSp>
          <p:nvGrpSpPr>
            <p:cNvPr id="110" name="Group 2261"/>
            <p:cNvGrpSpPr/>
            <p:nvPr/>
          </p:nvGrpSpPr>
          <p:grpSpPr>
            <a:xfrm flipH="1">
              <a:off x="2816464" y="403136"/>
              <a:ext cx="936802" cy="899144"/>
              <a:chOff x="-2" y="-1"/>
              <a:chExt cx="877274" cy="877273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3" name="Shape 2248"/>
              <p:cNvSpPr/>
              <p:nvPr/>
            </p:nvSpPr>
            <p:spPr>
              <a:xfrm>
                <a:off x="-2" y="-1"/>
                <a:ext cx="877274" cy="877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  <p:sp>
            <p:nvSpPr>
              <p:cNvPr id="114" name="Shape 2258"/>
              <p:cNvSpPr/>
              <p:nvPr/>
            </p:nvSpPr>
            <p:spPr>
              <a:xfrm>
                <a:off x="549890" y="549890"/>
                <a:ext cx="49604" cy="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111" name="文本框 110"/>
            <p:cNvSpPr txBox="1"/>
            <p:nvPr/>
          </p:nvSpPr>
          <p:spPr>
            <a:xfrm>
              <a:off x="3701259" y="617043"/>
              <a:ext cx="3968783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太阳是人类能源的宝库</a:t>
              </a:r>
            </a:p>
          </p:txBody>
        </p:sp>
        <p:sp>
          <p:nvSpPr>
            <p:cNvPr id="112" name="Shape 25434"/>
            <p:cNvSpPr/>
            <p:nvPr/>
          </p:nvSpPr>
          <p:spPr>
            <a:xfrm>
              <a:off x="3005219" y="566701"/>
              <a:ext cx="559291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121" name="图片 1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1093" y="2164295"/>
            <a:ext cx="2551545" cy="1401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863" y="2168444"/>
            <a:ext cx="2551545" cy="13929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4" name="Text Box 9"/>
          <p:cNvSpPr txBox="1">
            <a:spLocks noChangeArrowheads="1"/>
          </p:cNvSpPr>
          <p:nvPr/>
        </p:nvSpPr>
        <p:spPr bwMode="auto">
          <a:xfrm>
            <a:off x="2931093" y="4293388"/>
            <a:ext cx="8629085" cy="178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4" tIns="60957" rIns="121914" bIns="60957">
            <a:spAutoFit/>
          </a:bodyPr>
          <a:lstStyle/>
          <a:p>
            <a:pPr algn="just" defTabSz="121914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地球上的水能、风能、海洋温差能、波浪能和生物质能以及部分潮汐能都源于太阳能。地球上的化石燃料本质上也是远古储存的太阳能。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8634" y="2164864"/>
            <a:ext cx="2551545" cy="14001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5" name="文本框 124"/>
          <p:cNvSpPr txBox="1"/>
          <p:nvPr/>
        </p:nvSpPr>
        <p:spPr>
          <a:xfrm>
            <a:off x="3464738" y="3641274"/>
            <a:ext cx="1484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水能</a:t>
            </a:r>
          </a:p>
        </p:txBody>
      </p:sp>
      <p:sp>
        <p:nvSpPr>
          <p:cNvPr id="126" name="文本框 125"/>
          <p:cNvSpPr txBox="1"/>
          <p:nvPr/>
        </p:nvSpPr>
        <p:spPr>
          <a:xfrm>
            <a:off x="6503508" y="3641273"/>
            <a:ext cx="1484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风能</a:t>
            </a:r>
          </a:p>
        </p:txBody>
      </p:sp>
      <p:sp>
        <p:nvSpPr>
          <p:cNvPr id="127" name="文本框 126"/>
          <p:cNvSpPr txBox="1"/>
          <p:nvPr/>
        </p:nvSpPr>
        <p:spPr>
          <a:xfrm>
            <a:off x="9542279" y="3641273"/>
            <a:ext cx="1484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化石燃料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96483" y="1933450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483" y="719218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3352" y="3157820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42203" y="4433727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42203" y="5709634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091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utoUpdateAnimBg="0"/>
      <p:bldP spid="125" grpId="0"/>
      <p:bldP spid="126" grpId="0"/>
      <p:bldP spid="127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4.xml><?xml version="1.0" encoding="utf-8"?>
<a:theme xmlns:a="http://schemas.openxmlformats.org/drawingml/2006/main" name="1_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12333</TotalTime>
  <Words>1434</Words>
  <PresentationFormat>宽屏</PresentationFormat>
  <Paragraphs>239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黑体</vt:lpstr>
      <vt:lpstr>楷体</vt:lpstr>
      <vt:lpstr>隶书</vt:lpstr>
      <vt:lpstr>微软雅黑</vt:lpstr>
      <vt:lpstr>Arial</vt:lpstr>
      <vt:lpstr>Calibri</vt:lpstr>
      <vt:lpstr>Times New Roman</vt:lpstr>
      <vt:lpstr>Wingdings</vt:lpstr>
      <vt:lpstr>主题1</vt:lpstr>
      <vt:lpstr>Office 主题</vt:lpstr>
      <vt:lpstr>2_主题1</vt:lpstr>
      <vt:lpstr>1_主题1</vt:lpstr>
      <vt:lpstr>第二十二章 能源与可持续发展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2021-03-01T08:24:18Z</cp:lastPrinted>
  <dcterms:created xsi:type="dcterms:W3CDTF">2018-12-13T05:08:29Z</dcterms:created>
  <dcterms:modified xsi:type="dcterms:W3CDTF">2024-04-02T09:01:21Z</dcterms:modified>
</cp:coreProperties>
</file>