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75" r:id="rId4"/>
    <p:sldId id="276" r:id="rId5"/>
    <p:sldId id="277" r:id="rId6"/>
    <p:sldId id="278" r:id="rId7"/>
    <p:sldId id="257" r:id="rId8"/>
    <p:sldId id="258" r:id="rId9"/>
    <p:sldId id="259" r:id="rId10"/>
    <p:sldId id="279" r:id="rId11"/>
    <p:sldId id="260" r:id="rId12"/>
    <p:sldId id="261" r:id="rId13"/>
    <p:sldId id="262" r:id="rId14"/>
    <p:sldId id="263" r:id="rId15"/>
    <p:sldId id="264" r:id="rId16"/>
    <p:sldId id="265" r:id="rId17"/>
    <p:sldId id="268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4"/>
          <p:cNvSpPr/>
          <p:nvPr/>
        </p:nvSpPr>
        <p:spPr>
          <a:xfrm>
            <a:off x="395288" y="901700"/>
            <a:ext cx="8569325" cy="50165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266700"/>
            <a:r>
              <a:rPr lang="en-US" altLang="zh-CN" sz="2000" b="1" dirty="0">
                <a:latin typeface="Arial" panose="020B0604020202020204" pitchFamily="34" charset="0"/>
              </a:rPr>
              <a:t>【</a:t>
            </a:r>
            <a:r>
              <a:rPr lang="zh-CN" altLang="en-US" sz="2000" b="1" dirty="0">
                <a:latin typeface="Arial" panose="020B0604020202020204" pitchFamily="34" charset="0"/>
              </a:rPr>
              <a:t>学习目标</a:t>
            </a:r>
            <a:r>
              <a:rPr lang="en-US" altLang="zh-CN" sz="2000" b="1" dirty="0">
                <a:latin typeface="Arial" panose="020B0604020202020204" pitchFamily="34" charset="0"/>
              </a:rPr>
              <a:t>】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知识与技能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      </a:t>
            </a:r>
            <a:r>
              <a:rPr lang="en-US" altLang="zh-CN" sz="2000" b="1" dirty="0">
                <a:latin typeface="Arial" panose="020B0604020202020204" pitchFamily="34" charset="0"/>
              </a:rPr>
              <a:t>1.</a:t>
            </a:r>
            <a:r>
              <a:rPr lang="zh-CN" altLang="en-US" sz="2000" b="1" dirty="0">
                <a:latin typeface="Arial" panose="020B0604020202020204" pitchFamily="34" charset="0"/>
              </a:rPr>
              <a:t>了解光在物体表面可以发生反射。了解“一点二角三线”的含 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义。认识光反射的规律。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      </a:t>
            </a:r>
            <a:r>
              <a:rPr lang="en-US" altLang="zh-CN" sz="2000" b="1" dirty="0">
                <a:latin typeface="Arial" panose="020B0604020202020204" pitchFamily="34" charset="0"/>
              </a:rPr>
              <a:t>2.</a:t>
            </a:r>
            <a:r>
              <a:rPr lang="zh-CN" altLang="en-US" sz="2000" b="1" dirty="0">
                <a:latin typeface="Arial" panose="020B0604020202020204" pitchFamily="34" charset="0"/>
              </a:rPr>
              <a:t>理解反射现象中光路的可逆性。      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 indent="266700"/>
            <a:r>
              <a:rPr lang="en-US" altLang="zh-CN" sz="2000" b="1" dirty="0">
                <a:latin typeface="Arial" panose="020B0604020202020204" pitchFamily="34" charset="0"/>
              </a:rPr>
              <a:t>3.</a:t>
            </a:r>
            <a:r>
              <a:rPr lang="zh-CN" altLang="en-US" sz="2000" b="1" dirty="0">
                <a:latin typeface="Arial" panose="020B0604020202020204" pitchFamily="34" charset="0"/>
              </a:rPr>
              <a:t>会根据反射规律作光路图。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过程与方法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      </a:t>
            </a:r>
            <a:r>
              <a:rPr lang="en-US" altLang="zh-CN" sz="2000" b="1" dirty="0">
                <a:latin typeface="Arial" panose="020B0604020202020204" pitchFamily="34" charset="0"/>
              </a:rPr>
              <a:t>1.</a:t>
            </a:r>
            <a:r>
              <a:rPr lang="zh-CN" altLang="en-US" sz="2000" b="1" dirty="0">
                <a:latin typeface="Arial" panose="020B0604020202020204" pitchFamily="34" charset="0"/>
              </a:rPr>
              <a:t>通过实验，观察光的反射现象，体验和感悟我们是如何看见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不发光的物体的。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      </a:t>
            </a:r>
            <a:r>
              <a:rPr lang="en-US" altLang="zh-CN" sz="2000" b="1" dirty="0">
                <a:latin typeface="Arial" panose="020B0604020202020204" pitchFamily="34" charset="0"/>
              </a:rPr>
              <a:t>2.</a:t>
            </a:r>
            <a:r>
              <a:rPr lang="zh-CN" altLang="en-US" sz="2000" b="1" dirty="0">
                <a:latin typeface="Arial" panose="020B0604020202020204" pitchFamily="34" charset="0"/>
              </a:rPr>
              <a:t>通过探究“光反射时的规律”，用实验的方法得出光的反射定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律，获得比较全面的探究活动体验，培养学生观察能力、信  息收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集和处理能力以及分析概括能力。</a:t>
            </a:r>
            <a:endParaRPr lang="zh-CN" altLang="en-US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情感态度与价值观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        通过“光反射时的规律”的探究过程中培养学生的科学素养，鼓励 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学生 积极参与探究活动，密切联系实际，提高科学技术应用于日常生活</a:t>
            </a:r>
            <a:endParaRPr lang="en-US" altLang="zh-CN" sz="2000" b="1" dirty="0">
              <a:latin typeface="Arial" panose="020B0604020202020204" pitchFamily="34" charset="0"/>
            </a:endParaRPr>
          </a:p>
          <a:p>
            <a:pPr indent="266700"/>
            <a:r>
              <a:rPr lang="zh-CN" altLang="en-US" sz="2000" b="1" dirty="0">
                <a:latin typeface="Arial" panose="020B0604020202020204" pitchFamily="34" charset="0"/>
              </a:rPr>
              <a:t>和社会的意识，并养成实事求是的科学态度。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-107950" y="1079500"/>
            <a:ext cx="8763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（二）认识反射的几个术语并在图中标出（一点、二角、三线）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1267" name="Group 3"/>
          <p:cNvGrpSpPr/>
          <p:nvPr/>
        </p:nvGrpSpPr>
        <p:grpSpPr>
          <a:xfrm>
            <a:off x="684213" y="1484313"/>
            <a:ext cx="3960812" cy="2447925"/>
            <a:chOff x="3927" y="3048"/>
            <a:chExt cx="2818" cy="1764"/>
          </a:xfrm>
        </p:grpSpPr>
        <p:sp>
          <p:nvSpPr>
            <p:cNvPr id="11300" name="Text Box 4"/>
            <p:cNvSpPr txBox="1"/>
            <p:nvPr/>
          </p:nvSpPr>
          <p:spPr>
            <a:xfrm>
              <a:off x="4866" y="3863"/>
              <a:ext cx="313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en-US" altLang="zh-CN" sz="2800" dirty="0">
                  <a:latin typeface="宋体" panose="02010600030101010101" pitchFamily="2" charset="-122"/>
                </a:rPr>
                <a:t>r</a:t>
              </a:r>
              <a:endParaRPr lang="en-US" altLang="zh-CN" sz="2800" dirty="0">
                <a:latin typeface="Arial" panose="020B0604020202020204" pitchFamily="34" charset="0"/>
              </a:endParaRPr>
            </a:p>
          </p:txBody>
        </p:sp>
        <p:sp>
          <p:nvSpPr>
            <p:cNvPr id="11301" name="Text Box 5"/>
            <p:cNvSpPr txBox="1"/>
            <p:nvPr/>
          </p:nvSpPr>
          <p:spPr>
            <a:xfrm>
              <a:off x="4553" y="3863"/>
              <a:ext cx="313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en-US" altLang="zh-CN" sz="2800" dirty="0">
                  <a:latin typeface="宋体" panose="02010600030101010101" pitchFamily="2" charset="-122"/>
                </a:rPr>
                <a:t>i</a:t>
              </a:r>
              <a:endParaRPr lang="en-US" altLang="zh-CN" sz="2800" dirty="0">
                <a:latin typeface="Arial" panose="020B0604020202020204" pitchFamily="34" charset="0"/>
              </a:endParaRPr>
            </a:p>
          </p:txBody>
        </p:sp>
        <p:grpSp>
          <p:nvGrpSpPr>
            <p:cNvPr id="11302" name="Group 6"/>
            <p:cNvGrpSpPr/>
            <p:nvPr/>
          </p:nvGrpSpPr>
          <p:grpSpPr>
            <a:xfrm>
              <a:off x="3927" y="3048"/>
              <a:ext cx="2818" cy="1764"/>
              <a:chOff x="3780" y="2922"/>
              <a:chExt cx="3240" cy="2026"/>
            </a:xfrm>
          </p:grpSpPr>
          <p:sp>
            <p:nvSpPr>
              <p:cNvPr id="11303" name="Text Box 7"/>
              <p:cNvSpPr txBox="1"/>
              <p:nvPr/>
            </p:nvSpPr>
            <p:spPr>
              <a:xfrm>
                <a:off x="4680" y="4480"/>
                <a:ext cx="180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</a:rPr>
                  <a:t>O</a:t>
                </a:r>
                <a:endParaRPr lang="en-US" altLang="zh-CN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04" name="Line 8"/>
              <p:cNvSpPr/>
              <p:nvPr/>
            </p:nvSpPr>
            <p:spPr>
              <a:xfrm>
                <a:off x="3960" y="4483"/>
                <a:ext cx="1980" cy="1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5" name="Line 9"/>
              <p:cNvSpPr/>
              <p:nvPr/>
            </p:nvSpPr>
            <p:spPr>
              <a:xfrm flipH="1">
                <a:off x="3960" y="4483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6" name="Line 10"/>
              <p:cNvSpPr/>
              <p:nvPr/>
            </p:nvSpPr>
            <p:spPr>
              <a:xfrm flipH="1">
                <a:off x="4140" y="4482"/>
                <a:ext cx="179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7" name="Line 11"/>
              <p:cNvSpPr/>
              <p:nvPr/>
            </p:nvSpPr>
            <p:spPr>
              <a:xfrm flipH="1">
                <a:off x="4320" y="4482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8" name="Line 12"/>
              <p:cNvSpPr/>
              <p:nvPr/>
            </p:nvSpPr>
            <p:spPr>
              <a:xfrm flipH="1">
                <a:off x="4500" y="4482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09" name="Line 13"/>
              <p:cNvSpPr/>
              <p:nvPr/>
            </p:nvSpPr>
            <p:spPr>
              <a:xfrm flipH="1">
                <a:off x="4680" y="4483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0" name="Line 14"/>
              <p:cNvSpPr/>
              <p:nvPr/>
            </p:nvSpPr>
            <p:spPr>
              <a:xfrm flipH="1">
                <a:off x="4860" y="4482"/>
                <a:ext cx="179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1" name="Line 15"/>
              <p:cNvSpPr/>
              <p:nvPr/>
            </p:nvSpPr>
            <p:spPr>
              <a:xfrm flipH="1">
                <a:off x="5040" y="4482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2" name="Line 16"/>
              <p:cNvSpPr/>
              <p:nvPr/>
            </p:nvSpPr>
            <p:spPr>
              <a:xfrm flipH="1">
                <a:off x="5220" y="4482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3" name="Line 17"/>
              <p:cNvSpPr/>
              <p:nvPr/>
            </p:nvSpPr>
            <p:spPr>
              <a:xfrm flipH="1">
                <a:off x="5400" y="4483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4" name="Line 18"/>
              <p:cNvSpPr/>
              <p:nvPr/>
            </p:nvSpPr>
            <p:spPr>
              <a:xfrm flipH="1">
                <a:off x="5580" y="4482"/>
                <a:ext cx="179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5" name="Line 19"/>
              <p:cNvSpPr/>
              <p:nvPr/>
            </p:nvSpPr>
            <p:spPr>
              <a:xfrm flipH="1">
                <a:off x="5760" y="4482"/>
                <a:ext cx="180" cy="155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6" name="Line 20"/>
              <p:cNvSpPr/>
              <p:nvPr/>
            </p:nvSpPr>
            <p:spPr>
              <a:xfrm>
                <a:off x="4860" y="3390"/>
                <a:ext cx="1" cy="1092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1317" name="Line 21"/>
              <p:cNvSpPr/>
              <p:nvPr/>
            </p:nvSpPr>
            <p:spPr>
              <a:xfrm>
                <a:off x="3960" y="4014"/>
                <a:ext cx="900" cy="468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8" name="Line 22"/>
              <p:cNvSpPr/>
              <p:nvPr/>
            </p:nvSpPr>
            <p:spPr>
              <a:xfrm flipV="1">
                <a:off x="4860" y="4014"/>
                <a:ext cx="1080" cy="468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19" name="Line 23"/>
              <p:cNvSpPr/>
              <p:nvPr/>
            </p:nvSpPr>
            <p:spPr>
              <a:xfrm>
                <a:off x="4140" y="4100"/>
                <a:ext cx="360" cy="20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1320" name="Line 24"/>
              <p:cNvSpPr/>
              <p:nvPr/>
            </p:nvSpPr>
            <p:spPr>
              <a:xfrm flipV="1">
                <a:off x="5220" y="4210"/>
                <a:ext cx="260" cy="116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1321" name="Text Box 25"/>
              <p:cNvSpPr txBox="1"/>
              <p:nvPr/>
            </p:nvSpPr>
            <p:spPr>
              <a:xfrm>
                <a:off x="3780" y="3702"/>
                <a:ext cx="180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</a:rPr>
                  <a:t>A</a:t>
                </a:r>
                <a:endParaRPr lang="en-US" altLang="zh-CN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2" name="Text Box 26"/>
              <p:cNvSpPr txBox="1"/>
              <p:nvPr/>
            </p:nvSpPr>
            <p:spPr>
              <a:xfrm>
                <a:off x="5760" y="3546"/>
                <a:ext cx="180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</a:rPr>
                  <a:t>B</a:t>
                </a:r>
                <a:endParaRPr lang="en-US" altLang="zh-CN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3" name="Text Box 27"/>
              <p:cNvSpPr txBox="1"/>
              <p:nvPr/>
            </p:nvSpPr>
            <p:spPr>
              <a:xfrm>
                <a:off x="4680" y="2922"/>
                <a:ext cx="180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en-US" altLang="zh-CN" sz="2800" dirty="0">
                    <a:latin typeface="Times New Roman" panose="02020603050405020304" pitchFamily="18" charset="0"/>
                  </a:rPr>
                  <a:t>N</a:t>
                </a:r>
                <a:endParaRPr lang="en-US" altLang="zh-CN" sz="2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324" name="Text Box 28"/>
              <p:cNvSpPr txBox="1"/>
              <p:nvPr/>
            </p:nvSpPr>
            <p:spPr>
              <a:xfrm>
                <a:off x="5940" y="4326"/>
                <a:ext cx="1080" cy="4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pPr algn="just"/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反射面</a:t>
                </a:r>
                <a:endPara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25" name="Freeform 29"/>
              <p:cNvSpPr/>
              <p:nvPr/>
            </p:nvSpPr>
            <p:spPr>
              <a:xfrm>
                <a:off x="4690" y="4283"/>
                <a:ext cx="160" cy="107"/>
              </a:xfrm>
              <a:custGeom>
                <a:avLst/>
                <a:gdLst>
                  <a:gd name="txL" fmla="*/ 0 w 160"/>
                  <a:gd name="txT" fmla="*/ 0 h 107"/>
                  <a:gd name="txR" fmla="*/ 160 w 160"/>
                  <a:gd name="txB" fmla="*/ 107 h 107"/>
                </a:gdLst>
                <a:ahLst/>
                <a:cxnLst>
                  <a:cxn ang="0">
                    <a:pos x="0" y="107"/>
                  </a:cxn>
                  <a:cxn ang="0">
                    <a:pos x="20" y="27"/>
                  </a:cxn>
                  <a:cxn ang="0">
                    <a:pos x="60" y="17"/>
                  </a:cxn>
                  <a:cxn ang="0">
                    <a:pos x="160" y="7"/>
                  </a:cxn>
                </a:cxnLst>
                <a:rect l="txL" t="txT" r="txR" b="txB"/>
                <a:pathLst>
                  <a:path w="160" h="107">
                    <a:moveTo>
                      <a:pt x="0" y="107"/>
                    </a:moveTo>
                    <a:cubicBezTo>
                      <a:pt x="7" y="80"/>
                      <a:pt x="13" y="54"/>
                      <a:pt x="20" y="27"/>
                    </a:cubicBezTo>
                    <a:cubicBezTo>
                      <a:pt x="23" y="14"/>
                      <a:pt x="47" y="21"/>
                      <a:pt x="60" y="17"/>
                    </a:cubicBezTo>
                    <a:cubicBezTo>
                      <a:pt x="121" y="0"/>
                      <a:pt x="60" y="7"/>
                      <a:pt x="160" y="7"/>
                    </a:cubicBezTo>
                  </a:path>
                </a:pathLst>
              </a:custGeom>
              <a:noFill/>
              <a:ln w="254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326" name="Freeform 30"/>
              <p:cNvSpPr/>
              <p:nvPr/>
            </p:nvSpPr>
            <p:spPr>
              <a:xfrm>
                <a:off x="4870" y="4210"/>
                <a:ext cx="180" cy="170"/>
              </a:xfrm>
              <a:custGeom>
                <a:avLst/>
                <a:gdLst>
                  <a:gd name="txL" fmla="*/ 0 w 180"/>
                  <a:gd name="txT" fmla="*/ 0 h 170"/>
                  <a:gd name="txR" fmla="*/ 180 w 180"/>
                  <a:gd name="txB" fmla="*/ 170 h 170"/>
                </a:gdLst>
                <a:ahLst/>
                <a:cxnLst>
                  <a:cxn ang="0">
                    <a:pos x="0" y="0"/>
                  </a:cxn>
                  <a:cxn ang="0">
                    <a:pos x="130" y="30"/>
                  </a:cxn>
                  <a:cxn ang="0">
                    <a:pos x="180" y="170"/>
                  </a:cxn>
                </a:cxnLst>
                <a:rect l="txL" t="txT" r="txR" b="txB"/>
                <a:pathLst>
                  <a:path w="180" h="170">
                    <a:moveTo>
                      <a:pt x="0" y="0"/>
                    </a:moveTo>
                    <a:cubicBezTo>
                      <a:pt x="110" y="22"/>
                      <a:pt x="68" y="9"/>
                      <a:pt x="130" y="30"/>
                    </a:cubicBezTo>
                    <a:cubicBezTo>
                      <a:pt x="162" y="78"/>
                      <a:pt x="180" y="112"/>
                      <a:pt x="180" y="170"/>
                    </a:cubicBezTo>
                  </a:path>
                </a:pathLst>
              </a:custGeom>
              <a:noFill/>
              <a:ln w="222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11268" name="Rectangle 59"/>
          <p:cNvSpPr/>
          <p:nvPr/>
        </p:nvSpPr>
        <p:spPr>
          <a:xfrm>
            <a:off x="0" y="27733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9" name="Rectangle 67"/>
          <p:cNvSpPr/>
          <p:nvPr/>
        </p:nvSpPr>
        <p:spPr>
          <a:xfrm>
            <a:off x="179388" y="3860800"/>
            <a:ext cx="8864600" cy="2654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indent="13335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二角：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 eaLnBrk="0" hangingPunct="0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入射角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（它是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的夹角）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 eaLnBrk="0" hangingPunct="0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反射角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（它是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的夹角）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 eaLnBrk="0" hangingPunct="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三线：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 eaLnBrk="0" hangingPunct="0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法线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（它经过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并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 eaLnBrk="0" hangingPunct="0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入射光线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反射光线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grpSp>
        <p:nvGrpSpPr>
          <p:cNvPr id="11270" name="Group 68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1298" name="AutoShape 69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99" name="WordArt 70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自主学习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271" name="Rectangle 71"/>
          <p:cNvSpPr/>
          <p:nvPr/>
        </p:nvSpPr>
        <p:spPr>
          <a:xfrm>
            <a:off x="4787900" y="1773238"/>
            <a:ext cx="34178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</a:rPr>
              <a:t>一点：入射点</a:t>
            </a:r>
            <a:r>
              <a:rPr lang="en-US" altLang="zh-CN" sz="2800" b="1" dirty="0">
                <a:latin typeface="Arial" panose="020B0604020202020204" pitchFamily="34" charset="0"/>
              </a:rPr>
              <a:t>____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1272" name="WordArt 72"/>
          <p:cNvSpPr>
            <a:spLocks noTextEdit="1"/>
          </p:cNvSpPr>
          <p:nvPr/>
        </p:nvSpPr>
        <p:spPr>
          <a:xfrm>
            <a:off x="179388" y="2205038"/>
            <a:ext cx="1152525" cy="23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入射光线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3" name="WordArt 73"/>
          <p:cNvSpPr>
            <a:spLocks noTextEdit="1"/>
          </p:cNvSpPr>
          <p:nvPr/>
        </p:nvSpPr>
        <p:spPr>
          <a:xfrm>
            <a:off x="3419475" y="2636838"/>
            <a:ext cx="1152525" cy="23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反射光线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4" name="WordArt 74"/>
          <p:cNvSpPr>
            <a:spLocks noTextEdit="1"/>
          </p:cNvSpPr>
          <p:nvPr/>
        </p:nvSpPr>
        <p:spPr>
          <a:xfrm>
            <a:off x="2124075" y="1844675"/>
            <a:ext cx="504825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法线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5" name="WordArt 75"/>
          <p:cNvSpPr>
            <a:spLocks noTextEdit="1"/>
          </p:cNvSpPr>
          <p:nvPr/>
        </p:nvSpPr>
        <p:spPr>
          <a:xfrm>
            <a:off x="2051050" y="3644900"/>
            <a:ext cx="792163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入射点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6" name="WordArt 76"/>
          <p:cNvSpPr>
            <a:spLocks noTextEdit="1"/>
          </p:cNvSpPr>
          <p:nvPr/>
        </p:nvSpPr>
        <p:spPr>
          <a:xfrm>
            <a:off x="1116013" y="2636838"/>
            <a:ext cx="792162" cy="23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入射角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7" name="WordArt 77"/>
          <p:cNvSpPr>
            <a:spLocks noTextEdit="1"/>
          </p:cNvSpPr>
          <p:nvPr/>
        </p:nvSpPr>
        <p:spPr>
          <a:xfrm>
            <a:off x="2124075" y="2708275"/>
            <a:ext cx="792163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反射角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8" name="WordArt 78"/>
          <p:cNvSpPr>
            <a:spLocks noTextEdit="1"/>
          </p:cNvSpPr>
          <p:nvPr/>
        </p:nvSpPr>
        <p:spPr>
          <a:xfrm>
            <a:off x="7524750" y="1844675"/>
            <a:ext cx="215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9" name="WordArt 80"/>
          <p:cNvSpPr>
            <a:spLocks noTextEdit="1"/>
          </p:cNvSpPr>
          <p:nvPr/>
        </p:nvSpPr>
        <p:spPr>
          <a:xfrm>
            <a:off x="1908175" y="5661025"/>
            <a:ext cx="4318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NO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Group 84"/>
          <p:cNvGrpSpPr/>
          <p:nvPr/>
        </p:nvGrpSpPr>
        <p:grpSpPr>
          <a:xfrm>
            <a:off x="1908175" y="4365625"/>
            <a:ext cx="792163" cy="215900"/>
            <a:chOff x="3787" y="1752"/>
            <a:chExt cx="499" cy="136"/>
          </a:xfrm>
        </p:grpSpPr>
        <p:sp>
          <p:nvSpPr>
            <p:cNvPr id="11294" name="WordArt 79"/>
            <p:cNvSpPr>
              <a:spLocks noTextEdit="1"/>
            </p:cNvSpPr>
            <p:nvPr/>
          </p:nvSpPr>
          <p:spPr>
            <a:xfrm>
              <a:off x="4014" y="1752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AON</a:t>
              </a:r>
              <a:endPara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1295" name="Group 83"/>
            <p:cNvGrpSpPr/>
            <p:nvPr/>
          </p:nvGrpSpPr>
          <p:grpSpPr>
            <a:xfrm>
              <a:off x="3787" y="1752"/>
              <a:ext cx="181" cy="136"/>
              <a:chOff x="3334" y="1888"/>
              <a:chExt cx="181" cy="136"/>
            </a:xfrm>
          </p:grpSpPr>
          <p:sp>
            <p:nvSpPr>
              <p:cNvPr id="11296" name="Line 81"/>
              <p:cNvSpPr/>
              <p:nvPr/>
            </p:nvSpPr>
            <p:spPr>
              <a:xfrm flipH="1">
                <a:off x="3334" y="1888"/>
                <a:ext cx="136" cy="13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97" name="Line 82"/>
              <p:cNvSpPr/>
              <p:nvPr/>
            </p:nvSpPr>
            <p:spPr>
              <a:xfrm>
                <a:off x="3334" y="2024"/>
                <a:ext cx="18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" name="Group 85"/>
          <p:cNvGrpSpPr/>
          <p:nvPr/>
        </p:nvGrpSpPr>
        <p:grpSpPr>
          <a:xfrm>
            <a:off x="1908175" y="4868863"/>
            <a:ext cx="792163" cy="215900"/>
            <a:chOff x="3787" y="1752"/>
            <a:chExt cx="499" cy="136"/>
          </a:xfrm>
        </p:grpSpPr>
        <p:sp>
          <p:nvSpPr>
            <p:cNvPr id="11290" name="WordArt 86"/>
            <p:cNvSpPr>
              <a:spLocks noTextEdit="1"/>
            </p:cNvSpPr>
            <p:nvPr/>
          </p:nvSpPr>
          <p:spPr>
            <a:xfrm>
              <a:off x="4014" y="1752"/>
              <a:ext cx="272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BON</a:t>
              </a:r>
              <a:endPara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1291" name="Group 87"/>
            <p:cNvGrpSpPr/>
            <p:nvPr/>
          </p:nvGrpSpPr>
          <p:grpSpPr>
            <a:xfrm>
              <a:off x="3787" y="1752"/>
              <a:ext cx="181" cy="136"/>
              <a:chOff x="3334" y="1888"/>
              <a:chExt cx="181" cy="136"/>
            </a:xfrm>
          </p:grpSpPr>
          <p:sp>
            <p:nvSpPr>
              <p:cNvPr id="11292" name="Line 88"/>
              <p:cNvSpPr/>
              <p:nvPr/>
            </p:nvSpPr>
            <p:spPr>
              <a:xfrm flipH="1">
                <a:off x="3334" y="1888"/>
                <a:ext cx="136" cy="136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293" name="Line 89"/>
              <p:cNvSpPr/>
              <p:nvPr/>
            </p:nvSpPr>
            <p:spPr>
              <a:xfrm>
                <a:off x="3334" y="2024"/>
                <a:ext cx="18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1282" name="WordArt 90"/>
          <p:cNvSpPr>
            <a:spLocks noTextEdit="1"/>
          </p:cNvSpPr>
          <p:nvPr/>
        </p:nvSpPr>
        <p:spPr>
          <a:xfrm>
            <a:off x="3995738" y="4365625"/>
            <a:ext cx="1152525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入射光线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3" name="WordArt 91"/>
          <p:cNvSpPr>
            <a:spLocks noTextEdit="1"/>
          </p:cNvSpPr>
          <p:nvPr/>
        </p:nvSpPr>
        <p:spPr>
          <a:xfrm>
            <a:off x="5867400" y="4365625"/>
            <a:ext cx="504825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法线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4" name="WordArt 92"/>
          <p:cNvSpPr>
            <a:spLocks noTextEdit="1"/>
          </p:cNvSpPr>
          <p:nvPr/>
        </p:nvSpPr>
        <p:spPr>
          <a:xfrm>
            <a:off x="3995738" y="4845050"/>
            <a:ext cx="1152525" cy="23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反射光线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5" name="WordArt 93"/>
          <p:cNvSpPr>
            <a:spLocks noTextEdit="1"/>
          </p:cNvSpPr>
          <p:nvPr/>
        </p:nvSpPr>
        <p:spPr>
          <a:xfrm>
            <a:off x="5867400" y="4868863"/>
            <a:ext cx="504825" cy="239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法线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02" name="WordArt 94"/>
          <p:cNvSpPr>
            <a:spLocks noChangeArrowheads="1" noChangeShapeType="1" noTextEdit="1"/>
          </p:cNvSpPr>
          <p:nvPr/>
        </p:nvSpPr>
        <p:spPr bwMode="auto">
          <a:xfrm>
            <a:off x="4643438" y="5734050"/>
            <a:ext cx="1008062" cy="2159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入射点</a:t>
            </a:r>
            <a:r>
              <a:rPr kumimoji="0" lang="en-US" altLang="zh-CN" sz="360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O</a:t>
            </a:r>
            <a:endParaRPr kumimoji="0" lang="zh-CN" altLang="en-US" sz="3600" b="0" i="0" u="none" strike="noStrike" kern="10" cap="none" spc="0" normalizeH="0" baseline="0" noProof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87" name="WordArt 95"/>
          <p:cNvSpPr>
            <a:spLocks noTextEdit="1"/>
          </p:cNvSpPr>
          <p:nvPr/>
        </p:nvSpPr>
        <p:spPr>
          <a:xfrm>
            <a:off x="6515100" y="5734050"/>
            <a:ext cx="15128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垂直于反射面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8" name="WordArt 96"/>
          <p:cNvSpPr>
            <a:spLocks noTextEdit="1"/>
          </p:cNvSpPr>
          <p:nvPr/>
        </p:nvSpPr>
        <p:spPr>
          <a:xfrm>
            <a:off x="2339975" y="6092825"/>
            <a:ext cx="3603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AO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89" name="WordArt 97"/>
          <p:cNvSpPr>
            <a:spLocks noTextEdit="1"/>
          </p:cNvSpPr>
          <p:nvPr/>
        </p:nvSpPr>
        <p:spPr>
          <a:xfrm>
            <a:off x="4932363" y="6092825"/>
            <a:ext cx="3603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OB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2294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95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389" name="Rectangle 5"/>
          <p:cNvSpPr/>
          <p:nvPr/>
        </p:nvSpPr>
        <p:spPr>
          <a:xfrm>
            <a:off x="468313" y="1555750"/>
            <a:ext cx="7704137" cy="18002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提出问题：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光反射进遵循什么规律？（即探究反射光线、入射光线和法线的位置关系；反射角和入射角的大小关系）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2292" name="Rectangle 6"/>
          <p:cNvSpPr/>
          <p:nvPr/>
        </p:nvSpPr>
        <p:spPr>
          <a:xfrm>
            <a:off x="179388" y="1038225"/>
            <a:ext cx="44704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（一）探究光反射时的规律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Rectangle 7"/>
          <p:cNvSpPr/>
          <p:nvPr/>
        </p:nvSpPr>
        <p:spPr>
          <a:xfrm>
            <a:off x="493713" y="3937000"/>
            <a:ext cx="7750175" cy="18002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猜与假设：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</a:rPr>
              <a:t>根据你已经具备的物理知识和生活经验，你认为反射角</a:t>
            </a:r>
            <a:r>
              <a:rPr lang="en-US" altLang="zh-CN" sz="2800" b="1" dirty="0">
                <a:latin typeface="Arial" panose="020B0604020202020204" pitchFamily="34" charset="0"/>
              </a:rPr>
              <a:t>______</a:t>
            </a:r>
            <a:r>
              <a:rPr lang="zh-CN" altLang="en-US" sz="2800" b="1" dirty="0">
                <a:latin typeface="Arial" panose="020B0604020202020204" pitchFamily="34" charset="0"/>
              </a:rPr>
              <a:t>入射角。（填“大于”“小于”或“等于”）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3317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18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315" name="Rectangle 5"/>
          <p:cNvSpPr/>
          <p:nvPr/>
        </p:nvSpPr>
        <p:spPr>
          <a:xfrm>
            <a:off x="611188" y="1484313"/>
            <a:ext cx="19700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设计实验：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536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2349500"/>
            <a:ext cx="7200900" cy="2986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2"/>
          <p:cNvGrpSpPr/>
          <p:nvPr/>
        </p:nvGrpSpPr>
        <p:grpSpPr>
          <a:xfrm>
            <a:off x="3275013" y="331788"/>
            <a:ext cx="2160587" cy="936625"/>
            <a:chOff x="1247" y="1071"/>
            <a:chExt cx="1361" cy="590"/>
          </a:xfrm>
        </p:grpSpPr>
        <p:sp>
          <p:nvSpPr>
            <p:cNvPr id="14348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49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4339" name="Group 8"/>
          <p:cNvGrpSpPr/>
          <p:nvPr/>
        </p:nvGrpSpPr>
        <p:grpSpPr>
          <a:xfrm>
            <a:off x="539750" y="1557338"/>
            <a:ext cx="1727200" cy="792162"/>
            <a:chOff x="1565" y="2024"/>
            <a:chExt cx="1088" cy="499"/>
          </a:xfrm>
        </p:grpSpPr>
        <p:sp>
          <p:nvSpPr>
            <p:cNvPr id="14346" name="AutoShape 6"/>
            <p:cNvSpPr/>
            <p:nvPr/>
          </p:nvSpPr>
          <p:spPr>
            <a:xfrm>
              <a:off x="1565" y="2024"/>
              <a:ext cx="1088" cy="499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434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6" y="2115"/>
              <a:ext cx="720" cy="28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1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340" name="Rectangle 9"/>
          <p:cNvSpPr/>
          <p:nvPr/>
        </p:nvSpPr>
        <p:spPr>
          <a:xfrm>
            <a:off x="323850" y="3197225"/>
            <a:ext cx="91313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使入光线沿纸板射向镜面的</a:t>
            </a:r>
            <a:r>
              <a:rPr lang="en-US" altLang="zh-CN" sz="2800" b="1" dirty="0">
                <a:latin typeface="Arial" panose="020B0604020202020204" pitchFamily="34" charset="0"/>
              </a:rPr>
              <a:t>O</a:t>
            </a:r>
            <a:r>
              <a:rPr lang="zh-CN" altLang="en-US" sz="2800" b="1" dirty="0">
                <a:latin typeface="Arial" panose="020B0604020202020204" pitchFamily="34" charset="0"/>
              </a:rPr>
              <a:t>点，观察反射光线的方向。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Text Box 10"/>
          <p:cNvSpPr txBox="1"/>
          <p:nvPr/>
        </p:nvSpPr>
        <p:spPr>
          <a:xfrm>
            <a:off x="684213" y="4005263"/>
            <a:ext cx="7200900" cy="1220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结论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反射光线、入射光线分别位于法线的两侧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434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908050"/>
            <a:ext cx="2879725" cy="2295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15"/>
          <p:cNvGrpSpPr/>
          <p:nvPr/>
        </p:nvGrpSpPr>
        <p:grpSpPr>
          <a:xfrm>
            <a:off x="7308850" y="1484313"/>
            <a:ext cx="863600" cy="865187"/>
            <a:chOff x="4604" y="935"/>
            <a:chExt cx="544" cy="545"/>
          </a:xfrm>
        </p:grpSpPr>
        <p:sp>
          <p:nvSpPr>
            <p:cNvPr id="14344" name="Line 13"/>
            <p:cNvSpPr/>
            <p:nvPr/>
          </p:nvSpPr>
          <p:spPr>
            <a:xfrm flipV="1">
              <a:off x="4604" y="935"/>
              <a:ext cx="544" cy="54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345" name="Line 14"/>
            <p:cNvSpPr/>
            <p:nvPr/>
          </p:nvSpPr>
          <p:spPr>
            <a:xfrm flipV="1">
              <a:off x="4604" y="1117"/>
              <a:ext cx="363" cy="363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5370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5371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363" name="Group 5"/>
          <p:cNvGrpSpPr/>
          <p:nvPr/>
        </p:nvGrpSpPr>
        <p:grpSpPr>
          <a:xfrm>
            <a:off x="611188" y="1341438"/>
            <a:ext cx="1727200" cy="792162"/>
            <a:chOff x="1565" y="2024"/>
            <a:chExt cx="1088" cy="499"/>
          </a:xfrm>
        </p:grpSpPr>
        <p:sp>
          <p:nvSpPr>
            <p:cNvPr id="15368" name="AutoShape 6"/>
            <p:cNvSpPr/>
            <p:nvPr/>
          </p:nvSpPr>
          <p:spPr>
            <a:xfrm>
              <a:off x="1565" y="2024"/>
              <a:ext cx="1088" cy="499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31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6" y="2115"/>
              <a:ext cx="720" cy="28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364" name="Rectangle 9"/>
          <p:cNvSpPr/>
          <p:nvPr/>
        </p:nvSpPr>
        <p:spPr>
          <a:xfrm>
            <a:off x="107950" y="3065463"/>
            <a:ext cx="9072563" cy="946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将纸板有反射光线的一侧沿法线</a:t>
            </a:r>
            <a:r>
              <a:rPr lang="en-US" altLang="zh-CN" sz="2800" b="1" dirty="0">
                <a:latin typeface="Arial" panose="020B0604020202020204" pitchFamily="34" charset="0"/>
              </a:rPr>
              <a:t>NO</a:t>
            </a:r>
            <a:r>
              <a:rPr lang="zh-CN" altLang="en-US" sz="2800" b="1" dirty="0">
                <a:latin typeface="Arial" panose="020B0604020202020204" pitchFamily="34" charset="0"/>
              </a:rPr>
              <a:t>向后折，使纸板的两部分不在同一平面内，你还能观察到反射光线吗？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3635375" y="4005263"/>
            <a:ext cx="12239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不能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539750" y="4797425"/>
            <a:ext cx="72009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结论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反射光线、入射光线和法线都在同一平面内。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5367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476250"/>
            <a:ext cx="2736850" cy="2166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6417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8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6387" name="Group 5"/>
          <p:cNvGrpSpPr/>
          <p:nvPr/>
        </p:nvGrpSpPr>
        <p:grpSpPr>
          <a:xfrm>
            <a:off x="468313" y="1196975"/>
            <a:ext cx="1727200" cy="792163"/>
            <a:chOff x="1565" y="2024"/>
            <a:chExt cx="1088" cy="499"/>
          </a:xfrm>
        </p:grpSpPr>
        <p:sp>
          <p:nvSpPr>
            <p:cNvPr id="16415" name="AutoShape 6"/>
            <p:cNvSpPr/>
            <p:nvPr/>
          </p:nvSpPr>
          <p:spPr>
            <a:xfrm>
              <a:off x="1565" y="2024"/>
              <a:ext cx="1088" cy="499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6" y="2115"/>
              <a:ext cx="720" cy="28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388" name="Rectangle 9"/>
          <p:cNvSpPr/>
          <p:nvPr/>
        </p:nvSpPr>
        <p:spPr>
          <a:xfrm>
            <a:off x="539750" y="2492375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让入射角分别等于</a:t>
            </a:r>
            <a:r>
              <a:rPr lang="en-US" altLang="zh-CN" sz="2800" b="1" dirty="0">
                <a:latin typeface="Arial" panose="020B0604020202020204" pitchFamily="34" charset="0"/>
              </a:rPr>
              <a:t>20°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</a:rPr>
              <a:t>40°</a:t>
            </a:r>
            <a:r>
              <a:rPr lang="zh-CN" altLang="en-US" sz="2800" b="1" dirty="0">
                <a:latin typeface="Arial" panose="020B0604020202020204" pitchFamily="34" charset="0"/>
              </a:rPr>
              <a:t>、</a:t>
            </a:r>
            <a:r>
              <a:rPr lang="en-US" altLang="zh-CN" sz="2800" b="1" dirty="0">
                <a:latin typeface="Arial" panose="020B0604020202020204" pitchFamily="34" charset="0"/>
              </a:rPr>
              <a:t>70°</a:t>
            </a:r>
            <a:r>
              <a:rPr lang="zh-CN" altLang="en-US" sz="2800" b="1" dirty="0">
                <a:latin typeface="Arial" panose="020B0604020202020204" pitchFamily="34" charset="0"/>
              </a:rPr>
              <a:t>，读出反射角的大小并记入下表内。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aphicFrame>
        <p:nvGraphicFramePr>
          <p:cNvPr id="12381" name="Group 93"/>
          <p:cNvGraphicFramePr>
            <a:graphicFrameLocks noGrp="1"/>
          </p:cNvGraphicFramePr>
          <p:nvPr/>
        </p:nvGraphicFramePr>
        <p:xfrm>
          <a:off x="468313" y="3573463"/>
          <a:ext cx="4464050" cy="2073275"/>
        </p:xfrm>
        <a:graphic>
          <a:graphicData uri="http://schemas.openxmlformats.org/drawingml/2006/table">
            <a:tbl>
              <a:tblPr/>
              <a:tblGrid>
                <a:gridCol w="1681162"/>
                <a:gridCol w="1414463"/>
                <a:gridCol w="136842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入射角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反射角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°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82" name="Rectangle 94"/>
          <p:cNvSpPr/>
          <p:nvPr/>
        </p:nvSpPr>
        <p:spPr>
          <a:xfrm>
            <a:off x="3851275" y="4076700"/>
            <a:ext cx="9382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20°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383" name="Rectangle 95"/>
          <p:cNvSpPr/>
          <p:nvPr/>
        </p:nvSpPr>
        <p:spPr>
          <a:xfrm>
            <a:off x="3849688" y="4581525"/>
            <a:ext cx="9382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40°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384" name="Rectangle 96"/>
          <p:cNvSpPr/>
          <p:nvPr/>
        </p:nvSpPr>
        <p:spPr>
          <a:xfrm>
            <a:off x="3849688" y="5141913"/>
            <a:ext cx="938212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70°</a:t>
            </a:r>
            <a:endParaRPr lang="en-US" altLang="zh-CN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2385" name="Text Box 97"/>
          <p:cNvSpPr txBox="1"/>
          <p:nvPr/>
        </p:nvSpPr>
        <p:spPr>
          <a:xfrm>
            <a:off x="5219700" y="3586163"/>
            <a:ext cx="3529013" cy="2074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结论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当入射角增大时，反射角增大，且反射角等于入射角。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2" grpId="0"/>
      <p:bldP spid="12383" grpId="0"/>
      <p:bldP spid="12384" grpId="0"/>
      <p:bldP spid="123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287338" y="1125538"/>
            <a:ext cx="8748712" cy="34813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归纳小结：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     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     在反射现象中，反射光线、入射光线和法线都在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同一平面内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；反射光线、入射光线分别位于法线的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两侧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；反射角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等于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入射角。这就是光的反射定律。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7411" name="Group 3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7413" name="AutoShape 4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14" name="WordArt 5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22" name="Text Box 6"/>
          <p:cNvSpPr txBox="1"/>
          <p:nvPr/>
        </p:nvSpPr>
        <p:spPr>
          <a:xfrm>
            <a:off x="466725" y="5084763"/>
            <a:ext cx="84978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三线”共面，分居两侧，“二角”相等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12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charRg st="12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8458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59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8435" name="Group 5"/>
          <p:cNvGrpSpPr/>
          <p:nvPr/>
        </p:nvGrpSpPr>
        <p:grpSpPr>
          <a:xfrm>
            <a:off x="611188" y="1484313"/>
            <a:ext cx="1727200" cy="792162"/>
            <a:chOff x="1565" y="2024"/>
            <a:chExt cx="1088" cy="499"/>
          </a:xfrm>
        </p:grpSpPr>
        <p:sp>
          <p:nvSpPr>
            <p:cNvPr id="18456" name="AutoShape 6"/>
            <p:cNvSpPr/>
            <p:nvPr/>
          </p:nvSpPr>
          <p:spPr>
            <a:xfrm>
              <a:off x="1565" y="2024"/>
              <a:ext cx="1088" cy="499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7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46" y="2115"/>
              <a:ext cx="720" cy="28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4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36" name="Rectangle 9"/>
          <p:cNvSpPr/>
          <p:nvPr/>
        </p:nvSpPr>
        <p:spPr>
          <a:xfrm>
            <a:off x="2843213" y="2532063"/>
            <a:ext cx="6049962" cy="2657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让光线垂直射入反射面，观察到反射光线沿</a:t>
            </a:r>
            <a:r>
              <a:rPr lang="en-US" altLang="zh-CN" sz="2800" b="1" dirty="0">
                <a:latin typeface="Arial" panose="020B0604020202020204" pitchFamily="34" charset="0"/>
              </a:rPr>
              <a:t>__________</a:t>
            </a:r>
            <a:r>
              <a:rPr lang="zh-CN" altLang="en-US" sz="2800" b="1" dirty="0">
                <a:latin typeface="Arial" panose="020B0604020202020204" pitchFamily="34" charset="0"/>
              </a:rPr>
              <a:t>返回，此时反射光线、入射光线和法线三线</a:t>
            </a:r>
            <a:r>
              <a:rPr lang="en-US" altLang="zh-CN" sz="2800" b="1" dirty="0">
                <a:latin typeface="Arial" panose="020B0604020202020204" pitchFamily="34" charset="0"/>
              </a:rPr>
              <a:t>______</a:t>
            </a:r>
            <a:r>
              <a:rPr lang="zh-CN" altLang="en-US" sz="2800" b="1" dirty="0">
                <a:latin typeface="Arial" panose="020B0604020202020204" pitchFamily="34" charset="0"/>
              </a:rPr>
              <a:t>，反射角</a:t>
            </a:r>
            <a:r>
              <a:rPr lang="en-US" altLang="zh-CN" sz="2800" b="1" dirty="0">
                <a:latin typeface="Arial" panose="020B0604020202020204" pitchFamily="34" charset="0"/>
              </a:rPr>
              <a:t>=</a:t>
            </a:r>
            <a:r>
              <a:rPr lang="zh-CN" altLang="en-US" sz="2800" b="1" dirty="0">
                <a:latin typeface="Arial" panose="020B0604020202020204" pitchFamily="34" charset="0"/>
              </a:rPr>
              <a:t>入射角</a:t>
            </a:r>
            <a:r>
              <a:rPr lang="en-US" altLang="zh-CN" sz="2800" b="1" dirty="0">
                <a:latin typeface="Arial" panose="020B0604020202020204" pitchFamily="34" charset="0"/>
              </a:rPr>
              <a:t>=___</a:t>
            </a:r>
            <a:r>
              <a:rPr lang="zh-CN" altLang="en-US" sz="2800" b="1" dirty="0">
                <a:latin typeface="Arial" panose="020B0604020202020204" pitchFamily="34" charset="0"/>
              </a:rPr>
              <a:t>度。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18437" name="Group 10"/>
          <p:cNvGrpSpPr/>
          <p:nvPr/>
        </p:nvGrpSpPr>
        <p:grpSpPr>
          <a:xfrm>
            <a:off x="684213" y="3305175"/>
            <a:ext cx="1747837" cy="1708150"/>
            <a:chOff x="5130" y="5106"/>
            <a:chExt cx="1620" cy="1554"/>
          </a:xfrm>
        </p:grpSpPr>
        <p:grpSp>
          <p:nvGrpSpPr>
            <p:cNvPr id="18442" name="Group 11"/>
            <p:cNvGrpSpPr/>
            <p:nvPr/>
          </p:nvGrpSpPr>
          <p:grpSpPr>
            <a:xfrm>
              <a:off x="5130" y="5106"/>
              <a:ext cx="1620" cy="1404"/>
              <a:chOff x="3240" y="4560"/>
              <a:chExt cx="1620" cy="1404"/>
            </a:xfrm>
          </p:grpSpPr>
          <p:sp>
            <p:nvSpPr>
              <p:cNvPr id="18444" name="Line 12"/>
              <p:cNvSpPr/>
              <p:nvPr/>
            </p:nvSpPr>
            <p:spPr>
              <a:xfrm>
                <a:off x="3240" y="5808"/>
                <a:ext cx="1620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45" name="Line 13"/>
              <p:cNvSpPr/>
              <p:nvPr/>
            </p:nvSpPr>
            <p:spPr>
              <a:xfrm flipH="1">
                <a:off x="324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46" name="Line 14"/>
              <p:cNvSpPr/>
              <p:nvPr/>
            </p:nvSpPr>
            <p:spPr>
              <a:xfrm flipH="1">
                <a:off x="342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47" name="Line 15"/>
              <p:cNvSpPr/>
              <p:nvPr/>
            </p:nvSpPr>
            <p:spPr>
              <a:xfrm flipH="1">
                <a:off x="360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48" name="Line 16"/>
              <p:cNvSpPr/>
              <p:nvPr/>
            </p:nvSpPr>
            <p:spPr>
              <a:xfrm flipH="1">
                <a:off x="378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49" name="Line 17"/>
              <p:cNvSpPr/>
              <p:nvPr/>
            </p:nvSpPr>
            <p:spPr>
              <a:xfrm flipH="1">
                <a:off x="396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0" name="Line 18"/>
              <p:cNvSpPr/>
              <p:nvPr/>
            </p:nvSpPr>
            <p:spPr>
              <a:xfrm flipH="1">
                <a:off x="414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1" name="Line 19"/>
              <p:cNvSpPr/>
              <p:nvPr/>
            </p:nvSpPr>
            <p:spPr>
              <a:xfrm flipH="1">
                <a:off x="432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2" name="Line 20"/>
              <p:cNvSpPr/>
              <p:nvPr/>
            </p:nvSpPr>
            <p:spPr>
              <a:xfrm flipH="1">
                <a:off x="450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3" name="Line 21"/>
              <p:cNvSpPr/>
              <p:nvPr/>
            </p:nvSpPr>
            <p:spPr>
              <a:xfrm flipH="1">
                <a:off x="4680" y="5808"/>
                <a:ext cx="180" cy="156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4" name="Line 22"/>
              <p:cNvSpPr/>
              <p:nvPr/>
            </p:nvSpPr>
            <p:spPr>
              <a:xfrm>
                <a:off x="3960" y="4560"/>
                <a:ext cx="1" cy="1248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8455" name="Line 23"/>
              <p:cNvSpPr/>
              <p:nvPr/>
            </p:nvSpPr>
            <p:spPr>
              <a:xfrm>
                <a:off x="3960" y="4872"/>
                <a:ext cx="0" cy="624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triangle" w="lg" len="lg"/>
              </a:ln>
            </p:spPr>
          </p:sp>
        </p:grpSp>
        <p:sp>
          <p:nvSpPr>
            <p:cNvPr id="18443" name="WordArt 24"/>
            <p:cNvSpPr>
              <a:spLocks noTextEdit="1"/>
            </p:cNvSpPr>
            <p:nvPr/>
          </p:nvSpPr>
          <p:spPr>
            <a:xfrm>
              <a:off x="5760" y="6432"/>
              <a:ext cx="180" cy="2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O</a:t>
              </a:r>
              <a:endPara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289" name="Rectangle 25"/>
          <p:cNvSpPr/>
          <p:nvPr/>
        </p:nvSpPr>
        <p:spPr>
          <a:xfrm>
            <a:off x="4500563" y="328453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原路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90" name="Rectangle 26"/>
          <p:cNvSpPr/>
          <p:nvPr/>
        </p:nvSpPr>
        <p:spPr>
          <a:xfrm>
            <a:off x="7380288" y="386080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重合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91" name="Rectangle 27"/>
          <p:cNvSpPr/>
          <p:nvPr/>
        </p:nvSpPr>
        <p:spPr>
          <a:xfrm>
            <a:off x="5629275" y="4602163"/>
            <a:ext cx="3825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0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92" name="Line 28"/>
          <p:cNvSpPr/>
          <p:nvPr/>
        </p:nvSpPr>
        <p:spPr>
          <a:xfrm flipV="1">
            <a:off x="1454150" y="3736975"/>
            <a:ext cx="0" cy="9366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  <p:bldP spid="112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roup 3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19489" name="AutoShape 4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490" name="WordArt 5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9459" name="Group 6"/>
          <p:cNvGrpSpPr/>
          <p:nvPr/>
        </p:nvGrpSpPr>
        <p:grpSpPr>
          <a:xfrm>
            <a:off x="539750" y="1268413"/>
            <a:ext cx="1727200" cy="792162"/>
            <a:chOff x="1565" y="2024"/>
            <a:chExt cx="1088" cy="499"/>
          </a:xfrm>
        </p:grpSpPr>
        <p:sp>
          <p:nvSpPr>
            <p:cNvPr id="19487" name="AutoShape 7"/>
            <p:cNvSpPr/>
            <p:nvPr/>
          </p:nvSpPr>
          <p:spPr>
            <a:xfrm>
              <a:off x="1565" y="2024"/>
              <a:ext cx="1088" cy="499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4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46" y="2115"/>
              <a:ext cx="720" cy="288"/>
            </a:xfrm>
            <a:prstGeom prst="rect">
              <a:avLst/>
            </a:prstGeom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活动</a:t>
              </a:r>
              <a:r>
                <a:rPr kumimoji="0" lang="en-US" altLang="zh-CN" sz="3600" b="0" i="0" u="none" strike="noStrike" kern="10" cap="none" spc="0" normalizeH="0" baseline="0" noProof="0">
                  <a:ln w="9525">
                    <a:solidFill>
                      <a:srgbClr val="800080"/>
                    </a:solidFill>
                    <a:round/>
                  </a:ln>
                  <a:solidFill>
                    <a:srgbClr val="80008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5</a:t>
              </a:r>
              <a:endParaRPr kumimoji="0" lang="zh-CN" altLang="en-US" sz="3600" b="0" i="0" u="none" strike="noStrike" kern="10" cap="none" spc="0" normalizeH="0" baseline="0" noProof="0">
                <a:ln w="9525">
                  <a:solidFill>
                    <a:srgbClr val="800080"/>
                  </a:solidFill>
                  <a:round/>
                </a:ln>
                <a:solidFill>
                  <a:srgbClr val="80008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460" name="Rectangle 9"/>
          <p:cNvSpPr/>
          <p:nvPr/>
        </p:nvSpPr>
        <p:spPr>
          <a:xfrm>
            <a:off x="3003550" y="1882775"/>
            <a:ext cx="5672138" cy="3298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让光沿着反射光的反方向（</a:t>
            </a:r>
            <a:r>
              <a:rPr lang="en-US" altLang="zh-CN" sz="2800" b="1" dirty="0">
                <a:latin typeface="Arial" panose="020B0604020202020204" pitchFamily="34" charset="0"/>
              </a:rPr>
              <a:t>BO</a:t>
            </a:r>
            <a:r>
              <a:rPr lang="zh-CN" altLang="en-US" sz="2800" b="1" dirty="0">
                <a:latin typeface="Arial" panose="020B0604020202020204" pitchFamily="34" charset="0"/>
              </a:rPr>
              <a:t>）射向镜面，观察到反射光线沿着原来的</a:t>
            </a:r>
            <a:r>
              <a:rPr lang="en-US" altLang="zh-CN" sz="2800" b="1" dirty="0">
                <a:latin typeface="Arial" panose="020B0604020202020204" pitchFamily="34" charset="0"/>
              </a:rPr>
              <a:t>_______________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的反方向射出。这表明，在反射现象中，光路是</a:t>
            </a:r>
            <a:r>
              <a:rPr lang="en-US" altLang="zh-CN" sz="2800" b="1" dirty="0">
                <a:latin typeface="Arial" panose="020B0604020202020204" pitchFamily="34" charset="0"/>
              </a:rPr>
              <a:t>____________</a:t>
            </a:r>
            <a:r>
              <a:rPr lang="zh-CN" altLang="en-US" sz="2800" b="1" dirty="0">
                <a:latin typeface="Arial" panose="020B0604020202020204" pitchFamily="34" charset="0"/>
              </a:rPr>
              <a:t>的。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19461" name="Group 57"/>
          <p:cNvGrpSpPr/>
          <p:nvPr/>
        </p:nvGrpSpPr>
        <p:grpSpPr>
          <a:xfrm>
            <a:off x="395288" y="2708275"/>
            <a:ext cx="2089150" cy="1512888"/>
            <a:chOff x="3696" y="482"/>
            <a:chExt cx="1316" cy="953"/>
          </a:xfrm>
        </p:grpSpPr>
        <p:sp>
          <p:nvSpPr>
            <p:cNvPr id="19466" name="Text Box 11"/>
            <p:cNvSpPr txBox="1"/>
            <p:nvPr/>
          </p:nvSpPr>
          <p:spPr>
            <a:xfrm>
              <a:off x="4294" y="1225"/>
              <a:ext cx="219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en-US" altLang="zh-CN" sz="28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67" name="Line 12"/>
            <p:cNvSpPr/>
            <p:nvPr/>
          </p:nvSpPr>
          <p:spPr>
            <a:xfrm>
              <a:off x="3961" y="1227"/>
              <a:ext cx="915" cy="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8" name="Line 13"/>
            <p:cNvSpPr/>
            <p:nvPr/>
          </p:nvSpPr>
          <p:spPr>
            <a:xfrm flipH="1">
              <a:off x="3961" y="1227"/>
              <a:ext cx="83" cy="69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69" name="Line 14"/>
            <p:cNvSpPr/>
            <p:nvPr/>
          </p:nvSpPr>
          <p:spPr>
            <a:xfrm flipH="1">
              <a:off x="4044" y="1226"/>
              <a:ext cx="83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0" name="Line 15"/>
            <p:cNvSpPr/>
            <p:nvPr/>
          </p:nvSpPr>
          <p:spPr>
            <a:xfrm flipH="1">
              <a:off x="4128" y="1226"/>
              <a:ext cx="83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1" name="Line 16"/>
            <p:cNvSpPr/>
            <p:nvPr/>
          </p:nvSpPr>
          <p:spPr>
            <a:xfrm flipH="1">
              <a:off x="4211" y="1226"/>
              <a:ext cx="83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2" name="Line 17"/>
            <p:cNvSpPr/>
            <p:nvPr/>
          </p:nvSpPr>
          <p:spPr>
            <a:xfrm flipH="1">
              <a:off x="4294" y="1227"/>
              <a:ext cx="83" cy="69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3" name="Line 18"/>
            <p:cNvSpPr/>
            <p:nvPr/>
          </p:nvSpPr>
          <p:spPr>
            <a:xfrm flipH="1">
              <a:off x="4377" y="1226"/>
              <a:ext cx="83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4" name="Line 19"/>
            <p:cNvSpPr/>
            <p:nvPr/>
          </p:nvSpPr>
          <p:spPr>
            <a:xfrm flipH="1">
              <a:off x="4460" y="1226"/>
              <a:ext cx="83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5" name="Line 20"/>
            <p:cNvSpPr/>
            <p:nvPr/>
          </p:nvSpPr>
          <p:spPr>
            <a:xfrm flipH="1">
              <a:off x="4543" y="1226"/>
              <a:ext cx="84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6" name="Line 21"/>
            <p:cNvSpPr/>
            <p:nvPr/>
          </p:nvSpPr>
          <p:spPr>
            <a:xfrm flipH="1">
              <a:off x="4627" y="1227"/>
              <a:ext cx="83" cy="69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7" name="Line 22"/>
            <p:cNvSpPr/>
            <p:nvPr/>
          </p:nvSpPr>
          <p:spPr>
            <a:xfrm flipH="1">
              <a:off x="4710" y="1226"/>
              <a:ext cx="82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8" name="Line 23"/>
            <p:cNvSpPr/>
            <p:nvPr/>
          </p:nvSpPr>
          <p:spPr>
            <a:xfrm flipH="1">
              <a:off x="4793" y="1226"/>
              <a:ext cx="83" cy="70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79" name="Line 24"/>
            <p:cNvSpPr/>
            <p:nvPr/>
          </p:nvSpPr>
          <p:spPr>
            <a:xfrm>
              <a:off x="4377" y="737"/>
              <a:ext cx="0" cy="489"/>
            </a:xfrm>
            <a:prstGeom prst="line">
              <a:avLst/>
            </a:prstGeom>
            <a:ln w="25400" cap="flat" cmpd="sng">
              <a:solidFill>
                <a:srgbClr val="3366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9480" name="Line 25"/>
            <p:cNvSpPr/>
            <p:nvPr/>
          </p:nvSpPr>
          <p:spPr>
            <a:xfrm>
              <a:off x="3961" y="1016"/>
              <a:ext cx="416" cy="210"/>
            </a:xfrm>
            <a:prstGeom prst="line">
              <a:avLst/>
            </a:prstGeom>
            <a:ln w="254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1" name="Line 26"/>
            <p:cNvSpPr/>
            <p:nvPr/>
          </p:nvSpPr>
          <p:spPr>
            <a:xfrm flipV="1">
              <a:off x="4377" y="1016"/>
              <a:ext cx="499" cy="210"/>
            </a:xfrm>
            <a:prstGeom prst="line">
              <a:avLst/>
            </a:prstGeom>
            <a:ln w="25400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482" name="Line 27"/>
            <p:cNvSpPr/>
            <p:nvPr/>
          </p:nvSpPr>
          <p:spPr>
            <a:xfrm>
              <a:off x="4044" y="1055"/>
              <a:ext cx="167" cy="90"/>
            </a:xfrm>
            <a:prstGeom prst="line">
              <a:avLst/>
            </a:prstGeom>
            <a:ln w="25400" cap="flat" cmpd="sng">
              <a:solidFill>
                <a:srgbClr val="3366FF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9483" name="Line 28"/>
            <p:cNvSpPr/>
            <p:nvPr/>
          </p:nvSpPr>
          <p:spPr>
            <a:xfrm flipV="1">
              <a:off x="4543" y="1104"/>
              <a:ext cx="121" cy="52"/>
            </a:xfrm>
            <a:prstGeom prst="line">
              <a:avLst/>
            </a:prstGeom>
            <a:ln w="9525" cap="flat" cmpd="sng">
              <a:solidFill>
                <a:srgbClr val="3366FF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19484" name="Text Box 29"/>
            <p:cNvSpPr txBox="1"/>
            <p:nvPr/>
          </p:nvSpPr>
          <p:spPr>
            <a:xfrm>
              <a:off x="3696" y="754"/>
              <a:ext cx="227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en-US" altLang="zh-CN" sz="28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A</a:t>
              </a:r>
              <a:endPara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5" name="Text Box 30"/>
            <p:cNvSpPr txBox="1"/>
            <p:nvPr/>
          </p:nvSpPr>
          <p:spPr>
            <a:xfrm>
              <a:off x="4793" y="807"/>
              <a:ext cx="219" cy="20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en-US" altLang="zh-CN" sz="28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B</a:t>
              </a:r>
              <a:endPara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86" name="Text Box 31"/>
            <p:cNvSpPr txBox="1"/>
            <p:nvPr/>
          </p:nvSpPr>
          <p:spPr>
            <a:xfrm>
              <a:off x="4241" y="482"/>
              <a:ext cx="1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en-US" altLang="zh-CN" sz="2800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N</a:t>
              </a:r>
              <a:endParaRPr lang="en-US" altLang="zh-CN" sz="2800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98" name="Rectangle 58"/>
          <p:cNvSpPr/>
          <p:nvPr/>
        </p:nvSpPr>
        <p:spPr>
          <a:xfrm>
            <a:off x="4500563" y="3284538"/>
            <a:ext cx="18716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入射光线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99" name="Rectangle 59"/>
          <p:cNvSpPr/>
          <p:nvPr/>
        </p:nvSpPr>
        <p:spPr>
          <a:xfrm>
            <a:off x="4140200" y="4508500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300" name="Line 60"/>
          <p:cNvSpPr/>
          <p:nvPr/>
        </p:nvSpPr>
        <p:spPr>
          <a:xfrm flipH="1">
            <a:off x="1535113" y="3602038"/>
            <a:ext cx="600075" cy="242887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10301" name="Line 61"/>
          <p:cNvSpPr/>
          <p:nvPr/>
        </p:nvSpPr>
        <p:spPr>
          <a:xfrm flipH="1" flipV="1">
            <a:off x="900113" y="3603625"/>
            <a:ext cx="379412" cy="207963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8" grpId="0"/>
      <p:bldP spid="102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827088" y="692150"/>
            <a:ext cx="7800975" cy="2016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如图，甲通过平面镜看到了乙的眼睛，由于光路是</a:t>
            </a:r>
            <a:r>
              <a:rPr lang="en-US" altLang="zh-CN" sz="2800" b="1" dirty="0">
                <a:latin typeface="Arial" panose="020B0604020202020204" pitchFamily="34" charset="0"/>
              </a:rPr>
              <a:t>_________</a:t>
            </a:r>
            <a:r>
              <a:rPr lang="zh-CN" altLang="en-US" sz="2800" b="1" dirty="0">
                <a:latin typeface="Arial" panose="020B0604020202020204" pitchFamily="34" charset="0"/>
              </a:rPr>
              <a:t>的，乙也一定会通过这块平面镜看到甲的眼睛。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1763713" y="1341438"/>
            <a:ext cx="9366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可逆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0484" name="Group 4"/>
          <p:cNvGrpSpPr/>
          <p:nvPr/>
        </p:nvGrpSpPr>
        <p:grpSpPr>
          <a:xfrm>
            <a:off x="2700338" y="2852738"/>
            <a:ext cx="3887787" cy="3311525"/>
            <a:chOff x="3420" y="1986"/>
            <a:chExt cx="3600" cy="3120"/>
          </a:xfrm>
        </p:grpSpPr>
        <p:pic>
          <p:nvPicPr>
            <p:cNvPr id="20485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20" y="3546"/>
              <a:ext cx="614" cy="11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1" y="3498"/>
              <a:ext cx="464" cy="11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7" name="Rectangle 7"/>
            <p:cNvSpPr/>
            <p:nvPr/>
          </p:nvSpPr>
          <p:spPr>
            <a:xfrm>
              <a:off x="4500" y="1986"/>
              <a:ext cx="1259" cy="156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88" name="Text Box 8"/>
            <p:cNvSpPr txBox="1"/>
            <p:nvPr/>
          </p:nvSpPr>
          <p:spPr>
            <a:xfrm>
              <a:off x="4590" y="2100"/>
              <a:ext cx="1080" cy="46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zh-CN" altLang="en-US" sz="2400" b="1" dirty="0">
                  <a:latin typeface="Times New Roman" panose="02020603050405020304" pitchFamily="18" charset="0"/>
                </a:rPr>
                <a:t>平面镜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20489" name="Text Box 9"/>
            <p:cNvSpPr txBox="1"/>
            <p:nvPr/>
          </p:nvSpPr>
          <p:spPr>
            <a:xfrm>
              <a:off x="3420" y="4638"/>
              <a:ext cx="540" cy="46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zh-CN" altLang="en-US" sz="1000" dirty="0">
                  <a:latin typeface="Times New Roman" panose="02020603050405020304" pitchFamily="18" charset="0"/>
                </a:rPr>
                <a:t>甲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0" name="Text Box 10"/>
            <p:cNvSpPr txBox="1"/>
            <p:nvPr/>
          </p:nvSpPr>
          <p:spPr>
            <a:xfrm>
              <a:off x="6480" y="4637"/>
              <a:ext cx="540" cy="469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p>
              <a:pPr algn="just"/>
              <a:r>
                <a:rPr lang="zh-CN" altLang="en-US" sz="1000" dirty="0">
                  <a:latin typeface="Times New Roman" panose="02020603050405020304" pitchFamily="18" charset="0"/>
                </a:rPr>
                <a:t>乙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1" name="Line 11"/>
            <p:cNvSpPr/>
            <p:nvPr/>
          </p:nvSpPr>
          <p:spPr>
            <a:xfrm flipV="1">
              <a:off x="3780" y="2766"/>
              <a:ext cx="1260" cy="9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2" name="Line 12"/>
            <p:cNvSpPr/>
            <p:nvPr/>
          </p:nvSpPr>
          <p:spPr>
            <a:xfrm>
              <a:off x="5040" y="2766"/>
              <a:ext cx="1620" cy="93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493" name="Line 13"/>
            <p:cNvSpPr/>
            <p:nvPr/>
          </p:nvSpPr>
          <p:spPr>
            <a:xfrm flipV="1">
              <a:off x="4230" y="3026"/>
              <a:ext cx="450" cy="33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20494" name="Line 14"/>
            <p:cNvSpPr/>
            <p:nvPr/>
          </p:nvSpPr>
          <p:spPr>
            <a:xfrm>
              <a:off x="5840" y="3224"/>
              <a:ext cx="350" cy="20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20495" name="Line 15"/>
            <p:cNvSpPr/>
            <p:nvPr/>
          </p:nvSpPr>
          <p:spPr>
            <a:xfrm flipH="1">
              <a:off x="4060" y="3294"/>
              <a:ext cx="240" cy="196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20496" name="Line 16"/>
            <p:cNvSpPr/>
            <p:nvPr/>
          </p:nvSpPr>
          <p:spPr>
            <a:xfrm flipH="1" flipV="1">
              <a:off x="5330" y="2922"/>
              <a:ext cx="360" cy="22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lg" len="lg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1280-1024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-50800"/>
            <a:ext cx="9180513" cy="690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4"/>
          <p:cNvSpPr>
            <a:spLocks noTextEdit="1"/>
          </p:cNvSpPr>
          <p:nvPr/>
        </p:nvSpPr>
        <p:spPr>
          <a:xfrm>
            <a:off x="3203575" y="836613"/>
            <a:ext cx="28082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美丽的倒影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6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21522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1523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507" name="Text Box 6"/>
          <p:cNvSpPr txBox="1"/>
          <p:nvPr/>
        </p:nvSpPr>
        <p:spPr>
          <a:xfrm>
            <a:off x="827088" y="1412875"/>
            <a:ext cx="7993062" cy="3603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algn="just"/>
            <a:r>
              <a:rPr lang="zh-CN" altLang="en-US" sz="2400" b="1" dirty="0">
                <a:latin typeface="Times New Roman" panose="02020603050405020304" pitchFamily="18" charset="0"/>
              </a:rPr>
              <a:t>平行光射到很光滑的表面               平行光射到粗糙的表面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endParaRPr lang="en-US" altLang="zh-CN" sz="2400" b="1" dirty="0">
              <a:latin typeface="Arial" panose="020B0604020202020204" pitchFamily="34" charset="0"/>
            </a:endParaRPr>
          </a:p>
        </p:txBody>
      </p:sp>
      <p:pic>
        <p:nvPicPr>
          <p:cNvPr id="2150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905000"/>
            <a:ext cx="2859087" cy="104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688" y="1905000"/>
            <a:ext cx="2921000" cy="101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Text Box 9"/>
          <p:cNvSpPr txBox="1"/>
          <p:nvPr/>
        </p:nvSpPr>
        <p:spPr>
          <a:xfrm>
            <a:off x="1116013" y="3011488"/>
            <a:ext cx="7004050" cy="3460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algn="just"/>
            <a:r>
              <a:rPr lang="zh-CN" altLang="en-US" sz="2400" b="1" dirty="0"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反射）                         （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反射）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1511" name="Text Box 10"/>
          <p:cNvSpPr txBox="1"/>
          <p:nvPr/>
        </p:nvSpPr>
        <p:spPr>
          <a:xfrm>
            <a:off x="250825" y="3789363"/>
            <a:ext cx="4243388" cy="25193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镜面反射：平行光射到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的表面，反射光仍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射出。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举例：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______________________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1512" name="Text Box 11"/>
          <p:cNvSpPr txBox="1"/>
          <p:nvPr/>
        </p:nvSpPr>
        <p:spPr>
          <a:xfrm>
            <a:off x="5153025" y="3792538"/>
            <a:ext cx="3522663" cy="258921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漫反射：平行光射到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的表面，反射光向</a:t>
            </a:r>
            <a:r>
              <a:rPr lang="en-US" altLang="zh-CN" sz="2400" b="1" dirty="0">
                <a:latin typeface="Times New Roman" panose="02020603050405020304" pitchFamily="18" charset="0"/>
              </a:rPr>
              <a:t>___________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射出。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举例：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___________________</a:t>
            </a:r>
            <a:r>
              <a:rPr lang="zh-CN" altLang="en-US" sz="2400" b="1" dirty="0">
                <a:latin typeface="Times New Roman" panose="02020603050405020304" pitchFamily="18" charset="0"/>
              </a:rPr>
              <a:t>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1513" name="Rectangle 12"/>
          <p:cNvSpPr/>
          <p:nvPr/>
        </p:nvSpPr>
        <p:spPr>
          <a:xfrm>
            <a:off x="179388" y="908050"/>
            <a:ext cx="41132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（二）镜面反射和漫反射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Rectangle 13"/>
          <p:cNvSpPr/>
          <p:nvPr/>
        </p:nvSpPr>
        <p:spPr>
          <a:xfrm>
            <a:off x="323850" y="4221163"/>
            <a:ext cx="14398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很光滑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2" name="Rectangle 14"/>
          <p:cNvSpPr/>
          <p:nvPr/>
        </p:nvSpPr>
        <p:spPr>
          <a:xfrm>
            <a:off x="468313" y="4724400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平行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3" name="Rectangle 15"/>
          <p:cNvSpPr/>
          <p:nvPr/>
        </p:nvSpPr>
        <p:spPr>
          <a:xfrm>
            <a:off x="1763713" y="2924175"/>
            <a:ext cx="936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镜面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4" name="Rectangle 16"/>
          <p:cNvSpPr/>
          <p:nvPr/>
        </p:nvSpPr>
        <p:spPr>
          <a:xfrm>
            <a:off x="5364163" y="4221163"/>
            <a:ext cx="9366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粗糙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5" name="Rectangle 17"/>
          <p:cNvSpPr/>
          <p:nvPr/>
        </p:nvSpPr>
        <p:spPr>
          <a:xfrm>
            <a:off x="5651500" y="4724400"/>
            <a:ext cx="1657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四面八方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6" name="Rectangle 18"/>
          <p:cNvSpPr/>
          <p:nvPr/>
        </p:nvSpPr>
        <p:spPr>
          <a:xfrm>
            <a:off x="6227763" y="2924175"/>
            <a:ext cx="7191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漫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8" name="Rectangle 20"/>
          <p:cNvSpPr/>
          <p:nvPr/>
        </p:nvSpPr>
        <p:spPr>
          <a:xfrm>
            <a:off x="1331913" y="5589588"/>
            <a:ext cx="1657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黑板反光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9" name="Rectangle 21"/>
          <p:cNvSpPr/>
          <p:nvPr/>
        </p:nvSpPr>
        <p:spPr>
          <a:xfrm>
            <a:off x="4716463" y="5646738"/>
            <a:ext cx="417671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从不同方向看到同一不发光的物体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  <p:bldP spid="7185" grpId="0"/>
      <p:bldP spid="7186" grpId="0"/>
      <p:bldP spid="7188" grpId="0"/>
      <p:bldP spid="71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2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22535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536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合作探究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2531" name="Rectangle 5"/>
          <p:cNvSpPr/>
          <p:nvPr/>
        </p:nvSpPr>
        <p:spPr>
          <a:xfrm>
            <a:off x="179388" y="1254125"/>
            <a:ext cx="41132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（二）镜面反射和漫反射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6"/>
          <p:cNvSpPr/>
          <p:nvPr/>
        </p:nvSpPr>
        <p:spPr>
          <a:xfrm>
            <a:off x="323850" y="2203450"/>
            <a:ext cx="8064500" cy="26574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</a:rPr>
              <a:t>正是由于</a:t>
            </a:r>
            <a:r>
              <a:rPr lang="en-US" altLang="zh-CN" sz="2800" b="1" dirty="0">
                <a:latin typeface="Arial" panose="020B0604020202020204" pitchFamily="34" charset="0"/>
              </a:rPr>
              <a:t>_______</a:t>
            </a:r>
            <a:r>
              <a:rPr lang="zh-CN" altLang="en-US" sz="2800" b="1" dirty="0">
                <a:latin typeface="Arial" panose="020B0604020202020204" pitchFamily="34" charset="0"/>
              </a:rPr>
              <a:t>反射，使我们能从不同的方向看到本身不发光的物体。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</a:rPr>
              <a:t>镜面反射和漫反射都</a:t>
            </a:r>
            <a:r>
              <a:rPr lang="en-US" altLang="zh-CN" sz="2800" b="1" dirty="0">
                <a:latin typeface="Arial" panose="020B0604020202020204" pitchFamily="34" charset="0"/>
              </a:rPr>
              <a:t>_____________</a:t>
            </a:r>
            <a:r>
              <a:rPr lang="zh-CN" altLang="en-US" sz="2800" b="1" dirty="0">
                <a:latin typeface="Arial" panose="020B0604020202020204" pitchFamily="34" charset="0"/>
              </a:rPr>
              <a:t>（填“遵守”或“不遵守”）光的反射定律。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151" name="Rectangle 7"/>
          <p:cNvSpPr/>
          <p:nvPr/>
        </p:nvSpPr>
        <p:spPr>
          <a:xfrm>
            <a:off x="2482850" y="2276475"/>
            <a:ext cx="5762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漫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52" name="Rectangle 8"/>
          <p:cNvSpPr/>
          <p:nvPr/>
        </p:nvSpPr>
        <p:spPr>
          <a:xfrm>
            <a:off x="4716463" y="3573463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遵守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Group 2"/>
          <p:cNvGrpSpPr/>
          <p:nvPr/>
        </p:nvGrpSpPr>
        <p:grpSpPr>
          <a:xfrm>
            <a:off x="2843213" y="115888"/>
            <a:ext cx="2160587" cy="936625"/>
            <a:chOff x="1247" y="1071"/>
            <a:chExt cx="1361" cy="590"/>
          </a:xfrm>
        </p:grpSpPr>
        <p:sp>
          <p:nvSpPr>
            <p:cNvPr id="23570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71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拓展提升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3555" name="Group 19"/>
          <p:cNvGrpSpPr/>
          <p:nvPr/>
        </p:nvGrpSpPr>
        <p:grpSpPr>
          <a:xfrm>
            <a:off x="1584325" y="1628775"/>
            <a:ext cx="4895850" cy="4321175"/>
            <a:chOff x="1474" y="1026"/>
            <a:chExt cx="3084" cy="2722"/>
          </a:xfrm>
        </p:grpSpPr>
        <p:sp>
          <p:nvSpPr>
            <p:cNvPr id="23567" name="AutoShape 15"/>
            <p:cNvSpPr/>
            <p:nvPr/>
          </p:nvSpPr>
          <p:spPr>
            <a:xfrm>
              <a:off x="1474" y="1026"/>
              <a:ext cx="3084" cy="2722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3810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8" name="Oval 16"/>
            <p:cNvSpPr/>
            <p:nvPr/>
          </p:nvSpPr>
          <p:spPr>
            <a:xfrm>
              <a:off x="2653" y="2024"/>
              <a:ext cx="726" cy="726"/>
            </a:xfrm>
            <a:prstGeom prst="ellipse">
              <a:avLst/>
            </a:prstGeom>
            <a:solidFill>
              <a:schemeClr val="accent1"/>
            </a:solidFill>
            <a:ln w="38100" cap="flat" cmpd="sng">
              <a:solidFill>
                <a:srgbClr val="9933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9" name="WordArt 17"/>
            <p:cNvSpPr>
              <a:spLocks noTextEdit="1"/>
            </p:cNvSpPr>
            <p:nvPr/>
          </p:nvSpPr>
          <p:spPr>
            <a:xfrm>
              <a:off x="2789" y="2160"/>
              <a:ext cx="454" cy="4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光的</a:t>
              </a:r>
              <a:endPara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3600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反射</a:t>
              </a:r>
              <a:endPara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556" name="WordArt 20"/>
          <p:cNvSpPr>
            <a:spLocks noTextEdit="1"/>
          </p:cNvSpPr>
          <p:nvPr/>
        </p:nvSpPr>
        <p:spPr>
          <a:xfrm rot="5400000">
            <a:off x="3713163" y="2262188"/>
            <a:ext cx="627062" cy="36036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endParaRPr lang="zh-CN" alt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7" name="WordArt 21"/>
          <p:cNvSpPr>
            <a:spLocks noTextEdit="1"/>
          </p:cNvSpPr>
          <p:nvPr/>
        </p:nvSpPr>
        <p:spPr>
          <a:xfrm rot="5400000">
            <a:off x="3713163" y="4814888"/>
            <a:ext cx="627062" cy="36036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规律</a:t>
            </a:r>
            <a:endParaRPr lang="zh-CN" alt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8" name="WordArt 22"/>
          <p:cNvSpPr>
            <a:spLocks noTextEdit="1"/>
          </p:cNvSpPr>
          <p:nvPr/>
        </p:nvSpPr>
        <p:spPr>
          <a:xfrm>
            <a:off x="2303463" y="3644900"/>
            <a:ext cx="6270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特点</a:t>
            </a:r>
            <a:endParaRPr lang="zh-CN" alt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59" name="WordArt 24"/>
          <p:cNvSpPr>
            <a:spLocks noTextEdit="1"/>
          </p:cNvSpPr>
          <p:nvPr/>
        </p:nvSpPr>
        <p:spPr>
          <a:xfrm>
            <a:off x="5256213" y="3573463"/>
            <a:ext cx="6270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分类</a:t>
            </a:r>
            <a:endParaRPr lang="zh-CN" altLang="en-US" sz="360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0" name="WordArt 25"/>
          <p:cNvSpPr>
            <a:spLocks noTextEdit="1"/>
          </p:cNvSpPr>
          <p:nvPr/>
        </p:nvSpPr>
        <p:spPr>
          <a:xfrm>
            <a:off x="1296988" y="1171575"/>
            <a:ext cx="5472112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光射向物体表面时，有一部分光会被物体表面反射回来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46" name="Text Box 26"/>
          <p:cNvSpPr txBox="1"/>
          <p:nvPr/>
        </p:nvSpPr>
        <p:spPr>
          <a:xfrm>
            <a:off x="1295400" y="5949950"/>
            <a:ext cx="6049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三线”共面，分居两侧，“二角”相等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147" name="Text Box 27"/>
          <p:cNvSpPr txBox="1"/>
          <p:nvPr/>
        </p:nvSpPr>
        <p:spPr>
          <a:xfrm>
            <a:off x="684213" y="2997200"/>
            <a:ext cx="611187" cy="18002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光路可逆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6626225" y="3052763"/>
            <a:ext cx="2014538" cy="1384300"/>
            <a:chOff x="4332" y="1878"/>
            <a:chExt cx="1269" cy="872"/>
          </a:xfrm>
        </p:grpSpPr>
        <p:sp>
          <p:nvSpPr>
            <p:cNvPr id="23564" name="Text Box 28"/>
            <p:cNvSpPr txBox="1"/>
            <p:nvPr/>
          </p:nvSpPr>
          <p:spPr>
            <a:xfrm>
              <a:off x="4513" y="1878"/>
              <a:ext cx="104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镜面反射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5" name="Text Box 29"/>
            <p:cNvSpPr txBox="1"/>
            <p:nvPr/>
          </p:nvSpPr>
          <p:spPr>
            <a:xfrm>
              <a:off x="4558" y="2423"/>
              <a:ext cx="104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漫反射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66" name="AutoShape 30"/>
            <p:cNvSpPr/>
            <p:nvPr/>
          </p:nvSpPr>
          <p:spPr>
            <a:xfrm>
              <a:off x="4332" y="2069"/>
              <a:ext cx="226" cy="544"/>
            </a:xfrm>
            <a:prstGeom prst="leftBrace">
              <a:avLst>
                <a:gd name="adj1" fmla="val 20058"/>
                <a:gd name="adj2" fmla="val 50000"/>
              </a:avLst>
            </a:prstGeom>
            <a:noFill/>
            <a:ln w="158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/>
      <p:bldP spid="51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2"/>
          <p:cNvGrpSpPr/>
          <p:nvPr/>
        </p:nvGrpSpPr>
        <p:grpSpPr>
          <a:xfrm>
            <a:off x="3275013" y="260350"/>
            <a:ext cx="2160587" cy="936625"/>
            <a:chOff x="1247" y="1071"/>
            <a:chExt cx="1361" cy="590"/>
          </a:xfrm>
        </p:grpSpPr>
        <p:sp>
          <p:nvSpPr>
            <p:cNvPr id="24605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06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方法点拨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4101" name="Text Box 5"/>
          <p:cNvSpPr txBox="1"/>
          <p:nvPr/>
        </p:nvSpPr>
        <p:spPr>
          <a:xfrm>
            <a:off x="468313" y="1484313"/>
            <a:ext cx="7920037" cy="2259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法线与反射面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，法线是反射光线与入射光线夹角的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角平分线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作光路图时，先作法线（虚线），再根据反射定律作来反射光线、入射光线或镜面的位置。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5364163" y="4867275"/>
            <a:ext cx="2016125" cy="1009650"/>
            <a:chOff x="1610" y="2840"/>
            <a:chExt cx="1270" cy="636"/>
          </a:xfrm>
        </p:grpSpPr>
        <p:sp>
          <p:nvSpPr>
            <p:cNvPr id="24588" name="Line 6"/>
            <p:cNvSpPr/>
            <p:nvPr/>
          </p:nvSpPr>
          <p:spPr>
            <a:xfrm>
              <a:off x="1610" y="3430"/>
              <a:ext cx="127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89" name="Line 7"/>
            <p:cNvSpPr/>
            <p:nvPr/>
          </p:nvSpPr>
          <p:spPr>
            <a:xfrm flipH="1">
              <a:off x="1610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0" name="Line 8"/>
            <p:cNvSpPr/>
            <p:nvPr/>
          </p:nvSpPr>
          <p:spPr>
            <a:xfrm flipH="1">
              <a:off x="1701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1" name="Line 9"/>
            <p:cNvSpPr/>
            <p:nvPr/>
          </p:nvSpPr>
          <p:spPr>
            <a:xfrm flipH="1">
              <a:off x="1791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2" name="Line 10"/>
            <p:cNvSpPr/>
            <p:nvPr/>
          </p:nvSpPr>
          <p:spPr>
            <a:xfrm flipH="1">
              <a:off x="1882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3" name="Line 11"/>
            <p:cNvSpPr/>
            <p:nvPr/>
          </p:nvSpPr>
          <p:spPr>
            <a:xfrm flipH="1">
              <a:off x="1973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4" name="Line 12"/>
            <p:cNvSpPr/>
            <p:nvPr/>
          </p:nvSpPr>
          <p:spPr>
            <a:xfrm flipH="1">
              <a:off x="2063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5" name="Line 13"/>
            <p:cNvSpPr/>
            <p:nvPr/>
          </p:nvSpPr>
          <p:spPr>
            <a:xfrm flipH="1">
              <a:off x="2154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6" name="Line 14"/>
            <p:cNvSpPr/>
            <p:nvPr/>
          </p:nvSpPr>
          <p:spPr>
            <a:xfrm flipH="1">
              <a:off x="2244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7" name="Line 15"/>
            <p:cNvSpPr/>
            <p:nvPr/>
          </p:nvSpPr>
          <p:spPr>
            <a:xfrm flipH="1">
              <a:off x="2335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8" name="Line 16"/>
            <p:cNvSpPr/>
            <p:nvPr/>
          </p:nvSpPr>
          <p:spPr>
            <a:xfrm flipH="1">
              <a:off x="2426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99" name="Line 17"/>
            <p:cNvSpPr/>
            <p:nvPr/>
          </p:nvSpPr>
          <p:spPr>
            <a:xfrm flipH="1">
              <a:off x="2517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0" name="Line 18"/>
            <p:cNvSpPr/>
            <p:nvPr/>
          </p:nvSpPr>
          <p:spPr>
            <a:xfrm flipH="1">
              <a:off x="2608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1" name="Line 19"/>
            <p:cNvSpPr/>
            <p:nvPr/>
          </p:nvSpPr>
          <p:spPr>
            <a:xfrm flipH="1">
              <a:off x="2698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2" name="Line 20"/>
            <p:cNvSpPr/>
            <p:nvPr/>
          </p:nvSpPr>
          <p:spPr>
            <a:xfrm flipH="1">
              <a:off x="2789" y="3430"/>
              <a:ext cx="91" cy="4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3" name="Line 22"/>
            <p:cNvSpPr/>
            <p:nvPr/>
          </p:nvSpPr>
          <p:spPr>
            <a:xfrm>
              <a:off x="1701" y="2840"/>
              <a:ext cx="408" cy="5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4" name="Line 24"/>
            <p:cNvSpPr/>
            <p:nvPr/>
          </p:nvSpPr>
          <p:spPr>
            <a:xfrm>
              <a:off x="1701" y="2840"/>
              <a:ext cx="181" cy="27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</p:sp>
      </p:grpSp>
      <p:sp>
        <p:nvSpPr>
          <p:cNvPr id="4122" name="Line 26"/>
          <p:cNvSpPr/>
          <p:nvPr/>
        </p:nvSpPr>
        <p:spPr>
          <a:xfrm>
            <a:off x="6156325" y="4722813"/>
            <a:ext cx="0" cy="10795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grpSp>
        <p:nvGrpSpPr>
          <p:cNvPr id="4" name="Group 29"/>
          <p:cNvGrpSpPr/>
          <p:nvPr/>
        </p:nvGrpSpPr>
        <p:grpSpPr>
          <a:xfrm>
            <a:off x="6156325" y="4867275"/>
            <a:ext cx="792163" cy="935038"/>
            <a:chOff x="2109" y="2750"/>
            <a:chExt cx="499" cy="589"/>
          </a:xfrm>
        </p:grpSpPr>
        <p:sp>
          <p:nvSpPr>
            <p:cNvPr id="24586" name="Line 27"/>
            <p:cNvSpPr/>
            <p:nvPr/>
          </p:nvSpPr>
          <p:spPr>
            <a:xfrm flipV="1">
              <a:off x="2109" y="2750"/>
              <a:ext cx="499" cy="58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587" name="Line 28"/>
            <p:cNvSpPr/>
            <p:nvPr/>
          </p:nvSpPr>
          <p:spPr>
            <a:xfrm flipV="1">
              <a:off x="2109" y="2962"/>
              <a:ext cx="321" cy="37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pic>
        <p:nvPicPr>
          <p:cNvPr id="24583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4292600"/>
            <a:ext cx="2663825" cy="183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27" name="Rectangle 31"/>
          <p:cNvSpPr/>
          <p:nvPr/>
        </p:nvSpPr>
        <p:spPr>
          <a:xfrm>
            <a:off x="539750" y="5908675"/>
            <a:ext cx="3168650" cy="287338"/>
          </a:xfrm>
          <a:prstGeom prst="rect">
            <a:avLst/>
          </a:prstGeom>
          <a:solidFill>
            <a:srgbClr val="333333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129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3933825"/>
            <a:ext cx="393700" cy="181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charRg st="3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1">
                                            <p:txEl>
                                              <p:charRg st="32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2" name="Group 2"/>
          <p:cNvGrpSpPr/>
          <p:nvPr/>
        </p:nvGrpSpPr>
        <p:grpSpPr>
          <a:xfrm>
            <a:off x="3275013" y="260350"/>
            <a:ext cx="2160587" cy="936625"/>
            <a:chOff x="1247" y="1071"/>
            <a:chExt cx="1361" cy="590"/>
          </a:xfrm>
        </p:grpSpPr>
        <p:sp>
          <p:nvSpPr>
            <p:cNvPr id="25611" name="AutoShape 3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2" name="WordArt 4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目标检测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5603" name="Rectangle 5"/>
          <p:cNvSpPr/>
          <p:nvPr/>
        </p:nvSpPr>
        <p:spPr>
          <a:xfrm>
            <a:off x="395288" y="1230313"/>
            <a:ext cx="8269287" cy="5222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</a:rPr>
              <a:t>入射光线与法线的夹角是</a:t>
            </a:r>
            <a:r>
              <a:rPr lang="en-US" altLang="zh-CN" sz="2800" b="1" dirty="0">
                <a:latin typeface="Arial" panose="020B0604020202020204" pitchFamily="34" charset="0"/>
              </a:rPr>
              <a:t>20°</a:t>
            </a:r>
            <a:r>
              <a:rPr lang="zh-CN" altLang="en-US" sz="2800" b="1" dirty="0">
                <a:latin typeface="Arial" panose="020B0604020202020204" pitchFamily="34" charset="0"/>
              </a:rPr>
              <a:t>时，反射角是</a:t>
            </a:r>
            <a:r>
              <a:rPr lang="en-US" altLang="zh-CN" sz="2800" b="1" dirty="0">
                <a:latin typeface="Arial" panose="020B0604020202020204" pitchFamily="34" charset="0"/>
              </a:rPr>
              <a:t>______</a:t>
            </a:r>
            <a:r>
              <a:rPr lang="zh-CN" altLang="en-US" sz="2800" b="1" dirty="0">
                <a:latin typeface="Arial" panose="020B0604020202020204" pitchFamily="34" charset="0"/>
              </a:rPr>
              <a:t>；入射光线与镜面的夹角是</a:t>
            </a:r>
            <a:r>
              <a:rPr lang="en-US" altLang="zh-CN" sz="2800" b="1" dirty="0">
                <a:latin typeface="Arial" panose="020B0604020202020204" pitchFamily="34" charset="0"/>
              </a:rPr>
              <a:t>20°</a:t>
            </a:r>
            <a:r>
              <a:rPr lang="zh-CN" altLang="en-US" sz="2800" b="1" dirty="0">
                <a:latin typeface="Arial" panose="020B0604020202020204" pitchFamily="34" charset="0"/>
              </a:rPr>
              <a:t>时，反射角是</a:t>
            </a:r>
            <a:r>
              <a:rPr lang="en-US" altLang="zh-CN" sz="2800" b="1" dirty="0">
                <a:latin typeface="Arial" panose="020B0604020202020204" pitchFamily="34" charset="0"/>
              </a:rPr>
              <a:t>_________</a:t>
            </a:r>
            <a:r>
              <a:rPr lang="zh-CN" altLang="en-US" sz="2800" b="1" dirty="0">
                <a:latin typeface="Arial" panose="020B0604020202020204" pitchFamily="34" charset="0"/>
              </a:rPr>
              <a:t>，反射光线与入射光线的夹角是</a:t>
            </a:r>
            <a:r>
              <a:rPr lang="en-US" altLang="zh-CN" sz="2800" b="1" dirty="0">
                <a:latin typeface="Arial" panose="020B0604020202020204" pitchFamily="34" charset="0"/>
              </a:rPr>
              <a:t>________</a:t>
            </a:r>
            <a:r>
              <a:rPr lang="zh-CN" altLang="en-US" sz="2800" b="1" dirty="0">
                <a:latin typeface="Arial" panose="020B0604020202020204" pitchFamily="34" charset="0"/>
              </a:rPr>
              <a:t>；反射光线与入射光线的夹角为</a:t>
            </a:r>
            <a:r>
              <a:rPr lang="en-US" altLang="zh-CN" sz="2800" b="1" dirty="0">
                <a:latin typeface="Arial" panose="020B0604020202020204" pitchFamily="34" charset="0"/>
              </a:rPr>
              <a:t>60°</a:t>
            </a:r>
            <a:r>
              <a:rPr lang="zh-CN" altLang="en-US" sz="2800" b="1" dirty="0">
                <a:latin typeface="Arial" panose="020B0604020202020204" pitchFamily="34" charset="0"/>
              </a:rPr>
              <a:t>时，反射角是</a:t>
            </a:r>
            <a:r>
              <a:rPr lang="zh-CN" altLang="en-US" sz="2800" b="1" u="sng" dirty="0">
                <a:latin typeface="Arial" panose="020B0604020202020204" pitchFamily="34" charset="0"/>
              </a:rPr>
              <a:t>          </a:t>
            </a:r>
            <a:r>
              <a:rPr lang="zh-CN" altLang="en-US" sz="2800" b="1" dirty="0">
                <a:latin typeface="Arial" panose="020B0604020202020204" pitchFamily="34" charset="0"/>
              </a:rPr>
              <a:t>，入射光线与镜面的夹角是</a:t>
            </a:r>
            <a:r>
              <a:rPr lang="zh-CN" altLang="en-US" sz="2800" b="1" u="sng" dirty="0">
                <a:latin typeface="Arial" panose="020B0604020202020204" pitchFamily="34" charset="0"/>
              </a:rPr>
              <a:t>          </a:t>
            </a:r>
            <a:r>
              <a:rPr lang="zh-CN" altLang="en-US" sz="2800" b="1" dirty="0">
                <a:latin typeface="Arial" panose="020B0604020202020204" pitchFamily="34" charset="0"/>
              </a:rPr>
              <a:t>。改变入射光线的入射方向，使它逐渐靠近法线，这一过程中反射角将</a:t>
            </a:r>
            <a:r>
              <a:rPr lang="zh-CN" altLang="en-US" sz="2800" b="1" u="sng" dirty="0">
                <a:latin typeface="Arial" panose="020B0604020202020204" pitchFamily="34" charset="0"/>
              </a:rPr>
              <a:t>           </a:t>
            </a:r>
            <a:r>
              <a:rPr lang="zh-CN" altLang="en-US" sz="2800" b="1" dirty="0">
                <a:latin typeface="Arial" panose="020B0604020202020204" pitchFamily="34" charset="0"/>
              </a:rPr>
              <a:t>，当它与法线重合时，入射角为 </a:t>
            </a:r>
            <a:r>
              <a:rPr lang="zh-CN" altLang="en-US" sz="2800" b="1" u="sng" dirty="0">
                <a:latin typeface="Arial" panose="020B0604020202020204" pitchFamily="34" charset="0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078" name="Rectangle 6"/>
          <p:cNvSpPr/>
          <p:nvPr/>
        </p:nvSpPr>
        <p:spPr>
          <a:xfrm>
            <a:off x="827088" y="204628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20°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/>
          <p:nvPr/>
        </p:nvSpPr>
        <p:spPr>
          <a:xfrm>
            <a:off x="1331913" y="269398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70°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Rectangle 8"/>
          <p:cNvSpPr/>
          <p:nvPr/>
        </p:nvSpPr>
        <p:spPr>
          <a:xfrm>
            <a:off x="900113" y="3341688"/>
            <a:ext cx="12239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140°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2124075" y="3933825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30°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2" name="Rectangle 10"/>
          <p:cNvSpPr/>
          <p:nvPr/>
        </p:nvSpPr>
        <p:spPr>
          <a:xfrm>
            <a:off x="7380288" y="3933825"/>
            <a:ext cx="10080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60°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3492500" y="5157788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减小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Rectangle 12"/>
          <p:cNvSpPr/>
          <p:nvPr/>
        </p:nvSpPr>
        <p:spPr>
          <a:xfrm>
            <a:off x="1835150" y="5862638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0°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1" grpId="0"/>
      <p:bldP spid="3082" grpId="0"/>
      <p:bldP spid="3083" grpId="0"/>
      <p:bldP spid="30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/>
          <p:nvPr/>
        </p:nvSpPr>
        <p:spPr>
          <a:xfrm>
            <a:off x="323850" y="1474788"/>
            <a:ext cx="8686800" cy="9461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</a:rPr>
              <a:t>根据图所给出的条件，分别画出反射光线、入射光线，平面镜的位置．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26627" name="Group 3"/>
          <p:cNvGrpSpPr/>
          <p:nvPr/>
        </p:nvGrpSpPr>
        <p:grpSpPr>
          <a:xfrm>
            <a:off x="3275013" y="260350"/>
            <a:ext cx="2160587" cy="936625"/>
            <a:chOff x="1247" y="1071"/>
            <a:chExt cx="1361" cy="590"/>
          </a:xfrm>
        </p:grpSpPr>
        <p:sp>
          <p:nvSpPr>
            <p:cNvPr id="26629" name="AutoShape 4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0" name="WordArt 5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目标检测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662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3068638"/>
            <a:ext cx="5976937" cy="1906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/>
          <p:nvPr/>
        </p:nvSpPr>
        <p:spPr>
          <a:xfrm>
            <a:off x="179388" y="1182688"/>
            <a:ext cx="9048750" cy="4838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</a:rPr>
              <a:t>关于光的反射，下列说法中正确的是（      ）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</a:rPr>
              <a:t>A.</a:t>
            </a:r>
            <a:r>
              <a:rPr lang="zh-CN" altLang="en-US" sz="2400" b="1" dirty="0">
                <a:latin typeface="Arial" panose="020B0604020202020204" pitchFamily="34" charset="0"/>
              </a:rPr>
              <a:t>镜面反射遵循光的反射定律，漫反射不遵循光的反射定律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</a:rPr>
              <a:t>B.</a:t>
            </a:r>
            <a:r>
              <a:rPr lang="zh-CN" altLang="en-US" sz="2400" b="1" dirty="0">
                <a:latin typeface="Arial" panose="020B0604020202020204" pitchFamily="34" charset="0"/>
              </a:rPr>
              <a:t>入射角增大</a:t>
            </a:r>
            <a:r>
              <a:rPr lang="en-US" altLang="zh-CN" sz="2400" b="1" dirty="0">
                <a:latin typeface="Arial" panose="020B0604020202020204" pitchFamily="34" charset="0"/>
              </a:rPr>
              <a:t>10°</a:t>
            </a:r>
            <a:r>
              <a:rPr lang="zh-CN" altLang="en-US" sz="2400" b="1" dirty="0">
                <a:latin typeface="Arial" panose="020B0604020202020204" pitchFamily="34" charset="0"/>
              </a:rPr>
              <a:t>，入射光线与反射光线的夹角也增大</a:t>
            </a:r>
            <a:r>
              <a:rPr lang="en-US" altLang="zh-CN" sz="2400" b="1" dirty="0">
                <a:latin typeface="Arial" panose="020B0604020202020204" pitchFamily="34" charset="0"/>
              </a:rPr>
              <a:t>10°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   C.</a:t>
            </a:r>
            <a:r>
              <a:rPr lang="zh-CN" altLang="en-US" sz="2400" b="1" dirty="0">
                <a:latin typeface="Arial" panose="020B0604020202020204" pitchFamily="34" charset="0"/>
              </a:rPr>
              <a:t>当入射光线与镜面的夹角为</a:t>
            </a:r>
            <a:r>
              <a:rPr lang="en-US" altLang="zh-CN" sz="2400" b="1" dirty="0">
                <a:latin typeface="Arial" panose="020B0604020202020204" pitchFamily="34" charset="0"/>
              </a:rPr>
              <a:t>20°</a:t>
            </a:r>
            <a:r>
              <a:rPr lang="zh-CN" altLang="en-US" sz="2400" b="1" dirty="0">
                <a:latin typeface="Arial" panose="020B0604020202020204" pitchFamily="34" charset="0"/>
              </a:rPr>
              <a:t>时，反射角也为</a:t>
            </a:r>
            <a:r>
              <a:rPr lang="en-US" altLang="zh-CN" sz="2400" b="1" dirty="0">
                <a:latin typeface="Arial" panose="020B0604020202020204" pitchFamily="34" charset="0"/>
              </a:rPr>
              <a:t>20°</a:t>
            </a:r>
            <a:endParaRPr lang="en-US" altLang="zh-CN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   D.</a:t>
            </a:r>
            <a:r>
              <a:rPr lang="zh-CN" altLang="en-US" sz="2400" b="1" dirty="0">
                <a:latin typeface="Arial" panose="020B0604020202020204" pitchFamily="34" charset="0"/>
              </a:rPr>
              <a:t>入射光线远离法线时，反射光线也将远离法线，且反射角等于 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   入射角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4.</a:t>
            </a:r>
            <a:r>
              <a:rPr lang="zh-CN" altLang="en-US" sz="2400" b="1" dirty="0">
                <a:latin typeface="Arial" panose="020B0604020202020204" pitchFamily="34" charset="0"/>
              </a:rPr>
              <a:t>从电影院的各个角度都能看到银幕上的影像，是光线在银幕上发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生了</a:t>
            </a:r>
            <a:r>
              <a:rPr lang="zh-CN" altLang="en-US" sz="2400" b="1" u="sng" dirty="0">
                <a:latin typeface="Arial" panose="020B0604020202020204" pitchFamily="34" charset="0"/>
              </a:rPr>
              <a:t>                 </a:t>
            </a:r>
            <a:r>
              <a:rPr lang="zh-CN" altLang="en-US" sz="2400" b="1" dirty="0">
                <a:latin typeface="Arial" panose="020B0604020202020204" pitchFamily="34" charset="0"/>
              </a:rPr>
              <a:t>反射的缘故。有时阳光下觉得玻璃幕墙刺眼是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zh-CN" altLang="en-US" sz="2400" b="1" u="sng" dirty="0">
                <a:latin typeface="Arial" panose="020B0604020202020204" pitchFamily="34" charset="0"/>
              </a:rPr>
              <a:t>                     </a:t>
            </a:r>
            <a:r>
              <a:rPr lang="zh-CN" altLang="en-US" sz="2400" b="1" dirty="0">
                <a:latin typeface="Arial" panose="020B0604020202020204" pitchFamily="34" charset="0"/>
              </a:rPr>
              <a:t>反射。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grpSp>
        <p:nvGrpSpPr>
          <p:cNvPr id="27651" name="Group 3"/>
          <p:cNvGrpSpPr/>
          <p:nvPr/>
        </p:nvGrpSpPr>
        <p:grpSpPr>
          <a:xfrm>
            <a:off x="3276600" y="0"/>
            <a:ext cx="2160588" cy="936625"/>
            <a:chOff x="1247" y="1071"/>
            <a:chExt cx="1361" cy="590"/>
          </a:xfrm>
        </p:grpSpPr>
        <p:sp>
          <p:nvSpPr>
            <p:cNvPr id="27655" name="AutoShape 4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6" name="WordArt 5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目标检测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703" name="Rectangle 7"/>
          <p:cNvSpPr/>
          <p:nvPr/>
        </p:nvSpPr>
        <p:spPr>
          <a:xfrm>
            <a:off x="5795963" y="1268413"/>
            <a:ext cx="43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Rectangle 8"/>
          <p:cNvSpPr/>
          <p:nvPr/>
        </p:nvSpPr>
        <p:spPr>
          <a:xfrm>
            <a:off x="1331913" y="494188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漫反射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05" name="Rectangle 9"/>
          <p:cNvSpPr/>
          <p:nvPr/>
        </p:nvSpPr>
        <p:spPr>
          <a:xfrm>
            <a:off x="539750" y="5445125"/>
            <a:ext cx="18716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镜面反射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9704" grpId="0"/>
      <p:bldP spid="297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8"/>
          <p:cNvGrpSpPr/>
          <p:nvPr/>
        </p:nvGrpSpPr>
        <p:grpSpPr>
          <a:xfrm>
            <a:off x="4714875" y="4005263"/>
            <a:ext cx="4103688" cy="2663825"/>
            <a:chOff x="2970" y="2523"/>
            <a:chExt cx="2585" cy="1678"/>
          </a:xfrm>
        </p:grpSpPr>
        <p:grpSp>
          <p:nvGrpSpPr>
            <p:cNvPr id="28697" name="Group 7"/>
            <p:cNvGrpSpPr/>
            <p:nvPr/>
          </p:nvGrpSpPr>
          <p:grpSpPr>
            <a:xfrm>
              <a:off x="4330" y="3612"/>
              <a:ext cx="499" cy="363"/>
              <a:chOff x="975" y="3158"/>
              <a:chExt cx="499" cy="363"/>
            </a:xfrm>
          </p:grpSpPr>
          <p:sp>
            <p:nvSpPr>
              <p:cNvPr id="28702" name="Oval 8"/>
              <p:cNvSpPr/>
              <p:nvPr/>
            </p:nvSpPr>
            <p:spPr>
              <a:xfrm>
                <a:off x="975" y="3158"/>
                <a:ext cx="499" cy="363"/>
              </a:xfrm>
              <a:prstGeom prst="ellipse">
                <a:avLst/>
              </a:prstGeom>
              <a:solidFill>
                <a:srgbClr val="CCFFFF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3" name="WordArt 9"/>
              <p:cNvSpPr>
                <a:spLocks noTextEdit="1"/>
              </p:cNvSpPr>
              <p:nvPr/>
            </p:nvSpPr>
            <p:spPr>
              <a:xfrm rot="5400000">
                <a:off x="1148" y="3301"/>
                <a:ext cx="152" cy="227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水</a:t>
                </a:r>
                <a:endParaRPr lang="zh-CN" altLang="en-US" sz="3600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8698" name="Picture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60" y="2614"/>
              <a:ext cx="330" cy="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9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0" y="3203"/>
              <a:ext cx="274" cy="9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00" name="Rectangle 20"/>
            <p:cNvSpPr/>
            <p:nvPr/>
          </p:nvSpPr>
          <p:spPr>
            <a:xfrm>
              <a:off x="2970" y="2523"/>
              <a:ext cx="2585" cy="1678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1" name="Rectangle 30"/>
            <p:cNvSpPr/>
            <p:nvPr/>
          </p:nvSpPr>
          <p:spPr>
            <a:xfrm>
              <a:off x="3787" y="2614"/>
              <a:ext cx="131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背着月光走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8675" name="Rectangle 2"/>
          <p:cNvSpPr/>
          <p:nvPr/>
        </p:nvSpPr>
        <p:spPr>
          <a:xfrm>
            <a:off x="250825" y="404813"/>
            <a:ext cx="8569325" cy="3378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33350"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5.</a:t>
            </a:r>
            <a:r>
              <a:rPr lang="zh-CN" altLang="en-US" sz="2400" b="1" dirty="0">
                <a:latin typeface="Arial" panose="020B0604020202020204" pitchFamily="34" charset="0"/>
              </a:rPr>
              <a:t>雨后晴朗的夜晚，为了不踩到地面上的积水，下面判断中正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indent="13335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确的是（       ）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indent="13335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</a:rPr>
              <a:t>A.</a:t>
            </a:r>
            <a:r>
              <a:rPr lang="zh-CN" altLang="en-US" sz="2400" b="1" dirty="0">
                <a:latin typeface="Arial" panose="020B0604020202020204" pitchFamily="34" charset="0"/>
              </a:rPr>
              <a:t>迎着月光走，地上的暗处是水，背着月光走地上亮处是水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indent="13335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</a:rPr>
              <a:t>B.</a:t>
            </a:r>
            <a:r>
              <a:rPr lang="zh-CN" altLang="en-US" sz="2400" b="1" dirty="0">
                <a:latin typeface="Arial" panose="020B0604020202020204" pitchFamily="34" charset="0"/>
              </a:rPr>
              <a:t>迎着月光走，地上发亮处是水，背着月光走，暗处是水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indent="13335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</a:rPr>
              <a:t>C.</a:t>
            </a:r>
            <a:r>
              <a:rPr lang="zh-CN" altLang="en-US" sz="2400" b="1" dirty="0">
                <a:latin typeface="Arial" panose="020B0604020202020204" pitchFamily="34" charset="0"/>
              </a:rPr>
              <a:t>迎着月光走或背着月光走，都应是地上发亮处是水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indent="133350"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   </a:t>
            </a:r>
            <a:r>
              <a:rPr lang="en-US" altLang="zh-CN" sz="2400" b="1" dirty="0">
                <a:latin typeface="Arial" panose="020B0604020202020204" pitchFamily="34" charset="0"/>
              </a:rPr>
              <a:t>D.</a:t>
            </a:r>
            <a:r>
              <a:rPr lang="zh-CN" altLang="en-US" sz="2400" b="1" dirty="0">
                <a:latin typeface="Arial" panose="020B0604020202020204" pitchFamily="34" charset="0"/>
              </a:rPr>
              <a:t>迎着月光走或背着月光走，都应是地上暗处是水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2051050" y="1054100"/>
            <a:ext cx="5048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5219700" y="4508500"/>
            <a:ext cx="2016125" cy="1512888"/>
            <a:chOff x="3152" y="2840"/>
            <a:chExt cx="1270" cy="953"/>
          </a:xfrm>
        </p:grpSpPr>
        <p:sp>
          <p:nvSpPr>
            <p:cNvPr id="28695" name="Line 14"/>
            <p:cNvSpPr/>
            <p:nvPr/>
          </p:nvSpPr>
          <p:spPr>
            <a:xfrm>
              <a:off x="3152" y="2840"/>
              <a:ext cx="1270" cy="953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6" name="Line 15"/>
            <p:cNvSpPr/>
            <p:nvPr/>
          </p:nvSpPr>
          <p:spPr>
            <a:xfrm>
              <a:off x="3152" y="2840"/>
              <a:ext cx="726" cy="54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grpSp>
        <p:nvGrpSpPr>
          <p:cNvPr id="6" name="Group 17"/>
          <p:cNvGrpSpPr/>
          <p:nvPr/>
        </p:nvGrpSpPr>
        <p:grpSpPr>
          <a:xfrm flipV="1">
            <a:off x="7235825" y="4724400"/>
            <a:ext cx="1439863" cy="1296988"/>
            <a:chOff x="3152" y="2840"/>
            <a:chExt cx="1270" cy="953"/>
          </a:xfrm>
        </p:grpSpPr>
        <p:sp>
          <p:nvSpPr>
            <p:cNvPr id="28693" name="Line 18"/>
            <p:cNvSpPr/>
            <p:nvPr/>
          </p:nvSpPr>
          <p:spPr>
            <a:xfrm>
              <a:off x="3152" y="2840"/>
              <a:ext cx="1270" cy="953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4" name="Line 19"/>
            <p:cNvSpPr/>
            <p:nvPr/>
          </p:nvSpPr>
          <p:spPr>
            <a:xfrm>
              <a:off x="3152" y="2840"/>
              <a:ext cx="726" cy="54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grpSp>
        <p:nvGrpSpPr>
          <p:cNvPr id="7" name="Group 37"/>
          <p:cNvGrpSpPr/>
          <p:nvPr/>
        </p:nvGrpSpPr>
        <p:grpSpPr>
          <a:xfrm>
            <a:off x="250825" y="4005263"/>
            <a:ext cx="4103688" cy="2663825"/>
            <a:chOff x="158" y="2523"/>
            <a:chExt cx="2585" cy="1678"/>
          </a:xfrm>
        </p:grpSpPr>
        <p:grpSp>
          <p:nvGrpSpPr>
            <p:cNvPr id="28686" name="Group 6"/>
            <p:cNvGrpSpPr/>
            <p:nvPr/>
          </p:nvGrpSpPr>
          <p:grpSpPr>
            <a:xfrm>
              <a:off x="928" y="3611"/>
              <a:ext cx="499" cy="363"/>
              <a:chOff x="975" y="3158"/>
              <a:chExt cx="499" cy="363"/>
            </a:xfrm>
          </p:grpSpPr>
          <p:sp>
            <p:nvSpPr>
              <p:cNvPr id="28691" name="Oval 4"/>
              <p:cNvSpPr/>
              <p:nvPr/>
            </p:nvSpPr>
            <p:spPr>
              <a:xfrm>
                <a:off x="975" y="3158"/>
                <a:ext cx="499" cy="363"/>
              </a:xfrm>
              <a:prstGeom prst="ellipse">
                <a:avLst/>
              </a:prstGeom>
              <a:solidFill>
                <a:srgbClr val="CCFFFF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692" name="WordArt 5"/>
              <p:cNvSpPr>
                <a:spLocks noTextEdit="1"/>
              </p:cNvSpPr>
              <p:nvPr/>
            </p:nvSpPr>
            <p:spPr>
              <a:xfrm rot="5400000">
                <a:off x="1148" y="3301"/>
                <a:ext cx="152" cy="227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  <a:normAutofit/>
              </a:bodyPr>
              <a:p>
                <a:pPr algn="ctr"/>
                <a:r>
                  <a:rPr lang="zh-CN" altLang="en-US" sz="3600">
                    <a:ln w="9525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0000FF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水</a:t>
                </a:r>
                <a:endParaRPr lang="zh-CN" altLang="en-US" sz="3600">
                  <a:ln w="9525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8687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" y="2680"/>
              <a:ext cx="330" cy="3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8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881" y="2976"/>
              <a:ext cx="318" cy="10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9" name="Rectangle 28"/>
            <p:cNvSpPr/>
            <p:nvPr/>
          </p:nvSpPr>
          <p:spPr>
            <a:xfrm>
              <a:off x="158" y="2523"/>
              <a:ext cx="2585" cy="1678"/>
            </a:xfrm>
            <a:prstGeom prst="rect">
              <a:avLst/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690" name="Rectangle 29"/>
            <p:cNvSpPr/>
            <p:nvPr/>
          </p:nvSpPr>
          <p:spPr>
            <a:xfrm>
              <a:off x="884" y="2614"/>
              <a:ext cx="131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800" b="1" dirty="0">
                  <a:latin typeface="Arial" panose="020B0604020202020204" pitchFamily="34" charset="0"/>
                </a:rPr>
                <a:t>迎着月光走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755650" y="4652963"/>
            <a:ext cx="1081088" cy="1296987"/>
            <a:chOff x="3152" y="2840"/>
            <a:chExt cx="1270" cy="953"/>
          </a:xfrm>
        </p:grpSpPr>
        <p:sp>
          <p:nvSpPr>
            <p:cNvPr id="28684" name="Line 32"/>
            <p:cNvSpPr/>
            <p:nvPr/>
          </p:nvSpPr>
          <p:spPr>
            <a:xfrm>
              <a:off x="3152" y="2840"/>
              <a:ext cx="1270" cy="953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5" name="Line 33"/>
            <p:cNvSpPr/>
            <p:nvPr/>
          </p:nvSpPr>
          <p:spPr>
            <a:xfrm>
              <a:off x="3152" y="2840"/>
              <a:ext cx="726" cy="54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grpSp>
        <p:nvGrpSpPr>
          <p:cNvPr id="10" name="Group 34"/>
          <p:cNvGrpSpPr/>
          <p:nvPr/>
        </p:nvGrpSpPr>
        <p:grpSpPr>
          <a:xfrm flipV="1">
            <a:off x="1836738" y="4868863"/>
            <a:ext cx="1366837" cy="1081087"/>
            <a:chOff x="3152" y="2840"/>
            <a:chExt cx="1270" cy="953"/>
          </a:xfrm>
        </p:grpSpPr>
        <p:sp>
          <p:nvSpPr>
            <p:cNvPr id="28682" name="Line 35"/>
            <p:cNvSpPr/>
            <p:nvPr/>
          </p:nvSpPr>
          <p:spPr>
            <a:xfrm>
              <a:off x="3152" y="2840"/>
              <a:ext cx="1270" cy="953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83" name="Line 36"/>
            <p:cNvSpPr/>
            <p:nvPr/>
          </p:nvSpPr>
          <p:spPr>
            <a:xfrm>
              <a:off x="3152" y="2840"/>
              <a:ext cx="726" cy="54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eee5951a3c0daee7af5133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2262" y="-241300"/>
            <a:ext cx="9752012" cy="731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/>
        </p:nvSpPr>
        <p:spPr>
          <a:xfrm>
            <a:off x="1258888" y="1484313"/>
            <a:ext cx="72009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9600" b="1" dirty="0">
                <a:solidFill>
                  <a:srgbClr val="CC0000"/>
                </a:solidFill>
                <a:latin typeface="叶根友毛笔行书2.0版" pitchFamily="2" charset="-122"/>
                <a:ea typeface="叶根友毛笔行书2.0版" pitchFamily="2" charset="-122"/>
              </a:rPr>
              <a:t>谢谢各位！</a:t>
            </a:r>
            <a:endParaRPr lang="zh-CN" altLang="en-US" sz="9600" b="1" dirty="0">
              <a:solidFill>
                <a:srgbClr val="CC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377123734792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3"/>
          <p:cNvSpPr>
            <a:spLocks noTextEdit="1"/>
          </p:cNvSpPr>
          <p:nvPr/>
        </p:nvSpPr>
        <p:spPr>
          <a:xfrm>
            <a:off x="250825" y="404813"/>
            <a:ext cx="28082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美丽的倒影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看电影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0" y="0"/>
            <a:ext cx="8172450" cy="6126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 descr="胶卷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175" y="3716338"/>
            <a:ext cx="5668963" cy="418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WordArt 4"/>
          <p:cNvSpPr>
            <a:spLocks noTextEdit="1"/>
          </p:cNvSpPr>
          <p:nvPr/>
        </p:nvSpPr>
        <p:spPr>
          <a:xfrm rot="5400000">
            <a:off x="7272338" y="2241550"/>
            <a:ext cx="2808287" cy="576263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放电影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 descr="32695_46012291"/>
          <p:cNvPicPr>
            <a:picLocks noChangeAspect="1"/>
          </p:cNvPicPr>
          <p:nvPr/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0" y="0"/>
            <a:ext cx="5381625" cy="4035425"/>
          </a:xfrm>
          <a:prstGeom prst="rect">
            <a:avLst/>
          </a:prstGeom>
          <a:noFill/>
          <a:ln w="63500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</p:pic>
      <p:pic>
        <p:nvPicPr>
          <p:cNvPr id="6148" name="Picture 3" descr="10101619_819660"/>
          <p:cNvPicPr>
            <a:picLocks noChangeAspect="1"/>
          </p:cNvPicPr>
          <p:nvPr/>
        </p:nvPicPr>
        <p:blipFill>
          <a:blip r:embed="rId3">
            <a:lum bright="12000"/>
          </a:blip>
          <a:srcRect b="6616"/>
          <a:stretch>
            <a:fillRect/>
          </a:stretch>
        </p:blipFill>
        <p:spPr>
          <a:xfrm>
            <a:off x="4140200" y="2635250"/>
            <a:ext cx="5003800" cy="4222750"/>
          </a:xfrm>
          <a:prstGeom prst="rect">
            <a:avLst/>
          </a:prstGeom>
          <a:noFill/>
          <a:ln w="63500" cap="rnd" cmpd="sng">
            <a:solidFill>
              <a:schemeClr val="bg1"/>
            </a:solidFill>
            <a:prstDash val="sysDot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WordArt 3"/>
          <p:cNvSpPr>
            <a:spLocks noChangeArrowheads="1" noChangeShapeType="1"/>
          </p:cNvSpPr>
          <p:nvPr/>
        </p:nvSpPr>
        <p:spPr bwMode="auto">
          <a:xfrm>
            <a:off x="1908175" y="1823343"/>
            <a:ext cx="4897438" cy="13176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srgbClr val="FF33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4.2 </a:t>
            </a:r>
            <a:r>
              <a:rPr kumimoji="0" lang="zh-CN" altLang="en-US" sz="6000" b="1" i="0" u="none" strike="noStrike" kern="1200" cap="none" spc="0" normalizeH="0" baseline="0" noProof="0" dirty="0">
                <a:ln w="9525">
                  <a:solidFill>
                    <a:srgbClr val="FF33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光的反射</a:t>
            </a:r>
            <a:endParaRPr kumimoji="0" lang="zh-CN" altLang="en-US" sz="6000" b="1" i="0" u="none" strike="noStrike" kern="1200" cap="none" spc="0" normalizeH="0" baseline="0" noProof="0" dirty="0">
              <a:ln w="9525">
                <a:solidFill>
                  <a:srgbClr val="FF33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179388" y="1289050"/>
            <a:ext cx="8964612" cy="48799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33350"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</a:rPr>
              <a:t>光在</a:t>
            </a:r>
            <a:r>
              <a:rPr lang="en-US" altLang="zh-CN" sz="2800" b="1" dirty="0">
                <a:latin typeface="Arial" panose="020B0604020202020204" pitchFamily="34" charset="0"/>
              </a:rPr>
              <a:t>___________________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中沿直线传播。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</a:rPr>
              <a:t>下列现象中可用光沿直线传播解释的是：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   </a:t>
            </a:r>
            <a:r>
              <a:rPr lang="en-US" altLang="zh-CN" sz="2800" b="1" dirty="0">
                <a:latin typeface="Arial" panose="020B0604020202020204" pitchFamily="34" charset="0"/>
              </a:rPr>
              <a:t>_________________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（填序号）。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   ①井底的月亮；②影子；③树荫下圆形的光斑；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   ④美丽的彩虹；⑤月食；⑥一叶障目，不见泰山。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</a:rPr>
              <a:t>光在真空中的传播速度是</a:t>
            </a:r>
            <a:r>
              <a:rPr lang="en-US" altLang="zh-CN" sz="2800" b="1" dirty="0">
                <a:latin typeface="Arial" panose="020B0604020202020204" pitchFamily="34" charset="0"/>
              </a:rPr>
              <a:t>_______m/s=_______km/s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4.</a:t>
            </a:r>
            <a:r>
              <a:rPr lang="zh-CN" altLang="en-US" sz="2800" b="1" dirty="0">
                <a:latin typeface="Arial" panose="020B0604020202020204" pitchFamily="34" charset="0"/>
              </a:rPr>
              <a:t>用光线表示光的传播</a:t>
            </a:r>
            <a:r>
              <a:rPr lang="en-US" altLang="zh-CN" sz="2800" b="1" dirty="0">
                <a:latin typeface="Arial" panose="020B0604020202020204" pitchFamily="34" charset="0"/>
              </a:rPr>
              <a:t>______</a:t>
            </a:r>
            <a:r>
              <a:rPr lang="zh-CN" altLang="en-US" sz="2800" b="1" dirty="0">
                <a:latin typeface="Arial" panose="020B0604020202020204" pitchFamily="34" charset="0"/>
              </a:rPr>
              <a:t>和</a:t>
            </a:r>
            <a:r>
              <a:rPr lang="en-US" altLang="zh-CN" sz="2800" b="1" dirty="0">
                <a:latin typeface="Arial" panose="020B0604020202020204" pitchFamily="34" charset="0"/>
              </a:rPr>
              <a:t>______</a:t>
            </a:r>
            <a:r>
              <a:rPr lang="zh-CN" altLang="en-US" sz="2800" b="1" dirty="0">
                <a:latin typeface="Arial" panose="020B0604020202020204" pitchFamily="34" charset="0"/>
              </a:rPr>
              <a:t>。这种研究方 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 indent="133350">
              <a:lnSpc>
                <a:spcPct val="140000"/>
              </a:lnSpc>
            </a:pPr>
            <a:r>
              <a:rPr lang="zh-CN" altLang="en-US" sz="2800" b="1" dirty="0">
                <a:latin typeface="Arial" panose="020B0604020202020204" pitchFamily="34" charset="0"/>
              </a:rPr>
              <a:t>   法叫</a:t>
            </a:r>
            <a:r>
              <a:rPr lang="en-US" altLang="zh-CN" sz="2800" b="1" dirty="0">
                <a:latin typeface="Arial" panose="020B0604020202020204" pitchFamily="34" charset="0"/>
              </a:rPr>
              <a:t>___________</a:t>
            </a:r>
            <a:r>
              <a:rPr lang="zh-CN" altLang="en-US" sz="2800" b="1" dirty="0">
                <a:latin typeface="Arial" panose="020B0604020202020204" pitchFamily="34" charset="0"/>
              </a:rPr>
              <a:t>。 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grpSp>
        <p:nvGrpSpPr>
          <p:cNvPr id="8195" name="Group 5"/>
          <p:cNvGrpSpPr/>
          <p:nvPr/>
        </p:nvGrpSpPr>
        <p:grpSpPr>
          <a:xfrm>
            <a:off x="3275013" y="115888"/>
            <a:ext cx="2160587" cy="936625"/>
            <a:chOff x="1247" y="1071"/>
            <a:chExt cx="1361" cy="590"/>
          </a:xfrm>
        </p:grpSpPr>
        <p:sp>
          <p:nvSpPr>
            <p:cNvPr id="8203" name="AutoShape 6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04" name="WordArt 7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课前复习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464" name="Text Box 8"/>
          <p:cNvSpPr txBox="1"/>
          <p:nvPr/>
        </p:nvSpPr>
        <p:spPr>
          <a:xfrm>
            <a:off x="1763713" y="1325563"/>
            <a:ext cx="27368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同种均匀介质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1403350" y="2549525"/>
            <a:ext cx="21605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② ③ ⑤ ⑥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4718050" y="4422775"/>
            <a:ext cx="13668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8</a:t>
            </a:r>
            <a:endParaRPr lang="en-US" altLang="zh-CN" sz="28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6877050" y="4422775"/>
            <a:ext cx="13668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×10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宋体" panose="02010600030101010101" pitchFamily="2" charset="-122"/>
              </a:rPr>
              <a:t>5</a:t>
            </a:r>
            <a:endParaRPr lang="en-US" altLang="zh-CN" sz="28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468" name="Text Box 12"/>
          <p:cNvSpPr txBox="1"/>
          <p:nvPr/>
        </p:nvSpPr>
        <p:spPr>
          <a:xfrm>
            <a:off x="4067175" y="4941888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径迹</a:t>
            </a:r>
            <a:endParaRPr lang="zh-CN" altLang="en-US" sz="28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469" name="Text Box 13"/>
          <p:cNvSpPr txBox="1"/>
          <p:nvPr/>
        </p:nvSpPr>
        <p:spPr>
          <a:xfrm>
            <a:off x="5580063" y="494188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方向</a:t>
            </a:r>
            <a:endParaRPr lang="zh-CN" altLang="en-US" sz="28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9470" name="Text Box 14"/>
          <p:cNvSpPr txBox="1"/>
          <p:nvPr/>
        </p:nvSpPr>
        <p:spPr>
          <a:xfrm>
            <a:off x="1547813" y="5516563"/>
            <a:ext cx="23034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理想模型法</a:t>
            </a:r>
            <a:endParaRPr lang="zh-CN" altLang="en-US" sz="2800" b="1" baseline="300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67" grpId="0"/>
      <p:bldP spid="19468" grpId="0"/>
      <p:bldP spid="19469" grpId="0"/>
      <p:bldP spid="19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Group 5"/>
          <p:cNvGrpSpPr/>
          <p:nvPr/>
        </p:nvGrpSpPr>
        <p:grpSpPr>
          <a:xfrm>
            <a:off x="3275013" y="44450"/>
            <a:ext cx="2160587" cy="936625"/>
            <a:chOff x="1247" y="1071"/>
            <a:chExt cx="1361" cy="590"/>
          </a:xfrm>
        </p:grpSpPr>
        <p:sp>
          <p:nvSpPr>
            <p:cNvPr id="9239" name="AutoShape 6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0" name="WordArt 7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自主学习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219" name="Rectangle 8"/>
          <p:cNvSpPr/>
          <p:nvPr/>
        </p:nvSpPr>
        <p:spPr>
          <a:xfrm>
            <a:off x="250825" y="1052513"/>
            <a:ext cx="8748713" cy="29733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35000"/>
              </a:lnSpc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（一）仔细思考后回答：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1.</a:t>
            </a:r>
            <a:r>
              <a:rPr lang="zh-CN" altLang="en-US" sz="2800" b="1" dirty="0">
                <a:latin typeface="Arial" panose="020B0604020202020204" pitchFamily="34" charset="0"/>
              </a:rPr>
              <a:t>我们能够看见发光的物体（如：太阳、亮着的灯）是因为</a:t>
            </a:r>
            <a:r>
              <a:rPr lang="en-US" altLang="zh-CN" sz="2800" b="1" dirty="0">
                <a:latin typeface="Arial" panose="020B0604020202020204" pitchFamily="34" charset="0"/>
              </a:rPr>
              <a:t>__________________________________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2.</a:t>
            </a:r>
            <a:r>
              <a:rPr lang="zh-CN" altLang="en-US" sz="2800" b="1" dirty="0">
                <a:latin typeface="Arial" panose="020B0604020202020204" pitchFamily="34" charset="0"/>
              </a:rPr>
              <a:t>我们也能看见不发光的物体（如：课桌、黑板）是因为</a:t>
            </a:r>
            <a:r>
              <a:rPr lang="en-US" altLang="zh-CN" sz="2800" b="1" dirty="0">
                <a:latin typeface="Arial" panose="020B0604020202020204" pitchFamily="34" charset="0"/>
              </a:rPr>
              <a:t>__________________________________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9220" name="WordArt 10"/>
          <p:cNvSpPr>
            <a:spLocks noTextEdit="1"/>
          </p:cNvSpPr>
          <p:nvPr/>
        </p:nvSpPr>
        <p:spPr>
          <a:xfrm>
            <a:off x="1042988" y="3475038"/>
            <a:ext cx="6400800" cy="38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物体反射的光进入了我们的眼睛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1" name="WordArt 14"/>
          <p:cNvSpPr>
            <a:spLocks noTextEdit="1"/>
          </p:cNvSpPr>
          <p:nvPr/>
        </p:nvSpPr>
        <p:spPr>
          <a:xfrm>
            <a:off x="1331913" y="2322513"/>
            <a:ext cx="6400800" cy="38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物体发出的光进入了我们的眼睛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5219700" y="4221163"/>
            <a:ext cx="2592388" cy="2000250"/>
            <a:chOff x="657" y="1207"/>
            <a:chExt cx="3992" cy="2258"/>
          </a:xfrm>
        </p:grpSpPr>
        <p:grpSp>
          <p:nvGrpSpPr>
            <p:cNvPr id="9230" name="Group 17"/>
            <p:cNvGrpSpPr/>
            <p:nvPr/>
          </p:nvGrpSpPr>
          <p:grpSpPr>
            <a:xfrm>
              <a:off x="657" y="1207"/>
              <a:ext cx="3992" cy="2258"/>
              <a:chOff x="884" y="1706"/>
              <a:chExt cx="3992" cy="2258"/>
            </a:xfrm>
          </p:grpSpPr>
          <p:pic>
            <p:nvPicPr>
              <p:cNvPr id="9233" name="Object 2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884" y="1842"/>
                <a:ext cx="3992" cy="21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9234" name="Group 3"/>
              <p:cNvGrpSpPr/>
              <p:nvPr/>
            </p:nvGrpSpPr>
            <p:grpSpPr>
              <a:xfrm rot="-851058">
                <a:off x="1156" y="1706"/>
                <a:ext cx="1118" cy="2064"/>
                <a:chOff x="0" y="0"/>
                <a:chExt cx="1152" cy="2064"/>
              </a:xfrm>
            </p:grpSpPr>
            <p:sp>
              <p:nvSpPr>
                <p:cNvPr id="9237" name="Line 4"/>
                <p:cNvSpPr/>
                <p:nvPr/>
              </p:nvSpPr>
              <p:spPr>
                <a:xfrm>
                  <a:off x="576" y="1056"/>
                  <a:ext cx="576" cy="1008"/>
                </a:xfrm>
                <a:prstGeom prst="line">
                  <a:avLst/>
                </a:prstGeom>
                <a:ln w="28575" cap="flat" cmpd="sng">
                  <a:solidFill>
                    <a:srgbClr val="CC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9238" name="Line 5"/>
                <p:cNvSpPr/>
                <p:nvPr/>
              </p:nvSpPr>
              <p:spPr>
                <a:xfrm>
                  <a:off x="0" y="0"/>
                  <a:ext cx="576" cy="1008"/>
                </a:xfrm>
                <a:prstGeom prst="line">
                  <a:avLst/>
                </a:prstGeom>
                <a:ln w="9525">
                  <a:noFill/>
                </a:ln>
              </p:spPr>
            </p:sp>
          </p:grpSp>
          <p:sp>
            <p:nvSpPr>
              <p:cNvPr id="9235" name="Line 7"/>
              <p:cNvSpPr/>
              <p:nvPr/>
            </p:nvSpPr>
            <p:spPr>
              <a:xfrm rot="369979" flipV="1">
                <a:off x="2562" y="2432"/>
                <a:ext cx="722" cy="1232"/>
              </a:xfrm>
              <a:prstGeom prst="line">
                <a:avLst/>
              </a:prstGeom>
              <a:ln w="28575" cap="flat" cmpd="sng">
                <a:solidFill>
                  <a:srgbClr val="CC0000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9236" name="Line 8"/>
              <p:cNvSpPr/>
              <p:nvPr/>
            </p:nvSpPr>
            <p:spPr>
              <a:xfrm rot="369979" flipV="1">
                <a:off x="1955" y="2188"/>
                <a:ext cx="640" cy="1200"/>
              </a:xfrm>
              <a:prstGeom prst="line">
                <a:avLst/>
              </a:prstGeom>
              <a:ln w="9525">
                <a:noFill/>
              </a:ln>
            </p:spPr>
          </p:sp>
        </p:grpSp>
        <p:sp>
          <p:nvSpPr>
            <p:cNvPr id="9231" name="Line 24"/>
            <p:cNvSpPr/>
            <p:nvPr/>
          </p:nvSpPr>
          <p:spPr>
            <a:xfrm>
              <a:off x="1655" y="2432"/>
              <a:ext cx="357" cy="38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  <p:sp>
          <p:nvSpPr>
            <p:cNvPr id="9232" name="Line 25"/>
            <p:cNvSpPr/>
            <p:nvPr/>
          </p:nvSpPr>
          <p:spPr>
            <a:xfrm flipV="1">
              <a:off x="2562" y="2352"/>
              <a:ext cx="280" cy="37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</p:spPr>
        </p:sp>
      </p:grpSp>
      <p:grpSp>
        <p:nvGrpSpPr>
          <p:cNvPr id="6" name="Group 26"/>
          <p:cNvGrpSpPr/>
          <p:nvPr/>
        </p:nvGrpSpPr>
        <p:grpSpPr>
          <a:xfrm>
            <a:off x="684213" y="4221163"/>
            <a:ext cx="3960812" cy="1943100"/>
            <a:chOff x="2018" y="2478"/>
            <a:chExt cx="2495" cy="1224"/>
          </a:xfrm>
        </p:grpSpPr>
        <p:grpSp>
          <p:nvGrpSpPr>
            <p:cNvPr id="9224" name="Group 27"/>
            <p:cNvGrpSpPr/>
            <p:nvPr/>
          </p:nvGrpSpPr>
          <p:grpSpPr>
            <a:xfrm>
              <a:off x="2109" y="2523"/>
              <a:ext cx="2240" cy="1127"/>
              <a:chOff x="2925" y="698"/>
              <a:chExt cx="2240" cy="1127"/>
            </a:xfrm>
          </p:grpSpPr>
          <p:pic>
            <p:nvPicPr>
              <p:cNvPr id="9226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25" y="709"/>
                <a:ext cx="972" cy="11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227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" y="698"/>
                <a:ext cx="833" cy="10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28" name="Line 30"/>
              <p:cNvSpPr/>
              <p:nvPr/>
            </p:nvSpPr>
            <p:spPr>
              <a:xfrm>
                <a:off x="3606" y="1207"/>
                <a:ext cx="862" cy="46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229" name="Line 31"/>
              <p:cNvSpPr/>
              <p:nvPr/>
            </p:nvSpPr>
            <p:spPr>
              <a:xfrm>
                <a:off x="3878" y="1216"/>
                <a:ext cx="296" cy="15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triangle" w="lg" len="lg"/>
              </a:ln>
            </p:spPr>
          </p:sp>
        </p:grpSp>
        <p:sp>
          <p:nvSpPr>
            <p:cNvPr id="9225" name="Rectangle 32"/>
            <p:cNvSpPr/>
            <p:nvPr/>
          </p:nvSpPr>
          <p:spPr>
            <a:xfrm>
              <a:off x="2018" y="2478"/>
              <a:ext cx="2495" cy="1224"/>
            </a:xfrm>
            <a:prstGeom prst="rect">
              <a:avLst/>
            </a:prstGeom>
            <a:noFill/>
            <a:ln w="25400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Group 23"/>
          <p:cNvGrpSpPr/>
          <p:nvPr/>
        </p:nvGrpSpPr>
        <p:grpSpPr>
          <a:xfrm>
            <a:off x="3275013" y="476250"/>
            <a:ext cx="2160587" cy="936625"/>
            <a:chOff x="1247" y="1071"/>
            <a:chExt cx="1361" cy="590"/>
          </a:xfrm>
        </p:grpSpPr>
        <p:sp>
          <p:nvSpPr>
            <p:cNvPr id="10248" name="AutoShape 24"/>
            <p:cNvSpPr/>
            <p:nvPr/>
          </p:nvSpPr>
          <p:spPr>
            <a:xfrm>
              <a:off x="1247" y="1071"/>
              <a:ext cx="1361" cy="590"/>
            </a:xfrm>
            <a:prstGeom prst="horizontalScroll">
              <a:avLst>
                <a:gd name="adj" fmla="val 12500"/>
              </a:avLst>
            </a:prstGeom>
            <a:noFill/>
            <a:ln w="381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49" name="WordArt 25"/>
            <p:cNvSpPr>
              <a:spLocks noTextEdit="1"/>
            </p:cNvSpPr>
            <p:nvPr/>
          </p:nvSpPr>
          <p:spPr>
            <a:xfrm>
              <a:off x="1383" y="1207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80008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80008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自主学习</a:t>
              </a:r>
              <a:endParaRPr lang="zh-CN" alt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243" name="Rectangle 26"/>
          <p:cNvSpPr/>
          <p:nvPr/>
        </p:nvSpPr>
        <p:spPr>
          <a:xfrm>
            <a:off x="684213" y="1930400"/>
            <a:ext cx="41132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（一）仔细思考后回答：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tangle 27"/>
          <p:cNvSpPr/>
          <p:nvPr/>
        </p:nvSpPr>
        <p:spPr>
          <a:xfrm>
            <a:off x="341313" y="2781300"/>
            <a:ext cx="8802687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</a:rPr>
              <a:t>光的反射是指</a:t>
            </a:r>
            <a:r>
              <a:rPr lang="en-US" altLang="zh-CN" sz="2800" b="1" dirty="0">
                <a:latin typeface="Arial" panose="020B0604020202020204" pitchFamily="34" charset="0"/>
              </a:rPr>
              <a:t>_________</a:t>
            </a:r>
            <a:r>
              <a:rPr lang="en-US" altLang="zh-CN" sz="2800" b="1" u="sng" dirty="0">
                <a:latin typeface="Arial" panose="020B0604020202020204" pitchFamily="34" charset="0"/>
              </a:rPr>
              <a:t>____________________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，这种现象叫</a:t>
            </a:r>
            <a:r>
              <a:rPr lang="en-US" altLang="zh-CN" sz="2800" b="1" dirty="0">
                <a:latin typeface="Arial" panose="020B0604020202020204" pitchFamily="34" charset="0"/>
              </a:rPr>
              <a:t>______________</a:t>
            </a:r>
            <a:r>
              <a:rPr lang="zh-CN" altLang="en-US" sz="2800" b="1" dirty="0">
                <a:latin typeface="Arial" panose="020B0604020202020204" pitchFamily="34" charset="0"/>
              </a:rPr>
              <a:t>。光射到任何物体的表面，都要发生</a:t>
            </a:r>
            <a:r>
              <a:rPr lang="en-US" altLang="zh-CN" sz="2800" b="1" dirty="0">
                <a:latin typeface="Arial" panose="020B0604020202020204" pitchFamily="34" charset="0"/>
              </a:rPr>
              <a:t>________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0245" name="WordArt 28"/>
          <p:cNvSpPr>
            <a:spLocks noTextEdit="1"/>
          </p:cNvSpPr>
          <p:nvPr/>
        </p:nvSpPr>
        <p:spPr>
          <a:xfrm>
            <a:off x="2987675" y="2925763"/>
            <a:ext cx="5472113" cy="38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光射向物体表面时，有一部分光会被物体表面反射回来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6" name="WordArt 29"/>
          <p:cNvSpPr>
            <a:spLocks noTextEdit="1"/>
          </p:cNvSpPr>
          <p:nvPr/>
        </p:nvSpPr>
        <p:spPr>
          <a:xfrm>
            <a:off x="2484438" y="3644900"/>
            <a:ext cx="1944687" cy="31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光的反射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247" name="WordArt 30"/>
          <p:cNvSpPr>
            <a:spLocks noTextEdit="1"/>
          </p:cNvSpPr>
          <p:nvPr/>
        </p:nvSpPr>
        <p:spPr>
          <a:xfrm>
            <a:off x="2843213" y="4221163"/>
            <a:ext cx="936625" cy="38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反射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3060</Words>
  <Application>WPS 演示</Application>
  <PresentationFormat>全屏显示(4:3)</PresentationFormat>
  <Paragraphs>384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楷体</vt:lpstr>
      <vt:lpstr>Times New Roman</vt:lpstr>
      <vt:lpstr>黑体</vt:lpstr>
      <vt:lpstr>叶根友毛笔行书2.0版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非你莫属</cp:lastModifiedBy>
  <cp:revision>31</cp:revision>
  <dcterms:created xsi:type="dcterms:W3CDTF">2016-11-15T03:15:15Z</dcterms:created>
  <dcterms:modified xsi:type="dcterms:W3CDTF">2018-11-12T07:11:43Z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