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1" r:id="rId1"/>
  </p:sldMasterIdLst>
  <p:notesMasterIdLst>
    <p:notesMasterId r:id="rId39"/>
  </p:notesMasterIdLst>
  <p:sldIdLst>
    <p:sldId id="256" r:id="rId2"/>
    <p:sldId id="273" r:id="rId3"/>
    <p:sldId id="257" r:id="rId4"/>
    <p:sldId id="274" r:id="rId5"/>
    <p:sldId id="421" r:id="rId6"/>
    <p:sldId id="420" r:id="rId7"/>
    <p:sldId id="419" r:id="rId8"/>
    <p:sldId id="418" r:id="rId9"/>
    <p:sldId id="417" r:id="rId10"/>
    <p:sldId id="416" r:id="rId11"/>
    <p:sldId id="415" r:id="rId12"/>
    <p:sldId id="414" r:id="rId13"/>
    <p:sldId id="413" r:id="rId14"/>
    <p:sldId id="412" r:id="rId15"/>
    <p:sldId id="411" r:id="rId16"/>
    <p:sldId id="410" r:id="rId17"/>
    <p:sldId id="434" r:id="rId18"/>
    <p:sldId id="435" r:id="rId19"/>
    <p:sldId id="436" r:id="rId20"/>
    <p:sldId id="437" r:id="rId21"/>
    <p:sldId id="439" r:id="rId22"/>
    <p:sldId id="440" r:id="rId23"/>
    <p:sldId id="441" r:id="rId24"/>
    <p:sldId id="442" r:id="rId25"/>
    <p:sldId id="443" r:id="rId26"/>
    <p:sldId id="444" r:id="rId27"/>
    <p:sldId id="455" r:id="rId28"/>
    <p:sldId id="445" r:id="rId29"/>
    <p:sldId id="457" r:id="rId30"/>
    <p:sldId id="458" r:id="rId31"/>
    <p:sldId id="438" r:id="rId32"/>
    <p:sldId id="449" r:id="rId33"/>
    <p:sldId id="451" r:id="rId34"/>
    <p:sldId id="452" r:id="rId35"/>
    <p:sldId id="453" r:id="rId36"/>
    <p:sldId id="465" r:id="rId37"/>
    <p:sldId id="454"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3598" autoAdjust="0"/>
    <p:restoredTop sz="91630" autoAdjust="0"/>
  </p:normalViewPr>
  <p:slideViewPr>
    <p:cSldViewPr snapToGrid="0">
      <p:cViewPr varScale="1">
        <p:scale>
          <a:sx n="64" d="100"/>
          <a:sy n="64" d="100"/>
        </p:scale>
        <p:origin x="-1032" y="-108"/>
      </p:cViewPr>
      <p:guideLst>
        <p:guide orient="horz" pos="2207"/>
        <p:guide pos="373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2017/10/31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3561600" y="2948400"/>
            <a:ext cx="4032000" cy="770400"/>
          </a:xfrm>
        </p:spPr>
        <p:txBody>
          <a:bodyPr anchor="t" anchorCtr="0">
            <a:normAutofit/>
          </a:bodyPr>
          <a:lstStyle>
            <a:lvl1pPr algn="l">
              <a:defRPr sz="4400" b="0">
                <a:solidFill>
                  <a:schemeClr val="accent1"/>
                </a:solidFill>
                <a:effectLst/>
              </a:defRPr>
            </a:lvl1pPr>
          </a:lstStyle>
          <a:p>
            <a:r>
              <a:rPr lang="zh-CN" altLang="en-US" dirty="0" smtClean="0"/>
              <a:t>编辑标题</a:t>
            </a:r>
            <a:endParaRPr lang="en-US" dirty="0"/>
          </a:p>
        </p:txBody>
      </p:sp>
      <p:cxnSp>
        <p:nvCxnSpPr>
          <p:cNvPr id="7" name="直接连接符 6"/>
          <p:cNvCxnSpPr/>
          <p:nvPr/>
        </p:nvCxnSpPr>
        <p:spPr>
          <a:xfrm>
            <a:off x="2359379" y="3981980"/>
            <a:ext cx="7473244"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KSO_CT2"/>
          <p:cNvSpPr>
            <a:spLocks noGrp="1"/>
          </p:cNvSpPr>
          <p:nvPr>
            <p:ph type="subTitle" idx="1" hasCustomPrompt="1"/>
          </p:nvPr>
        </p:nvSpPr>
        <p:spPr>
          <a:xfrm>
            <a:off x="3489600" y="4244400"/>
            <a:ext cx="5217600" cy="414000"/>
          </a:xfrm>
          <a:noFill/>
        </p:spPr>
        <p:txBody>
          <a:bodyPr>
            <a:normAutofit/>
          </a:bodyPr>
          <a:lstStyle>
            <a:lvl1pPr marL="0" indent="0" algn="ctr">
              <a:buNone/>
              <a:defRPr sz="1800">
                <a:solidFill>
                  <a:schemeClr val="accent1"/>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10" name="椭圆 9"/>
          <p:cNvSpPr/>
          <p:nvPr/>
        </p:nvSpPr>
        <p:spPr>
          <a:xfrm>
            <a:off x="2634190" y="2525486"/>
            <a:ext cx="1445649" cy="1445649"/>
          </a:xfrm>
          <a:prstGeom prst="ellipse">
            <a:avLst/>
          </a:prstGeom>
          <a:solidFill>
            <a:schemeClr val="bg1">
              <a:alpha val="70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3200" dirty="0">
              <a:solidFill>
                <a:schemeClr val="accent1"/>
              </a:solidFill>
              <a:latin typeface="华文细黑" panose="02010600040101010101" pitchFamily="2" charset="-122"/>
              <a:ea typeface="华文细黑" panose="02010600040101010101" pitchFamily="2" charset="-122"/>
            </a:endParaRPr>
          </a:p>
        </p:txBody>
      </p:sp>
      <p:sp>
        <p:nvSpPr>
          <p:cNvPr id="11" name="椭圆 10"/>
          <p:cNvSpPr/>
          <p:nvPr/>
        </p:nvSpPr>
        <p:spPr>
          <a:xfrm>
            <a:off x="4460181" y="2525486"/>
            <a:ext cx="1445649" cy="1445649"/>
          </a:xfrm>
          <a:prstGeom prst="ellipse">
            <a:avLst/>
          </a:prstGeom>
          <a:solidFill>
            <a:schemeClr val="bg1">
              <a:alpha val="70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3200" dirty="0">
              <a:solidFill>
                <a:schemeClr val="accent1"/>
              </a:solidFill>
              <a:latin typeface="华文细黑" panose="02010600040101010101" pitchFamily="2" charset="-122"/>
              <a:ea typeface="华文细黑" panose="02010600040101010101" pitchFamily="2" charset="-122"/>
            </a:endParaRPr>
          </a:p>
        </p:txBody>
      </p:sp>
      <p:sp>
        <p:nvSpPr>
          <p:cNvPr id="12" name="椭圆 11"/>
          <p:cNvSpPr/>
          <p:nvPr/>
        </p:nvSpPr>
        <p:spPr>
          <a:xfrm>
            <a:off x="6286171" y="2525486"/>
            <a:ext cx="1445649" cy="1445649"/>
          </a:xfrm>
          <a:prstGeom prst="ellipse">
            <a:avLst/>
          </a:prstGeom>
          <a:solidFill>
            <a:schemeClr val="bg1">
              <a:alpha val="70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3200" dirty="0">
              <a:solidFill>
                <a:schemeClr val="accent1"/>
              </a:solidFill>
              <a:latin typeface="华文细黑" panose="02010600040101010101" pitchFamily="2" charset="-122"/>
              <a:ea typeface="华文细黑" panose="02010600040101010101" pitchFamily="2" charset="-122"/>
            </a:endParaRPr>
          </a:p>
        </p:txBody>
      </p:sp>
      <p:sp>
        <p:nvSpPr>
          <p:cNvPr id="13" name="椭圆 12"/>
          <p:cNvSpPr/>
          <p:nvPr/>
        </p:nvSpPr>
        <p:spPr>
          <a:xfrm>
            <a:off x="8112162" y="2525486"/>
            <a:ext cx="1445649" cy="1445649"/>
          </a:xfrm>
          <a:prstGeom prst="ellipse">
            <a:avLst/>
          </a:prstGeom>
          <a:solidFill>
            <a:schemeClr val="bg1">
              <a:alpha val="70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3200" dirty="0">
              <a:solidFill>
                <a:schemeClr val="accent1"/>
              </a:solidFill>
              <a:latin typeface="华文细黑" panose="02010600040101010101" pitchFamily="2" charset="-122"/>
              <a:ea typeface="华文细黑" panose="02010600040101010101" pitchFamily="2"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7600" y="408675"/>
            <a:ext cx="10516800" cy="5810400"/>
          </a:xfrm>
        </p:spPr>
        <p:txBody>
          <a:bodyPr/>
          <a:lstStyle>
            <a:lvl1pPr>
              <a:defRPr sz="2400">
                <a:solidFill>
                  <a:schemeClr val="accent3">
                    <a:lumMod val="50000"/>
                  </a:schemeClr>
                </a:solidFill>
              </a:defRPr>
            </a:lvl1pPr>
            <a:lvl2pPr>
              <a:defRPr sz="2000">
                <a:solidFill>
                  <a:schemeClr val="accent3">
                    <a:lumMod val="50000"/>
                  </a:schemeClr>
                </a:solidFill>
              </a:defRPr>
            </a:lvl2pPr>
            <a:lvl3pPr>
              <a:defRPr sz="1800">
                <a:solidFill>
                  <a:schemeClr val="accent3">
                    <a:lumMod val="50000"/>
                  </a:schemeClr>
                </a:solidFill>
              </a:defRPr>
            </a:lvl3pPr>
            <a:lvl4pPr>
              <a:defRPr sz="1800">
                <a:solidFill>
                  <a:schemeClr val="accent3">
                    <a:lumMod val="50000"/>
                  </a:schemeClr>
                </a:solidFill>
              </a:defRPr>
            </a:lvl4pPr>
            <a:lvl5pPr>
              <a:defRPr sz="1800">
                <a:solidFill>
                  <a:schemeClr val="accent3">
                    <a:lumMod val="50000"/>
                  </a:schemeClr>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838200" y="6356353"/>
            <a:ext cx="2743200" cy="365125"/>
          </a:xfrm>
          <a:prstGeom prst="rect">
            <a:avLst/>
          </a:prstGeom>
        </p:spPr>
        <p:txBody>
          <a:bodyPr/>
          <a:lstStyle/>
          <a:p>
            <a:fld id="{6EF2F5ED-D19D-4097-92A9-D6092B3D6E68}" type="datetimeFigureOut">
              <a:rPr lang="zh-CN" altLang="en-US" smtClean="0"/>
              <a:pPr/>
              <a:t>2017/10/31</a:t>
            </a:fld>
            <a:endParaRPr lang="zh-CN" altLang="en-US"/>
          </a:p>
        </p:txBody>
      </p:sp>
      <p:sp>
        <p:nvSpPr>
          <p:cNvPr id="5" name="页脚占位符 4"/>
          <p:cNvSpPr>
            <a:spLocks noGrp="1"/>
          </p:cNvSpPr>
          <p:nvPr>
            <p:ph type="ftr" sz="quarter" idx="11"/>
          </p:nvPr>
        </p:nvSpPr>
        <p:spPr>
          <a:xfrm>
            <a:off x="4038600" y="6356353"/>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3"/>
            <a:ext cx="2743200" cy="365125"/>
          </a:xfrm>
          <a:prstGeom prst="rect">
            <a:avLst/>
          </a:prstGeom>
        </p:spPr>
        <p:txBody>
          <a:bodyPr/>
          <a:lstStyle/>
          <a:p>
            <a:fld id="{A7AAEAA2-D029-4D23-B6D5-DE004B8B3ED2}"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984704"/>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764DE79-268F-4C1A-8933-263129D2AF90}" type="datetimeFigureOut">
              <a:rPr lang="en-US" dirty="0"/>
              <a:pPr/>
              <a:t>10/31/2017</a:t>
            </a:fld>
            <a:endParaRPr lang="en-US" dirty="0"/>
          </a:p>
        </p:txBody>
      </p:sp>
      <p:sp>
        <p:nvSpPr>
          <p:cNvPr id="4" name="页脚占位符 3"/>
          <p:cNvSpPr>
            <a:spLocks noGrp="1"/>
          </p:cNvSpPr>
          <p:nvPr>
            <p:ph type="ftr" sz="quarter" idx="11"/>
          </p:nvPr>
        </p:nvSpPr>
        <p:spPr/>
        <p:txBody>
          <a:bodyPr/>
          <a:lstStyle/>
          <a:p>
            <a:endParaRPr lang="en-US" dirty="0"/>
          </a:p>
        </p:txBody>
      </p:sp>
      <p:sp>
        <p:nvSpPr>
          <p:cNvPr id="5" name="灯片编号占位符 4"/>
          <p:cNvSpPr>
            <a:spLocks noGrp="1"/>
          </p:cNvSpPr>
          <p:nvPr>
            <p:ph type="sldNum" sz="quarter" idx="12"/>
          </p:nvPr>
        </p:nvSpPr>
        <p:spPr/>
        <p:txBody>
          <a:bodyPr/>
          <a:lstStyle/>
          <a:p>
            <a:fld id="{48F63A3B-78C7-47BE-AE5E-E10140E04643}"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764DE79-268F-4C1A-8933-263129D2AF90}" type="datetimeFigureOut">
              <a:rPr lang="en-US" dirty="0"/>
              <a:pPr/>
              <a:t>10/31/2017</a:t>
            </a:fld>
            <a:endParaRPr lang="en-US" dirty="0"/>
          </a:p>
        </p:txBody>
      </p:sp>
      <p:sp>
        <p:nvSpPr>
          <p:cNvPr id="4" name="页脚占位符 3"/>
          <p:cNvSpPr>
            <a:spLocks noGrp="1"/>
          </p:cNvSpPr>
          <p:nvPr>
            <p:ph type="ftr" sz="quarter" idx="11"/>
          </p:nvPr>
        </p:nvSpPr>
        <p:spPr/>
        <p:txBody>
          <a:bodyPr/>
          <a:lstStyle/>
          <a:p>
            <a:endParaRPr lang="en-US" dirty="0"/>
          </a:p>
        </p:txBody>
      </p:sp>
      <p:sp>
        <p:nvSpPr>
          <p:cNvPr id="5" name="灯片编号占位符 4"/>
          <p:cNvSpPr>
            <a:spLocks noGrp="1"/>
          </p:cNvSpPr>
          <p:nvPr>
            <p:ph type="sldNum" sz="quarter" idx="12"/>
          </p:nvPr>
        </p:nvSpPr>
        <p:spPr/>
        <p:txBody>
          <a:bodyPr/>
          <a:lstStyle/>
          <a:p>
            <a:fld id="{48F63A3B-78C7-47BE-AE5E-E10140E04643}"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81B9D44-E395-416D-ACC7-7D7D48D19AD8}" type="datetimeFigureOut">
              <a:rPr lang="zh-CN" altLang="en-US" smtClean="0"/>
              <a:pPr/>
              <a:t>2017/10/31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FAAB51-A4BC-459D-AF30-801646755704}"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6" name="页脚占位符 5"/>
          <p:cNvSpPr>
            <a:spLocks noGrp="1"/>
          </p:cNvSpPr>
          <p:nvPr>
            <p:ph type="ftr" sz="quarter" idx="11"/>
          </p:nvPr>
        </p:nvSpPr>
        <p:spPr/>
        <p:txBody>
          <a:bodyPr/>
          <a:lstStyle/>
          <a:p>
            <a:endParaRPr lang="en-US" dirty="0"/>
          </a:p>
        </p:txBody>
      </p:sp>
      <p:sp>
        <p:nvSpPr>
          <p:cNvPr id="7" name="灯片编号占位符 6"/>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8" name="页脚占位符 7"/>
          <p:cNvSpPr>
            <a:spLocks noGrp="1"/>
          </p:cNvSpPr>
          <p:nvPr>
            <p:ph type="ftr" sz="quarter" idx="11"/>
          </p:nvPr>
        </p:nvSpPr>
        <p:spPr/>
        <p:txBody>
          <a:bodyPr/>
          <a:lstStyle/>
          <a:p>
            <a:endParaRPr lang="en-US" dirty="0"/>
          </a:p>
        </p:txBody>
      </p:sp>
      <p:sp>
        <p:nvSpPr>
          <p:cNvPr id="9" name="灯片编号占位符 8"/>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4" name="页脚占位符 3"/>
          <p:cNvSpPr>
            <a:spLocks noGrp="1"/>
          </p:cNvSpPr>
          <p:nvPr>
            <p:ph type="ftr" sz="quarter" idx="11"/>
          </p:nvPr>
        </p:nvSpPr>
        <p:spPr/>
        <p:txBody>
          <a:bodyPr/>
          <a:lstStyle/>
          <a:p>
            <a:endParaRPr lang="en-US" dirty="0"/>
          </a:p>
        </p:txBody>
      </p:sp>
      <p:sp>
        <p:nvSpPr>
          <p:cNvPr id="5" name="灯片编号占位符 4"/>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3" name="页脚占位符 2"/>
          <p:cNvSpPr>
            <a:spLocks noGrp="1"/>
          </p:cNvSpPr>
          <p:nvPr>
            <p:ph type="ftr" sz="quarter" idx="11"/>
          </p:nvPr>
        </p:nvSpPr>
        <p:spPr/>
        <p:txBody>
          <a:bodyPr/>
          <a:lstStyle/>
          <a:p>
            <a:endParaRPr lang="en-US" dirty="0"/>
          </a:p>
        </p:txBody>
      </p:sp>
      <p:sp>
        <p:nvSpPr>
          <p:cNvPr id="4" name="灯片编号占位符 3"/>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6" name="页脚占位符 5"/>
          <p:cNvSpPr>
            <a:spLocks noGrp="1"/>
          </p:cNvSpPr>
          <p:nvPr>
            <p:ph type="ftr" sz="quarter" idx="11"/>
          </p:nvPr>
        </p:nvSpPr>
        <p:spPr/>
        <p:txBody>
          <a:bodyPr/>
          <a:lstStyle/>
          <a:p>
            <a:endParaRPr lang="en-US" dirty="0"/>
          </a:p>
        </p:txBody>
      </p:sp>
      <p:sp>
        <p:nvSpPr>
          <p:cNvPr id="7" name="灯片编号占位符 6"/>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81B9D44-E395-416D-ACC7-7D7D48D19AD8}" type="datetimeFigureOut">
              <a:rPr lang="zh-CN" altLang="en-US" smtClean="0"/>
              <a:pPr/>
              <a:t>2017/10/31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FAAB51-A4BC-459D-AF30-80164675570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smtClean="0"/>
              <a:pPr/>
              <a:t>10/31/2017</a:t>
            </a:fld>
            <a:endParaRPr lang="en-US" dirty="0"/>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51" r:id="rId12"/>
    <p:sldLayoutId id="2147483654" r:id="rId13"/>
    <p:sldLayoutId id="2147483658" r:id="rId14"/>
    <p:sldLayoutId id="2147483659" r:id="rId15"/>
    <p:sldLayoutId id="2147483660"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41.png"/></Relationships>
</file>

<file path=ppt/slides/_rels/slide3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custDataLst>
              <p:tags r:id="rId2"/>
            </p:custDataLst>
          </p:nvPr>
        </p:nvSpPr>
        <p:spPr>
          <a:xfrm>
            <a:off x="1337945" y="1651094"/>
            <a:ext cx="8839200" cy="1309894"/>
          </a:xfrm>
          <a:prstGeom prst="rect">
            <a:avLst/>
          </a:prstGeom>
        </p:spPr>
        <p:txBody>
          <a:bodyPr vert="horz" lIns="91440" tIns="45720" rIns="91440" bIns="45720" rtlCol="0" anchor="b">
            <a:normAutofit/>
            <a:scene3d>
              <a:camera prst="orthographicFront"/>
              <a:lightRig rig="threePt" dir="t"/>
            </a:scene3d>
          </a:bodyPr>
          <a:lstStyle>
            <a:lvl1pPr algn="ctr" defTabSz="914400" rtl="0" eaLnBrk="1" latinLnBrk="0" hangingPunct="1">
              <a:lnSpc>
                <a:spcPct val="90000"/>
              </a:lnSpc>
              <a:spcBef>
                <a:spcPct val="0"/>
              </a:spcBef>
              <a:buNone/>
              <a:defRPr sz="4200" b="0" kern="1200">
                <a:solidFill>
                  <a:srgbClr val="509E4F">
                    <a:lumMod val="75000"/>
                  </a:srgbClr>
                </a:solidFill>
                <a:latin typeface="黑体" panose="02010600030101010101" pitchFamily="49" charset="-122"/>
                <a:ea typeface="黑体" panose="02010600030101010101" pitchFamily="49" charset="-122"/>
                <a:cs typeface="+mn-ea"/>
              </a:defRPr>
            </a:lvl1pPr>
          </a:lstStyle>
          <a:p>
            <a:r>
              <a:rPr lang="zh-CN" altLang="en-US" sz="4400" dirty="0" smtClean="0">
                <a:latin typeface="Arial" panose="020B0604020202020204" pitchFamily="34" charset="0"/>
              </a:rPr>
              <a:t>专题十六　电与磁</a:t>
            </a:r>
            <a:endParaRPr lang="zh-CN" altLang="en-US" sz="4400" b="0" dirty="0">
              <a:latin typeface="Arial" panose="020B0604020202020204" pitchFamily="34" charset="0"/>
              <a:ea typeface="黑体" panose="02010600030101010101" pitchFamily="49" charset="-122"/>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7" name="图片 27651" descr="ZVETUM46U6YG7P2OBOR~[2E"/>
          <p:cNvPicPr>
            <a:picLocks noChangeAspect="1"/>
          </p:cNvPicPr>
          <p:nvPr/>
        </p:nvPicPr>
        <p:blipFill>
          <a:blip r:embed="rId2"/>
          <a:stretch>
            <a:fillRect/>
          </a:stretch>
        </p:blipFill>
        <p:spPr>
          <a:xfrm>
            <a:off x="1800225" y="670560"/>
            <a:ext cx="3375025" cy="2762250"/>
          </a:xfrm>
          <a:prstGeom prst="rect">
            <a:avLst/>
          </a:prstGeom>
          <a:noFill/>
          <a:ln w="9525">
            <a:noFill/>
          </a:ln>
        </p:spPr>
      </p:pic>
      <p:pic>
        <p:nvPicPr>
          <p:cNvPr id="26628" name="图片 27652" descr="CP8A`_SZ@9NBS6KDQ~A}Z$0"/>
          <p:cNvPicPr>
            <a:picLocks noChangeAspect="1"/>
          </p:cNvPicPr>
          <p:nvPr/>
        </p:nvPicPr>
        <p:blipFill>
          <a:blip r:embed="rId3"/>
          <a:stretch>
            <a:fillRect/>
          </a:stretch>
        </p:blipFill>
        <p:spPr>
          <a:xfrm>
            <a:off x="6226493" y="670560"/>
            <a:ext cx="3587750" cy="2825750"/>
          </a:xfrm>
          <a:prstGeom prst="rect">
            <a:avLst/>
          </a:prstGeom>
          <a:noFill/>
          <a:ln w="9525">
            <a:noFill/>
          </a:ln>
        </p:spPr>
      </p:pic>
      <p:sp>
        <p:nvSpPr>
          <p:cNvPr id="27651" name="TextBox 2"/>
          <p:cNvSpPr txBox="1"/>
          <p:nvPr/>
        </p:nvSpPr>
        <p:spPr>
          <a:xfrm>
            <a:off x="253365" y="3712845"/>
            <a:ext cx="10349230" cy="2138680"/>
          </a:xfrm>
          <a:prstGeom prst="rect">
            <a:avLst/>
          </a:prstGeom>
          <a:noFill/>
          <a:ln w="9525">
            <a:noFill/>
          </a:ln>
        </p:spPr>
        <p:txBody>
          <a:bodyPr wrap="square" anchor="t">
            <a:spAutoFit/>
          </a:bodyPr>
          <a:lstStyle/>
          <a:p>
            <a:pPr lvl="0">
              <a:lnSpc>
                <a:spcPct val="120000"/>
              </a:lnSpc>
            </a:pPr>
            <a:r>
              <a:rPr lang="zh-CN" altLang="en-US" sz="2400" b="1" dirty="0">
                <a:solidFill>
                  <a:srgbClr val="CC0000"/>
                </a:solidFill>
                <a:latin typeface="Times New Roman" panose="02020603050405020304" pitchFamily="18" charset="0"/>
                <a:ea typeface="宋体" panose="02010600030101010101" pitchFamily="2" charset="-122"/>
              </a:rPr>
              <a:t>　　</a:t>
            </a:r>
            <a:r>
              <a:rPr lang="zh-CN" altLang="en-US" sz="2800" b="1" dirty="0">
                <a:solidFill>
                  <a:srgbClr val="CC0000"/>
                </a:solidFill>
                <a:latin typeface="宋体" panose="02010600030101010101" pitchFamily="2" charset="-122"/>
                <a:ea typeface="宋体" panose="02010600030101010101" pitchFamily="2" charset="-122"/>
              </a:rPr>
              <a:t>　　</a:t>
            </a:r>
            <a:r>
              <a:rPr lang="en-US" altLang="zh-CN" sz="2800" b="1" dirty="0">
                <a:solidFill>
                  <a:srgbClr val="CC0000"/>
                </a:solidFill>
                <a:latin typeface="宋体" panose="02010600030101010101" pitchFamily="2" charset="-122"/>
                <a:ea typeface="宋体" panose="02010600030101010101" pitchFamily="2" charset="-122"/>
              </a:rPr>
              <a:t>(1)</a:t>
            </a:r>
            <a:r>
              <a:rPr lang="zh-CN" altLang="en-US" sz="2800" b="1" dirty="0">
                <a:solidFill>
                  <a:srgbClr val="CC0000"/>
                </a:solidFill>
                <a:latin typeface="宋体" panose="02010600030101010101" pitchFamily="2" charset="-122"/>
                <a:ea typeface="宋体" panose="02010600030101010101" pitchFamily="2" charset="-122"/>
              </a:rPr>
              <a:t>磁体外部的磁感线都是从磁体的</a:t>
            </a:r>
            <a:r>
              <a:rPr lang="en-US" altLang="x-none" sz="2800" b="1" dirty="0">
                <a:solidFill>
                  <a:srgbClr val="CC0000"/>
                </a:solidFill>
                <a:latin typeface="宋体" panose="02010600030101010101" pitchFamily="2" charset="-122"/>
                <a:ea typeface="宋体" panose="02010600030101010101" pitchFamily="2" charset="-122"/>
              </a:rPr>
              <a:t>N</a:t>
            </a:r>
            <a:r>
              <a:rPr lang="zh-CN" altLang="en-US" sz="2800" b="1" dirty="0">
                <a:solidFill>
                  <a:srgbClr val="CC0000"/>
                </a:solidFill>
                <a:latin typeface="宋体" panose="02010600030101010101" pitchFamily="2" charset="-122"/>
                <a:ea typeface="宋体" panose="02010600030101010101" pitchFamily="2" charset="-122"/>
              </a:rPr>
              <a:t>极出发，回到</a:t>
            </a:r>
            <a:r>
              <a:rPr lang="en-US" altLang="x-none" sz="2800" b="1" dirty="0">
                <a:solidFill>
                  <a:srgbClr val="CC0000"/>
                </a:solidFill>
                <a:latin typeface="宋体" panose="02010600030101010101" pitchFamily="2" charset="-122"/>
                <a:ea typeface="宋体" panose="02010600030101010101" pitchFamily="2" charset="-122"/>
              </a:rPr>
              <a:t>S</a:t>
            </a:r>
            <a:r>
              <a:rPr lang="zh-CN" altLang="en-US" sz="2800" b="1" dirty="0">
                <a:solidFill>
                  <a:srgbClr val="CC0000"/>
                </a:solidFill>
                <a:latin typeface="宋体" panose="02010600030101010101" pitchFamily="2" charset="-122"/>
                <a:ea typeface="宋体" panose="02010600030101010101" pitchFamily="2" charset="-122"/>
              </a:rPr>
              <a:t>极</a:t>
            </a:r>
            <a:r>
              <a:rPr lang="en-US" altLang="zh-CN" sz="2800" b="1" dirty="0">
                <a:solidFill>
                  <a:srgbClr val="CC0000"/>
                </a:solidFill>
                <a:latin typeface="宋体" panose="02010600030101010101" pitchFamily="2" charset="-122"/>
                <a:ea typeface="宋体" panose="02010600030101010101" pitchFamily="2" charset="-122"/>
              </a:rPr>
              <a:t>.</a:t>
            </a:r>
          </a:p>
          <a:p>
            <a:pPr lvl="0">
              <a:lnSpc>
                <a:spcPct val="120000"/>
              </a:lnSpc>
            </a:pPr>
            <a:r>
              <a:rPr lang="en-US" altLang="zh-CN" sz="2800" b="1" dirty="0">
                <a:solidFill>
                  <a:srgbClr val="CC0000"/>
                </a:solidFill>
                <a:latin typeface="宋体" panose="02010600030101010101" pitchFamily="2" charset="-122"/>
                <a:ea typeface="宋体" panose="02010600030101010101" pitchFamily="2" charset="-122"/>
              </a:rPr>
              <a:t>       (2)</a:t>
            </a:r>
            <a:r>
              <a:rPr lang="zh-CN" altLang="en-US" sz="2800" b="1" dirty="0">
                <a:solidFill>
                  <a:srgbClr val="CC0000"/>
                </a:solidFill>
                <a:latin typeface="宋体" panose="02010600030101010101" pitchFamily="2" charset="-122"/>
                <a:ea typeface="宋体" panose="02010600030101010101" pitchFamily="2" charset="-122"/>
              </a:rPr>
              <a:t>磁感线越密的地方，磁场越强</a:t>
            </a:r>
            <a:r>
              <a:rPr lang="en-US" altLang="zh-CN" sz="2800" b="1" dirty="0">
                <a:solidFill>
                  <a:srgbClr val="CC0000"/>
                </a:solidFill>
                <a:latin typeface="宋体" panose="02010600030101010101" pitchFamily="2" charset="-122"/>
                <a:ea typeface="宋体" panose="02010600030101010101" pitchFamily="2" charset="-122"/>
              </a:rPr>
              <a:t>.</a:t>
            </a:r>
          </a:p>
          <a:p>
            <a:pPr lvl="0">
              <a:lnSpc>
                <a:spcPct val="120000"/>
              </a:lnSpc>
            </a:pPr>
            <a:r>
              <a:rPr lang="en-US" altLang="zh-CN" sz="2800" b="1" dirty="0">
                <a:solidFill>
                  <a:srgbClr val="CC0000"/>
                </a:solidFill>
                <a:latin typeface="宋体" panose="02010600030101010101" pitchFamily="2" charset="-122"/>
                <a:ea typeface="宋体" panose="02010600030101010101" pitchFamily="2" charset="-122"/>
              </a:rPr>
              <a:t>       (3)</a:t>
            </a:r>
            <a:r>
              <a:rPr lang="zh-CN" altLang="en-US" sz="2800" b="1" dirty="0">
                <a:solidFill>
                  <a:srgbClr val="CC0000"/>
                </a:solidFill>
                <a:latin typeface="宋体" panose="02010600030101010101" pitchFamily="2" charset="-122"/>
                <a:ea typeface="宋体" panose="02010600030101010101" pitchFamily="2" charset="-122"/>
              </a:rPr>
              <a:t>磁感线并不是实际存在的，它是为了方便形象地描述        </a:t>
            </a:r>
          </a:p>
          <a:p>
            <a:pPr lvl="0">
              <a:lnSpc>
                <a:spcPct val="120000"/>
              </a:lnSpc>
            </a:pPr>
            <a:r>
              <a:rPr lang="zh-CN" altLang="en-US" sz="2800" b="1" dirty="0">
                <a:solidFill>
                  <a:srgbClr val="CC0000"/>
                </a:solidFill>
                <a:latin typeface="宋体" panose="02010600030101010101" pitchFamily="2" charset="-122"/>
                <a:ea typeface="宋体" panose="02010600030101010101" pitchFamily="2" charset="-122"/>
              </a:rPr>
              <a:t>        磁场而画出来的</a:t>
            </a:r>
            <a:r>
              <a:rPr lang="en-US" altLang="zh-CN" sz="2800" b="1" dirty="0">
                <a:solidFill>
                  <a:srgbClr val="CC0000"/>
                </a:solidFill>
                <a:latin typeface="宋体" panose="02010600030101010101" pitchFamily="2" charset="-122"/>
                <a:ea typeface="宋体" panose="02010600030101010101"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矩形 4"/>
          <p:cNvSpPr/>
          <p:nvPr/>
        </p:nvSpPr>
        <p:spPr>
          <a:xfrm>
            <a:off x="1577975" y="376555"/>
            <a:ext cx="2155190" cy="579120"/>
          </a:xfrm>
          <a:prstGeom prst="rect">
            <a:avLst/>
          </a:prstGeom>
          <a:noFill/>
          <a:ln w="9525">
            <a:noFill/>
          </a:ln>
          <a:effectLst>
            <a:outerShdw dist="23000" dir="5400000" algn="ctr" rotWithShape="0">
              <a:srgbClr val="000000">
                <a:alpha val="25000"/>
              </a:srgbClr>
            </a:outerShdw>
          </a:effectLst>
        </p:spPr>
        <p:txBody>
          <a:bodyPr wrap="none" anchor="t">
            <a:spAutoFit/>
          </a:bodyPr>
          <a:lstStyle/>
          <a:p>
            <a:pPr lvl="0"/>
            <a:r>
              <a:rPr lang="en-US" altLang="zh-CN" sz="3200" b="1" dirty="0">
                <a:solidFill>
                  <a:srgbClr val="00B0F0"/>
                </a:solidFill>
                <a:latin typeface="Arial" panose="020B0604020202020204" charset="-76"/>
                <a:ea typeface="宋体" panose="02010600030101010101" pitchFamily="2" charset="-122"/>
              </a:rPr>
              <a:t>5.</a:t>
            </a:r>
            <a:r>
              <a:rPr lang="zh-CN" altLang="en-US" sz="3200" b="1" dirty="0">
                <a:solidFill>
                  <a:srgbClr val="00B0F0"/>
                </a:solidFill>
                <a:latin typeface="Arial" panose="020B0604020202020204" charset="-76"/>
                <a:ea typeface="宋体" panose="02010600030101010101" pitchFamily="2" charset="-122"/>
              </a:rPr>
              <a:t>地磁场：</a:t>
            </a:r>
          </a:p>
        </p:txBody>
      </p:sp>
      <p:sp>
        <p:nvSpPr>
          <p:cNvPr id="28675" name="矩形 7"/>
          <p:cNvSpPr/>
          <p:nvPr/>
        </p:nvSpPr>
        <p:spPr>
          <a:xfrm>
            <a:off x="2759075" y="376555"/>
            <a:ext cx="6673850" cy="603250"/>
          </a:xfrm>
          <a:prstGeom prst="rect">
            <a:avLst/>
          </a:prstGeom>
          <a:noFill/>
          <a:ln w="9525">
            <a:noFill/>
          </a:ln>
        </p:spPr>
        <p:txBody>
          <a:bodyPr wrap="square" anchor="t">
            <a:spAutoFit/>
          </a:bodyPr>
          <a:lstStyle/>
          <a:p>
            <a:pPr lvl="0">
              <a:lnSpc>
                <a:spcPct val="120000"/>
              </a:lnSpc>
              <a:buClr>
                <a:schemeClr val="hlink"/>
              </a:buClr>
              <a:buSzPct val="70000"/>
              <a:buFont typeface="Wingdings" panose="05000000000000000000" pitchFamily="2" charset="2"/>
              <a:buNone/>
            </a:pPr>
            <a:r>
              <a:rPr lang="zh-CN" altLang="en-US" sz="2800" b="1" dirty="0">
                <a:latin typeface="Times New Roman" panose="02020603050405020304" pitchFamily="18" charset="0"/>
                <a:ea typeface="宋体" panose="02010600030101010101" pitchFamily="2" charset="-122"/>
              </a:rPr>
              <a:t>　　</a:t>
            </a:r>
            <a:r>
              <a:rPr lang="zh-CN" altLang="en-US" sz="2800" b="1" dirty="0">
                <a:latin typeface="宋体" panose="02010600030101010101" pitchFamily="2" charset="-122"/>
                <a:ea typeface="宋体" panose="02010600030101010101" pitchFamily="2" charset="-122"/>
              </a:rPr>
              <a:t>地球周围存在的磁场叫做</a:t>
            </a:r>
            <a:r>
              <a:rPr lang="zh-CN" altLang="en-US" sz="2800" b="1" dirty="0">
                <a:solidFill>
                  <a:srgbClr val="CC0000"/>
                </a:solidFill>
                <a:latin typeface="宋体" panose="02010600030101010101" pitchFamily="2" charset="-122"/>
                <a:ea typeface="宋体" panose="02010600030101010101" pitchFamily="2" charset="-122"/>
              </a:rPr>
              <a:t>地磁场</a:t>
            </a:r>
            <a:r>
              <a:rPr lang="en-US" altLang="zh-CN" sz="2800" b="1" dirty="0">
                <a:solidFill>
                  <a:srgbClr val="CC0000"/>
                </a:solidFill>
                <a:latin typeface="宋体" panose="02010600030101010101" pitchFamily="2" charset="-122"/>
                <a:ea typeface="宋体" panose="02010600030101010101" pitchFamily="2" charset="-122"/>
              </a:rPr>
              <a:t>.</a:t>
            </a:r>
          </a:p>
        </p:txBody>
      </p:sp>
      <p:pic>
        <p:nvPicPr>
          <p:cNvPr id="28676" name="图片 29700" descr="2Z3()~5]{~)FQP_4_IX29OP"/>
          <p:cNvPicPr>
            <a:picLocks noChangeAspect="1"/>
          </p:cNvPicPr>
          <p:nvPr/>
        </p:nvPicPr>
        <p:blipFill>
          <a:blip r:embed="rId2">
            <a:clrChange>
              <a:clrFrom>
                <a:srgbClr val="FFFFFF"/>
              </a:clrFrom>
              <a:clrTo>
                <a:srgbClr val="FFFFFF">
                  <a:alpha val="0"/>
                </a:srgbClr>
              </a:clrTo>
            </a:clrChange>
          </a:blip>
          <a:stretch>
            <a:fillRect/>
          </a:stretch>
        </p:blipFill>
        <p:spPr>
          <a:xfrm>
            <a:off x="1651000" y="1498918"/>
            <a:ext cx="4256088" cy="3678237"/>
          </a:xfrm>
          <a:prstGeom prst="rect">
            <a:avLst/>
          </a:prstGeom>
          <a:noFill/>
          <a:ln w="9525">
            <a:noFill/>
          </a:ln>
        </p:spPr>
      </p:pic>
      <p:sp>
        <p:nvSpPr>
          <p:cNvPr id="29698" name="Rectangle 6"/>
          <p:cNvSpPr txBox="1">
            <a:spLocks noRot="1"/>
          </p:cNvSpPr>
          <p:nvPr/>
        </p:nvSpPr>
        <p:spPr>
          <a:xfrm>
            <a:off x="6741478" y="1587500"/>
            <a:ext cx="3419475" cy="2266950"/>
          </a:xfrm>
          <a:prstGeom prst="rect">
            <a:avLst/>
          </a:prstGeom>
          <a:noFill/>
          <a:ln w="9525">
            <a:noFill/>
          </a:ln>
        </p:spPr>
        <p:txBody>
          <a:bodyPr wrap="square" anchor="t"/>
          <a:lstStyle/>
          <a:p>
            <a:pPr lvl="0">
              <a:lnSpc>
                <a:spcPct val="120000"/>
              </a:lnSpc>
            </a:pPr>
            <a:r>
              <a:rPr lang="zh-CN" altLang="en-US" sz="2800" b="1" dirty="0">
                <a:latin typeface="Times New Roman" panose="02020603050405020304" pitchFamily="18" charset="0"/>
                <a:ea typeface="宋体" panose="02010600030101010101" pitchFamily="2" charset="-122"/>
              </a:rPr>
              <a:t>　  </a:t>
            </a:r>
            <a:r>
              <a:rPr lang="en-US" altLang="zh-CN" sz="2800" b="1" dirty="0">
                <a:latin typeface="Times New Roman" panose="02020603050405020304" pitchFamily="18" charset="0"/>
                <a:ea typeface="宋体" panose="02010600030101010101" pitchFamily="2" charset="-122"/>
              </a:rPr>
              <a:t>(1)</a:t>
            </a:r>
            <a:r>
              <a:rPr lang="zh-CN" altLang="en-US" sz="2800" b="1" dirty="0">
                <a:latin typeface="Times New Roman" panose="02020603050405020304" pitchFamily="18" charset="0"/>
                <a:ea typeface="宋体" panose="02010600030101010101" pitchFamily="2" charset="-122"/>
              </a:rPr>
              <a:t>地磁</a:t>
            </a:r>
            <a:r>
              <a:rPr lang="en-US" altLang="x-none" sz="2800" b="1" dirty="0">
                <a:solidFill>
                  <a:srgbClr val="CC0000"/>
                </a:solidFill>
                <a:latin typeface="Times New Roman" panose="02020603050405020304" pitchFamily="18" charset="0"/>
                <a:ea typeface="宋体" panose="02010600030101010101" pitchFamily="2" charset="-122"/>
              </a:rPr>
              <a:t>N</a:t>
            </a:r>
            <a:r>
              <a:rPr lang="zh-CN" altLang="en-US" sz="2800" b="1" dirty="0">
                <a:latin typeface="Times New Roman" panose="02020603050405020304" pitchFamily="18" charset="0"/>
                <a:ea typeface="宋体" panose="02010600030101010101" pitchFamily="2" charset="-122"/>
              </a:rPr>
              <a:t>极在地理的</a:t>
            </a:r>
            <a:r>
              <a:rPr lang="zh-CN" altLang="en-US" sz="2800" b="1" dirty="0">
                <a:solidFill>
                  <a:srgbClr val="CC0000"/>
                </a:solidFill>
                <a:latin typeface="Times New Roman" panose="02020603050405020304" pitchFamily="18" charset="0"/>
                <a:ea typeface="宋体" panose="02010600030101010101" pitchFamily="2" charset="-122"/>
              </a:rPr>
              <a:t>南</a:t>
            </a:r>
            <a:r>
              <a:rPr lang="zh-CN" altLang="en-US" sz="2800" b="1" dirty="0">
                <a:latin typeface="Times New Roman" panose="02020603050405020304" pitchFamily="18" charset="0"/>
                <a:ea typeface="宋体" panose="02010600030101010101" pitchFamily="2" charset="-122"/>
              </a:rPr>
              <a:t>极附近；</a:t>
            </a:r>
          </a:p>
          <a:p>
            <a:pPr lvl="0">
              <a:lnSpc>
                <a:spcPct val="120000"/>
              </a:lnSpc>
            </a:pPr>
            <a:r>
              <a:rPr lang="zh-CN" altLang="en-US" sz="2800" b="1" dirty="0">
                <a:latin typeface="Times New Roman" panose="02020603050405020304" pitchFamily="18" charset="0"/>
                <a:ea typeface="宋体" panose="02010600030101010101" pitchFamily="2" charset="-122"/>
              </a:rPr>
              <a:t>　　地磁</a:t>
            </a:r>
            <a:r>
              <a:rPr lang="en-US" altLang="x-none" sz="2800" b="1" dirty="0">
                <a:solidFill>
                  <a:srgbClr val="CC0000"/>
                </a:solidFill>
                <a:latin typeface="Times New Roman" panose="02020603050405020304" pitchFamily="18" charset="0"/>
                <a:ea typeface="宋体" panose="02010600030101010101" pitchFamily="2" charset="-122"/>
              </a:rPr>
              <a:t>S</a:t>
            </a:r>
            <a:r>
              <a:rPr lang="zh-CN" altLang="en-US" sz="2800" b="1" dirty="0">
                <a:latin typeface="Times New Roman" panose="02020603050405020304" pitchFamily="18" charset="0"/>
                <a:ea typeface="宋体" panose="02010600030101010101" pitchFamily="2" charset="-122"/>
              </a:rPr>
              <a:t>极在地理的</a:t>
            </a:r>
            <a:r>
              <a:rPr lang="zh-CN" altLang="en-US" sz="2800" b="1" dirty="0">
                <a:solidFill>
                  <a:srgbClr val="CC0000"/>
                </a:solidFill>
                <a:latin typeface="Times New Roman" panose="02020603050405020304" pitchFamily="18" charset="0"/>
                <a:ea typeface="宋体" panose="02010600030101010101" pitchFamily="2" charset="-122"/>
              </a:rPr>
              <a:t>北</a:t>
            </a:r>
            <a:r>
              <a:rPr lang="zh-CN" altLang="en-US" sz="2800" b="1" dirty="0">
                <a:latin typeface="Times New Roman" panose="02020603050405020304" pitchFamily="18" charset="0"/>
                <a:ea typeface="宋体" panose="02010600030101010101" pitchFamily="2" charset="-122"/>
              </a:rPr>
              <a:t>极附近</a:t>
            </a:r>
            <a:r>
              <a:rPr lang="en-US" altLang="zh-CN" sz="2800" b="1" dirty="0">
                <a:latin typeface="Times New Roman" panose="02020603050405020304" pitchFamily="18" charset="0"/>
                <a:ea typeface="宋体" panose="02010600030101010101" pitchFamily="2" charset="-122"/>
              </a:rPr>
              <a:t>.</a:t>
            </a:r>
          </a:p>
        </p:txBody>
      </p:sp>
      <p:sp>
        <p:nvSpPr>
          <p:cNvPr id="29699" name="Text Box 13"/>
          <p:cNvSpPr txBox="1"/>
          <p:nvPr/>
        </p:nvSpPr>
        <p:spPr>
          <a:xfrm>
            <a:off x="6606540" y="3952558"/>
            <a:ext cx="3455988" cy="1626870"/>
          </a:xfrm>
          <a:prstGeom prst="rect">
            <a:avLst/>
          </a:prstGeom>
          <a:noFill/>
          <a:ln w="9525">
            <a:noFill/>
          </a:ln>
        </p:spPr>
        <p:txBody>
          <a:bodyPr wrap="square" anchor="t">
            <a:spAutoFit/>
          </a:bodyPr>
          <a:lstStyle/>
          <a:p>
            <a:pPr lvl="0">
              <a:lnSpc>
                <a:spcPct val="120000"/>
              </a:lnSpc>
            </a:pPr>
            <a:r>
              <a:rPr lang="zh-CN" altLang="en-US" sz="2800" b="1" dirty="0">
                <a:latin typeface="Times New Roman" panose="02020603050405020304" pitchFamily="18" charset="0"/>
                <a:ea typeface="宋体" panose="02010600030101010101" pitchFamily="2" charset="-122"/>
              </a:rPr>
              <a:t>　</a:t>
            </a:r>
            <a:r>
              <a:rPr lang="en-US" altLang="zh-CN" sz="2800" b="1" dirty="0">
                <a:latin typeface="Times New Roman" panose="02020603050405020304" pitchFamily="18" charset="0"/>
                <a:ea typeface="宋体" panose="02010600030101010101" pitchFamily="2" charset="-122"/>
              </a:rPr>
              <a:t>(2)</a:t>
            </a:r>
            <a:r>
              <a:rPr lang="zh-CN" altLang="en-US" sz="2800" b="1" dirty="0">
                <a:latin typeface="Times New Roman" panose="02020603050405020304" pitchFamily="18" charset="0"/>
                <a:ea typeface="宋体" panose="02010600030101010101" pitchFamily="2" charset="-122"/>
              </a:rPr>
              <a:t>指南针之所以能指南北，就是因为受到了地磁场的作用</a:t>
            </a:r>
            <a:r>
              <a:rPr lang="en-US" altLang="zh-CN" sz="2800" b="1" dirty="0">
                <a:latin typeface="Times New Roman" panose="02020603050405020304" pitchFamily="18" charset="0"/>
                <a:ea typeface="宋体" panose="02010600030101010101"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8675"/>
                                        </p:tgtEl>
                                        <p:attrNameLst>
                                          <p:attrName>style.visibility</p:attrName>
                                        </p:attrNameLst>
                                      </p:cBhvr>
                                      <p:to>
                                        <p:strVal val="visible"/>
                                      </p:to>
                                    </p:set>
                                    <p:animEffect transition="in" filter="blinds(horizontal)">
                                      <p:cBhvr>
                                        <p:cTn id="7" dur="500"/>
                                        <p:tgtEl>
                                          <p:spTgt spid="2867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9698">
                                            <p:txEl>
                                              <p:charRg st="0" end="16"/>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9698">
                                            <p:txEl>
                                              <p:charRg st="16" end="3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96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P spid="2969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20493"/>
          <p:cNvSpPr txBox="1"/>
          <p:nvPr/>
        </p:nvSpPr>
        <p:spPr>
          <a:xfrm>
            <a:off x="2458228" y="619417"/>
            <a:ext cx="6337300" cy="640080"/>
          </a:xfrm>
          <a:prstGeom prst="rect">
            <a:avLst/>
          </a:prstGeom>
          <a:noFill/>
          <a:ln w="9525">
            <a:noFill/>
          </a:ln>
        </p:spPr>
        <p:txBody>
          <a:bodyPr anchor="t">
            <a:spAutoFit/>
          </a:bodyPr>
          <a:lstStyle/>
          <a:p>
            <a:pPr lvl="0" algn="ctr">
              <a:spcBef>
                <a:spcPct val="50000"/>
              </a:spcBef>
            </a:pPr>
            <a:r>
              <a:rPr lang="zh-CN" altLang="en-US" sz="3600" b="1" dirty="0" smtClean="0">
                <a:solidFill>
                  <a:schemeClr val="tx2"/>
                </a:solidFill>
                <a:latin typeface="Arial" panose="020B0604020202020204" pitchFamily="34" charset="0"/>
                <a:ea typeface="华文仿宋" panose="02010600040101010101" pitchFamily="2" charset="-122"/>
              </a:rPr>
              <a:t>考点二   电生磁 </a:t>
            </a:r>
            <a:endParaRPr lang="zh-CN" altLang="en-US" sz="3600" b="1" dirty="0">
              <a:solidFill>
                <a:schemeClr val="tx2"/>
              </a:solidFill>
              <a:latin typeface="Arial" panose="020B0604020202020204" pitchFamily="34" charset="0"/>
              <a:ea typeface="华文仿宋" panose="02010600040101010101" pitchFamily="2" charset="-122"/>
            </a:endParaRPr>
          </a:p>
        </p:txBody>
      </p:sp>
      <p:sp>
        <p:nvSpPr>
          <p:cNvPr id="31749" name="矩形 31748"/>
          <p:cNvSpPr/>
          <p:nvPr/>
        </p:nvSpPr>
        <p:spPr>
          <a:xfrm>
            <a:off x="1420495" y="1661160"/>
            <a:ext cx="5258435" cy="2863215"/>
          </a:xfrm>
          <a:prstGeom prst="rect">
            <a:avLst/>
          </a:prstGeom>
          <a:noFill/>
          <a:ln w="9525">
            <a:noFill/>
          </a:ln>
        </p:spPr>
        <p:txBody>
          <a:bodyPr wrap="square" anchor="t">
            <a:spAutoFit/>
          </a:bodyPr>
          <a:lstStyle/>
          <a:p>
            <a:pPr lvl="0" indent="719455">
              <a:lnSpc>
                <a:spcPct val="130000"/>
              </a:lnSpc>
              <a:spcAft>
                <a:spcPct val="35000"/>
              </a:spcAft>
              <a:buClr>
                <a:srgbClr val="000000"/>
              </a:buClr>
            </a:pPr>
            <a:r>
              <a:rPr lang="en-US" altLang="zh-CN" sz="2800" b="1">
                <a:latin typeface="楷体_GB2312" panose="02010609030101010101" pitchFamily="1" charset="-122"/>
                <a:ea typeface="楷体_GB2312" panose="02010609030101010101" pitchFamily="1" charset="-122"/>
              </a:rPr>
              <a:t>1820</a:t>
            </a:r>
            <a:r>
              <a:rPr lang="zh-CN" altLang="en-US" sz="2800" b="1">
                <a:latin typeface="楷体_GB2312" panose="02010609030101010101" pitchFamily="1" charset="-122"/>
                <a:ea typeface="楷体_GB2312" panose="02010609030101010101" pitchFamily="1" charset="-122"/>
              </a:rPr>
              <a:t>年丹麦物理学家</a:t>
            </a:r>
            <a:r>
              <a:rPr lang="zh-CN" altLang="en-US" sz="2800" b="1">
                <a:solidFill>
                  <a:srgbClr val="FF0066"/>
                </a:solidFill>
                <a:latin typeface="楷体_GB2312" panose="02010609030101010101" pitchFamily="1" charset="-122"/>
                <a:ea typeface="楷体_GB2312" panose="02010609030101010101" pitchFamily="1" charset="-122"/>
              </a:rPr>
              <a:t>奥斯特</a:t>
            </a:r>
            <a:r>
              <a:rPr lang="zh-CN" altLang="en-US" sz="2800" b="1">
                <a:latin typeface="楷体_GB2312" panose="02010609030101010101" pitchFamily="1" charset="-122"/>
                <a:ea typeface="楷体_GB2312" panose="02010609030101010101" pitchFamily="1" charset="-122"/>
              </a:rPr>
              <a:t>用实验证实</a:t>
            </a:r>
            <a:r>
              <a:rPr lang="zh-CN" altLang="en-US" sz="2800" b="1">
                <a:solidFill>
                  <a:srgbClr val="0000FF"/>
                </a:solidFill>
                <a:latin typeface="楷体_GB2312" panose="02010609030101010101" pitchFamily="1" charset="-122"/>
                <a:ea typeface="楷体_GB2312" panose="02010609030101010101" pitchFamily="1" charset="-122"/>
              </a:rPr>
              <a:t>通电导体</a:t>
            </a:r>
            <a:r>
              <a:rPr lang="zh-CN" altLang="en-US" sz="2800" b="1">
                <a:latin typeface="楷体_GB2312" panose="02010609030101010101" pitchFamily="1" charset="-122"/>
                <a:ea typeface="楷体_GB2312" panose="02010609030101010101" pitchFamily="1" charset="-122"/>
              </a:rPr>
              <a:t>的周围存在着</a:t>
            </a:r>
            <a:r>
              <a:rPr lang="zh-CN" altLang="en-US" sz="2800" b="1">
                <a:solidFill>
                  <a:srgbClr val="0000FF"/>
                </a:solidFill>
                <a:latin typeface="楷体_GB2312" panose="02010609030101010101" pitchFamily="1" charset="-122"/>
                <a:ea typeface="楷体_GB2312" panose="02010609030101010101" pitchFamily="1" charset="-122"/>
              </a:rPr>
              <a:t>磁场</a:t>
            </a:r>
            <a:r>
              <a:rPr lang="en-US" altLang="zh-CN" sz="2800" b="1">
                <a:solidFill>
                  <a:srgbClr val="0000FF"/>
                </a:solidFill>
                <a:latin typeface="楷体_GB2312" panose="02010609030101010101" pitchFamily="1" charset="-122"/>
                <a:ea typeface="楷体_GB2312" panose="02010609030101010101" pitchFamily="1" charset="-122"/>
              </a:rPr>
              <a:t>.</a:t>
            </a:r>
            <a:r>
              <a:rPr lang="zh-CN" altLang="en-US" sz="2800" b="1">
                <a:latin typeface="楷体_GB2312" panose="02010609030101010101" pitchFamily="1" charset="-122"/>
                <a:ea typeface="楷体_GB2312" panose="02010609030101010101" pitchFamily="1" charset="-122"/>
              </a:rPr>
              <a:t>这一重大发现轰动了科学界，使电磁学进入一个新的发展时期</a:t>
            </a:r>
            <a:r>
              <a:rPr lang="en-US" altLang="zh-CN" sz="2800" b="1">
                <a:latin typeface="楷体_GB2312" panose="02010609030101010101" pitchFamily="1" charset="-122"/>
                <a:ea typeface="楷体_GB2312" panose="02010609030101010101" pitchFamily="1" charset="-122"/>
              </a:rPr>
              <a:t>.</a:t>
            </a:r>
          </a:p>
        </p:txBody>
      </p:sp>
      <p:pic>
        <p:nvPicPr>
          <p:cNvPr id="31750" name="图片 31749" descr="12404004"/>
          <p:cNvPicPr>
            <a:picLocks noChangeAspect="1"/>
          </p:cNvPicPr>
          <p:nvPr/>
        </p:nvPicPr>
        <p:blipFill>
          <a:blip r:embed="rId2"/>
          <a:stretch>
            <a:fillRect/>
          </a:stretch>
        </p:blipFill>
        <p:spPr>
          <a:xfrm>
            <a:off x="6934835" y="2278380"/>
            <a:ext cx="3535680" cy="264731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31749">
                                            <p:txEl>
                                              <p:pRg st="0" end="0"/>
                                            </p:txEl>
                                          </p:spTgt>
                                        </p:tgtEl>
                                        <p:attrNameLst>
                                          <p:attrName>style.visibility</p:attrName>
                                        </p:attrNameLst>
                                      </p:cBhvr>
                                      <p:to>
                                        <p:strVal val="visible"/>
                                      </p:to>
                                    </p:set>
                                    <p:animEffect transition="in" filter="blinds(horizontal)">
                                      <p:cBhvr>
                                        <p:cTn id="10" dur="500"/>
                                        <p:tgtEl>
                                          <p:spTgt spid="31749">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1749">
                                            <p:txEl>
                                              <p:pRg st="0" end="0"/>
                                            </p:txEl>
                                          </p:spTgt>
                                        </p:tgtEl>
                                        <p:attrNameLst>
                                          <p:attrName>style.visibility</p:attrName>
                                        </p:attrNameLst>
                                      </p:cBhvr>
                                      <p:to>
                                        <p:strVal val="visible"/>
                                      </p:to>
                                    </p:set>
                                    <p:animEffect transition="in" filter="blinds(horizontal)">
                                      <p:cBhvr>
                                        <p:cTn id="13" dur="500"/>
                                        <p:tgtEl>
                                          <p:spTgt spid="31749">
                                            <p:txEl>
                                              <p:pRg st="0" end="0"/>
                                            </p:txEl>
                                          </p:spTgt>
                                        </p:tgtEl>
                                      </p:cBhvr>
                                    </p:animEffect>
                                  </p:childTnLst>
                                </p:cTn>
                              </p:par>
                              <p:par>
                                <p:cTn id="14" presetID="53" presetClass="entr" presetSubtype="16" fill="hold" nodeType="withEffect">
                                  <p:stCondLst>
                                    <p:cond delay="0"/>
                                  </p:stCondLst>
                                  <p:childTnLst>
                                    <p:set>
                                      <p:cBhvr>
                                        <p:cTn id="15" dur="1" fill="hold">
                                          <p:stCondLst>
                                            <p:cond delay="0"/>
                                          </p:stCondLst>
                                        </p:cTn>
                                        <p:tgtEl>
                                          <p:spTgt spid="31750"/>
                                        </p:tgtEl>
                                        <p:attrNameLst>
                                          <p:attrName>style.visibility</p:attrName>
                                        </p:attrNameLst>
                                      </p:cBhvr>
                                      <p:to>
                                        <p:strVal val="visible"/>
                                      </p:to>
                                    </p:set>
                                    <p:anim calcmode="lin" valueType="num">
                                      <p:cBhvr>
                                        <p:cTn id="16" dur="500" fill="hold"/>
                                        <p:tgtEl>
                                          <p:spTgt spid="31750"/>
                                        </p:tgtEl>
                                        <p:attrNameLst>
                                          <p:attrName>ppt_w</p:attrName>
                                        </p:attrNameLst>
                                      </p:cBhvr>
                                      <p:tavLst>
                                        <p:tav tm="0">
                                          <p:val>
                                            <p:fltVal val="0"/>
                                          </p:val>
                                        </p:tav>
                                        <p:tav tm="100000">
                                          <p:val>
                                            <p:strVal val="#ppt_w"/>
                                          </p:val>
                                        </p:tav>
                                      </p:tavLst>
                                    </p:anim>
                                    <p:anim calcmode="lin" valueType="num">
                                      <p:cBhvr>
                                        <p:cTn id="17" dur="500" fill="hold"/>
                                        <p:tgtEl>
                                          <p:spTgt spid="31750"/>
                                        </p:tgtEl>
                                        <p:attrNameLst>
                                          <p:attrName>ppt_h</p:attrName>
                                        </p:attrNameLst>
                                      </p:cBhvr>
                                      <p:tavLst>
                                        <p:tav tm="0">
                                          <p:val>
                                            <p:fltVal val="0"/>
                                          </p:val>
                                        </p:tav>
                                        <p:tav tm="100000">
                                          <p:val>
                                            <p:strVal val="#ppt_h"/>
                                          </p:val>
                                        </p:tav>
                                      </p:tavLst>
                                    </p:anim>
                                    <p:animEffect transition="in" filter="fade">
                                      <p:cBhvr>
                                        <p:cTn id="18" dur="500"/>
                                        <p:tgtEl>
                                          <p:spTgt spid="317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1749"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矩形 4"/>
          <p:cNvSpPr/>
          <p:nvPr/>
        </p:nvSpPr>
        <p:spPr>
          <a:xfrm>
            <a:off x="1553210" y="469583"/>
            <a:ext cx="2971800" cy="579120"/>
          </a:xfrm>
          <a:prstGeom prst="rect">
            <a:avLst/>
          </a:prstGeom>
          <a:noFill/>
          <a:ln w="9525">
            <a:noFill/>
          </a:ln>
          <a:effectLst>
            <a:outerShdw dist="23000" dir="5400000" algn="ctr" rotWithShape="0">
              <a:srgbClr val="000000">
                <a:alpha val="25000"/>
              </a:srgbClr>
            </a:outerShdw>
          </a:effectLst>
        </p:spPr>
        <p:txBody>
          <a:bodyPr wrap="none" anchor="t">
            <a:spAutoFit/>
          </a:bodyPr>
          <a:lstStyle/>
          <a:p>
            <a:pPr lvl="0"/>
            <a:r>
              <a:rPr lang="en-US" altLang="zh-CN" sz="3200" b="1" dirty="0">
                <a:solidFill>
                  <a:srgbClr val="00B0F0"/>
                </a:solidFill>
                <a:latin typeface="Arial" panose="020B0604020202020204" charset="-76"/>
                <a:ea typeface="宋体" panose="02010600030101010101" pitchFamily="2" charset="-122"/>
              </a:rPr>
              <a:t>1.</a:t>
            </a:r>
            <a:r>
              <a:rPr lang="zh-CN" altLang="en-US" sz="3200" b="1" dirty="0">
                <a:solidFill>
                  <a:srgbClr val="00B0F0"/>
                </a:solidFill>
                <a:latin typeface="Arial" panose="020B0604020202020204" charset="-76"/>
                <a:ea typeface="宋体" panose="02010600030101010101" pitchFamily="2" charset="-122"/>
              </a:rPr>
              <a:t>电流的磁效应</a:t>
            </a:r>
          </a:p>
        </p:txBody>
      </p:sp>
      <p:sp>
        <p:nvSpPr>
          <p:cNvPr id="31747" name="TextBox 3"/>
          <p:cNvSpPr txBox="1"/>
          <p:nvPr/>
        </p:nvSpPr>
        <p:spPr>
          <a:xfrm>
            <a:off x="1267460" y="1049020"/>
            <a:ext cx="7518400" cy="1115060"/>
          </a:xfrm>
          <a:prstGeom prst="rect">
            <a:avLst/>
          </a:prstGeom>
          <a:noFill/>
          <a:ln w="9525">
            <a:noFill/>
          </a:ln>
        </p:spPr>
        <p:txBody>
          <a:bodyPr wrap="square" anchor="t">
            <a:spAutoFit/>
          </a:bodyPr>
          <a:lstStyle/>
          <a:p>
            <a:pPr lvl="0">
              <a:lnSpc>
                <a:spcPct val="120000"/>
              </a:lnSpc>
            </a:pPr>
            <a:r>
              <a:rPr lang="zh-CN" altLang="en-US" sz="2800" b="1" dirty="0">
                <a:solidFill>
                  <a:srgbClr val="000000"/>
                </a:solidFill>
                <a:latin typeface="Times New Roman" panose="02020603050405020304" pitchFamily="18" charset="0"/>
                <a:ea typeface="宋体" panose="02010600030101010101" pitchFamily="2" charset="-122"/>
              </a:rPr>
              <a:t>　　通电导线周围存在与电流方向有关的磁场，这种现象叫做电流的磁效应</a:t>
            </a:r>
            <a:r>
              <a:rPr lang="en-US" altLang="zh-CN" sz="2800" b="1" dirty="0">
                <a:solidFill>
                  <a:srgbClr val="000000"/>
                </a:solidFill>
                <a:latin typeface="Times New Roman" panose="02020603050405020304" pitchFamily="18" charset="0"/>
                <a:ea typeface="宋体" panose="02010600030101010101" pitchFamily="2" charset="-122"/>
              </a:rPr>
              <a:t>.</a:t>
            </a:r>
          </a:p>
        </p:txBody>
      </p:sp>
      <p:sp>
        <p:nvSpPr>
          <p:cNvPr id="2" name="矩形 4"/>
          <p:cNvSpPr/>
          <p:nvPr/>
        </p:nvSpPr>
        <p:spPr>
          <a:xfrm>
            <a:off x="1651635" y="2164715"/>
            <a:ext cx="3821430" cy="579120"/>
          </a:xfrm>
          <a:prstGeom prst="rect">
            <a:avLst/>
          </a:prstGeom>
          <a:noFill/>
          <a:ln w="9525">
            <a:noFill/>
          </a:ln>
          <a:effectLst>
            <a:outerShdw dist="23000" dir="5400000" algn="ctr" rotWithShape="0">
              <a:srgbClr val="000000">
                <a:alpha val="25000"/>
              </a:srgbClr>
            </a:outerShdw>
          </a:effectLst>
        </p:spPr>
        <p:txBody>
          <a:bodyPr wrap="square" anchor="t">
            <a:spAutoFit/>
          </a:bodyPr>
          <a:lstStyle/>
          <a:p>
            <a:pPr lvl="0"/>
            <a:r>
              <a:rPr lang="en-US" altLang="zh-CN" sz="3200" b="1" dirty="0">
                <a:solidFill>
                  <a:srgbClr val="00B0F0"/>
                </a:solidFill>
                <a:latin typeface="Arial" panose="020B0604020202020204" charset="-76"/>
                <a:ea typeface="宋体" panose="02010600030101010101" pitchFamily="2" charset="-122"/>
              </a:rPr>
              <a:t>2.</a:t>
            </a:r>
            <a:r>
              <a:rPr lang="zh-CN" altLang="en-US" sz="3200" b="1" dirty="0">
                <a:solidFill>
                  <a:srgbClr val="00B0F0"/>
                </a:solidFill>
                <a:latin typeface="Arial" panose="020B0604020202020204" charset="-76"/>
                <a:ea typeface="宋体" panose="02010600030101010101" pitchFamily="2" charset="-122"/>
              </a:rPr>
              <a:t>通电螺线管的磁场</a:t>
            </a:r>
          </a:p>
        </p:txBody>
      </p:sp>
      <p:sp>
        <p:nvSpPr>
          <p:cNvPr id="32770" name="TextBox 2"/>
          <p:cNvSpPr txBox="1"/>
          <p:nvPr/>
        </p:nvSpPr>
        <p:spPr>
          <a:xfrm>
            <a:off x="1085850" y="2652395"/>
            <a:ext cx="8386445" cy="1107440"/>
          </a:xfrm>
          <a:prstGeom prst="rect">
            <a:avLst/>
          </a:prstGeom>
          <a:noFill/>
          <a:ln w="9525">
            <a:noFill/>
          </a:ln>
        </p:spPr>
        <p:txBody>
          <a:bodyPr wrap="square" anchor="t">
            <a:spAutoFit/>
          </a:bodyPr>
          <a:lstStyle/>
          <a:p>
            <a:pPr lvl="0">
              <a:lnSpc>
                <a:spcPts val="4000"/>
              </a:lnSpc>
            </a:pPr>
            <a:r>
              <a:rPr lang="zh-CN" altLang="en-US" sz="2800" b="1" dirty="0">
                <a:latin typeface="Times New Roman" panose="02020603050405020304" pitchFamily="18" charset="0"/>
                <a:ea typeface="Times New Roman" panose="02020603050405020304" pitchFamily="18" charset="0"/>
              </a:rPr>
              <a:t>　　</a:t>
            </a:r>
            <a:r>
              <a:rPr lang="en-US" altLang="zh-CN" sz="2800" b="1" dirty="0">
                <a:latin typeface="Times New Roman" panose="02020603050405020304" pitchFamily="18" charset="0"/>
                <a:ea typeface="Times New Roman" panose="02020603050405020304" pitchFamily="18" charset="0"/>
              </a:rPr>
              <a:t>(1)</a:t>
            </a:r>
            <a:r>
              <a:rPr lang="zh-CN" altLang="en-US" sz="2800" b="1" dirty="0">
                <a:latin typeface="Times New Roman" panose="02020603050405020304" pitchFamily="18" charset="0"/>
                <a:ea typeface="Times New Roman" panose="02020603050405020304" pitchFamily="18" charset="0"/>
              </a:rPr>
              <a:t>将导线绕在圆筒上，做成</a:t>
            </a:r>
            <a:r>
              <a:rPr lang="zh-CN" altLang="en-US" sz="2800" b="1" dirty="0">
                <a:solidFill>
                  <a:srgbClr val="FF0000"/>
                </a:solidFill>
                <a:latin typeface="Times New Roman" panose="02020603050405020304" pitchFamily="18" charset="0"/>
                <a:ea typeface="Times New Roman" panose="02020603050405020304" pitchFamily="18" charset="0"/>
              </a:rPr>
              <a:t>螺线管</a:t>
            </a:r>
            <a:r>
              <a:rPr lang="zh-CN" altLang="en-US" sz="2800" b="1" dirty="0">
                <a:latin typeface="Times New Roman" panose="02020603050405020304" pitchFamily="18" charset="0"/>
                <a:ea typeface="Times New Roman" panose="02020603050405020304" pitchFamily="18" charset="0"/>
              </a:rPr>
              <a:t>（也叫线圈）</a:t>
            </a:r>
            <a:r>
              <a:rPr lang="en-US" altLang="zh-CN" sz="2800" b="1" dirty="0">
                <a:latin typeface="Times New Roman" panose="02020603050405020304" pitchFamily="18" charset="0"/>
                <a:ea typeface="Times New Roman" panose="02020603050405020304" pitchFamily="18" charset="0"/>
              </a:rPr>
              <a:t>.</a:t>
            </a:r>
            <a:r>
              <a:rPr lang="zh-CN" altLang="en-US" sz="2800" b="1" dirty="0">
                <a:latin typeface="Times New Roman" panose="02020603050405020304" pitchFamily="18" charset="0"/>
                <a:ea typeface="Times New Roman" panose="02020603050405020304" pitchFamily="18" charset="0"/>
              </a:rPr>
              <a:t>通电后各圈导线磁场产生叠加，磁场增强</a:t>
            </a:r>
            <a:r>
              <a:rPr lang="en-US" altLang="zh-CN" sz="2800" b="1" dirty="0">
                <a:latin typeface="Times New Roman" panose="02020603050405020304" pitchFamily="18" charset="0"/>
                <a:ea typeface="Times New Roman" panose="02020603050405020304" pitchFamily="18" charset="0"/>
              </a:rPr>
              <a:t>.</a:t>
            </a:r>
          </a:p>
        </p:txBody>
      </p:sp>
      <p:sp>
        <p:nvSpPr>
          <p:cNvPr id="3" name="TextBox 2"/>
          <p:cNvSpPr txBox="1"/>
          <p:nvPr/>
        </p:nvSpPr>
        <p:spPr>
          <a:xfrm>
            <a:off x="1085850" y="3759835"/>
            <a:ext cx="8386445" cy="1107440"/>
          </a:xfrm>
          <a:prstGeom prst="rect">
            <a:avLst/>
          </a:prstGeom>
          <a:noFill/>
          <a:ln w="9525">
            <a:noFill/>
          </a:ln>
        </p:spPr>
        <p:txBody>
          <a:bodyPr wrap="square" anchor="t">
            <a:spAutoFit/>
          </a:bodyPr>
          <a:lstStyle/>
          <a:p>
            <a:pPr lvl="0">
              <a:lnSpc>
                <a:spcPts val="4000"/>
              </a:lnSpc>
            </a:pPr>
            <a:r>
              <a:rPr lang="zh-CN" altLang="en-US" sz="2800" b="1" dirty="0">
                <a:latin typeface="Times New Roman" panose="02020603050405020304" pitchFamily="18" charset="0"/>
                <a:ea typeface="Times New Roman" panose="02020603050405020304" pitchFamily="18" charset="0"/>
              </a:rPr>
              <a:t>　　</a:t>
            </a:r>
            <a:r>
              <a:rPr lang="en-US" altLang="zh-CN" sz="2800" b="1" dirty="0">
                <a:latin typeface="Times New Roman" panose="02020603050405020304" pitchFamily="18" charset="0"/>
                <a:ea typeface="Times New Roman" panose="02020603050405020304" pitchFamily="18" charset="0"/>
              </a:rPr>
              <a:t>(2)</a:t>
            </a:r>
            <a:r>
              <a:rPr lang="zh-CN" altLang="en-US" sz="2800" b="1" dirty="0">
                <a:latin typeface="Times New Roman" panose="02020603050405020304" pitchFamily="18" charset="0"/>
                <a:ea typeface="宋体" panose="02010600030101010101" pitchFamily="2" charset="-122"/>
              </a:rPr>
              <a:t>通电螺线管外部的磁场和条形磁体的磁场相似，通电螺线管两端存在南北极</a:t>
            </a:r>
            <a:r>
              <a:rPr lang="en-US" altLang="zh-CN" sz="2800" b="1" dirty="0">
                <a:latin typeface="Times New Roman" panose="02020603050405020304" pitchFamily="18" charset="0"/>
                <a:ea typeface="宋体" panose="02010600030101010101" pitchFamily="2" charset="-122"/>
              </a:rPr>
              <a:t>.</a:t>
            </a:r>
          </a:p>
        </p:txBody>
      </p:sp>
      <p:pic>
        <p:nvPicPr>
          <p:cNvPr id="31748" name="Picture 2" descr="http://ceshi.myqingfeng.com/sxdq/client/user/upimage/product_sxdq20090623173441TA5VR.jpg"/>
          <p:cNvPicPr>
            <a:picLocks noChangeAspect="1"/>
          </p:cNvPicPr>
          <p:nvPr/>
        </p:nvPicPr>
        <p:blipFill>
          <a:blip r:embed="rId2"/>
          <a:srcRect/>
          <a:stretch>
            <a:fillRect/>
          </a:stretch>
        </p:blipFill>
        <p:spPr>
          <a:xfrm>
            <a:off x="2197735" y="4867275"/>
            <a:ext cx="2008505" cy="1699260"/>
          </a:xfrm>
          <a:prstGeom prst="rect">
            <a:avLst/>
          </a:prstGeom>
          <a:noFill/>
          <a:ln w="9525">
            <a:noFill/>
          </a:ln>
        </p:spPr>
      </p:pic>
      <p:pic>
        <p:nvPicPr>
          <p:cNvPr id="31749" name="Picture 8" descr="http://file.huitao.net/images/sp/bao/uploaded/i2/t1w.4axjvtitd1upjx.jpg"/>
          <p:cNvPicPr>
            <a:picLocks noChangeAspect="1"/>
          </p:cNvPicPr>
          <p:nvPr/>
        </p:nvPicPr>
        <p:blipFill>
          <a:blip r:embed="rId3"/>
          <a:srcRect/>
          <a:stretch>
            <a:fillRect/>
          </a:stretch>
        </p:blipFill>
        <p:spPr>
          <a:xfrm>
            <a:off x="4766945" y="4867275"/>
            <a:ext cx="1757680" cy="1828800"/>
          </a:xfrm>
          <a:prstGeom prst="rect">
            <a:avLst/>
          </a:prstGeom>
          <a:noFill/>
          <a:ln w="9525">
            <a:noFill/>
          </a:ln>
        </p:spPr>
      </p:pic>
      <p:pic>
        <p:nvPicPr>
          <p:cNvPr id="31750" name="Picture 8" descr="pic_123790"/>
          <p:cNvPicPr>
            <a:picLocks noChangeAspect="1"/>
          </p:cNvPicPr>
          <p:nvPr/>
        </p:nvPicPr>
        <p:blipFill>
          <a:blip r:embed="rId4"/>
          <a:srcRect/>
          <a:stretch>
            <a:fillRect/>
          </a:stretch>
        </p:blipFill>
        <p:spPr>
          <a:xfrm>
            <a:off x="7387590" y="5305425"/>
            <a:ext cx="2286635" cy="82296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7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32770"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TextBox 5"/>
          <p:cNvSpPr txBox="1"/>
          <p:nvPr/>
        </p:nvSpPr>
        <p:spPr>
          <a:xfrm>
            <a:off x="1414145" y="697548"/>
            <a:ext cx="7559675" cy="1798320"/>
          </a:xfrm>
          <a:prstGeom prst="rect">
            <a:avLst/>
          </a:prstGeom>
          <a:noFill/>
          <a:ln w="9525">
            <a:noFill/>
          </a:ln>
        </p:spPr>
        <p:txBody>
          <a:bodyPr wrap="square" anchor="t">
            <a:spAutoFit/>
          </a:bodyPr>
          <a:lstStyle/>
          <a:p>
            <a:pPr lvl="0">
              <a:spcBef>
                <a:spcPct val="50000"/>
              </a:spcBef>
            </a:pPr>
            <a:r>
              <a:rPr lang="zh-CN" altLang="en-US" sz="2800" b="1" dirty="0">
                <a:latin typeface="Arial" panose="020B0604020202020204" charset="-76"/>
                <a:ea typeface="宋体" panose="02010600030101010101" pitchFamily="2" charset="-122"/>
              </a:rPr>
              <a:t>　　</a:t>
            </a:r>
            <a:r>
              <a:rPr lang="en-US" altLang="zh-CN" sz="2800" b="1" dirty="0">
                <a:latin typeface="Arial" panose="020B0604020202020204" charset="-76"/>
                <a:ea typeface="宋体" panose="02010600030101010101" pitchFamily="2" charset="-122"/>
              </a:rPr>
              <a:t>(3)</a:t>
            </a:r>
            <a:r>
              <a:rPr lang="zh-CN" altLang="en-US" sz="2800" b="1" dirty="0">
                <a:latin typeface="Arial" panose="020B0604020202020204" charset="-76"/>
                <a:ea typeface="宋体" panose="02010600030101010101" pitchFamily="2" charset="-122"/>
              </a:rPr>
              <a:t>通电螺线管的南北极可由安培定则（右手螺旋定则）来判断：用右手握住螺线管，让</a:t>
            </a:r>
            <a:r>
              <a:rPr lang="zh-CN" altLang="en-US" sz="2800" b="1" dirty="0">
                <a:solidFill>
                  <a:srgbClr val="CC0000"/>
                </a:solidFill>
                <a:latin typeface="Arial" panose="020B0604020202020204" charset="-76"/>
                <a:ea typeface="宋体" panose="02010600030101010101" pitchFamily="2" charset="-122"/>
              </a:rPr>
              <a:t>四指</a:t>
            </a:r>
            <a:r>
              <a:rPr lang="zh-CN" altLang="en-US" sz="2800" b="1" dirty="0">
                <a:latin typeface="Arial" panose="020B0604020202020204" charset="-76"/>
                <a:ea typeface="宋体" panose="02010600030101010101" pitchFamily="2" charset="-122"/>
              </a:rPr>
              <a:t>指向螺线管中</a:t>
            </a:r>
            <a:r>
              <a:rPr lang="zh-CN" altLang="en-US" sz="2800" b="1" dirty="0">
                <a:solidFill>
                  <a:srgbClr val="CC0000"/>
                </a:solidFill>
                <a:latin typeface="Arial" panose="020B0604020202020204" charset="-76"/>
                <a:ea typeface="宋体" panose="02010600030101010101" pitchFamily="2" charset="-122"/>
              </a:rPr>
              <a:t>电流的方向</a:t>
            </a:r>
            <a:r>
              <a:rPr lang="zh-CN" altLang="en-US" sz="2800" b="1" dirty="0">
                <a:latin typeface="Arial" panose="020B0604020202020204" charset="-76"/>
                <a:ea typeface="宋体" panose="02010600030101010101" pitchFamily="2" charset="-122"/>
              </a:rPr>
              <a:t>，则</a:t>
            </a:r>
            <a:r>
              <a:rPr lang="zh-CN" altLang="en-US" sz="2800" b="1" dirty="0">
                <a:solidFill>
                  <a:srgbClr val="0066CC"/>
                </a:solidFill>
                <a:latin typeface="Arial" panose="020B0604020202020204" charset="-76"/>
                <a:ea typeface="宋体" panose="02010600030101010101" pitchFamily="2" charset="-122"/>
              </a:rPr>
              <a:t>拇指</a:t>
            </a:r>
            <a:r>
              <a:rPr lang="zh-CN" altLang="en-US" sz="2800" b="1" dirty="0">
                <a:latin typeface="Arial" panose="020B0604020202020204" charset="-76"/>
                <a:ea typeface="宋体" panose="02010600030101010101" pitchFamily="2" charset="-122"/>
              </a:rPr>
              <a:t>所指的那端就是螺线管的</a:t>
            </a:r>
            <a:r>
              <a:rPr lang="en-US" altLang="x-none" sz="2800" b="1" dirty="0">
                <a:solidFill>
                  <a:srgbClr val="0066CC"/>
                </a:solidFill>
                <a:latin typeface="Times New Roman" panose="02020603050405020304" pitchFamily="18" charset="0"/>
                <a:ea typeface="宋体" panose="02010600030101010101" pitchFamily="2" charset="-122"/>
              </a:rPr>
              <a:t>N</a:t>
            </a:r>
            <a:r>
              <a:rPr lang="zh-CN" altLang="en-US" sz="2800" b="1" dirty="0">
                <a:solidFill>
                  <a:srgbClr val="0066CC"/>
                </a:solidFill>
                <a:latin typeface="Arial" panose="020B0604020202020204" charset="-76"/>
                <a:ea typeface="宋体" panose="02010600030101010101" pitchFamily="2" charset="-122"/>
              </a:rPr>
              <a:t>极</a:t>
            </a:r>
            <a:r>
              <a:rPr lang="en-US" altLang="zh-CN" sz="2800" b="1" dirty="0">
                <a:solidFill>
                  <a:srgbClr val="0066CC"/>
                </a:solidFill>
                <a:latin typeface="Arial" panose="020B0604020202020204" charset="-76"/>
                <a:ea typeface="宋体" panose="02010600030101010101" pitchFamily="2" charset="-122"/>
              </a:rPr>
              <a:t>.</a:t>
            </a:r>
          </a:p>
        </p:txBody>
      </p:sp>
      <p:pic>
        <p:nvPicPr>
          <p:cNvPr id="39941" name="图片 39940" descr="1E{X[7N@5OT[10H0YKX@`Q5"/>
          <p:cNvPicPr>
            <a:picLocks noChangeAspect="1"/>
          </p:cNvPicPr>
          <p:nvPr/>
        </p:nvPicPr>
        <p:blipFill>
          <a:blip r:embed="rId2">
            <a:clrChange>
              <a:clrFrom>
                <a:srgbClr val="FFFFFF"/>
              </a:clrFrom>
              <a:clrTo>
                <a:srgbClr val="FFFFFF">
                  <a:alpha val="0"/>
                </a:srgbClr>
              </a:clrTo>
            </a:clrChange>
          </a:blip>
          <a:stretch>
            <a:fillRect/>
          </a:stretch>
        </p:blipFill>
        <p:spPr>
          <a:xfrm>
            <a:off x="1739265" y="2880360"/>
            <a:ext cx="4178300" cy="2781300"/>
          </a:xfrm>
          <a:prstGeom prst="rect">
            <a:avLst/>
          </a:prstGeom>
          <a:noFill/>
          <a:ln w="9525">
            <a:noFill/>
          </a:ln>
        </p:spPr>
      </p:pic>
      <p:pic>
        <p:nvPicPr>
          <p:cNvPr id="39938" name="Picture 4" descr="http://res.tongyi.com/resources/article/student/others/201105140142/c2/21.files/image074.jpg"/>
          <p:cNvPicPr>
            <a:picLocks noChangeAspect="1"/>
          </p:cNvPicPr>
          <p:nvPr/>
        </p:nvPicPr>
        <p:blipFill>
          <a:blip r:embed="rId3"/>
          <a:srcRect/>
          <a:stretch>
            <a:fillRect/>
          </a:stretch>
        </p:blipFill>
        <p:spPr>
          <a:xfrm>
            <a:off x="6039803" y="2970213"/>
            <a:ext cx="4232275" cy="27971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99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94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99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2" name="TextBox 29"/>
          <p:cNvSpPr txBox="1"/>
          <p:nvPr/>
        </p:nvSpPr>
        <p:spPr>
          <a:xfrm>
            <a:off x="1631315" y="447040"/>
            <a:ext cx="8656320" cy="518160"/>
          </a:xfrm>
          <a:prstGeom prst="rect">
            <a:avLst/>
          </a:prstGeom>
          <a:noFill/>
          <a:ln w="9525">
            <a:noFill/>
          </a:ln>
        </p:spPr>
        <p:txBody>
          <a:bodyPr vert="horz" wrap="square" anchor="t">
            <a:spAutoFit/>
          </a:bodyPr>
          <a:lstStyle/>
          <a:p>
            <a:pPr lvl="0" eaLnBrk="1" hangingPunct="1"/>
            <a:r>
              <a:rPr lang="en-US" altLang="zh-CN" sz="2800" b="1" dirty="0">
                <a:solidFill>
                  <a:schemeClr val="tx2"/>
                </a:solidFill>
                <a:latin typeface="Times New Roman" panose="02020603050405020304" pitchFamily="18" charset="0"/>
                <a:ea typeface="宋体" panose="02010600030101010101" pitchFamily="2" charset="-122"/>
              </a:rPr>
              <a:t>3.</a:t>
            </a:r>
            <a:r>
              <a:rPr lang="zh-CN" altLang="en-US" sz="2800" b="1" dirty="0">
                <a:solidFill>
                  <a:schemeClr val="tx2"/>
                </a:solidFill>
                <a:latin typeface="Times New Roman" panose="02020603050405020304" pitchFamily="18" charset="0"/>
                <a:ea typeface="宋体" panose="02010600030101010101" pitchFamily="2" charset="-122"/>
              </a:rPr>
              <a:t>电磁铁：插入铁芯的通电螺线管称为电磁铁</a:t>
            </a:r>
            <a:r>
              <a:rPr lang="en-US" altLang="zh-CN" sz="2800" b="1" dirty="0">
                <a:solidFill>
                  <a:schemeClr val="tx2"/>
                </a:solidFill>
                <a:latin typeface="Times New Roman" panose="02020603050405020304" pitchFamily="18" charset="0"/>
                <a:ea typeface="宋体" panose="02010600030101010101" pitchFamily="2" charset="-122"/>
              </a:rPr>
              <a:t>.</a:t>
            </a:r>
          </a:p>
        </p:txBody>
      </p:sp>
      <p:sp>
        <p:nvSpPr>
          <p:cNvPr id="32770" name="矩形 4"/>
          <p:cNvSpPr/>
          <p:nvPr/>
        </p:nvSpPr>
        <p:spPr>
          <a:xfrm>
            <a:off x="1485900" y="965200"/>
            <a:ext cx="8504555" cy="944880"/>
          </a:xfrm>
          <a:prstGeom prst="rect">
            <a:avLst/>
          </a:prstGeom>
          <a:solidFill>
            <a:schemeClr val="bg1">
              <a:alpha val="100000"/>
            </a:schemeClr>
          </a:solidFill>
          <a:ln w="9525">
            <a:noFill/>
          </a:ln>
        </p:spPr>
        <p:txBody>
          <a:bodyPr vert="horz" wrap="square" anchor="t">
            <a:spAutoFit/>
          </a:bodyPr>
          <a:lstStyle/>
          <a:p>
            <a:pPr lvl="0" eaLnBrk="1" hangingPunct="1"/>
            <a:r>
              <a:rPr lang="en-US" altLang="zh-CN" sz="2800" b="1" dirty="0">
                <a:solidFill>
                  <a:srgbClr val="0066CC"/>
                </a:solidFill>
                <a:latin typeface="宋体" panose="02010600030101010101" pitchFamily="2" charset="-122"/>
                <a:ea typeface="宋体" panose="02010600030101010101" pitchFamily="2" charset="-122"/>
              </a:rPr>
              <a:t>(1)</a:t>
            </a:r>
            <a:r>
              <a:rPr lang="zh-CN" altLang="en-US" sz="2800" b="1" dirty="0">
                <a:solidFill>
                  <a:srgbClr val="0066CC"/>
                </a:solidFill>
                <a:latin typeface="宋体" panose="02010600030101010101" pitchFamily="2" charset="-122"/>
                <a:ea typeface="宋体" panose="02010600030101010101" pitchFamily="2" charset="-122"/>
              </a:rPr>
              <a:t>电磁铁的工作原理：利用电流的磁效应和通电螺线管中插入铁芯后磁场大大增强的原理工作的</a:t>
            </a:r>
            <a:r>
              <a:rPr lang="en-US" altLang="zh-CN" sz="2800" b="1" dirty="0">
                <a:solidFill>
                  <a:srgbClr val="0066CC"/>
                </a:solidFill>
                <a:latin typeface="宋体" panose="02010600030101010101" pitchFamily="2" charset="-122"/>
                <a:ea typeface="宋体" panose="02010600030101010101" pitchFamily="2" charset="-122"/>
              </a:rPr>
              <a:t>.</a:t>
            </a:r>
          </a:p>
        </p:txBody>
      </p:sp>
      <p:sp>
        <p:nvSpPr>
          <p:cNvPr id="2" name="矩形 4"/>
          <p:cNvSpPr/>
          <p:nvPr/>
        </p:nvSpPr>
        <p:spPr>
          <a:xfrm>
            <a:off x="1485900" y="2009140"/>
            <a:ext cx="2933065" cy="518160"/>
          </a:xfrm>
          <a:prstGeom prst="rect">
            <a:avLst/>
          </a:prstGeom>
          <a:solidFill>
            <a:schemeClr val="bg1">
              <a:alpha val="100000"/>
            </a:schemeClr>
          </a:solidFill>
          <a:ln w="9525">
            <a:noFill/>
          </a:ln>
        </p:spPr>
        <p:txBody>
          <a:bodyPr vert="horz" wrap="square" anchor="t">
            <a:spAutoFit/>
          </a:bodyPr>
          <a:lstStyle/>
          <a:p>
            <a:pPr lvl="0" eaLnBrk="1" hangingPunct="1"/>
            <a:r>
              <a:rPr lang="en-US" altLang="zh-CN" sz="2800" b="1" dirty="0">
                <a:solidFill>
                  <a:srgbClr val="0066CC"/>
                </a:solidFill>
                <a:latin typeface="宋体" panose="02010600030101010101" pitchFamily="2" charset="-122"/>
                <a:ea typeface="宋体" panose="02010600030101010101" pitchFamily="2" charset="-122"/>
              </a:rPr>
              <a:t>(2)</a:t>
            </a:r>
            <a:r>
              <a:rPr lang="zh-CN" altLang="en-US" sz="2800" b="1" dirty="0">
                <a:solidFill>
                  <a:srgbClr val="0066CC"/>
                </a:solidFill>
                <a:latin typeface="宋体" panose="02010600030101010101" pitchFamily="2" charset="-122"/>
                <a:ea typeface="宋体" panose="02010600030101010101" pitchFamily="2" charset="-122"/>
              </a:rPr>
              <a:t>电磁铁的特点</a:t>
            </a:r>
            <a:endParaRPr lang="en-US" altLang="zh-CN" sz="2800" b="1" dirty="0">
              <a:solidFill>
                <a:srgbClr val="0066CC"/>
              </a:solidFill>
              <a:latin typeface="宋体" panose="02010600030101010101" pitchFamily="2" charset="-122"/>
              <a:ea typeface="宋体" panose="02010600030101010101" pitchFamily="2" charset="-122"/>
            </a:endParaRPr>
          </a:p>
        </p:txBody>
      </p:sp>
      <p:sp>
        <p:nvSpPr>
          <p:cNvPr id="27651" name="TextBox 2"/>
          <p:cNvSpPr txBox="1"/>
          <p:nvPr/>
        </p:nvSpPr>
        <p:spPr>
          <a:xfrm>
            <a:off x="86995" y="2844165"/>
            <a:ext cx="8486140" cy="2650490"/>
          </a:xfrm>
          <a:prstGeom prst="rect">
            <a:avLst/>
          </a:prstGeom>
          <a:noFill/>
          <a:ln w="9525">
            <a:noFill/>
          </a:ln>
        </p:spPr>
        <p:txBody>
          <a:bodyPr wrap="square" anchor="t">
            <a:spAutoFit/>
          </a:bodyPr>
          <a:lstStyle/>
          <a:p>
            <a:pPr lvl="0">
              <a:lnSpc>
                <a:spcPct val="120000"/>
              </a:lnSpc>
            </a:pPr>
            <a:r>
              <a:rPr lang="zh-CN" altLang="en-US" sz="2400" b="1" dirty="0">
                <a:solidFill>
                  <a:srgbClr val="CC0000"/>
                </a:solidFill>
                <a:latin typeface="Times New Roman" panose="02020603050405020304" pitchFamily="18" charset="0"/>
                <a:ea typeface="宋体" panose="02010600030101010101" pitchFamily="2" charset="-122"/>
              </a:rPr>
              <a:t>　　</a:t>
            </a:r>
            <a:r>
              <a:rPr lang="zh-CN" altLang="en-US" sz="2800" b="1" dirty="0">
                <a:solidFill>
                  <a:srgbClr val="CC0000"/>
                </a:solidFill>
                <a:latin typeface="宋体" panose="02010600030101010101" pitchFamily="2" charset="-122"/>
                <a:ea typeface="宋体" panose="02010600030101010101" pitchFamily="2" charset="-122"/>
              </a:rPr>
              <a:t>　　①电磁铁磁性的有无可由通断电来控制</a:t>
            </a:r>
            <a:r>
              <a:rPr lang="en-US" altLang="zh-CN" sz="2800" b="1" dirty="0">
                <a:solidFill>
                  <a:srgbClr val="CC0000"/>
                </a:solidFill>
                <a:latin typeface="宋体" panose="02010600030101010101" pitchFamily="2" charset="-122"/>
                <a:ea typeface="宋体" panose="02010600030101010101" pitchFamily="2" charset="-122"/>
              </a:rPr>
              <a:t>.</a:t>
            </a:r>
          </a:p>
          <a:p>
            <a:pPr lvl="0">
              <a:lnSpc>
                <a:spcPct val="120000"/>
              </a:lnSpc>
            </a:pPr>
            <a:r>
              <a:rPr lang="en-US" altLang="zh-CN" sz="2800" b="1" dirty="0">
                <a:solidFill>
                  <a:srgbClr val="CC0000"/>
                </a:solidFill>
                <a:latin typeface="宋体" panose="02010600030101010101" pitchFamily="2" charset="-122"/>
                <a:ea typeface="宋体" panose="02010600030101010101" pitchFamily="2" charset="-122"/>
              </a:rPr>
              <a:t>       ②</a:t>
            </a:r>
            <a:r>
              <a:rPr lang="zh-CN" altLang="en-US" sz="2800" b="1" dirty="0">
                <a:solidFill>
                  <a:srgbClr val="CC0000"/>
                </a:solidFill>
                <a:latin typeface="宋体" panose="02010600030101010101" pitchFamily="2" charset="-122"/>
                <a:ea typeface="宋体" panose="02010600030101010101" pitchFamily="2" charset="-122"/>
              </a:rPr>
              <a:t>电磁铁的南北极可由电流的方向来控制</a:t>
            </a:r>
            <a:r>
              <a:rPr lang="en-US" altLang="zh-CN" sz="2800" b="1" dirty="0">
                <a:solidFill>
                  <a:srgbClr val="CC0000"/>
                </a:solidFill>
                <a:latin typeface="宋体" panose="02010600030101010101" pitchFamily="2" charset="-122"/>
                <a:ea typeface="宋体" panose="02010600030101010101" pitchFamily="2" charset="-122"/>
              </a:rPr>
              <a:t>.</a:t>
            </a:r>
          </a:p>
          <a:p>
            <a:pPr lvl="0">
              <a:lnSpc>
                <a:spcPct val="120000"/>
              </a:lnSpc>
            </a:pPr>
            <a:r>
              <a:rPr lang="en-US" altLang="zh-CN" sz="2800" b="1" dirty="0">
                <a:solidFill>
                  <a:srgbClr val="CC0000"/>
                </a:solidFill>
                <a:latin typeface="宋体" panose="02010600030101010101" pitchFamily="2" charset="-122"/>
                <a:ea typeface="宋体" panose="02010600030101010101" pitchFamily="2" charset="-122"/>
              </a:rPr>
              <a:t>       ③</a:t>
            </a:r>
            <a:r>
              <a:rPr lang="zh-CN" altLang="en-US" sz="2800" b="1" dirty="0">
                <a:solidFill>
                  <a:srgbClr val="CC0000"/>
                </a:solidFill>
                <a:latin typeface="宋体" panose="02010600030101010101" pitchFamily="2" charset="-122"/>
                <a:ea typeface="宋体" panose="02010600030101010101" pitchFamily="2" charset="-122"/>
              </a:rPr>
              <a:t>通过电磁铁的电流越大，它的磁性越强</a:t>
            </a:r>
            <a:r>
              <a:rPr lang="en-US" altLang="zh-CN" sz="2800" b="1" dirty="0">
                <a:solidFill>
                  <a:srgbClr val="CC0000"/>
                </a:solidFill>
                <a:latin typeface="宋体" panose="02010600030101010101" pitchFamily="2" charset="-122"/>
                <a:ea typeface="宋体" panose="02010600030101010101" pitchFamily="2" charset="-122"/>
              </a:rPr>
              <a:t>.</a:t>
            </a:r>
          </a:p>
          <a:p>
            <a:pPr lvl="0">
              <a:lnSpc>
                <a:spcPct val="120000"/>
              </a:lnSpc>
            </a:pPr>
            <a:r>
              <a:rPr lang="en-US" altLang="zh-CN" sz="2800" b="1" dirty="0">
                <a:solidFill>
                  <a:srgbClr val="CC0000"/>
                </a:solidFill>
                <a:latin typeface="宋体" panose="02010600030101010101" pitchFamily="2" charset="-122"/>
                <a:ea typeface="宋体" panose="02010600030101010101" pitchFamily="2" charset="-122"/>
              </a:rPr>
              <a:t>       ④</a:t>
            </a:r>
            <a:r>
              <a:rPr lang="zh-CN" altLang="en-US" sz="2800" b="1" dirty="0">
                <a:solidFill>
                  <a:srgbClr val="CC0000"/>
                </a:solidFill>
                <a:latin typeface="宋体" panose="02010600030101010101" pitchFamily="2" charset="-122"/>
                <a:ea typeface="宋体" panose="02010600030101010101" pitchFamily="2" charset="-122"/>
              </a:rPr>
              <a:t>在电流一定时，外形相同的螺线管，线圈  </a:t>
            </a:r>
          </a:p>
          <a:p>
            <a:pPr lvl="0">
              <a:lnSpc>
                <a:spcPct val="120000"/>
              </a:lnSpc>
            </a:pPr>
            <a:r>
              <a:rPr lang="zh-CN" altLang="en-US" sz="2800" b="1" dirty="0">
                <a:solidFill>
                  <a:srgbClr val="CC0000"/>
                </a:solidFill>
                <a:latin typeface="宋体" panose="02010600030101010101" pitchFamily="2" charset="-122"/>
                <a:ea typeface="宋体" panose="02010600030101010101" pitchFamily="2" charset="-122"/>
              </a:rPr>
              <a:t>       的匝数越多，它的磁性就越强</a:t>
            </a:r>
            <a:r>
              <a:rPr lang="en-US" altLang="zh-CN" sz="2800" b="1" dirty="0">
                <a:solidFill>
                  <a:srgbClr val="CC0000"/>
                </a:solidFill>
                <a:latin typeface="宋体" panose="02010600030101010101" pitchFamily="2" charset="-122"/>
                <a:ea typeface="宋体" panose="02010600030101010101" pitchFamily="2" charset="-122"/>
              </a:rPr>
              <a:t>.</a:t>
            </a:r>
          </a:p>
        </p:txBody>
      </p:sp>
      <p:pic>
        <p:nvPicPr>
          <p:cNvPr id="31746" name="Picture 2" descr="0,0,401,50079,653,749,99df5399"/>
          <p:cNvPicPr>
            <a:picLocks noChangeAspect="1"/>
          </p:cNvPicPr>
          <p:nvPr/>
        </p:nvPicPr>
        <p:blipFill>
          <a:blip r:embed="rId2"/>
          <a:stretch>
            <a:fillRect/>
          </a:stretch>
        </p:blipFill>
        <p:spPr>
          <a:xfrm>
            <a:off x="8573135" y="2607310"/>
            <a:ext cx="3021330" cy="346329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52"/>
                                        </p:tgtEl>
                                        <p:attrNameLst>
                                          <p:attrName>style.visibility</p:attrName>
                                        </p:attrNameLst>
                                      </p:cBhvr>
                                      <p:to>
                                        <p:strVal val="visible"/>
                                      </p:to>
                                    </p:set>
                                  </p:childTnLst>
                                </p:cTn>
                              </p:par>
                            </p:childTnLst>
                          </p:cTn>
                        </p:par>
                        <p:par>
                          <p:cTn id="7" fill="hold">
                            <p:stCondLst>
                              <p:cond delay="0"/>
                            </p:stCondLst>
                            <p:childTnLst>
                              <p:par>
                                <p:cTn id="8" presetID="3" presetClass="entr" presetSubtype="10" fill="hold" nodeType="afterEffect">
                                  <p:stCondLst>
                                    <p:cond delay="0"/>
                                  </p:stCondLst>
                                  <p:childTnLst>
                                    <p:set>
                                      <p:cBhvr>
                                        <p:cTn id="9" dur="1" fill="hold">
                                          <p:stCondLst>
                                            <p:cond delay="0"/>
                                          </p:stCondLst>
                                        </p:cTn>
                                        <p:tgtEl>
                                          <p:spTgt spid="31746"/>
                                        </p:tgtEl>
                                        <p:attrNameLst>
                                          <p:attrName>style.visibility</p:attrName>
                                        </p:attrNameLst>
                                      </p:cBhvr>
                                      <p:to>
                                        <p:strVal val="visible"/>
                                      </p:to>
                                    </p:set>
                                    <p:animEffect transition="in" filter="blinds(horizontal)">
                                      <p:cBhvr>
                                        <p:cTn id="10" dur="500"/>
                                        <p:tgtEl>
                                          <p:spTgt spid="3174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2770"/>
                                        </p:tgtEl>
                                        <p:attrNameLst>
                                          <p:attrName>style.visibility</p:attrName>
                                        </p:attrNameLst>
                                      </p:cBhvr>
                                      <p:to>
                                        <p:strVal val="visible"/>
                                      </p:to>
                                    </p:set>
                                    <p:anim calcmode="lin" valueType="num">
                                      <p:cBhvr additive="base">
                                        <p:cTn id="15" dur="500" fill="hold"/>
                                        <p:tgtEl>
                                          <p:spTgt spid="32770"/>
                                        </p:tgtEl>
                                        <p:attrNameLst>
                                          <p:attrName>ppt_x</p:attrName>
                                        </p:attrNameLst>
                                      </p:cBhvr>
                                      <p:tavLst>
                                        <p:tav tm="0">
                                          <p:val>
                                            <p:strVal val="#ppt_x"/>
                                          </p:val>
                                        </p:tav>
                                        <p:tav tm="100000">
                                          <p:val>
                                            <p:strVal val="#ppt_x"/>
                                          </p:val>
                                        </p:tav>
                                      </p:tavLst>
                                    </p:anim>
                                    <p:anim calcmode="lin" valueType="num">
                                      <p:cBhvr additive="base">
                                        <p:cTn id="16" dur="500" fill="hold"/>
                                        <p:tgtEl>
                                          <p:spTgt spid="3277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7651">
                                            <p:txEl>
                                              <p:pRg st="0" end="0"/>
                                            </p:txEl>
                                          </p:spTgt>
                                        </p:tgtEl>
                                        <p:attrNameLst>
                                          <p:attrName>style.visibility</p:attrName>
                                        </p:attrNameLst>
                                      </p:cBhvr>
                                      <p:to>
                                        <p:strVal val="visible"/>
                                      </p:to>
                                    </p:set>
                                    <p:anim calcmode="lin" valueType="num">
                                      <p:cBhvr additive="base">
                                        <p:cTn id="27" dur="5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7651">
                                            <p:txEl>
                                              <p:pRg st="0" end="0"/>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7651">
                                            <p:txEl>
                                              <p:pRg st="1" end="1"/>
                                            </p:txEl>
                                          </p:spTgt>
                                        </p:tgtEl>
                                        <p:attrNameLst>
                                          <p:attrName>style.visibility</p:attrName>
                                        </p:attrNameLst>
                                      </p:cBhvr>
                                      <p:to>
                                        <p:strVal val="visible"/>
                                      </p:to>
                                    </p:set>
                                    <p:anim calcmode="lin" valueType="num">
                                      <p:cBhvr additive="base">
                                        <p:cTn id="31" dur="500" fill="hold"/>
                                        <p:tgtEl>
                                          <p:spTgt spid="27651">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7651">
                                            <p:txEl>
                                              <p:pRg st="1" end="1"/>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7651">
                                            <p:txEl>
                                              <p:pRg st="2" end="2"/>
                                            </p:txEl>
                                          </p:spTgt>
                                        </p:tgtEl>
                                        <p:attrNameLst>
                                          <p:attrName>style.visibility</p:attrName>
                                        </p:attrNameLst>
                                      </p:cBhvr>
                                      <p:to>
                                        <p:strVal val="visible"/>
                                      </p:to>
                                    </p:set>
                                    <p:anim calcmode="lin" valueType="num">
                                      <p:cBhvr additive="base">
                                        <p:cTn id="35" dur="500" fill="hold"/>
                                        <p:tgtEl>
                                          <p:spTgt spid="27651">
                                            <p:txEl>
                                              <p:pRg st="2" end="2"/>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7651">
                                            <p:txEl>
                                              <p:pRg st="2" end="2"/>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7651">
                                            <p:txEl>
                                              <p:pRg st="3" end="3"/>
                                            </p:txEl>
                                          </p:spTgt>
                                        </p:tgtEl>
                                        <p:attrNameLst>
                                          <p:attrName>style.visibility</p:attrName>
                                        </p:attrNameLst>
                                      </p:cBhvr>
                                      <p:to>
                                        <p:strVal val="visible"/>
                                      </p:to>
                                    </p:set>
                                    <p:anim calcmode="lin" valueType="num">
                                      <p:cBhvr additive="base">
                                        <p:cTn id="39" dur="500" fill="hold"/>
                                        <p:tgtEl>
                                          <p:spTgt spid="27651">
                                            <p:txEl>
                                              <p:pRg st="3" end="3"/>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27651">
                                            <p:txEl>
                                              <p:pRg st="3" end="3"/>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7651">
                                            <p:txEl>
                                              <p:pRg st="4" end="4"/>
                                            </p:txEl>
                                          </p:spTgt>
                                        </p:tgtEl>
                                        <p:attrNameLst>
                                          <p:attrName>style.visibility</p:attrName>
                                        </p:attrNameLst>
                                      </p:cBhvr>
                                      <p:to>
                                        <p:strVal val="visible"/>
                                      </p:to>
                                    </p:set>
                                    <p:anim calcmode="lin" valueType="num">
                                      <p:cBhvr additive="base">
                                        <p:cTn id="43" dur="500" fill="hold"/>
                                        <p:tgtEl>
                                          <p:spTgt spid="27651">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765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2" grpId="0"/>
      <p:bldP spid="32770" grpId="0" animBg="1"/>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矩形 39937"/>
          <p:cNvSpPr/>
          <p:nvPr/>
        </p:nvSpPr>
        <p:spPr>
          <a:xfrm>
            <a:off x="1517015" y="511175"/>
            <a:ext cx="8517255" cy="2042160"/>
          </a:xfrm>
          <a:prstGeom prst="rect">
            <a:avLst/>
          </a:prstGeom>
          <a:noFill/>
          <a:ln w="9525">
            <a:noFill/>
          </a:ln>
        </p:spPr>
        <p:txBody>
          <a:bodyPr vert="horz" wrap="square" anchor="t">
            <a:spAutoFit/>
          </a:bodyPr>
          <a:lstStyle/>
          <a:p>
            <a:pPr lvl="0"/>
            <a:r>
              <a:rPr lang="en-US" altLang="zh-CN" sz="3200" b="1" dirty="0">
                <a:solidFill>
                  <a:srgbClr val="00B0F0"/>
                </a:solidFill>
                <a:latin typeface="Arial" panose="020B0604020202020204" charset="-76"/>
                <a:ea typeface="华文新魏" panose="02010800040101010101" pitchFamily="2" charset="-122"/>
              </a:rPr>
              <a:t>4.</a:t>
            </a:r>
            <a:r>
              <a:rPr lang="zh-CN" altLang="en-US" sz="3200" b="1" dirty="0">
                <a:solidFill>
                  <a:srgbClr val="00B0F0"/>
                </a:solidFill>
                <a:latin typeface="Arial" panose="020B0604020202020204" charset="-76"/>
                <a:ea typeface="华文新魏" panose="02010800040101010101" pitchFamily="2" charset="-122"/>
              </a:rPr>
              <a:t>电磁继电器：是利用电磁铁来控制工作电路的一种开关</a:t>
            </a:r>
            <a:r>
              <a:rPr lang="en-US" altLang="zh-CN" sz="3200" b="1" dirty="0">
                <a:solidFill>
                  <a:srgbClr val="00B0F0"/>
                </a:solidFill>
                <a:latin typeface="Arial" panose="020B0604020202020204" charset="-76"/>
                <a:ea typeface="华文新魏" panose="02010800040101010101" pitchFamily="2" charset="-122"/>
              </a:rPr>
              <a:t>.</a:t>
            </a:r>
            <a:r>
              <a:rPr lang="zh-CN" altLang="en-US" sz="3200" b="1" dirty="0">
                <a:solidFill>
                  <a:srgbClr val="00B0F0"/>
                </a:solidFill>
                <a:latin typeface="Arial" panose="020B0604020202020204" charset="-76"/>
                <a:ea typeface="华文新魏" panose="02010800040101010101" pitchFamily="2" charset="-122"/>
              </a:rPr>
              <a:t>其作用是利用低电压、弱电流的电路来间接地控制高电压、强电流的电路，还可以实现远距离操纵和自动控制</a:t>
            </a:r>
            <a:r>
              <a:rPr lang="en-US" altLang="zh-CN" sz="3200" b="1" dirty="0">
                <a:solidFill>
                  <a:srgbClr val="00B0F0"/>
                </a:solidFill>
                <a:latin typeface="Arial" panose="020B0604020202020204" charset="-76"/>
                <a:ea typeface="华文新魏" panose="02010800040101010101" pitchFamily="2" charset="-122"/>
              </a:rPr>
              <a:t>.</a:t>
            </a:r>
          </a:p>
        </p:txBody>
      </p:sp>
      <p:sp>
        <p:nvSpPr>
          <p:cNvPr id="39939" name="矩形 39938"/>
          <p:cNvSpPr/>
          <p:nvPr/>
        </p:nvSpPr>
        <p:spPr>
          <a:xfrm>
            <a:off x="1607185" y="2553335"/>
            <a:ext cx="8107680" cy="1066800"/>
          </a:xfrm>
          <a:prstGeom prst="rect">
            <a:avLst/>
          </a:prstGeom>
          <a:noFill/>
          <a:ln w="9525">
            <a:noFill/>
          </a:ln>
        </p:spPr>
        <p:txBody>
          <a:bodyPr vert="horz" wrap="square" anchor="t">
            <a:spAutoFit/>
          </a:bodyPr>
          <a:lstStyle/>
          <a:p>
            <a:pPr lvl="0">
              <a:buClr>
                <a:srgbClr val="000000"/>
              </a:buClr>
            </a:pPr>
            <a:r>
              <a:rPr lang="en-US" altLang="zh-CN" sz="3200" b="1" dirty="0">
                <a:latin typeface="Arial" panose="020B0604020202020204" charset="-76"/>
                <a:ea typeface="华文新魏" panose="02010800040101010101" pitchFamily="2" charset="-122"/>
              </a:rPr>
              <a:t>(1)</a:t>
            </a:r>
            <a:r>
              <a:rPr lang="zh-CN" altLang="en-US" sz="3200" b="1" dirty="0">
                <a:latin typeface="Arial" panose="020B0604020202020204" charset="-76"/>
                <a:ea typeface="华文新魏" panose="02010800040101010101" pitchFamily="2" charset="-122"/>
              </a:rPr>
              <a:t>电磁继电器的结构：电磁继电器主要由电磁铁、衔铁、弹簧、触点组成</a:t>
            </a:r>
            <a:r>
              <a:rPr lang="en-US" altLang="zh-CN" sz="3200" b="1" dirty="0">
                <a:latin typeface="Arial" panose="020B0604020202020204" charset="-76"/>
                <a:ea typeface="华文新魏" panose="02010800040101010101" pitchFamily="2" charset="-122"/>
              </a:rPr>
              <a:t>.</a:t>
            </a:r>
          </a:p>
        </p:txBody>
      </p:sp>
      <p:pic>
        <p:nvPicPr>
          <p:cNvPr id="39940" name="图片 39939" descr="W020140507383792477846[1]"/>
          <p:cNvPicPr>
            <a:picLocks noChangeAspect="1"/>
          </p:cNvPicPr>
          <p:nvPr/>
        </p:nvPicPr>
        <p:blipFill>
          <a:blip r:embed="rId2"/>
          <a:stretch>
            <a:fillRect/>
          </a:stretch>
        </p:blipFill>
        <p:spPr>
          <a:xfrm>
            <a:off x="3369945" y="3698875"/>
            <a:ext cx="4352925" cy="277939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9939"/>
                                        </p:tgtEl>
                                        <p:attrNameLst>
                                          <p:attrName>style.visibility</p:attrName>
                                        </p:attrNameLst>
                                      </p:cBhvr>
                                      <p:to>
                                        <p:strVal val="visible"/>
                                      </p:to>
                                    </p:set>
                                    <p:animEffect transition="in" filter="blinds(horizontal)">
                                      <p:cBhvr>
                                        <p:cTn id="7" dur="500"/>
                                        <p:tgtEl>
                                          <p:spTgt spid="39939"/>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9940"/>
                                        </p:tgtEl>
                                        <p:attrNameLst>
                                          <p:attrName>style.visibility</p:attrName>
                                        </p:attrNameLst>
                                      </p:cBhvr>
                                      <p:to>
                                        <p:strVal val="visible"/>
                                      </p:to>
                                    </p:set>
                                    <p:anim calcmode="lin" valueType="num">
                                      <p:cBhvr additive="base">
                                        <p:cTn id="11" dur="500" fill="hold"/>
                                        <p:tgtEl>
                                          <p:spTgt spid="39940"/>
                                        </p:tgtEl>
                                        <p:attrNameLst>
                                          <p:attrName>ppt_x</p:attrName>
                                        </p:attrNameLst>
                                      </p:cBhvr>
                                      <p:tavLst>
                                        <p:tav tm="0">
                                          <p:val>
                                            <p:strVal val="#ppt_x"/>
                                          </p:val>
                                        </p:tav>
                                        <p:tav tm="100000">
                                          <p:val>
                                            <p:strVal val="#ppt_x"/>
                                          </p:val>
                                        </p:tav>
                                      </p:tavLst>
                                    </p:anim>
                                    <p:anim calcmode="lin" valueType="num">
                                      <p:cBhvr additive="base">
                                        <p:cTn id="12" dur="500" fill="hold"/>
                                        <p:tgtEl>
                                          <p:spTgt spid="399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矩形 39938"/>
          <p:cNvSpPr/>
          <p:nvPr/>
        </p:nvSpPr>
        <p:spPr>
          <a:xfrm>
            <a:off x="1539875" y="587375"/>
            <a:ext cx="9394825" cy="2042160"/>
          </a:xfrm>
          <a:prstGeom prst="rect">
            <a:avLst/>
          </a:prstGeom>
          <a:noFill/>
          <a:ln w="9525">
            <a:noFill/>
          </a:ln>
        </p:spPr>
        <p:txBody>
          <a:bodyPr vert="horz" wrap="square" anchor="t">
            <a:spAutoFit/>
          </a:bodyPr>
          <a:lstStyle/>
          <a:p>
            <a:pPr lvl="0">
              <a:buClr>
                <a:srgbClr val="000000"/>
              </a:buClr>
            </a:pPr>
            <a:r>
              <a:rPr lang="en-US" altLang="zh-CN" sz="3200" b="1" dirty="0">
                <a:latin typeface="Arial" panose="020B0604020202020204" charset="-76"/>
                <a:ea typeface="华文新魏" panose="02010800040101010101" pitchFamily="2" charset="-122"/>
              </a:rPr>
              <a:t>(2)</a:t>
            </a:r>
            <a:r>
              <a:rPr lang="zh-CN" altLang="en-US" sz="3200" b="1" dirty="0">
                <a:latin typeface="Arial" panose="020B0604020202020204" charset="-76"/>
                <a:ea typeface="华文新魏" panose="02010800040101010101" pitchFamily="2" charset="-122"/>
              </a:rPr>
              <a:t>电磁继电器的工作原理：电磁铁通电时，把衔铁吸下来，使动触点和静触点接触，工作电路连通</a:t>
            </a:r>
            <a:r>
              <a:rPr lang="en-US" altLang="zh-CN" sz="3200" b="1" dirty="0">
                <a:latin typeface="Arial" panose="020B0604020202020204" charset="-76"/>
                <a:ea typeface="华文新魏" panose="02010800040101010101" pitchFamily="2" charset="-122"/>
              </a:rPr>
              <a:t>.</a:t>
            </a:r>
            <a:r>
              <a:rPr lang="zh-CN" altLang="en-US" sz="3200" b="1" dirty="0">
                <a:latin typeface="Arial" panose="020B0604020202020204" charset="-76"/>
                <a:ea typeface="华文新魏" panose="02010800040101010101" pitchFamily="2" charset="-122"/>
              </a:rPr>
              <a:t>电磁铁断电时失去磁性，弹簧把衔铁拉起，切断工作电路</a:t>
            </a:r>
            <a:r>
              <a:rPr lang="en-US" altLang="zh-CN" sz="3200" b="1" dirty="0">
                <a:latin typeface="Arial" panose="020B0604020202020204" charset="-76"/>
                <a:ea typeface="华文新魏" panose="02010800040101010101" pitchFamily="2" charset="-122"/>
              </a:rPr>
              <a:t>.</a:t>
            </a:r>
          </a:p>
        </p:txBody>
      </p:sp>
      <p:pic>
        <p:nvPicPr>
          <p:cNvPr id="41991" name="图片 41990" descr="Image1电池继电器"/>
          <p:cNvPicPr>
            <a:picLocks noChangeAspect="1"/>
          </p:cNvPicPr>
          <p:nvPr/>
        </p:nvPicPr>
        <p:blipFill>
          <a:blip r:embed="rId2"/>
          <a:stretch>
            <a:fillRect/>
          </a:stretch>
        </p:blipFill>
        <p:spPr>
          <a:xfrm>
            <a:off x="2552065" y="2807335"/>
            <a:ext cx="5880100" cy="339026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9939"/>
                                        </p:tgtEl>
                                        <p:attrNameLst>
                                          <p:attrName>style.visibility</p:attrName>
                                        </p:attrNameLst>
                                      </p:cBhvr>
                                      <p:to>
                                        <p:strVal val="visible"/>
                                      </p:to>
                                    </p:set>
                                    <p:animEffect transition="in" filter="blinds(horizontal)">
                                      <p:cBhvr>
                                        <p:cTn id="7" dur="500"/>
                                        <p:tgtEl>
                                          <p:spTgt spid="39939"/>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1991"/>
                                        </p:tgtEl>
                                        <p:attrNameLst>
                                          <p:attrName>style.visibility</p:attrName>
                                        </p:attrNameLst>
                                      </p:cBhvr>
                                      <p:to>
                                        <p:strVal val="visible"/>
                                      </p:to>
                                    </p:set>
                                    <p:anim calcmode="lin" valueType="num">
                                      <p:cBhvr additive="base">
                                        <p:cTn id="11" dur="500" fill="hold"/>
                                        <p:tgtEl>
                                          <p:spTgt spid="41991"/>
                                        </p:tgtEl>
                                        <p:attrNameLst>
                                          <p:attrName>ppt_x</p:attrName>
                                        </p:attrNameLst>
                                      </p:cBhvr>
                                      <p:tavLst>
                                        <p:tav tm="0">
                                          <p:val>
                                            <p:strVal val="#ppt_x"/>
                                          </p:val>
                                        </p:tav>
                                        <p:tav tm="100000">
                                          <p:val>
                                            <p:strVal val="#ppt_x"/>
                                          </p:val>
                                        </p:tav>
                                      </p:tavLst>
                                    </p:anim>
                                    <p:anim calcmode="lin" valueType="num">
                                      <p:cBhvr additive="base">
                                        <p:cTn id="12" dur="500" fill="hold"/>
                                        <p:tgtEl>
                                          <p:spTgt spid="419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20493"/>
          <p:cNvSpPr txBox="1"/>
          <p:nvPr/>
        </p:nvSpPr>
        <p:spPr>
          <a:xfrm>
            <a:off x="2458228" y="619417"/>
            <a:ext cx="6337300" cy="640080"/>
          </a:xfrm>
          <a:prstGeom prst="rect">
            <a:avLst/>
          </a:prstGeom>
          <a:noFill/>
          <a:ln w="9525">
            <a:noFill/>
          </a:ln>
        </p:spPr>
        <p:txBody>
          <a:bodyPr anchor="t">
            <a:spAutoFit/>
          </a:bodyPr>
          <a:lstStyle/>
          <a:p>
            <a:pPr lvl="0" algn="ctr">
              <a:spcBef>
                <a:spcPct val="50000"/>
              </a:spcBef>
            </a:pPr>
            <a:r>
              <a:rPr lang="zh-CN" altLang="en-US" sz="3600" b="1" dirty="0" smtClean="0">
                <a:solidFill>
                  <a:schemeClr val="tx2"/>
                </a:solidFill>
                <a:latin typeface="Arial" panose="020B0604020202020204" pitchFamily="34" charset="0"/>
                <a:ea typeface="华文仿宋" panose="02010600040101010101" pitchFamily="2" charset="-122"/>
              </a:rPr>
              <a:t>考点三   磁场对电流的作用 </a:t>
            </a:r>
            <a:endParaRPr lang="zh-CN" altLang="en-US" sz="3600" b="1" dirty="0">
              <a:solidFill>
                <a:schemeClr val="tx2"/>
              </a:solidFill>
              <a:latin typeface="Arial" panose="020B0604020202020204" pitchFamily="34" charset="0"/>
              <a:ea typeface="华文仿宋" panose="02010600040101010101" pitchFamily="2" charset="-122"/>
            </a:endParaRPr>
          </a:p>
        </p:txBody>
      </p:sp>
      <p:grpSp>
        <p:nvGrpSpPr>
          <p:cNvPr id="29701" name="组合 29700"/>
          <p:cNvGrpSpPr/>
          <p:nvPr/>
        </p:nvGrpSpPr>
        <p:grpSpPr>
          <a:xfrm>
            <a:off x="2553018" y="2357120"/>
            <a:ext cx="2162175" cy="1628775"/>
            <a:chOff x="0" y="0"/>
            <a:chExt cx="1362" cy="1026"/>
          </a:xfrm>
        </p:grpSpPr>
        <p:sp>
          <p:nvSpPr>
            <p:cNvPr id="29702" name="Freeform 16"/>
            <p:cNvSpPr>
              <a:spLocks noChangeAspect="1"/>
            </p:cNvSpPr>
            <p:nvPr/>
          </p:nvSpPr>
          <p:spPr>
            <a:xfrm rot="-5400000" flipH="1">
              <a:off x="407" y="107"/>
              <a:ext cx="486" cy="1301"/>
            </a:xfrm>
            <a:custGeom>
              <a:avLst/>
              <a:gdLst>
                <a:gd name="txL" fmla="*/ 0 w 10000"/>
                <a:gd name="txT" fmla="*/ 0 h 26000"/>
                <a:gd name="txR" fmla="*/ 10000 w 10000"/>
                <a:gd name="txB" fmla="*/ 26000 h 26000"/>
              </a:gdLst>
              <a:ahLst/>
              <a:cxnLst>
                <a:cxn ang="0">
                  <a:pos x="209" y="4004"/>
                </a:cxn>
                <a:cxn ang="0">
                  <a:pos x="627" y="4033"/>
                </a:cxn>
                <a:cxn ang="0">
                  <a:pos x="1042" y="4091"/>
                </a:cxn>
                <a:cxn ang="0">
                  <a:pos x="1452" y="4178"/>
                </a:cxn>
                <a:cxn ang="0">
                  <a:pos x="1854" y="4294"/>
                </a:cxn>
                <a:cxn ang="0">
                  <a:pos x="2248" y="4437"/>
                </a:cxn>
                <a:cxn ang="0">
                  <a:pos x="2630" y="4607"/>
                </a:cxn>
                <a:cxn ang="0">
                  <a:pos x="3000" y="4804"/>
                </a:cxn>
                <a:cxn ang="0">
                  <a:pos x="3355" y="5026"/>
                </a:cxn>
                <a:cxn ang="0">
                  <a:pos x="3694" y="5272"/>
                </a:cxn>
                <a:cxn ang="0">
                  <a:pos x="4015" y="5541"/>
                </a:cxn>
                <a:cxn ang="0">
                  <a:pos x="4316" y="5832"/>
                </a:cxn>
                <a:cxn ang="0">
                  <a:pos x="4596" y="6143"/>
                </a:cxn>
                <a:cxn ang="0">
                  <a:pos x="4854" y="6473"/>
                </a:cxn>
                <a:cxn ang="0">
                  <a:pos x="5088" y="6820"/>
                </a:cxn>
                <a:cxn ang="0">
                  <a:pos x="5298" y="7183"/>
                </a:cxn>
                <a:cxn ang="0">
                  <a:pos x="5481" y="7560"/>
                </a:cxn>
                <a:cxn ang="0">
                  <a:pos x="5638" y="7948"/>
                </a:cxn>
                <a:cxn ang="0">
                  <a:pos x="5768" y="8346"/>
                </a:cxn>
                <a:cxn ang="0">
                  <a:pos x="5869" y="8753"/>
                </a:cxn>
                <a:cxn ang="0">
                  <a:pos x="5942" y="9165"/>
                </a:cxn>
                <a:cxn ang="0">
                  <a:pos x="5985" y="9581"/>
                </a:cxn>
                <a:cxn ang="0">
                  <a:pos x="6000" y="10000"/>
                </a:cxn>
                <a:cxn ang="0">
                  <a:pos x="10000" y="26000"/>
                </a:cxn>
                <a:cxn ang="0">
                  <a:pos x="9994" y="9651"/>
                </a:cxn>
                <a:cxn ang="0">
                  <a:pos x="9945" y="8955"/>
                </a:cxn>
                <a:cxn ang="0">
                  <a:pos x="9848" y="8264"/>
                </a:cxn>
                <a:cxn ang="0">
                  <a:pos x="9703" y="7581"/>
                </a:cxn>
                <a:cxn ang="0">
                  <a:pos x="9511" y="6910"/>
                </a:cxn>
                <a:cxn ang="0">
                  <a:pos x="9272" y="6254"/>
                </a:cxn>
                <a:cxn ang="0">
                  <a:pos x="8988" y="5616"/>
                </a:cxn>
                <a:cxn ang="0">
                  <a:pos x="8660" y="5000"/>
                </a:cxn>
                <a:cxn ang="0">
                  <a:pos x="8290" y="4408"/>
                </a:cxn>
                <a:cxn ang="0">
                  <a:pos x="7880" y="3843"/>
                </a:cxn>
                <a:cxn ang="0">
                  <a:pos x="7431" y="3309"/>
                </a:cxn>
                <a:cxn ang="0">
                  <a:pos x="6947" y="2807"/>
                </a:cxn>
                <a:cxn ang="0">
                  <a:pos x="6428" y="2340"/>
                </a:cxn>
                <a:cxn ang="0">
                  <a:pos x="5878" y="1910"/>
                </a:cxn>
                <a:cxn ang="0">
                  <a:pos x="5299" y="1520"/>
                </a:cxn>
                <a:cxn ang="0">
                  <a:pos x="4695" y="1171"/>
                </a:cxn>
                <a:cxn ang="0">
                  <a:pos x="4067" y="865"/>
                </a:cxn>
                <a:cxn ang="0">
                  <a:pos x="3420" y="603"/>
                </a:cxn>
                <a:cxn ang="0">
                  <a:pos x="2756" y="387"/>
                </a:cxn>
                <a:cxn ang="0">
                  <a:pos x="2079" y="219"/>
                </a:cxn>
                <a:cxn ang="0">
                  <a:pos x="1392" y="97"/>
                </a:cxn>
                <a:cxn ang="0">
                  <a:pos x="698" y="24"/>
                </a:cxn>
                <a:cxn ang="0">
                  <a:pos x="0" y="0"/>
                </a:cxn>
              </a:cxnLst>
              <a:rect l="txL" t="txT" r="txR" b="txB"/>
              <a:pathLst>
                <a:path w="10000" h="26000">
                  <a:moveTo>
                    <a:pt x="0" y="4000"/>
                  </a:moveTo>
                  <a:lnTo>
                    <a:pt x="209" y="4004"/>
                  </a:lnTo>
                  <a:lnTo>
                    <a:pt x="419" y="4015"/>
                  </a:lnTo>
                  <a:lnTo>
                    <a:pt x="627" y="4033"/>
                  </a:lnTo>
                  <a:lnTo>
                    <a:pt x="835" y="4058"/>
                  </a:lnTo>
                  <a:lnTo>
                    <a:pt x="1042" y="4091"/>
                  </a:lnTo>
                  <a:lnTo>
                    <a:pt x="1247" y="4131"/>
                  </a:lnTo>
                  <a:lnTo>
                    <a:pt x="1452" y="4178"/>
                  </a:lnTo>
                  <a:lnTo>
                    <a:pt x="1654" y="4232"/>
                  </a:lnTo>
                  <a:lnTo>
                    <a:pt x="1854" y="4294"/>
                  </a:lnTo>
                  <a:lnTo>
                    <a:pt x="2052" y="4362"/>
                  </a:lnTo>
                  <a:lnTo>
                    <a:pt x="2248" y="4437"/>
                  </a:lnTo>
                  <a:lnTo>
                    <a:pt x="2440" y="4519"/>
                  </a:lnTo>
                  <a:lnTo>
                    <a:pt x="2630" y="4607"/>
                  </a:lnTo>
                  <a:lnTo>
                    <a:pt x="2817" y="4702"/>
                  </a:lnTo>
                  <a:lnTo>
                    <a:pt x="3000" y="4804"/>
                  </a:lnTo>
                  <a:lnTo>
                    <a:pt x="3180" y="4912"/>
                  </a:lnTo>
                  <a:lnTo>
                    <a:pt x="3355" y="5026"/>
                  </a:lnTo>
                  <a:lnTo>
                    <a:pt x="3527" y="5146"/>
                  </a:lnTo>
                  <a:lnTo>
                    <a:pt x="3694" y="5272"/>
                  </a:lnTo>
                  <a:lnTo>
                    <a:pt x="3857" y="5404"/>
                  </a:lnTo>
                  <a:lnTo>
                    <a:pt x="4015" y="5541"/>
                  </a:lnTo>
                  <a:lnTo>
                    <a:pt x="4168" y="5684"/>
                  </a:lnTo>
                  <a:lnTo>
                    <a:pt x="4316" y="5832"/>
                  </a:lnTo>
                  <a:lnTo>
                    <a:pt x="4459" y="5985"/>
                  </a:lnTo>
                  <a:lnTo>
                    <a:pt x="4596" y="6143"/>
                  </a:lnTo>
                  <a:lnTo>
                    <a:pt x="4728" y="6306"/>
                  </a:lnTo>
                  <a:lnTo>
                    <a:pt x="4854" y="6473"/>
                  </a:lnTo>
                  <a:lnTo>
                    <a:pt x="4974" y="6645"/>
                  </a:lnTo>
                  <a:lnTo>
                    <a:pt x="5088" y="6820"/>
                  </a:lnTo>
                  <a:lnTo>
                    <a:pt x="5196" y="7000"/>
                  </a:lnTo>
                  <a:lnTo>
                    <a:pt x="5298" y="7183"/>
                  </a:lnTo>
                  <a:lnTo>
                    <a:pt x="5393" y="7370"/>
                  </a:lnTo>
                  <a:lnTo>
                    <a:pt x="5481" y="7560"/>
                  </a:lnTo>
                  <a:lnTo>
                    <a:pt x="5563" y="7752"/>
                  </a:lnTo>
                  <a:lnTo>
                    <a:pt x="5638" y="7948"/>
                  </a:lnTo>
                  <a:lnTo>
                    <a:pt x="5706" y="8146"/>
                  </a:lnTo>
                  <a:lnTo>
                    <a:pt x="5768" y="8346"/>
                  </a:lnTo>
                  <a:lnTo>
                    <a:pt x="5822" y="8548"/>
                  </a:lnTo>
                  <a:lnTo>
                    <a:pt x="5869" y="8753"/>
                  </a:lnTo>
                  <a:lnTo>
                    <a:pt x="5909" y="8958"/>
                  </a:lnTo>
                  <a:lnTo>
                    <a:pt x="5942" y="9165"/>
                  </a:lnTo>
                  <a:lnTo>
                    <a:pt x="5967" y="9373"/>
                  </a:lnTo>
                  <a:lnTo>
                    <a:pt x="5985" y="9581"/>
                  </a:lnTo>
                  <a:lnTo>
                    <a:pt x="5996" y="9791"/>
                  </a:lnTo>
                  <a:lnTo>
                    <a:pt x="6000" y="10000"/>
                  </a:lnTo>
                  <a:lnTo>
                    <a:pt x="6000" y="26000"/>
                  </a:lnTo>
                  <a:lnTo>
                    <a:pt x="10000" y="26000"/>
                  </a:lnTo>
                  <a:lnTo>
                    <a:pt x="10000" y="10000"/>
                  </a:lnTo>
                  <a:lnTo>
                    <a:pt x="9994" y="9651"/>
                  </a:lnTo>
                  <a:lnTo>
                    <a:pt x="9976" y="9302"/>
                  </a:lnTo>
                  <a:lnTo>
                    <a:pt x="9945" y="8955"/>
                  </a:lnTo>
                  <a:lnTo>
                    <a:pt x="9903" y="8608"/>
                  </a:lnTo>
                  <a:lnTo>
                    <a:pt x="9848" y="8264"/>
                  </a:lnTo>
                  <a:lnTo>
                    <a:pt x="9781" y="7921"/>
                  </a:lnTo>
                  <a:lnTo>
                    <a:pt x="9703" y="7581"/>
                  </a:lnTo>
                  <a:lnTo>
                    <a:pt x="9613" y="7244"/>
                  </a:lnTo>
                  <a:lnTo>
                    <a:pt x="9511" y="6910"/>
                  </a:lnTo>
                  <a:lnTo>
                    <a:pt x="9397" y="6580"/>
                  </a:lnTo>
                  <a:lnTo>
                    <a:pt x="9272" y="6254"/>
                  </a:lnTo>
                  <a:lnTo>
                    <a:pt x="9135" y="5933"/>
                  </a:lnTo>
                  <a:lnTo>
                    <a:pt x="8988" y="5616"/>
                  </a:lnTo>
                  <a:lnTo>
                    <a:pt x="8829" y="5305"/>
                  </a:lnTo>
                  <a:lnTo>
                    <a:pt x="8660" y="5000"/>
                  </a:lnTo>
                  <a:lnTo>
                    <a:pt x="8480" y="4701"/>
                  </a:lnTo>
                  <a:lnTo>
                    <a:pt x="8290" y="4408"/>
                  </a:lnTo>
                  <a:lnTo>
                    <a:pt x="8090" y="4122"/>
                  </a:lnTo>
                  <a:lnTo>
                    <a:pt x="7880" y="3843"/>
                  </a:lnTo>
                  <a:lnTo>
                    <a:pt x="7660" y="3572"/>
                  </a:lnTo>
                  <a:lnTo>
                    <a:pt x="7431" y="3309"/>
                  </a:lnTo>
                  <a:lnTo>
                    <a:pt x="7193" y="3053"/>
                  </a:lnTo>
                  <a:lnTo>
                    <a:pt x="6947" y="2807"/>
                  </a:lnTo>
                  <a:lnTo>
                    <a:pt x="6691" y="2569"/>
                  </a:lnTo>
                  <a:lnTo>
                    <a:pt x="6428" y="2340"/>
                  </a:lnTo>
                  <a:lnTo>
                    <a:pt x="6157" y="2120"/>
                  </a:lnTo>
                  <a:lnTo>
                    <a:pt x="5878" y="1910"/>
                  </a:lnTo>
                  <a:lnTo>
                    <a:pt x="5592" y="1710"/>
                  </a:lnTo>
                  <a:lnTo>
                    <a:pt x="5299" y="1520"/>
                  </a:lnTo>
                  <a:lnTo>
                    <a:pt x="5000" y="1340"/>
                  </a:lnTo>
                  <a:lnTo>
                    <a:pt x="4695" y="1171"/>
                  </a:lnTo>
                  <a:lnTo>
                    <a:pt x="4384" y="1012"/>
                  </a:lnTo>
                  <a:lnTo>
                    <a:pt x="4067" y="865"/>
                  </a:lnTo>
                  <a:lnTo>
                    <a:pt x="3746" y="728"/>
                  </a:lnTo>
                  <a:lnTo>
                    <a:pt x="3420" y="603"/>
                  </a:lnTo>
                  <a:lnTo>
                    <a:pt x="3090" y="489"/>
                  </a:lnTo>
                  <a:lnTo>
                    <a:pt x="2756" y="387"/>
                  </a:lnTo>
                  <a:lnTo>
                    <a:pt x="2419" y="297"/>
                  </a:lnTo>
                  <a:lnTo>
                    <a:pt x="2079" y="219"/>
                  </a:lnTo>
                  <a:lnTo>
                    <a:pt x="1736" y="152"/>
                  </a:lnTo>
                  <a:lnTo>
                    <a:pt x="1392" y="97"/>
                  </a:lnTo>
                  <a:lnTo>
                    <a:pt x="1045" y="55"/>
                  </a:lnTo>
                  <a:lnTo>
                    <a:pt x="698" y="24"/>
                  </a:lnTo>
                  <a:lnTo>
                    <a:pt x="349" y="6"/>
                  </a:lnTo>
                  <a:lnTo>
                    <a:pt x="0" y="0"/>
                  </a:lnTo>
                </a:path>
              </a:pathLst>
            </a:custGeom>
            <a:solidFill>
              <a:srgbClr val="3366FF">
                <a:alpha val="100000"/>
              </a:srgbClr>
            </a:solidFill>
            <a:ln w="9525" cap="flat" cmpd="sng">
              <a:prstDash val="solid"/>
              <a:headEnd type="none" w="med" len="med"/>
              <a:tailEnd type="none" w="med" len="med"/>
            </a:ln>
            <a:scene3d>
              <a:camera prst="legacyObliqueTopRight">
                <a:rot lat="0" lon="0" rev="0"/>
              </a:camera>
              <a:lightRig rig="legacyFlat3" dir="b"/>
            </a:scene3d>
            <a:sp3d extrusionH="430200" prstMaterial="legacyMatte">
              <a:bevelT w="13500" h="13500" prst="angle"/>
              <a:bevelB w="13500" h="13500" prst="angle"/>
              <a:extrusionClr>
                <a:srgbClr val="3366FF"/>
              </a:extrusionClr>
            </a:sp3d>
          </p:spPr>
          <p:txBody>
            <a:bodyPr/>
            <a:lstStyle/>
            <a:p>
              <a:endParaRPr lang="zh-CN" altLang="en-US"/>
            </a:p>
          </p:txBody>
        </p:sp>
        <p:sp>
          <p:nvSpPr>
            <p:cNvPr id="29703" name="Freeform 18"/>
            <p:cNvSpPr>
              <a:spLocks noChangeAspect="1"/>
            </p:cNvSpPr>
            <p:nvPr/>
          </p:nvSpPr>
          <p:spPr>
            <a:xfrm rot="16200000">
              <a:off x="407" y="-370"/>
              <a:ext cx="486" cy="1301"/>
            </a:xfrm>
            <a:custGeom>
              <a:avLst/>
              <a:gdLst>
                <a:gd name="txL" fmla="*/ 0 w 10000"/>
                <a:gd name="txT" fmla="*/ 0 h 26000"/>
                <a:gd name="txR" fmla="*/ 10000 w 10000"/>
                <a:gd name="txB" fmla="*/ 26000 h 26000"/>
              </a:gdLst>
              <a:ahLst/>
              <a:cxnLst>
                <a:cxn ang="0">
                  <a:pos x="209" y="4004"/>
                </a:cxn>
                <a:cxn ang="0">
                  <a:pos x="627" y="4033"/>
                </a:cxn>
                <a:cxn ang="0">
                  <a:pos x="1042" y="4091"/>
                </a:cxn>
                <a:cxn ang="0">
                  <a:pos x="1452" y="4178"/>
                </a:cxn>
                <a:cxn ang="0">
                  <a:pos x="1854" y="4294"/>
                </a:cxn>
                <a:cxn ang="0">
                  <a:pos x="2248" y="4437"/>
                </a:cxn>
                <a:cxn ang="0">
                  <a:pos x="2630" y="4607"/>
                </a:cxn>
                <a:cxn ang="0">
                  <a:pos x="3000" y="4804"/>
                </a:cxn>
                <a:cxn ang="0">
                  <a:pos x="3355" y="5026"/>
                </a:cxn>
                <a:cxn ang="0">
                  <a:pos x="3694" y="5272"/>
                </a:cxn>
                <a:cxn ang="0">
                  <a:pos x="4015" y="5541"/>
                </a:cxn>
                <a:cxn ang="0">
                  <a:pos x="4316" y="5832"/>
                </a:cxn>
                <a:cxn ang="0">
                  <a:pos x="4596" y="6143"/>
                </a:cxn>
                <a:cxn ang="0">
                  <a:pos x="4854" y="6473"/>
                </a:cxn>
                <a:cxn ang="0">
                  <a:pos x="5088" y="6820"/>
                </a:cxn>
                <a:cxn ang="0">
                  <a:pos x="5298" y="7183"/>
                </a:cxn>
                <a:cxn ang="0">
                  <a:pos x="5481" y="7560"/>
                </a:cxn>
                <a:cxn ang="0">
                  <a:pos x="5638" y="7948"/>
                </a:cxn>
                <a:cxn ang="0">
                  <a:pos x="5768" y="8346"/>
                </a:cxn>
                <a:cxn ang="0">
                  <a:pos x="5869" y="8753"/>
                </a:cxn>
                <a:cxn ang="0">
                  <a:pos x="5942" y="9165"/>
                </a:cxn>
                <a:cxn ang="0">
                  <a:pos x="5985" y="9581"/>
                </a:cxn>
                <a:cxn ang="0">
                  <a:pos x="6000" y="10000"/>
                </a:cxn>
                <a:cxn ang="0">
                  <a:pos x="10000" y="26000"/>
                </a:cxn>
                <a:cxn ang="0">
                  <a:pos x="9994" y="9651"/>
                </a:cxn>
                <a:cxn ang="0">
                  <a:pos x="9945" y="8955"/>
                </a:cxn>
                <a:cxn ang="0">
                  <a:pos x="9848" y="8264"/>
                </a:cxn>
                <a:cxn ang="0">
                  <a:pos x="9703" y="7581"/>
                </a:cxn>
                <a:cxn ang="0">
                  <a:pos x="9511" y="6910"/>
                </a:cxn>
                <a:cxn ang="0">
                  <a:pos x="9272" y="6254"/>
                </a:cxn>
                <a:cxn ang="0">
                  <a:pos x="8988" y="5616"/>
                </a:cxn>
                <a:cxn ang="0">
                  <a:pos x="8660" y="5000"/>
                </a:cxn>
                <a:cxn ang="0">
                  <a:pos x="8290" y="4408"/>
                </a:cxn>
                <a:cxn ang="0">
                  <a:pos x="7880" y="3843"/>
                </a:cxn>
                <a:cxn ang="0">
                  <a:pos x="7431" y="3309"/>
                </a:cxn>
                <a:cxn ang="0">
                  <a:pos x="6947" y="2807"/>
                </a:cxn>
                <a:cxn ang="0">
                  <a:pos x="6428" y="2340"/>
                </a:cxn>
                <a:cxn ang="0">
                  <a:pos x="5878" y="1910"/>
                </a:cxn>
                <a:cxn ang="0">
                  <a:pos x="5299" y="1520"/>
                </a:cxn>
                <a:cxn ang="0">
                  <a:pos x="4695" y="1171"/>
                </a:cxn>
                <a:cxn ang="0">
                  <a:pos x="4067" y="865"/>
                </a:cxn>
                <a:cxn ang="0">
                  <a:pos x="3420" y="603"/>
                </a:cxn>
                <a:cxn ang="0">
                  <a:pos x="2756" y="387"/>
                </a:cxn>
                <a:cxn ang="0">
                  <a:pos x="2079" y="219"/>
                </a:cxn>
                <a:cxn ang="0">
                  <a:pos x="1392" y="97"/>
                </a:cxn>
                <a:cxn ang="0">
                  <a:pos x="698" y="24"/>
                </a:cxn>
                <a:cxn ang="0">
                  <a:pos x="0" y="0"/>
                </a:cxn>
              </a:cxnLst>
              <a:rect l="txL" t="txT" r="txR" b="txB"/>
              <a:pathLst>
                <a:path w="10000" h="26000">
                  <a:moveTo>
                    <a:pt x="0" y="4000"/>
                  </a:moveTo>
                  <a:lnTo>
                    <a:pt x="209" y="4004"/>
                  </a:lnTo>
                  <a:lnTo>
                    <a:pt x="419" y="4015"/>
                  </a:lnTo>
                  <a:lnTo>
                    <a:pt x="627" y="4033"/>
                  </a:lnTo>
                  <a:lnTo>
                    <a:pt x="835" y="4058"/>
                  </a:lnTo>
                  <a:lnTo>
                    <a:pt x="1042" y="4091"/>
                  </a:lnTo>
                  <a:lnTo>
                    <a:pt x="1247" y="4131"/>
                  </a:lnTo>
                  <a:lnTo>
                    <a:pt x="1452" y="4178"/>
                  </a:lnTo>
                  <a:lnTo>
                    <a:pt x="1654" y="4232"/>
                  </a:lnTo>
                  <a:lnTo>
                    <a:pt x="1854" y="4294"/>
                  </a:lnTo>
                  <a:lnTo>
                    <a:pt x="2052" y="4362"/>
                  </a:lnTo>
                  <a:lnTo>
                    <a:pt x="2248" y="4437"/>
                  </a:lnTo>
                  <a:lnTo>
                    <a:pt x="2440" y="4519"/>
                  </a:lnTo>
                  <a:lnTo>
                    <a:pt x="2630" y="4607"/>
                  </a:lnTo>
                  <a:lnTo>
                    <a:pt x="2817" y="4702"/>
                  </a:lnTo>
                  <a:lnTo>
                    <a:pt x="3000" y="4804"/>
                  </a:lnTo>
                  <a:lnTo>
                    <a:pt x="3180" y="4912"/>
                  </a:lnTo>
                  <a:lnTo>
                    <a:pt x="3355" y="5026"/>
                  </a:lnTo>
                  <a:lnTo>
                    <a:pt x="3527" y="5146"/>
                  </a:lnTo>
                  <a:lnTo>
                    <a:pt x="3694" y="5272"/>
                  </a:lnTo>
                  <a:lnTo>
                    <a:pt x="3857" y="5404"/>
                  </a:lnTo>
                  <a:lnTo>
                    <a:pt x="4015" y="5541"/>
                  </a:lnTo>
                  <a:lnTo>
                    <a:pt x="4168" y="5684"/>
                  </a:lnTo>
                  <a:lnTo>
                    <a:pt x="4316" y="5832"/>
                  </a:lnTo>
                  <a:lnTo>
                    <a:pt x="4459" y="5985"/>
                  </a:lnTo>
                  <a:lnTo>
                    <a:pt x="4596" y="6143"/>
                  </a:lnTo>
                  <a:lnTo>
                    <a:pt x="4728" y="6306"/>
                  </a:lnTo>
                  <a:lnTo>
                    <a:pt x="4854" y="6473"/>
                  </a:lnTo>
                  <a:lnTo>
                    <a:pt x="4974" y="6645"/>
                  </a:lnTo>
                  <a:lnTo>
                    <a:pt x="5088" y="6820"/>
                  </a:lnTo>
                  <a:lnTo>
                    <a:pt x="5196" y="7000"/>
                  </a:lnTo>
                  <a:lnTo>
                    <a:pt x="5298" y="7183"/>
                  </a:lnTo>
                  <a:lnTo>
                    <a:pt x="5393" y="7370"/>
                  </a:lnTo>
                  <a:lnTo>
                    <a:pt x="5481" y="7560"/>
                  </a:lnTo>
                  <a:lnTo>
                    <a:pt x="5563" y="7752"/>
                  </a:lnTo>
                  <a:lnTo>
                    <a:pt x="5638" y="7948"/>
                  </a:lnTo>
                  <a:lnTo>
                    <a:pt x="5706" y="8146"/>
                  </a:lnTo>
                  <a:lnTo>
                    <a:pt x="5768" y="8346"/>
                  </a:lnTo>
                  <a:lnTo>
                    <a:pt x="5822" y="8548"/>
                  </a:lnTo>
                  <a:lnTo>
                    <a:pt x="5869" y="8753"/>
                  </a:lnTo>
                  <a:lnTo>
                    <a:pt x="5909" y="8958"/>
                  </a:lnTo>
                  <a:lnTo>
                    <a:pt x="5942" y="9165"/>
                  </a:lnTo>
                  <a:lnTo>
                    <a:pt x="5967" y="9373"/>
                  </a:lnTo>
                  <a:lnTo>
                    <a:pt x="5985" y="9581"/>
                  </a:lnTo>
                  <a:lnTo>
                    <a:pt x="5996" y="9791"/>
                  </a:lnTo>
                  <a:lnTo>
                    <a:pt x="6000" y="10000"/>
                  </a:lnTo>
                  <a:lnTo>
                    <a:pt x="6000" y="26000"/>
                  </a:lnTo>
                  <a:lnTo>
                    <a:pt x="10000" y="26000"/>
                  </a:lnTo>
                  <a:lnTo>
                    <a:pt x="10000" y="10000"/>
                  </a:lnTo>
                  <a:lnTo>
                    <a:pt x="9994" y="9651"/>
                  </a:lnTo>
                  <a:lnTo>
                    <a:pt x="9976" y="9302"/>
                  </a:lnTo>
                  <a:lnTo>
                    <a:pt x="9945" y="8955"/>
                  </a:lnTo>
                  <a:lnTo>
                    <a:pt x="9903" y="8608"/>
                  </a:lnTo>
                  <a:lnTo>
                    <a:pt x="9848" y="8264"/>
                  </a:lnTo>
                  <a:lnTo>
                    <a:pt x="9781" y="7921"/>
                  </a:lnTo>
                  <a:lnTo>
                    <a:pt x="9703" y="7581"/>
                  </a:lnTo>
                  <a:lnTo>
                    <a:pt x="9613" y="7244"/>
                  </a:lnTo>
                  <a:lnTo>
                    <a:pt x="9511" y="6910"/>
                  </a:lnTo>
                  <a:lnTo>
                    <a:pt x="9397" y="6580"/>
                  </a:lnTo>
                  <a:lnTo>
                    <a:pt x="9272" y="6254"/>
                  </a:lnTo>
                  <a:lnTo>
                    <a:pt x="9135" y="5933"/>
                  </a:lnTo>
                  <a:lnTo>
                    <a:pt x="8988" y="5616"/>
                  </a:lnTo>
                  <a:lnTo>
                    <a:pt x="8829" y="5305"/>
                  </a:lnTo>
                  <a:lnTo>
                    <a:pt x="8660" y="5000"/>
                  </a:lnTo>
                  <a:lnTo>
                    <a:pt x="8480" y="4701"/>
                  </a:lnTo>
                  <a:lnTo>
                    <a:pt x="8290" y="4408"/>
                  </a:lnTo>
                  <a:lnTo>
                    <a:pt x="8090" y="4122"/>
                  </a:lnTo>
                  <a:lnTo>
                    <a:pt x="7880" y="3843"/>
                  </a:lnTo>
                  <a:lnTo>
                    <a:pt x="7660" y="3572"/>
                  </a:lnTo>
                  <a:lnTo>
                    <a:pt x="7431" y="3309"/>
                  </a:lnTo>
                  <a:lnTo>
                    <a:pt x="7193" y="3053"/>
                  </a:lnTo>
                  <a:lnTo>
                    <a:pt x="6947" y="2807"/>
                  </a:lnTo>
                  <a:lnTo>
                    <a:pt x="6691" y="2569"/>
                  </a:lnTo>
                  <a:lnTo>
                    <a:pt x="6428" y="2340"/>
                  </a:lnTo>
                  <a:lnTo>
                    <a:pt x="6157" y="2120"/>
                  </a:lnTo>
                  <a:lnTo>
                    <a:pt x="5878" y="1910"/>
                  </a:lnTo>
                  <a:lnTo>
                    <a:pt x="5592" y="1710"/>
                  </a:lnTo>
                  <a:lnTo>
                    <a:pt x="5299" y="1520"/>
                  </a:lnTo>
                  <a:lnTo>
                    <a:pt x="5000" y="1340"/>
                  </a:lnTo>
                  <a:lnTo>
                    <a:pt x="4695" y="1171"/>
                  </a:lnTo>
                  <a:lnTo>
                    <a:pt x="4384" y="1012"/>
                  </a:lnTo>
                  <a:lnTo>
                    <a:pt x="4067" y="865"/>
                  </a:lnTo>
                  <a:lnTo>
                    <a:pt x="3746" y="728"/>
                  </a:lnTo>
                  <a:lnTo>
                    <a:pt x="3420" y="603"/>
                  </a:lnTo>
                  <a:lnTo>
                    <a:pt x="3090" y="489"/>
                  </a:lnTo>
                  <a:lnTo>
                    <a:pt x="2756" y="387"/>
                  </a:lnTo>
                  <a:lnTo>
                    <a:pt x="2419" y="297"/>
                  </a:lnTo>
                  <a:lnTo>
                    <a:pt x="2079" y="219"/>
                  </a:lnTo>
                  <a:lnTo>
                    <a:pt x="1736" y="152"/>
                  </a:lnTo>
                  <a:lnTo>
                    <a:pt x="1392" y="97"/>
                  </a:lnTo>
                  <a:lnTo>
                    <a:pt x="1045" y="55"/>
                  </a:lnTo>
                  <a:lnTo>
                    <a:pt x="698" y="24"/>
                  </a:lnTo>
                  <a:lnTo>
                    <a:pt x="349" y="6"/>
                  </a:lnTo>
                  <a:lnTo>
                    <a:pt x="0" y="0"/>
                  </a:lnTo>
                </a:path>
              </a:pathLst>
            </a:custGeom>
            <a:solidFill>
              <a:srgbClr val="FF6600">
                <a:alpha val="100000"/>
              </a:srgbClr>
            </a:solidFill>
            <a:ln w="9525" cap="flat" cmpd="sng">
              <a:prstDash val="solid"/>
              <a:headEnd type="none" w="med" len="med"/>
              <a:tailEnd type="none" w="med" len="med"/>
            </a:ln>
            <a:scene3d>
              <a:camera prst="legacyObliqueTopRight">
                <a:rot lat="0" lon="0" rev="0"/>
              </a:camera>
              <a:lightRig rig="legacyFlat3" dir="b"/>
            </a:scene3d>
            <a:sp3d extrusionH="430200" prstMaterial="legacyMatte">
              <a:bevelT w="13500" h="13500" prst="angle"/>
              <a:bevelB w="13500" h="13500" prst="angle"/>
              <a:extrusionClr>
                <a:srgbClr val="FF6600"/>
              </a:extrusionClr>
            </a:sp3d>
          </p:spPr>
          <p:txBody>
            <a:bodyPr/>
            <a:lstStyle/>
            <a:p>
              <a:endParaRPr lang="zh-CN" altLang="en-US"/>
            </a:p>
          </p:txBody>
        </p:sp>
        <p:sp>
          <p:nvSpPr>
            <p:cNvPr id="29704" name="Text Box 19"/>
            <p:cNvSpPr txBox="1"/>
            <p:nvPr/>
          </p:nvSpPr>
          <p:spPr>
            <a:xfrm>
              <a:off x="1066" y="0"/>
              <a:ext cx="296" cy="1026"/>
            </a:xfrm>
            <a:prstGeom prst="rect">
              <a:avLst/>
            </a:prstGeom>
            <a:noFill/>
            <a:ln w="9525">
              <a:noFill/>
            </a:ln>
          </p:spPr>
          <p:txBody>
            <a:bodyPr vert="horz" wrap="square" anchor="t">
              <a:spAutoFit/>
            </a:bodyPr>
            <a:lstStyle/>
            <a:p>
              <a:pPr lvl="0" eaLnBrk="1" hangingPunct="1">
                <a:lnSpc>
                  <a:spcPct val="90000"/>
                </a:lnSpc>
              </a:pPr>
              <a:r>
                <a:rPr lang="en-US" altLang="x-none" sz="2800" b="1" dirty="0">
                  <a:solidFill>
                    <a:schemeClr val="hlink"/>
                  </a:solidFill>
                  <a:latin typeface="Times New Roman" panose="02020603050405020304" pitchFamily="18" charset="0"/>
                  <a:ea typeface="宋体" panose="02010600030101010101" pitchFamily="2" charset="-122"/>
                </a:rPr>
                <a:t>S</a:t>
              </a:r>
            </a:p>
            <a:p>
              <a:pPr lvl="0" eaLnBrk="1" hangingPunct="1">
                <a:lnSpc>
                  <a:spcPct val="90000"/>
                </a:lnSpc>
              </a:pPr>
              <a:endParaRPr lang="en-US" altLang="x-none" sz="2800" b="1" dirty="0">
                <a:solidFill>
                  <a:schemeClr val="hlink"/>
                </a:solidFill>
                <a:latin typeface="Times New Roman" panose="02020603050405020304" pitchFamily="18" charset="0"/>
                <a:ea typeface="宋体" panose="02010600030101010101" pitchFamily="2" charset="-122"/>
              </a:endParaRPr>
            </a:p>
            <a:p>
              <a:pPr lvl="0" eaLnBrk="1" hangingPunct="1">
                <a:lnSpc>
                  <a:spcPct val="90000"/>
                </a:lnSpc>
              </a:pPr>
              <a:endParaRPr lang="en-US" altLang="x-none" sz="2800" b="1" dirty="0">
                <a:solidFill>
                  <a:schemeClr val="hlink"/>
                </a:solidFill>
                <a:latin typeface="Times New Roman" panose="02020603050405020304" pitchFamily="18" charset="0"/>
                <a:ea typeface="宋体" panose="02010600030101010101" pitchFamily="2" charset="-122"/>
              </a:endParaRPr>
            </a:p>
            <a:p>
              <a:pPr lvl="0" eaLnBrk="1" hangingPunct="1">
                <a:lnSpc>
                  <a:spcPct val="90000"/>
                </a:lnSpc>
              </a:pPr>
              <a:r>
                <a:rPr lang="en-US" altLang="x-none" sz="2800" b="1" dirty="0">
                  <a:solidFill>
                    <a:srgbClr val="FF0000"/>
                  </a:solidFill>
                  <a:latin typeface="Times New Roman" panose="02020603050405020304" pitchFamily="18" charset="0"/>
                  <a:ea typeface="宋体" panose="02010600030101010101" pitchFamily="2" charset="-122"/>
                </a:rPr>
                <a:t>N</a:t>
              </a:r>
            </a:p>
          </p:txBody>
        </p:sp>
      </p:grpSp>
      <p:grpSp>
        <p:nvGrpSpPr>
          <p:cNvPr id="29705" name="组合 29704"/>
          <p:cNvGrpSpPr/>
          <p:nvPr/>
        </p:nvGrpSpPr>
        <p:grpSpPr>
          <a:xfrm>
            <a:off x="6049010" y="1847533"/>
            <a:ext cx="2746375" cy="2138362"/>
            <a:chOff x="0" y="0"/>
            <a:chExt cx="2060" cy="1667"/>
          </a:xfrm>
        </p:grpSpPr>
        <p:sp>
          <p:nvSpPr>
            <p:cNvPr id="29706" name="AutoShape 17"/>
            <p:cNvSpPr/>
            <p:nvPr/>
          </p:nvSpPr>
          <p:spPr>
            <a:xfrm rot="13176106">
              <a:off x="495" y="68"/>
              <a:ext cx="96" cy="1584"/>
            </a:xfrm>
            <a:prstGeom prst="can">
              <a:avLst>
                <a:gd name="adj" fmla="val 124972"/>
              </a:avLst>
            </a:prstGeom>
            <a:solidFill>
              <a:schemeClr val="accent1">
                <a:alpha val="100000"/>
              </a:schemeClr>
            </a:solidFill>
            <a:ln w="9525" cap="flat" cmpd="sng">
              <a:solidFill>
                <a:schemeClr val="tx1"/>
              </a:solidFill>
              <a:prstDash val="solid"/>
              <a:headEnd type="none" w="med" len="med"/>
              <a:tailEnd type="none" w="med" len="med"/>
            </a:ln>
          </p:spPr>
          <p:txBody>
            <a:bodyPr rot="10800000" vert="horz" wrap="none" anchor="ctr"/>
            <a:lstStyle/>
            <a:p>
              <a:pPr lvl="0" eaLnBrk="1" hangingPunct="1">
                <a:lnSpc>
                  <a:spcPct val="120000"/>
                </a:lnSpc>
              </a:pPr>
              <a:endParaRPr lang="zh-CN" altLang="en-US" sz="2800" b="1" dirty="0">
                <a:latin typeface="宋体" panose="02010600030101010101" pitchFamily="2" charset="-122"/>
                <a:ea typeface="宋体" panose="02010600030101010101" pitchFamily="2" charset="-122"/>
              </a:endParaRPr>
            </a:p>
          </p:txBody>
        </p:sp>
        <p:grpSp>
          <p:nvGrpSpPr>
            <p:cNvPr id="29707" name="组合 29706"/>
            <p:cNvGrpSpPr/>
            <p:nvPr/>
          </p:nvGrpSpPr>
          <p:grpSpPr>
            <a:xfrm>
              <a:off x="382" y="477"/>
              <a:ext cx="549" cy="576"/>
              <a:chOff x="0" y="0"/>
              <a:chExt cx="549" cy="576"/>
            </a:xfrm>
          </p:grpSpPr>
          <p:sp>
            <p:nvSpPr>
              <p:cNvPr id="29708" name="Line 21"/>
              <p:cNvSpPr/>
              <p:nvPr/>
            </p:nvSpPr>
            <p:spPr>
              <a:xfrm flipH="1">
                <a:off x="0" y="0"/>
                <a:ext cx="480" cy="576"/>
              </a:xfrm>
              <a:prstGeom prst="line">
                <a:avLst/>
              </a:prstGeom>
              <a:ln w="38100" cap="flat" cmpd="sng">
                <a:solidFill>
                  <a:srgbClr val="FF0000"/>
                </a:solidFill>
                <a:prstDash val="solid"/>
                <a:headEnd type="none" w="med" len="med"/>
                <a:tailEnd type="triangle" w="med" len="med"/>
              </a:ln>
            </p:spPr>
          </p:sp>
          <p:sp>
            <p:nvSpPr>
              <p:cNvPr id="29709" name="Text Box 22"/>
              <p:cNvSpPr txBox="1"/>
              <p:nvPr/>
            </p:nvSpPr>
            <p:spPr>
              <a:xfrm>
                <a:off x="323" y="144"/>
                <a:ext cx="226" cy="399"/>
              </a:xfrm>
              <a:prstGeom prst="rect">
                <a:avLst/>
              </a:prstGeom>
              <a:noFill/>
              <a:ln w="9525">
                <a:noFill/>
              </a:ln>
            </p:spPr>
            <p:txBody>
              <a:bodyPr vert="horz" wrap="square" anchor="t">
                <a:spAutoFit/>
              </a:bodyPr>
              <a:lstStyle/>
              <a:p>
                <a:pPr lvl="0" eaLnBrk="1" hangingPunct="1">
                  <a:lnSpc>
                    <a:spcPct val="120000"/>
                  </a:lnSpc>
                </a:pPr>
                <a:r>
                  <a:rPr lang="en-US" altLang="x-none" sz="2800" b="1" i="1" dirty="0">
                    <a:solidFill>
                      <a:srgbClr val="FF0000"/>
                    </a:solidFill>
                    <a:latin typeface="Times New Roman" panose="02020603050405020304" pitchFamily="18" charset="0"/>
                    <a:ea typeface="宋体" panose="02010600030101010101" pitchFamily="2" charset="-122"/>
                  </a:rPr>
                  <a:t>I</a:t>
                </a:r>
              </a:p>
            </p:txBody>
          </p:sp>
        </p:grpSp>
        <p:sp>
          <p:nvSpPr>
            <p:cNvPr id="29710" name="Freeform 24"/>
            <p:cNvSpPr/>
            <p:nvPr/>
          </p:nvSpPr>
          <p:spPr>
            <a:xfrm>
              <a:off x="1040" y="30"/>
              <a:ext cx="680" cy="243"/>
            </a:xfrm>
            <a:custGeom>
              <a:avLst/>
              <a:gdLst>
                <a:gd name="txL" fmla="*/ 0 w 680"/>
                <a:gd name="txT" fmla="*/ 0 h 243"/>
                <a:gd name="txR" fmla="*/ 680 w 680"/>
                <a:gd name="txB" fmla="*/ 243 h 243"/>
              </a:gdLst>
              <a:ahLst/>
              <a:cxnLst>
                <a:cxn ang="0">
                  <a:pos x="0" y="243"/>
                </a:cxn>
                <a:cxn ang="0">
                  <a:pos x="136" y="38"/>
                </a:cxn>
                <a:cxn ang="0">
                  <a:pos x="408" y="16"/>
                </a:cxn>
                <a:cxn ang="0">
                  <a:pos x="680" y="106"/>
                </a:cxn>
              </a:cxnLst>
              <a:rect l="txL" t="txT" r="txR" b="txB"/>
              <a:pathLst>
                <a:path w="680" h="243">
                  <a:moveTo>
                    <a:pt x="0" y="243"/>
                  </a:moveTo>
                  <a:cubicBezTo>
                    <a:pt x="34" y="159"/>
                    <a:pt x="68" y="76"/>
                    <a:pt x="136" y="38"/>
                  </a:cubicBezTo>
                  <a:cubicBezTo>
                    <a:pt x="204" y="0"/>
                    <a:pt x="317" y="5"/>
                    <a:pt x="408" y="16"/>
                  </a:cubicBezTo>
                  <a:cubicBezTo>
                    <a:pt x="499" y="27"/>
                    <a:pt x="589" y="66"/>
                    <a:pt x="680" y="106"/>
                  </a:cubicBezTo>
                </a:path>
              </a:pathLst>
            </a:custGeom>
            <a:noFill/>
            <a:ln w="28575" cap="flat" cmpd="sng">
              <a:solidFill>
                <a:schemeClr val="tx1"/>
              </a:solidFill>
              <a:prstDash val="solid"/>
              <a:headEnd type="none" w="med" len="med"/>
              <a:tailEnd type="none" w="med" len="med"/>
            </a:ln>
          </p:spPr>
          <p:txBody>
            <a:bodyPr/>
            <a:lstStyle/>
            <a:p>
              <a:endParaRPr lang="zh-CN" altLang="en-US"/>
            </a:p>
          </p:txBody>
        </p:sp>
        <p:sp>
          <p:nvSpPr>
            <p:cNvPr id="29711" name="Freeform 25"/>
            <p:cNvSpPr/>
            <p:nvPr/>
          </p:nvSpPr>
          <p:spPr>
            <a:xfrm>
              <a:off x="0" y="1384"/>
              <a:ext cx="1085" cy="283"/>
            </a:xfrm>
            <a:custGeom>
              <a:avLst/>
              <a:gdLst>
                <a:gd name="txL" fmla="*/ 0 w 1085"/>
                <a:gd name="txT" fmla="*/ 0 h 283"/>
                <a:gd name="txR" fmla="*/ 1085 w 1085"/>
                <a:gd name="txB" fmla="*/ 283 h 283"/>
              </a:gdLst>
              <a:ahLst/>
              <a:cxnLst>
                <a:cxn ang="0">
                  <a:pos x="87" y="23"/>
                </a:cxn>
                <a:cxn ang="0">
                  <a:pos x="87" y="249"/>
                </a:cxn>
                <a:cxn ang="0">
                  <a:pos x="609" y="227"/>
                </a:cxn>
                <a:cxn ang="0">
                  <a:pos x="1085" y="0"/>
                </a:cxn>
              </a:cxnLst>
              <a:rect l="txL" t="txT" r="txR" b="txB"/>
              <a:pathLst>
                <a:path w="1085" h="283">
                  <a:moveTo>
                    <a:pt x="87" y="23"/>
                  </a:moveTo>
                  <a:cubicBezTo>
                    <a:pt x="43" y="119"/>
                    <a:pt x="0" y="215"/>
                    <a:pt x="87" y="249"/>
                  </a:cubicBezTo>
                  <a:cubicBezTo>
                    <a:pt x="174" y="283"/>
                    <a:pt x="443" y="268"/>
                    <a:pt x="609" y="227"/>
                  </a:cubicBezTo>
                  <a:cubicBezTo>
                    <a:pt x="775" y="186"/>
                    <a:pt x="930" y="93"/>
                    <a:pt x="1085" y="0"/>
                  </a:cubicBezTo>
                </a:path>
              </a:pathLst>
            </a:custGeom>
            <a:noFill/>
            <a:ln w="28575" cap="flat" cmpd="sng">
              <a:solidFill>
                <a:schemeClr val="tx1"/>
              </a:solidFill>
              <a:prstDash val="solid"/>
              <a:headEnd type="none" w="med" len="med"/>
              <a:tailEnd type="none" w="med" len="med"/>
            </a:ln>
          </p:spPr>
          <p:txBody>
            <a:bodyPr/>
            <a:lstStyle/>
            <a:p>
              <a:endParaRPr lang="zh-CN" altLang="en-US"/>
            </a:p>
          </p:txBody>
        </p:sp>
        <p:sp>
          <p:nvSpPr>
            <p:cNvPr id="29712" name="Text Box 26"/>
            <p:cNvSpPr txBox="1"/>
            <p:nvPr/>
          </p:nvSpPr>
          <p:spPr>
            <a:xfrm>
              <a:off x="1675" y="0"/>
              <a:ext cx="385" cy="400"/>
            </a:xfrm>
            <a:prstGeom prst="rect">
              <a:avLst/>
            </a:prstGeom>
            <a:noFill/>
            <a:ln w="9525">
              <a:noFill/>
            </a:ln>
          </p:spPr>
          <p:txBody>
            <a:bodyPr vert="horz" wrap="square" anchor="t">
              <a:spAutoFit/>
            </a:bodyPr>
            <a:lstStyle/>
            <a:p>
              <a:pPr lvl="0" eaLnBrk="1" hangingPunct="1">
                <a:lnSpc>
                  <a:spcPct val="120000"/>
                </a:lnSpc>
              </a:pPr>
              <a:r>
                <a:rPr lang="en-US" altLang="x-none" sz="2800" b="1" dirty="0">
                  <a:latin typeface="宋体" panose="02010600030101010101" pitchFamily="2" charset="-122"/>
                  <a:ea typeface="宋体" panose="02010600030101010101" pitchFamily="2" charset="-122"/>
                </a:rPr>
                <a:t>+</a:t>
              </a:r>
            </a:p>
          </p:txBody>
        </p:sp>
        <p:sp>
          <p:nvSpPr>
            <p:cNvPr id="29713" name="Text Box 27"/>
            <p:cNvSpPr txBox="1"/>
            <p:nvPr/>
          </p:nvSpPr>
          <p:spPr>
            <a:xfrm>
              <a:off x="1108" y="1065"/>
              <a:ext cx="385" cy="400"/>
            </a:xfrm>
            <a:prstGeom prst="rect">
              <a:avLst/>
            </a:prstGeom>
            <a:noFill/>
            <a:ln w="9525">
              <a:noFill/>
            </a:ln>
          </p:spPr>
          <p:txBody>
            <a:bodyPr vert="horz" wrap="square" anchor="t">
              <a:spAutoFit/>
            </a:bodyPr>
            <a:lstStyle/>
            <a:p>
              <a:pPr lvl="0" eaLnBrk="1" hangingPunct="1">
                <a:lnSpc>
                  <a:spcPct val="120000"/>
                </a:lnSpc>
              </a:pPr>
              <a:r>
                <a:rPr lang="en-US" altLang="x-none" sz="2800" b="1" dirty="0">
                  <a:latin typeface="宋体" panose="02010600030101010101" pitchFamily="2" charset="-122"/>
                  <a:ea typeface="宋体" panose="02010600030101010101" pitchFamily="2" charset="-122"/>
                </a:rPr>
                <a:t>_</a:t>
              </a:r>
            </a:p>
          </p:txBody>
        </p:sp>
      </p:grpSp>
      <p:sp>
        <p:nvSpPr>
          <p:cNvPr id="29700" name="Text Box 9"/>
          <p:cNvSpPr txBox="1"/>
          <p:nvPr/>
        </p:nvSpPr>
        <p:spPr>
          <a:xfrm>
            <a:off x="2722880" y="4686935"/>
            <a:ext cx="6072188" cy="1260475"/>
          </a:xfrm>
          <a:prstGeom prst="rect">
            <a:avLst/>
          </a:prstGeom>
          <a:noFill/>
          <a:ln w="9525">
            <a:noFill/>
          </a:ln>
        </p:spPr>
        <p:txBody>
          <a:bodyPr vert="horz" wrap="square" anchor="t">
            <a:spAutoFit/>
          </a:bodyPr>
          <a:lstStyle/>
          <a:p>
            <a:pPr lvl="0" eaLnBrk="1" hangingPunct="1">
              <a:lnSpc>
                <a:spcPct val="120000"/>
              </a:lnSpc>
            </a:pPr>
            <a:r>
              <a:rPr lang="zh-CN" altLang="en-US" sz="3200" b="1" dirty="0">
                <a:solidFill>
                  <a:srgbClr val="0066CC"/>
                </a:solidFill>
                <a:effectLst>
                  <a:outerShdw blurRad="38100" dist="38100" dir="2700000">
                    <a:srgbClr val="C0C0C0"/>
                  </a:outerShdw>
                </a:effectLst>
                <a:latin typeface="宋体" panose="02010600030101010101" pitchFamily="2" charset="-122"/>
                <a:ea typeface="微软简隶书" charset="0"/>
              </a:rPr>
              <a:t>通电导线是不是也会受到磁场的作用力呢？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矩形 39937"/>
          <p:cNvSpPr/>
          <p:nvPr/>
        </p:nvSpPr>
        <p:spPr>
          <a:xfrm>
            <a:off x="1528445" y="579120"/>
            <a:ext cx="8517255" cy="2529840"/>
          </a:xfrm>
          <a:prstGeom prst="rect">
            <a:avLst/>
          </a:prstGeom>
          <a:noFill/>
          <a:ln w="9525">
            <a:noFill/>
          </a:ln>
        </p:spPr>
        <p:txBody>
          <a:bodyPr vert="horz" wrap="square" anchor="t">
            <a:spAutoFit/>
          </a:bodyPr>
          <a:lstStyle/>
          <a:p>
            <a:pPr lvl="0"/>
            <a:r>
              <a:rPr lang="en-US" altLang="zh-CN" sz="3200" b="1" dirty="0">
                <a:solidFill>
                  <a:srgbClr val="00B0F0"/>
                </a:solidFill>
                <a:latin typeface="Arial" panose="020B0604020202020204" charset="-76"/>
                <a:ea typeface="华文新魏" panose="02010800040101010101" pitchFamily="2" charset="-122"/>
              </a:rPr>
              <a:t>1.</a:t>
            </a:r>
            <a:r>
              <a:rPr lang="zh-CN" altLang="en-US" sz="3200" b="1" dirty="0">
                <a:solidFill>
                  <a:srgbClr val="00B0F0"/>
                </a:solidFill>
                <a:latin typeface="Arial" panose="020B0604020202020204" charset="-76"/>
                <a:ea typeface="华文新魏" panose="02010800040101010101" pitchFamily="2" charset="-122"/>
              </a:rPr>
              <a:t>磁场对电流的作用：通电导体在磁场中要受到力的作用</a:t>
            </a:r>
            <a:r>
              <a:rPr lang="en-US" altLang="zh-CN" sz="3200" b="1" dirty="0">
                <a:solidFill>
                  <a:srgbClr val="00B0F0"/>
                </a:solidFill>
                <a:latin typeface="Arial" panose="020B0604020202020204" charset="-76"/>
                <a:ea typeface="华文新魏" panose="02010800040101010101" pitchFamily="2" charset="-122"/>
              </a:rPr>
              <a:t>.</a:t>
            </a:r>
            <a:r>
              <a:rPr lang="zh-CN" altLang="en-US" sz="3200" b="1" dirty="0">
                <a:solidFill>
                  <a:srgbClr val="00B0F0"/>
                </a:solidFill>
                <a:latin typeface="Arial" panose="020B0604020202020204" charset="-76"/>
                <a:ea typeface="华文新魏" panose="02010800040101010101" pitchFamily="2" charset="-122"/>
              </a:rPr>
              <a:t>其受力方向跟电流方向和磁感线有关</a:t>
            </a:r>
            <a:r>
              <a:rPr lang="en-US" altLang="zh-CN" sz="3200" b="1" dirty="0">
                <a:solidFill>
                  <a:srgbClr val="00B0F0"/>
                </a:solidFill>
                <a:latin typeface="Arial" panose="020B0604020202020204" charset="-76"/>
                <a:ea typeface="华文新魏" panose="02010800040101010101" pitchFamily="2" charset="-122"/>
              </a:rPr>
              <a:t>.</a:t>
            </a:r>
            <a:r>
              <a:rPr lang="zh-CN" altLang="en-US" sz="3200" b="1" dirty="0">
                <a:solidFill>
                  <a:srgbClr val="00B0F0"/>
                </a:solidFill>
                <a:latin typeface="Arial" panose="020B0604020202020204" charset="-76"/>
                <a:ea typeface="华文新魏" panose="02010800040101010101" pitchFamily="2" charset="-122"/>
              </a:rPr>
              <a:t>当改变电流方向或磁感线方向时，通电导体的受力方向改变；若同时改变电流方向和磁感线方向，通电导体的受力方向不改变</a:t>
            </a:r>
            <a:r>
              <a:rPr lang="en-US" altLang="zh-CN" sz="3200" b="1" dirty="0">
                <a:solidFill>
                  <a:srgbClr val="00B0F0"/>
                </a:solidFill>
                <a:latin typeface="Arial" panose="020B0604020202020204" charset="-76"/>
                <a:ea typeface="华文新魏" panose="02010800040101010101" pitchFamily="2" charset="-122"/>
              </a:rPr>
              <a:t>.</a:t>
            </a:r>
            <a:r>
              <a:rPr lang="zh-CN" altLang="en-US" sz="3200" b="1" dirty="0">
                <a:solidFill>
                  <a:srgbClr val="00B0F0"/>
                </a:solidFill>
                <a:latin typeface="Arial" panose="020B0604020202020204" charset="-76"/>
                <a:ea typeface="华文新魏" panose="02010800040101010101" pitchFamily="2" charset="-122"/>
              </a:rPr>
              <a:t> </a:t>
            </a:r>
          </a:p>
        </p:txBody>
      </p:sp>
      <p:sp>
        <p:nvSpPr>
          <p:cNvPr id="2" name="矩形 1"/>
          <p:cNvSpPr/>
          <p:nvPr/>
        </p:nvSpPr>
        <p:spPr>
          <a:xfrm>
            <a:off x="1664335" y="3259455"/>
            <a:ext cx="8517255" cy="579120"/>
          </a:xfrm>
          <a:prstGeom prst="rect">
            <a:avLst/>
          </a:prstGeom>
          <a:noFill/>
          <a:ln w="9525">
            <a:noFill/>
          </a:ln>
        </p:spPr>
        <p:txBody>
          <a:bodyPr vert="horz" wrap="square" anchor="t">
            <a:spAutoFit/>
          </a:bodyPr>
          <a:lstStyle/>
          <a:p>
            <a:pPr lvl="0"/>
            <a:r>
              <a:rPr lang="en-US" altLang="zh-CN" sz="3200" b="1" dirty="0">
                <a:solidFill>
                  <a:srgbClr val="00B0F0"/>
                </a:solidFill>
                <a:latin typeface="Arial" panose="020B0604020202020204" charset="-76"/>
                <a:ea typeface="华文新魏" panose="02010800040101010101" pitchFamily="2" charset="-122"/>
              </a:rPr>
              <a:t>2.</a:t>
            </a:r>
            <a:r>
              <a:rPr lang="zh-CN" altLang="en-US" sz="3200" b="1" dirty="0">
                <a:solidFill>
                  <a:srgbClr val="00B0F0"/>
                </a:solidFill>
                <a:latin typeface="Arial" panose="020B0604020202020204" charset="-76"/>
                <a:ea typeface="华文新魏" panose="02010800040101010101" pitchFamily="2" charset="-122"/>
              </a:rPr>
              <a:t>电动机：是把电能转化为机械能的机器</a:t>
            </a:r>
            <a:r>
              <a:rPr lang="en-US" altLang="zh-CN" sz="3200" b="1" dirty="0">
                <a:solidFill>
                  <a:srgbClr val="00B0F0"/>
                </a:solidFill>
                <a:latin typeface="Arial" panose="020B0604020202020204" charset="-76"/>
                <a:ea typeface="华文新魏" panose="02010800040101010101" pitchFamily="2" charset="-122"/>
              </a:rPr>
              <a:t>.</a:t>
            </a:r>
          </a:p>
        </p:txBody>
      </p:sp>
      <p:sp>
        <p:nvSpPr>
          <p:cNvPr id="32770" name="矩形 4"/>
          <p:cNvSpPr/>
          <p:nvPr/>
        </p:nvSpPr>
        <p:spPr>
          <a:xfrm>
            <a:off x="1664335" y="4068445"/>
            <a:ext cx="8933815" cy="944880"/>
          </a:xfrm>
          <a:prstGeom prst="rect">
            <a:avLst/>
          </a:prstGeom>
          <a:solidFill>
            <a:schemeClr val="bg1">
              <a:alpha val="100000"/>
            </a:schemeClr>
          </a:solidFill>
          <a:ln w="9525">
            <a:noFill/>
          </a:ln>
        </p:spPr>
        <p:txBody>
          <a:bodyPr vert="horz" wrap="square" anchor="t">
            <a:spAutoFit/>
          </a:bodyPr>
          <a:lstStyle/>
          <a:p>
            <a:pPr lvl="0" eaLnBrk="1" hangingPunct="1"/>
            <a:r>
              <a:rPr lang="en-US" altLang="zh-CN" sz="2800" b="1" dirty="0">
                <a:solidFill>
                  <a:srgbClr val="0066CC"/>
                </a:solidFill>
                <a:latin typeface="宋体" panose="02010600030101010101" pitchFamily="2" charset="-122"/>
                <a:ea typeface="宋体" panose="02010600030101010101" pitchFamily="2" charset="-122"/>
              </a:rPr>
              <a:t>(1)</a:t>
            </a:r>
            <a:r>
              <a:rPr lang="zh-CN" altLang="en-US" sz="2800" b="1" dirty="0">
                <a:solidFill>
                  <a:srgbClr val="0066CC"/>
                </a:solidFill>
                <a:latin typeface="宋体" panose="02010600030101010101" pitchFamily="2" charset="-122"/>
                <a:ea typeface="宋体" panose="02010600030101010101" pitchFamily="2" charset="-122"/>
              </a:rPr>
              <a:t>原理：根据通电线圈在磁场中受到力的作用而发生转动的原理制成的</a:t>
            </a:r>
            <a:r>
              <a:rPr lang="en-US" altLang="zh-CN" sz="2800" b="1" dirty="0">
                <a:solidFill>
                  <a:srgbClr val="0066CC"/>
                </a:solidFill>
                <a:latin typeface="宋体" panose="02010600030101010101" pitchFamily="2" charset="-122"/>
                <a:ea typeface="宋体" panose="02010600030101010101" pitchFamily="2" charset="-122"/>
              </a:rPr>
              <a:t>.</a:t>
            </a:r>
          </a:p>
        </p:txBody>
      </p:sp>
      <p:sp>
        <p:nvSpPr>
          <p:cNvPr id="3" name="矩形 4"/>
          <p:cNvSpPr/>
          <p:nvPr/>
        </p:nvSpPr>
        <p:spPr>
          <a:xfrm>
            <a:off x="1664335" y="5243195"/>
            <a:ext cx="8933815" cy="944880"/>
          </a:xfrm>
          <a:prstGeom prst="rect">
            <a:avLst/>
          </a:prstGeom>
          <a:solidFill>
            <a:schemeClr val="bg1">
              <a:alpha val="100000"/>
            </a:schemeClr>
          </a:solidFill>
          <a:ln w="9525">
            <a:noFill/>
          </a:ln>
        </p:spPr>
        <p:txBody>
          <a:bodyPr vert="horz" wrap="square" anchor="t">
            <a:spAutoFit/>
          </a:bodyPr>
          <a:lstStyle/>
          <a:p>
            <a:pPr lvl="0" eaLnBrk="1" hangingPunct="1"/>
            <a:r>
              <a:rPr lang="en-US" altLang="zh-CN" sz="2800" b="1" dirty="0">
                <a:solidFill>
                  <a:srgbClr val="0066CC"/>
                </a:solidFill>
                <a:latin typeface="宋体" panose="02010600030101010101" pitchFamily="2" charset="-122"/>
                <a:ea typeface="宋体" panose="02010600030101010101" pitchFamily="2" charset="-122"/>
              </a:rPr>
              <a:t>(2)</a:t>
            </a:r>
            <a:r>
              <a:rPr lang="zh-CN" altLang="en-US" sz="2800" b="1" dirty="0">
                <a:solidFill>
                  <a:srgbClr val="0066CC"/>
                </a:solidFill>
                <a:latin typeface="宋体" panose="02010600030101010101" pitchFamily="2" charset="-122"/>
                <a:ea typeface="宋体" panose="02010600030101010101" pitchFamily="2" charset="-122"/>
              </a:rPr>
              <a:t>结构：由转子</a:t>
            </a:r>
            <a:r>
              <a:rPr lang="en-US" altLang="zh-CN" sz="2800" b="1" dirty="0">
                <a:solidFill>
                  <a:srgbClr val="0066CC"/>
                </a:solidFill>
                <a:latin typeface="宋体" panose="02010600030101010101" pitchFamily="2" charset="-122"/>
                <a:ea typeface="宋体" panose="02010600030101010101" pitchFamily="2" charset="-122"/>
              </a:rPr>
              <a:t>(</a:t>
            </a:r>
            <a:r>
              <a:rPr lang="zh-CN" altLang="en-US" sz="2800" b="1" dirty="0">
                <a:solidFill>
                  <a:srgbClr val="0066CC"/>
                </a:solidFill>
                <a:latin typeface="宋体" panose="02010600030101010101" pitchFamily="2" charset="-122"/>
                <a:ea typeface="宋体" panose="02010600030101010101" pitchFamily="2" charset="-122"/>
              </a:rPr>
              <a:t>能够转动的部分</a:t>
            </a:r>
            <a:r>
              <a:rPr lang="en-US" altLang="zh-CN" sz="2800" b="1" dirty="0">
                <a:solidFill>
                  <a:srgbClr val="0066CC"/>
                </a:solidFill>
                <a:latin typeface="宋体" panose="02010600030101010101" pitchFamily="2" charset="-122"/>
                <a:ea typeface="宋体" panose="02010600030101010101" pitchFamily="2" charset="-122"/>
              </a:rPr>
              <a:t>)</a:t>
            </a:r>
            <a:r>
              <a:rPr lang="zh-CN" altLang="en-US" sz="2800" b="1" dirty="0">
                <a:solidFill>
                  <a:srgbClr val="0066CC"/>
                </a:solidFill>
                <a:latin typeface="宋体" panose="02010600030101010101" pitchFamily="2" charset="-122"/>
                <a:ea typeface="宋体" panose="02010600030101010101" pitchFamily="2" charset="-122"/>
              </a:rPr>
              <a:t>和定子</a:t>
            </a:r>
            <a:r>
              <a:rPr lang="en-US" altLang="zh-CN" sz="2800" b="1" dirty="0">
                <a:solidFill>
                  <a:srgbClr val="0066CC"/>
                </a:solidFill>
                <a:latin typeface="宋体" panose="02010600030101010101" pitchFamily="2" charset="-122"/>
                <a:ea typeface="宋体" panose="02010600030101010101" pitchFamily="2" charset="-122"/>
              </a:rPr>
              <a:t>(</a:t>
            </a:r>
            <a:r>
              <a:rPr lang="zh-CN" altLang="en-US" sz="2800" b="1" dirty="0">
                <a:solidFill>
                  <a:srgbClr val="0066CC"/>
                </a:solidFill>
                <a:latin typeface="宋体" panose="02010600030101010101" pitchFamily="2" charset="-122"/>
                <a:ea typeface="宋体" panose="02010600030101010101" pitchFamily="2" charset="-122"/>
              </a:rPr>
              <a:t>固定不动的部分</a:t>
            </a:r>
            <a:r>
              <a:rPr lang="en-US" altLang="zh-CN" sz="2800" b="1" dirty="0">
                <a:solidFill>
                  <a:srgbClr val="0066CC"/>
                </a:solidFill>
                <a:latin typeface="宋体" panose="02010600030101010101" pitchFamily="2" charset="-122"/>
                <a:ea typeface="宋体" panose="02010600030101010101" pitchFamily="2" charset="-122"/>
              </a:rPr>
              <a:t>)</a:t>
            </a:r>
            <a:r>
              <a:rPr lang="zh-CN" altLang="en-US" sz="2800" b="1" dirty="0">
                <a:solidFill>
                  <a:srgbClr val="0066CC"/>
                </a:solidFill>
                <a:latin typeface="宋体" panose="02010600030101010101" pitchFamily="2" charset="-122"/>
                <a:ea typeface="宋体" panose="02010600030101010101" pitchFamily="2" charset="-122"/>
              </a:rPr>
              <a:t>组成</a:t>
            </a:r>
            <a:r>
              <a:rPr lang="en-US" altLang="zh-CN" sz="2800" b="1" dirty="0">
                <a:solidFill>
                  <a:srgbClr val="0066CC"/>
                </a:solidFill>
                <a:latin typeface="宋体" panose="02010600030101010101" pitchFamily="2" charset="-122"/>
                <a:ea typeface="宋体" panose="02010600030101010101" pitchFamily="2" charset="-122"/>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399251" y="998290"/>
            <a:ext cx="4462943" cy="523220"/>
          </a:xfrm>
          <a:prstGeom prst="rect">
            <a:avLst/>
          </a:prstGeom>
          <a:noFill/>
        </p:spPr>
        <p:txBody>
          <a:bodyPr wrap="square" rtlCol="0">
            <a:spAutoFit/>
          </a:bodyPr>
          <a:lstStyle/>
          <a:p>
            <a:endParaRPr lang="zh-CN" altLang="en-US" sz="2800" dirty="0" smtClean="0"/>
          </a:p>
        </p:txBody>
      </p:sp>
      <p:grpSp>
        <p:nvGrpSpPr>
          <p:cNvPr id="6" name="组合 5"/>
          <p:cNvGrpSpPr/>
          <p:nvPr/>
        </p:nvGrpSpPr>
        <p:grpSpPr bwMode="auto">
          <a:xfrm>
            <a:off x="1595438" y="666750"/>
            <a:ext cx="3979862" cy="4914900"/>
            <a:chOff x="0" y="0"/>
            <a:chExt cx="2659" cy="3096"/>
          </a:xfrm>
        </p:grpSpPr>
        <p:sp>
          <p:nvSpPr>
            <p:cNvPr id="7" name="TextBox 5"/>
            <p:cNvSpPr txBox="1">
              <a:spLocks noChangeArrowheads="1"/>
            </p:cNvSpPr>
            <p:nvPr/>
          </p:nvSpPr>
          <p:spPr bwMode="auto">
            <a:xfrm>
              <a:off x="45" y="0"/>
              <a:ext cx="2610" cy="1366"/>
            </a:xfrm>
            <a:prstGeom prst="rect">
              <a:avLst/>
            </a:prstGeom>
            <a:solidFill>
              <a:srgbClr val="000000"/>
            </a:solidFill>
            <a:ln w="25400">
              <a:solidFill>
                <a:srgbClr val="FF66CC"/>
              </a:solidFill>
              <a:miter lim="800000"/>
            </a:ln>
          </p:spPr>
          <p:txBody>
            <a:bodyPr>
              <a:spAutoFit/>
            </a:bodyPr>
            <a:lstStyle/>
            <a:p>
              <a:pPr>
                <a:lnSpc>
                  <a:spcPct val="120000"/>
                </a:lnSpc>
              </a:pPr>
              <a:r>
                <a:rPr lang="zh-CN" altLang="en-US" sz="2800" b="1" dirty="0">
                  <a:solidFill>
                    <a:srgbClr val="FFC000"/>
                  </a:solidFill>
                  <a:latin typeface="宋体" panose="02010600030101010101" pitchFamily="2" charset="-122"/>
                </a:rPr>
                <a:t>　　公元</a:t>
              </a:r>
              <a:r>
                <a:rPr lang="en-US" sz="2800" b="1" dirty="0">
                  <a:solidFill>
                    <a:srgbClr val="FFC000"/>
                  </a:solidFill>
                  <a:latin typeface="Times New Roman" panose="02020603050405020304" pitchFamily="18" charset="0"/>
                </a:rPr>
                <a:t>1</a:t>
              </a:r>
              <a:r>
                <a:rPr lang="zh-CN" altLang="en-US" sz="2800" b="1" dirty="0">
                  <a:solidFill>
                    <a:srgbClr val="FFC000"/>
                  </a:solidFill>
                  <a:latin typeface="宋体" panose="02010600030101010101" pitchFamily="2" charset="-122"/>
                </a:rPr>
                <a:t>世纪初，东汉学者王充在</a:t>
              </a:r>
              <a:r>
                <a:rPr lang="en-US" sz="2800" b="1" dirty="0">
                  <a:solidFill>
                    <a:srgbClr val="FFC000"/>
                  </a:solidFill>
                  <a:latin typeface="宋体" panose="02010600030101010101" pitchFamily="2" charset="-122"/>
                </a:rPr>
                <a:t>《</a:t>
              </a:r>
              <a:r>
                <a:rPr lang="zh-CN" altLang="en-US" sz="2800" b="1" dirty="0">
                  <a:solidFill>
                    <a:srgbClr val="FFC000"/>
                  </a:solidFill>
                  <a:latin typeface="宋体" panose="02010600030101010101" pitchFamily="2" charset="-122"/>
                </a:rPr>
                <a:t>论衡</a:t>
              </a:r>
              <a:r>
                <a:rPr lang="en-US" sz="2800" b="1" dirty="0">
                  <a:solidFill>
                    <a:srgbClr val="FFC000"/>
                  </a:solidFill>
                  <a:latin typeface="宋体" panose="02010600030101010101" pitchFamily="2" charset="-122"/>
                </a:rPr>
                <a:t>》</a:t>
              </a:r>
              <a:r>
                <a:rPr lang="zh-CN" altLang="en-US" sz="2800" b="1" dirty="0">
                  <a:solidFill>
                    <a:srgbClr val="FFC000"/>
                  </a:solidFill>
                  <a:latin typeface="宋体" panose="02010600030101010101" pitchFamily="2" charset="-122"/>
                </a:rPr>
                <a:t>中记载“司南之杓，投之于地，其柢</a:t>
              </a:r>
              <a:r>
                <a:rPr lang="zh-CN" altLang="en-US" sz="2800" b="1" dirty="0" smtClean="0">
                  <a:solidFill>
                    <a:srgbClr val="FFC000"/>
                  </a:solidFill>
                  <a:latin typeface="宋体" panose="02010600030101010101" pitchFamily="2" charset="-122"/>
                </a:rPr>
                <a:t>指南。”</a:t>
              </a:r>
              <a:endParaRPr lang="zh-CN" altLang="en-US" sz="2800" b="1" dirty="0">
                <a:solidFill>
                  <a:srgbClr val="FFC000"/>
                </a:solidFill>
                <a:latin typeface="宋体" panose="02010600030101010101" pitchFamily="2" charset="-122"/>
              </a:endParaRPr>
            </a:p>
          </p:txBody>
        </p:sp>
        <p:pic>
          <p:nvPicPr>
            <p:cNvPr id="8" name="图片 6" descr="司南：由青铜地盘和磁勺组成。地盘内圆外方，中心圆而下凹，圆外盘面分层次铸有八天干、十二地支、四卦，三者穿插排列，标示着二十四个方位。磁勺置于中心圆面上，勺头为北、勺尾为南。司南是磁性指南工具的早期阶段，后世发展为指南针。.bmp"/>
            <p:cNvPicPr>
              <a:picLocks noChangeAspect="1" noChangeArrowheads="1"/>
            </p:cNvPicPr>
            <p:nvPr/>
          </p:nvPicPr>
          <p:blipFill>
            <a:blip r:embed="rId2"/>
            <a:srcRect/>
            <a:stretch>
              <a:fillRect/>
            </a:stretch>
          </p:blipFill>
          <p:spPr bwMode="auto">
            <a:xfrm>
              <a:off x="0" y="1701"/>
              <a:ext cx="2659" cy="1395"/>
            </a:xfrm>
            <a:prstGeom prst="rect">
              <a:avLst/>
            </a:prstGeom>
            <a:noFill/>
            <a:ln w="9525">
              <a:noFill/>
              <a:miter lim="800000"/>
              <a:headEnd/>
              <a:tailEnd/>
            </a:ln>
          </p:spPr>
        </p:pic>
      </p:grpSp>
      <p:grpSp>
        <p:nvGrpSpPr>
          <p:cNvPr id="9" name="组合 8"/>
          <p:cNvGrpSpPr/>
          <p:nvPr/>
        </p:nvGrpSpPr>
        <p:grpSpPr bwMode="auto">
          <a:xfrm>
            <a:off x="6529388" y="574675"/>
            <a:ext cx="3806825" cy="5178425"/>
            <a:chOff x="0" y="0"/>
            <a:chExt cx="2548" cy="3262"/>
          </a:xfrm>
        </p:grpSpPr>
        <p:sp>
          <p:nvSpPr>
            <p:cNvPr id="10" name="TextBox 3"/>
            <p:cNvSpPr txBox="1">
              <a:spLocks noChangeArrowheads="1"/>
            </p:cNvSpPr>
            <p:nvPr/>
          </p:nvSpPr>
          <p:spPr bwMode="auto">
            <a:xfrm>
              <a:off x="28" y="2219"/>
              <a:ext cx="2520" cy="1043"/>
            </a:xfrm>
            <a:prstGeom prst="rect">
              <a:avLst/>
            </a:prstGeom>
            <a:solidFill>
              <a:srgbClr val="000000"/>
            </a:solidFill>
            <a:ln w="25400">
              <a:solidFill>
                <a:srgbClr val="FF66CC"/>
              </a:solidFill>
              <a:miter lim="800000"/>
            </a:ln>
          </p:spPr>
          <p:txBody>
            <a:bodyPr>
              <a:spAutoFit/>
            </a:bodyPr>
            <a:lstStyle/>
            <a:p>
              <a:pPr>
                <a:lnSpc>
                  <a:spcPct val="120000"/>
                </a:lnSpc>
              </a:pPr>
              <a:r>
                <a:rPr lang="zh-CN" altLang="en-US" sz="2800" b="1">
                  <a:solidFill>
                    <a:srgbClr val="002060"/>
                  </a:solidFill>
                  <a:latin typeface="宋体" panose="02010600030101010101" pitchFamily="2" charset="-122"/>
                </a:rPr>
                <a:t>　　</a:t>
              </a:r>
              <a:r>
                <a:rPr lang="zh-CN" altLang="en-US" sz="2800" b="1">
                  <a:solidFill>
                    <a:srgbClr val="FFC000"/>
                  </a:solidFill>
                  <a:latin typeface="宋体" panose="02010600030101010101" pitchFamily="2" charset="-122"/>
                </a:rPr>
                <a:t>中国人很早就利用罗盘（指南针）在航海中指示方向。</a:t>
              </a:r>
            </a:p>
          </p:txBody>
        </p:sp>
        <p:pic>
          <p:nvPicPr>
            <p:cNvPr id="11" name="图片 18439"/>
            <p:cNvPicPr>
              <a:picLocks noChangeAspect="1" noChangeArrowheads="1"/>
            </p:cNvPicPr>
            <p:nvPr/>
          </p:nvPicPr>
          <p:blipFill>
            <a:blip r:embed="rId3"/>
            <a:srcRect/>
            <a:stretch>
              <a:fillRect/>
            </a:stretch>
          </p:blipFill>
          <p:spPr bwMode="auto">
            <a:xfrm>
              <a:off x="0" y="0"/>
              <a:ext cx="2480" cy="1896"/>
            </a:xfrm>
            <a:prstGeom prst="rect">
              <a:avLst/>
            </a:prstGeom>
            <a:noFill/>
            <a:ln w="9525">
              <a:noFill/>
              <a:miter lim="800000"/>
              <a:headEnd/>
              <a:tailEnd/>
            </a:ln>
            <a:effectLst>
              <a:outerShdw dist="89803" dir="2700000" algn="ctr" rotWithShape="0">
                <a:srgbClr val="848484"/>
              </a:outerShdw>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4"/>
          <p:cNvSpPr/>
          <p:nvPr/>
        </p:nvSpPr>
        <p:spPr>
          <a:xfrm>
            <a:off x="1517650" y="610870"/>
            <a:ext cx="8933815" cy="944880"/>
          </a:xfrm>
          <a:prstGeom prst="rect">
            <a:avLst/>
          </a:prstGeom>
          <a:solidFill>
            <a:schemeClr val="bg1">
              <a:alpha val="100000"/>
            </a:schemeClr>
          </a:solidFill>
          <a:ln w="9525">
            <a:noFill/>
          </a:ln>
        </p:spPr>
        <p:txBody>
          <a:bodyPr vert="horz" wrap="square" anchor="t">
            <a:spAutoFit/>
          </a:bodyPr>
          <a:lstStyle/>
          <a:p>
            <a:pPr lvl="0" eaLnBrk="1" hangingPunct="1"/>
            <a:r>
              <a:rPr lang="en-US" altLang="zh-CN" sz="2800" b="1" dirty="0">
                <a:solidFill>
                  <a:srgbClr val="0066CC"/>
                </a:solidFill>
                <a:latin typeface="宋体" panose="02010600030101010101" pitchFamily="2" charset="-122"/>
                <a:ea typeface="宋体" panose="02010600030101010101" pitchFamily="2" charset="-122"/>
              </a:rPr>
              <a:t>(3)</a:t>
            </a:r>
            <a:r>
              <a:rPr lang="zh-CN" altLang="en-US" sz="2800" b="1" dirty="0">
                <a:solidFill>
                  <a:srgbClr val="0066CC"/>
                </a:solidFill>
                <a:latin typeface="宋体" panose="02010600030101010101" pitchFamily="2" charset="-122"/>
                <a:ea typeface="宋体" panose="02010600030101010101" pitchFamily="2" charset="-122"/>
              </a:rPr>
              <a:t>分类：直流电动机</a:t>
            </a:r>
            <a:r>
              <a:rPr lang="en-US" altLang="zh-CN" sz="2800" b="1" dirty="0">
                <a:solidFill>
                  <a:srgbClr val="0066CC"/>
                </a:solidFill>
                <a:latin typeface="宋体" panose="02010600030101010101" pitchFamily="2" charset="-122"/>
                <a:ea typeface="宋体" panose="02010600030101010101" pitchFamily="2" charset="-122"/>
              </a:rPr>
              <a:t>(</a:t>
            </a:r>
            <a:r>
              <a:rPr lang="zh-CN" altLang="en-US" sz="2800" b="1" dirty="0">
                <a:solidFill>
                  <a:srgbClr val="0066CC"/>
                </a:solidFill>
                <a:latin typeface="宋体" panose="02010600030101010101" pitchFamily="2" charset="-122"/>
                <a:ea typeface="宋体" panose="02010600030101010101" pitchFamily="2" charset="-122"/>
              </a:rPr>
              <a:t>由直流电源供电）和交流电动机</a:t>
            </a:r>
            <a:r>
              <a:rPr lang="en-US" altLang="zh-CN" sz="2800" b="1" dirty="0">
                <a:solidFill>
                  <a:srgbClr val="0066CC"/>
                </a:solidFill>
                <a:latin typeface="宋体" panose="02010600030101010101" pitchFamily="2" charset="-122"/>
                <a:ea typeface="宋体" panose="02010600030101010101" pitchFamily="2" charset="-122"/>
              </a:rPr>
              <a:t>(</a:t>
            </a:r>
            <a:r>
              <a:rPr lang="zh-CN" altLang="en-US" sz="2800" b="1" dirty="0">
                <a:solidFill>
                  <a:srgbClr val="0066CC"/>
                </a:solidFill>
                <a:latin typeface="宋体" panose="02010600030101010101" pitchFamily="2" charset="-122"/>
                <a:ea typeface="宋体" panose="02010600030101010101" pitchFamily="2" charset="-122"/>
              </a:rPr>
              <a:t>由交流电源供电</a:t>
            </a:r>
            <a:r>
              <a:rPr lang="en-US" altLang="zh-CN" sz="2800" b="1" dirty="0">
                <a:solidFill>
                  <a:srgbClr val="0066CC"/>
                </a:solidFill>
                <a:latin typeface="宋体" panose="02010600030101010101" pitchFamily="2" charset="-122"/>
                <a:ea typeface="宋体" panose="02010600030101010101" pitchFamily="2" charset="-122"/>
              </a:rPr>
              <a:t>).</a:t>
            </a:r>
          </a:p>
        </p:txBody>
      </p:sp>
      <p:sp>
        <p:nvSpPr>
          <p:cNvPr id="2" name="矩形 4"/>
          <p:cNvSpPr/>
          <p:nvPr/>
        </p:nvSpPr>
        <p:spPr>
          <a:xfrm>
            <a:off x="1517650" y="1719580"/>
            <a:ext cx="8933815" cy="1371600"/>
          </a:xfrm>
          <a:prstGeom prst="rect">
            <a:avLst/>
          </a:prstGeom>
          <a:solidFill>
            <a:schemeClr val="bg1">
              <a:alpha val="100000"/>
            </a:schemeClr>
          </a:solidFill>
          <a:ln w="9525">
            <a:noFill/>
          </a:ln>
        </p:spPr>
        <p:txBody>
          <a:bodyPr vert="horz" wrap="square" anchor="t">
            <a:spAutoFit/>
          </a:bodyPr>
          <a:lstStyle/>
          <a:p>
            <a:pPr lvl="0" eaLnBrk="1" hangingPunct="1"/>
            <a:r>
              <a:rPr lang="en-US" altLang="zh-CN" sz="2800" b="1" dirty="0">
                <a:solidFill>
                  <a:srgbClr val="0066CC"/>
                </a:solidFill>
                <a:latin typeface="宋体" panose="02010600030101010101" pitchFamily="2" charset="-122"/>
                <a:ea typeface="宋体" panose="02010600030101010101" pitchFamily="2" charset="-122"/>
              </a:rPr>
              <a:t>(4)</a:t>
            </a:r>
            <a:r>
              <a:rPr lang="zh-CN" altLang="en-US" sz="2800" b="1" dirty="0">
                <a:solidFill>
                  <a:srgbClr val="0066CC"/>
                </a:solidFill>
                <a:latin typeface="宋体" panose="02010600030101010101" pitchFamily="2" charset="-122"/>
                <a:ea typeface="宋体" panose="02010600030101010101" pitchFamily="2" charset="-122"/>
              </a:rPr>
              <a:t>直流电动机中换向器的作用：当线圈刚转过平衡位置时，换向器就能自动改变线圈中的电流方向，使线圈继续转动</a:t>
            </a:r>
            <a:r>
              <a:rPr lang="en-US" altLang="zh-CN" sz="2800" b="1" dirty="0">
                <a:solidFill>
                  <a:srgbClr val="0066CC"/>
                </a:solidFill>
                <a:latin typeface="宋体" panose="02010600030101010101" pitchFamily="2" charset="-122"/>
                <a:ea typeface="宋体" panose="02010600030101010101" pitchFamily="2" charset="-122"/>
              </a:rPr>
              <a:t>.</a:t>
            </a:r>
          </a:p>
        </p:txBody>
      </p:sp>
      <p:sp>
        <p:nvSpPr>
          <p:cNvPr id="4" name="矩形 4"/>
          <p:cNvSpPr/>
          <p:nvPr/>
        </p:nvSpPr>
        <p:spPr>
          <a:xfrm>
            <a:off x="1517650" y="3254375"/>
            <a:ext cx="8933815" cy="944880"/>
          </a:xfrm>
          <a:prstGeom prst="rect">
            <a:avLst/>
          </a:prstGeom>
          <a:solidFill>
            <a:schemeClr val="bg1">
              <a:alpha val="100000"/>
            </a:schemeClr>
          </a:solidFill>
          <a:ln w="9525">
            <a:noFill/>
          </a:ln>
        </p:spPr>
        <p:txBody>
          <a:bodyPr vert="horz" wrap="square" anchor="t">
            <a:spAutoFit/>
          </a:bodyPr>
          <a:lstStyle/>
          <a:p>
            <a:pPr lvl="0" eaLnBrk="1" hangingPunct="1"/>
            <a:r>
              <a:rPr lang="en-US" altLang="zh-CN" sz="2800" b="1" dirty="0">
                <a:solidFill>
                  <a:srgbClr val="0066CC"/>
                </a:solidFill>
                <a:latin typeface="宋体" panose="02010600030101010101" pitchFamily="2" charset="-122"/>
                <a:ea typeface="宋体" panose="02010600030101010101" pitchFamily="2" charset="-122"/>
              </a:rPr>
              <a:t>(5)</a:t>
            </a:r>
            <a:r>
              <a:rPr lang="zh-CN" altLang="en-US" sz="2800" b="1" dirty="0">
                <a:solidFill>
                  <a:srgbClr val="0066CC"/>
                </a:solidFill>
                <a:latin typeface="宋体" panose="02010600030101010101" pitchFamily="2" charset="-122"/>
                <a:ea typeface="宋体" panose="02010600030101010101" pitchFamily="2" charset="-122"/>
              </a:rPr>
              <a:t>改变直流电动机转动方向的方法：改变电流方向或改变磁感线方向</a:t>
            </a:r>
            <a:r>
              <a:rPr lang="en-US" altLang="zh-CN" sz="2800" b="1" dirty="0">
                <a:solidFill>
                  <a:srgbClr val="0066CC"/>
                </a:solidFill>
                <a:latin typeface="宋体" panose="02010600030101010101" pitchFamily="2" charset="-122"/>
                <a:ea typeface="宋体" panose="02010600030101010101" pitchFamily="2" charset="-122"/>
              </a:rPr>
              <a:t>.</a:t>
            </a:r>
          </a:p>
        </p:txBody>
      </p:sp>
      <p:pic>
        <p:nvPicPr>
          <p:cNvPr id="41986" name="Picture 2" descr="20"/>
          <p:cNvPicPr>
            <a:picLocks noChangeAspect="1"/>
          </p:cNvPicPr>
          <p:nvPr/>
        </p:nvPicPr>
        <p:blipFill>
          <a:blip r:embed="rId2"/>
          <a:stretch>
            <a:fillRect/>
          </a:stretch>
        </p:blipFill>
        <p:spPr>
          <a:xfrm>
            <a:off x="3340100" y="4457700"/>
            <a:ext cx="3444875" cy="2128520"/>
          </a:xfrm>
          <a:prstGeom prst="rect">
            <a:avLst/>
          </a:prstGeom>
          <a:noFill/>
          <a:ln w="9525">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20493"/>
          <p:cNvSpPr txBox="1"/>
          <p:nvPr/>
        </p:nvSpPr>
        <p:spPr>
          <a:xfrm>
            <a:off x="2458228" y="619417"/>
            <a:ext cx="6337300" cy="640080"/>
          </a:xfrm>
          <a:prstGeom prst="rect">
            <a:avLst/>
          </a:prstGeom>
          <a:noFill/>
          <a:ln w="9525">
            <a:noFill/>
          </a:ln>
        </p:spPr>
        <p:txBody>
          <a:bodyPr anchor="t">
            <a:spAutoFit/>
          </a:bodyPr>
          <a:lstStyle/>
          <a:p>
            <a:pPr lvl="0" algn="ctr">
              <a:spcBef>
                <a:spcPct val="50000"/>
              </a:spcBef>
            </a:pPr>
            <a:r>
              <a:rPr lang="zh-CN" altLang="en-US" sz="3600" b="1" dirty="0" smtClean="0">
                <a:solidFill>
                  <a:schemeClr val="tx2"/>
                </a:solidFill>
                <a:latin typeface="Arial" panose="020B0604020202020204" pitchFamily="34" charset="0"/>
                <a:ea typeface="华文仿宋" panose="02010600040101010101" pitchFamily="2" charset="-122"/>
              </a:rPr>
              <a:t>考点四   磁生电 </a:t>
            </a:r>
            <a:endParaRPr lang="zh-CN" altLang="en-US" sz="3600" b="1" dirty="0">
              <a:solidFill>
                <a:schemeClr val="tx2"/>
              </a:solidFill>
              <a:latin typeface="Arial" panose="020B0604020202020204" pitchFamily="34" charset="0"/>
              <a:ea typeface="华文仿宋" panose="02010600040101010101" pitchFamily="2" charset="-122"/>
            </a:endParaRPr>
          </a:p>
        </p:txBody>
      </p:sp>
      <p:sp>
        <p:nvSpPr>
          <p:cNvPr id="29700" name="圆角矩形 6"/>
          <p:cNvSpPr/>
          <p:nvPr/>
        </p:nvSpPr>
        <p:spPr>
          <a:xfrm>
            <a:off x="1686560" y="1788160"/>
            <a:ext cx="5364163" cy="2071688"/>
          </a:xfrm>
          <a:prstGeom prst="roundRect">
            <a:avLst>
              <a:gd name="adj" fmla="val 16667"/>
            </a:avLst>
          </a:prstGeom>
          <a:solidFill>
            <a:srgbClr val="8064A2">
              <a:alpha val="100000"/>
            </a:srgbClr>
          </a:solidFill>
          <a:ln w="25400" cap="flat" cmpd="sng">
            <a:solidFill>
              <a:srgbClr val="5C4776"/>
            </a:solidFill>
            <a:prstDash val="solid"/>
            <a:headEnd type="none" w="med" len="med"/>
            <a:tailEnd type="none" w="med" len="med"/>
          </a:ln>
        </p:spPr>
        <p:txBody>
          <a:bodyPr vert="horz" wrap="square" anchor="ctr"/>
          <a:lstStyle/>
          <a:p>
            <a:pPr lvl="0" eaLnBrk="1" hangingPunct="1"/>
            <a:r>
              <a:rPr lang="zh-CN" altLang="en-US" sz="2800" b="1" dirty="0">
                <a:solidFill>
                  <a:srgbClr val="FFFFFF"/>
                </a:solidFill>
                <a:latin typeface="Calibri" panose="020F0502020204030204" charset="0"/>
                <a:ea typeface="宋体" panose="02010600030101010101" pitchFamily="2" charset="-122"/>
              </a:rPr>
              <a:t>　　英国物理学家法拉第在</a:t>
            </a:r>
            <a:r>
              <a:rPr lang="en-US" altLang="x-none" sz="2800" b="1" dirty="0">
                <a:solidFill>
                  <a:srgbClr val="FFFFFF"/>
                </a:solidFill>
                <a:latin typeface="Times New Roman" panose="02020603050405020304" pitchFamily="18" charset="0"/>
                <a:ea typeface="宋体" panose="02010600030101010101" pitchFamily="2" charset="-122"/>
              </a:rPr>
              <a:t>10</a:t>
            </a:r>
            <a:r>
              <a:rPr lang="zh-CN" altLang="en-US" sz="2800" b="1" dirty="0">
                <a:solidFill>
                  <a:srgbClr val="FFFFFF"/>
                </a:solidFill>
                <a:latin typeface="Calibri" panose="020F0502020204030204" charset="0"/>
                <a:ea typeface="宋体" panose="02010600030101010101" pitchFamily="2" charset="-122"/>
              </a:rPr>
              <a:t>年中做了多次探索，</a:t>
            </a:r>
            <a:r>
              <a:rPr lang="en-US" altLang="x-none" sz="2800" b="1" dirty="0">
                <a:solidFill>
                  <a:srgbClr val="FFFFFF"/>
                </a:solidFill>
                <a:latin typeface="Times New Roman" panose="02020603050405020304" pitchFamily="18" charset="0"/>
                <a:ea typeface="宋体" panose="02010600030101010101" pitchFamily="2" charset="-122"/>
              </a:rPr>
              <a:t>1831</a:t>
            </a:r>
            <a:r>
              <a:rPr lang="zh-CN" altLang="en-US" sz="2800" b="1" dirty="0">
                <a:solidFill>
                  <a:srgbClr val="FFFFFF"/>
                </a:solidFill>
                <a:latin typeface="Calibri" panose="020F0502020204030204" charset="0"/>
                <a:ea typeface="宋体" panose="02010600030101010101" pitchFamily="2" charset="-122"/>
              </a:rPr>
              <a:t>年终于取得突破，发现了利用磁场产生电流的条件和规律。</a:t>
            </a:r>
          </a:p>
        </p:txBody>
      </p:sp>
      <p:sp>
        <p:nvSpPr>
          <p:cNvPr id="29701" name="圆角矩形 7"/>
          <p:cNvSpPr/>
          <p:nvPr/>
        </p:nvSpPr>
        <p:spPr>
          <a:xfrm>
            <a:off x="1789430" y="4540250"/>
            <a:ext cx="5437188" cy="1357313"/>
          </a:xfrm>
          <a:prstGeom prst="roundRect">
            <a:avLst>
              <a:gd name="adj" fmla="val 16667"/>
            </a:avLst>
          </a:prstGeom>
          <a:solidFill>
            <a:schemeClr val="accent1">
              <a:alpha val="100000"/>
            </a:schemeClr>
          </a:solidFill>
          <a:ln w="25400" cap="flat" cmpd="sng">
            <a:solidFill>
              <a:srgbClr val="385D8A"/>
            </a:solidFill>
            <a:prstDash val="solid"/>
            <a:headEnd type="none" w="med" len="med"/>
            <a:tailEnd type="none" w="med" len="med"/>
          </a:ln>
        </p:spPr>
        <p:txBody>
          <a:bodyPr vert="horz" wrap="square" anchor="ctr"/>
          <a:lstStyle/>
          <a:p>
            <a:pPr lvl="0" eaLnBrk="1" hangingPunct="1"/>
            <a:r>
              <a:rPr lang="zh-CN" altLang="en-US" sz="2800" b="1" dirty="0">
                <a:latin typeface="Calibri" panose="020F0502020204030204" charset="0"/>
                <a:ea typeface="宋体" panose="02010600030101010101" pitchFamily="2" charset="-122"/>
              </a:rPr>
              <a:t>　　根据这个发现，后来发明了发电机，使人类大规模用电成为可能，开辟了电气化的时代。</a:t>
            </a:r>
          </a:p>
        </p:txBody>
      </p:sp>
      <p:pic>
        <p:nvPicPr>
          <p:cNvPr id="29702" name="图片 29701"/>
          <p:cNvPicPr>
            <a:picLocks noChangeAspect="1"/>
          </p:cNvPicPr>
          <p:nvPr/>
        </p:nvPicPr>
        <p:blipFill>
          <a:blip r:embed="rId2">
            <a:clrChange>
              <a:clrFrom>
                <a:srgbClr val="FFFFFF"/>
              </a:clrFrom>
              <a:clrTo>
                <a:srgbClr val="FFFFFF">
                  <a:alpha val="0"/>
                </a:srgbClr>
              </a:clrTo>
            </a:clrChange>
          </a:blip>
          <a:stretch>
            <a:fillRect/>
          </a:stretch>
        </p:blipFill>
        <p:spPr>
          <a:xfrm>
            <a:off x="8265478" y="1638300"/>
            <a:ext cx="2009775" cy="2371725"/>
          </a:xfrm>
          <a:prstGeom prst="rect">
            <a:avLst/>
          </a:prstGeom>
          <a:noFill/>
          <a:ln w="9525">
            <a:noFill/>
          </a:ln>
        </p:spPr>
      </p:pic>
      <p:sp>
        <p:nvSpPr>
          <p:cNvPr id="29703" name="矩形 1"/>
          <p:cNvSpPr/>
          <p:nvPr/>
        </p:nvSpPr>
        <p:spPr>
          <a:xfrm>
            <a:off x="8400733" y="4540250"/>
            <a:ext cx="2182812" cy="1736725"/>
          </a:xfrm>
          <a:prstGeom prst="rect">
            <a:avLst/>
          </a:prstGeom>
          <a:noFill/>
          <a:ln w="9525">
            <a:noFill/>
          </a:ln>
        </p:spPr>
        <p:txBody>
          <a:bodyPr vert="horz" wrap="square" anchor="t">
            <a:spAutoFit/>
          </a:bodyPr>
          <a:lstStyle/>
          <a:p>
            <a:pPr lvl="0" eaLnBrk="1" hangingPunct="1">
              <a:lnSpc>
                <a:spcPct val="120000"/>
              </a:lnSpc>
            </a:pPr>
            <a:r>
              <a:rPr lang="zh-CN" altLang="en-US" b="1" dirty="0">
                <a:solidFill>
                  <a:srgbClr val="000000"/>
                </a:solidFill>
                <a:latin typeface="Times New Roman" panose="02020603050405020304" pitchFamily="18" charset="0"/>
                <a:ea typeface="宋体" panose="02010600030101010101" pitchFamily="2" charset="-122"/>
              </a:rPr>
              <a:t>法拉第（</a:t>
            </a:r>
            <a:r>
              <a:rPr lang="en-US" altLang="x-none" b="1" dirty="0">
                <a:solidFill>
                  <a:srgbClr val="000000"/>
                </a:solidFill>
                <a:latin typeface="Times New Roman" panose="02020603050405020304" pitchFamily="18" charset="0"/>
                <a:ea typeface="宋体" panose="02010600030101010101" pitchFamily="2" charset="-122"/>
              </a:rPr>
              <a:t>Michael Faraday</a:t>
            </a:r>
            <a:r>
              <a:rPr lang="zh-CN" altLang="en-US" b="1" dirty="0">
                <a:solidFill>
                  <a:srgbClr val="000000"/>
                </a:solidFill>
                <a:latin typeface="Times New Roman" panose="02020603050405020304" pitchFamily="18" charset="0"/>
                <a:ea typeface="宋体" panose="02010600030101010101" pitchFamily="2" charset="-122"/>
              </a:rPr>
              <a:t>，</a:t>
            </a:r>
            <a:r>
              <a:rPr lang="en-US" altLang="x-none" b="1" dirty="0">
                <a:solidFill>
                  <a:srgbClr val="000000"/>
                </a:solidFill>
                <a:latin typeface="Times New Roman" panose="02020603050405020304" pitchFamily="18" charset="0"/>
                <a:ea typeface="宋体" panose="02010600030101010101" pitchFamily="2" charset="-122"/>
              </a:rPr>
              <a:t>1791—1867</a:t>
            </a:r>
            <a:r>
              <a:rPr lang="zh-CN" altLang="en-US" b="1" dirty="0">
                <a:solidFill>
                  <a:srgbClr val="000000"/>
                </a:solidFill>
                <a:latin typeface="Times New Roman" panose="02020603050405020304" pitchFamily="18" charset="0"/>
                <a:ea typeface="宋体" panose="02010600030101010101" pitchFamily="2" charset="-122"/>
              </a:rPr>
              <a:t>），英国物理学家、化学家。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970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970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29702"/>
                                        </p:tgtEl>
                                        <p:attrNameLst>
                                          <p:attrName>style.visibility</p:attrName>
                                        </p:attrNameLst>
                                      </p:cBhvr>
                                      <p:to>
                                        <p:strVal val="visible"/>
                                      </p:to>
                                    </p:set>
                                    <p:anim calcmode="lin" valueType="num">
                                      <p:cBhvr>
                                        <p:cTn id="20" dur="500" fill="hold"/>
                                        <p:tgtEl>
                                          <p:spTgt spid="29702"/>
                                        </p:tgtEl>
                                        <p:attrNameLst>
                                          <p:attrName>ppt_w</p:attrName>
                                        </p:attrNameLst>
                                      </p:cBhvr>
                                      <p:tavLst>
                                        <p:tav tm="0">
                                          <p:val>
                                            <p:fltVal val="0"/>
                                          </p:val>
                                        </p:tav>
                                        <p:tav tm="100000">
                                          <p:val>
                                            <p:strVal val="#ppt_w"/>
                                          </p:val>
                                        </p:tav>
                                      </p:tavLst>
                                    </p:anim>
                                    <p:anim calcmode="lin" valueType="num">
                                      <p:cBhvr>
                                        <p:cTn id="21" dur="500" fill="hold"/>
                                        <p:tgtEl>
                                          <p:spTgt spid="29702"/>
                                        </p:tgtEl>
                                        <p:attrNameLst>
                                          <p:attrName>ppt_h</p:attrName>
                                        </p:attrNameLst>
                                      </p:cBhvr>
                                      <p:tavLst>
                                        <p:tav tm="0">
                                          <p:val>
                                            <p:fltVal val="0"/>
                                          </p:val>
                                        </p:tav>
                                        <p:tav tm="100000">
                                          <p:val>
                                            <p:strVal val="#ppt_h"/>
                                          </p:val>
                                        </p:tav>
                                      </p:tavLst>
                                    </p:anim>
                                    <p:animEffect transition="in" filter="fade">
                                      <p:cBhvr>
                                        <p:cTn id="22" dur="500"/>
                                        <p:tgtEl>
                                          <p:spTgt spid="29702"/>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29703"/>
                                        </p:tgtEl>
                                        <p:attrNameLst>
                                          <p:attrName>style.visibility</p:attrName>
                                        </p:attrNameLst>
                                      </p:cBhvr>
                                      <p:to>
                                        <p:strVal val="visible"/>
                                      </p:to>
                                    </p:set>
                                    <p:anim calcmode="lin" valueType="num">
                                      <p:cBhvr>
                                        <p:cTn id="25" dur="500" fill="hold"/>
                                        <p:tgtEl>
                                          <p:spTgt spid="29703"/>
                                        </p:tgtEl>
                                        <p:attrNameLst>
                                          <p:attrName>ppt_w</p:attrName>
                                        </p:attrNameLst>
                                      </p:cBhvr>
                                      <p:tavLst>
                                        <p:tav tm="0">
                                          <p:val>
                                            <p:fltVal val="0"/>
                                          </p:val>
                                        </p:tav>
                                        <p:tav tm="100000">
                                          <p:val>
                                            <p:strVal val="#ppt_w"/>
                                          </p:val>
                                        </p:tav>
                                      </p:tavLst>
                                    </p:anim>
                                    <p:anim calcmode="lin" valueType="num">
                                      <p:cBhvr>
                                        <p:cTn id="26" dur="500" fill="hold"/>
                                        <p:tgtEl>
                                          <p:spTgt spid="29703"/>
                                        </p:tgtEl>
                                        <p:attrNameLst>
                                          <p:attrName>ppt_h</p:attrName>
                                        </p:attrNameLst>
                                      </p:cBhvr>
                                      <p:tavLst>
                                        <p:tav tm="0">
                                          <p:val>
                                            <p:fltVal val="0"/>
                                          </p:val>
                                        </p:tav>
                                        <p:tav tm="100000">
                                          <p:val>
                                            <p:strVal val="#ppt_h"/>
                                          </p:val>
                                        </p:tav>
                                      </p:tavLst>
                                    </p:anim>
                                    <p:animEffect transition="in" filter="fade">
                                      <p:cBhvr>
                                        <p:cTn id="27" dur="500"/>
                                        <p:tgtEl>
                                          <p:spTgt spid="297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9700" grpId="0" bldLvl="0" animBg="1"/>
      <p:bldP spid="29701" grpId="0" bldLvl="0" animBg="1"/>
      <p:bldP spid="29703" grpId="0"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2" name="文本框 34821"/>
          <p:cNvSpPr txBox="1"/>
          <p:nvPr/>
        </p:nvSpPr>
        <p:spPr>
          <a:xfrm>
            <a:off x="1676718" y="655955"/>
            <a:ext cx="2971800" cy="579120"/>
          </a:xfrm>
          <a:prstGeom prst="rect">
            <a:avLst/>
          </a:prstGeom>
          <a:noFill/>
          <a:ln w="9525">
            <a:noFill/>
          </a:ln>
        </p:spPr>
        <p:txBody>
          <a:bodyPr wrap="none">
            <a:spAutoFit/>
          </a:bodyPr>
          <a:lstStyle/>
          <a:p>
            <a:pPr lvl="0" eaLnBrk="1" latinLnBrk="0" hangingPunct="1"/>
            <a:r>
              <a:rPr lang="en-US" altLang="zh-CN" sz="3200" b="1" dirty="0">
                <a:solidFill>
                  <a:srgbClr val="00B0F0"/>
                </a:solidFill>
                <a:latin typeface="Arial" panose="020B0604020202020204" charset="-76"/>
                <a:ea typeface="宋体" panose="02010600030101010101" pitchFamily="2" charset="-122"/>
              </a:rPr>
              <a:t>1.</a:t>
            </a:r>
            <a:r>
              <a:rPr lang="zh-CN" altLang="en-US" sz="3200" b="1" dirty="0">
                <a:solidFill>
                  <a:srgbClr val="00B0F0"/>
                </a:solidFill>
                <a:latin typeface="Arial" panose="020B0604020202020204" charset="-76"/>
                <a:ea typeface="宋体" panose="02010600030101010101" pitchFamily="2" charset="-122"/>
              </a:rPr>
              <a:t>电磁感应现象</a:t>
            </a:r>
          </a:p>
        </p:txBody>
      </p:sp>
      <p:sp>
        <p:nvSpPr>
          <p:cNvPr id="34819" name="TextBox 4"/>
          <p:cNvSpPr txBox="1"/>
          <p:nvPr/>
        </p:nvSpPr>
        <p:spPr>
          <a:xfrm>
            <a:off x="1319530" y="1299845"/>
            <a:ext cx="8964295" cy="822960"/>
          </a:xfrm>
          <a:prstGeom prst="rect">
            <a:avLst/>
          </a:prstGeom>
          <a:noFill/>
          <a:ln w="9525">
            <a:noFill/>
          </a:ln>
        </p:spPr>
        <p:txBody>
          <a:bodyPr vert="horz" wrap="square" anchor="t">
            <a:spAutoFit/>
          </a:bodyPr>
          <a:lstStyle/>
          <a:p>
            <a:pPr lvl="0" eaLnBrk="1" hangingPunct="1"/>
            <a:r>
              <a:rPr lang="zh-CN" altLang="en-US" sz="2400" b="1" dirty="0">
                <a:solidFill>
                  <a:srgbClr val="000000"/>
                </a:solidFill>
                <a:latin typeface="Times New Roman" panose="02020603050405020304" pitchFamily="18" charset="0"/>
                <a:ea typeface="宋体" panose="02010600030101010101" pitchFamily="2" charset="-122"/>
              </a:rPr>
              <a:t>　　</a:t>
            </a:r>
            <a:r>
              <a:rPr lang="zh-CN" altLang="en-US" sz="2400" b="1" dirty="0">
                <a:latin typeface="Times New Roman" panose="02020603050405020304" pitchFamily="18" charset="0"/>
                <a:ea typeface="宋体" panose="02010600030101010101" pitchFamily="2" charset="-122"/>
                <a:sym typeface="Arial" panose="020B0604020202020204" charset="-76"/>
              </a:rPr>
              <a:t>闭合电路的一部分导体在磁场中</a:t>
            </a:r>
            <a:r>
              <a:rPr lang="zh-CN" altLang="en-US" sz="2400" b="1" dirty="0">
                <a:solidFill>
                  <a:srgbClr val="FF0000"/>
                </a:solidFill>
                <a:latin typeface="Times New Roman" panose="02020603050405020304" pitchFamily="18" charset="0"/>
                <a:ea typeface="宋体" panose="02010600030101010101" pitchFamily="2" charset="-122"/>
                <a:sym typeface="Arial" panose="020B0604020202020204" charset="-76"/>
              </a:rPr>
              <a:t>做切割磁感线运动</a:t>
            </a:r>
            <a:r>
              <a:rPr lang="zh-CN" altLang="en-US" sz="2400" b="1" dirty="0">
                <a:latin typeface="Times New Roman" panose="02020603050405020304" pitchFamily="18" charset="0"/>
                <a:ea typeface="宋体" panose="02010600030101010101" pitchFamily="2" charset="-122"/>
                <a:sym typeface="Arial" panose="020B0604020202020204" charset="-76"/>
              </a:rPr>
              <a:t>时，导体中就产生电流，这是一种</a:t>
            </a:r>
            <a:r>
              <a:rPr lang="zh-CN" altLang="en-US" sz="2400" b="1" dirty="0">
                <a:solidFill>
                  <a:srgbClr val="FF0000"/>
                </a:solidFill>
                <a:latin typeface="Times New Roman" panose="02020603050405020304" pitchFamily="18" charset="0"/>
                <a:ea typeface="宋体" panose="02010600030101010101" pitchFamily="2" charset="-122"/>
                <a:sym typeface="Arial" panose="020B0604020202020204" charset="-76"/>
              </a:rPr>
              <a:t>电磁感应现象</a:t>
            </a:r>
            <a:r>
              <a:rPr lang="en-US" altLang="zh-CN" sz="2400" b="1" dirty="0">
                <a:solidFill>
                  <a:srgbClr val="FF0000"/>
                </a:solidFill>
                <a:latin typeface="Times New Roman" panose="02020603050405020304" pitchFamily="18" charset="0"/>
                <a:ea typeface="宋体" panose="02010600030101010101" pitchFamily="2" charset="-122"/>
                <a:sym typeface="Arial" panose="020B0604020202020204" charset="-76"/>
              </a:rPr>
              <a:t>.</a:t>
            </a:r>
            <a:r>
              <a:rPr lang="zh-CN" altLang="en-US" sz="2400" b="1" dirty="0">
                <a:solidFill>
                  <a:srgbClr val="FF0000"/>
                </a:solidFill>
                <a:latin typeface="Times New Roman" panose="02020603050405020304" pitchFamily="18" charset="0"/>
                <a:ea typeface="宋体" panose="02010600030101010101" pitchFamily="2" charset="-122"/>
                <a:sym typeface="Arial" panose="020B0604020202020204" charset="-76"/>
              </a:rPr>
              <a:t>产生的电流叫做感应电流</a:t>
            </a:r>
            <a:r>
              <a:rPr lang="en-US" altLang="zh-CN" sz="2400" b="1" dirty="0">
                <a:solidFill>
                  <a:srgbClr val="FF0000"/>
                </a:solidFill>
                <a:latin typeface="Times New Roman" panose="02020603050405020304" pitchFamily="18" charset="0"/>
                <a:ea typeface="宋体" panose="02010600030101010101" pitchFamily="2" charset="-122"/>
                <a:sym typeface="Arial" panose="020B0604020202020204" charset="-76"/>
              </a:rPr>
              <a:t>.</a:t>
            </a:r>
          </a:p>
        </p:txBody>
      </p:sp>
      <p:sp>
        <p:nvSpPr>
          <p:cNvPr id="2" name="文本框 1"/>
          <p:cNvSpPr txBox="1"/>
          <p:nvPr/>
        </p:nvSpPr>
        <p:spPr>
          <a:xfrm>
            <a:off x="1677035" y="2410460"/>
            <a:ext cx="8528050" cy="1066800"/>
          </a:xfrm>
          <a:prstGeom prst="rect">
            <a:avLst/>
          </a:prstGeom>
          <a:noFill/>
          <a:ln w="9525">
            <a:noFill/>
          </a:ln>
        </p:spPr>
        <p:txBody>
          <a:bodyPr wrap="square">
            <a:spAutoFit/>
          </a:bodyPr>
          <a:lstStyle/>
          <a:p>
            <a:pPr lvl="0" eaLnBrk="1" latinLnBrk="0" hangingPunct="1"/>
            <a:r>
              <a:rPr lang="en-US" altLang="zh-CN" sz="3200" b="1" dirty="0">
                <a:solidFill>
                  <a:srgbClr val="00B0F0"/>
                </a:solidFill>
                <a:latin typeface="Arial" panose="020B0604020202020204" charset="-76"/>
                <a:ea typeface="宋体" panose="02010600030101010101" pitchFamily="2" charset="-122"/>
              </a:rPr>
              <a:t>2.</a:t>
            </a:r>
            <a:r>
              <a:rPr lang="zh-CN" altLang="en-US" sz="3200" b="1" dirty="0">
                <a:solidFill>
                  <a:srgbClr val="00B0F0"/>
                </a:solidFill>
                <a:latin typeface="Arial" panose="020B0604020202020204" charset="-76"/>
                <a:ea typeface="宋体" panose="02010600030101010101" pitchFamily="2" charset="-122"/>
              </a:rPr>
              <a:t>产生感应电流的条件：电路必须是闭合的且部分导体在磁场中做切割磁感线运动</a:t>
            </a:r>
            <a:r>
              <a:rPr lang="en-US" altLang="zh-CN" sz="3200" b="1" dirty="0">
                <a:solidFill>
                  <a:srgbClr val="00B0F0"/>
                </a:solidFill>
                <a:latin typeface="Arial" panose="020B0604020202020204" charset="-76"/>
                <a:ea typeface="宋体" panose="02010600030101010101" pitchFamily="2" charset="-122"/>
              </a:rPr>
              <a:t>.</a:t>
            </a:r>
          </a:p>
        </p:txBody>
      </p:sp>
      <p:sp>
        <p:nvSpPr>
          <p:cNvPr id="3" name="文本框 2"/>
          <p:cNvSpPr txBox="1"/>
          <p:nvPr/>
        </p:nvSpPr>
        <p:spPr>
          <a:xfrm>
            <a:off x="1632585" y="3633470"/>
            <a:ext cx="8926830" cy="2042160"/>
          </a:xfrm>
          <a:prstGeom prst="rect">
            <a:avLst/>
          </a:prstGeom>
          <a:noFill/>
          <a:ln w="9525">
            <a:noFill/>
          </a:ln>
        </p:spPr>
        <p:txBody>
          <a:bodyPr wrap="square">
            <a:spAutoFit/>
          </a:bodyPr>
          <a:lstStyle/>
          <a:p>
            <a:pPr lvl="0" eaLnBrk="1" latinLnBrk="0" hangingPunct="1"/>
            <a:r>
              <a:rPr lang="en-US" altLang="zh-CN" sz="3200" b="1" dirty="0">
                <a:solidFill>
                  <a:srgbClr val="00B0F0"/>
                </a:solidFill>
                <a:latin typeface="Arial" panose="020B0604020202020204" charset="-76"/>
                <a:ea typeface="宋体" panose="02010600030101010101" pitchFamily="2" charset="-122"/>
              </a:rPr>
              <a:t>3.</a:t>
            </a:r>
            <a:r>
              <a:rPr lang="zh-CN" altLang="en-US" sz="3200" b="1" dirty="0">
                <a:solidFill>
                  <a:srgbClr val="00B0F0"/>
                </a:solidFill>
                <a:latin typeface="Arial" panose="020B0604020202020204" charset="-76"/>
                <a:ea typeface="宋体" panose="02010600030101010101" pitchFamily="2" charset="-122"/>
              </a:rPr>
              <a:t>感应电流的方向跟导体运动方向和磁感线方向有关</a:t>
            </a:r>
            <a:r>
              <a:rPr lang="en-US" altLang="zh-CN" sz="3200" b="1" dirty="0">
                <a:solidFill>
                  <a:srgbClr val="00B0F0"/>
                </a:solidFill>
                <a:latin typeface="Arial" panose="020B0604020202020204" charset="-76"/>
                <a:ea typeface="宋体" panose="02010600030101010101" pitchFamily="2" charset="-122"/>
              </a:rPr>
              <a:t>.</a:t>
            </a:r>
            <a:r>
              <a:rPr lang="zh-CN" altLang="en-US" sz="3200" b="1" dirty="0">
                <a:solidFill>
                  <a:srgbClr val="00B0F0"/>
                </a:solidFill>
                <a:latin typeface="Arial" panose="020B0604020202020204" charset="-76"/>
                <a:ea typeface="宋体" panose="02010600030101010101" pitchFamily="2" charset="-122"/>
              </a:rPr>
              <a:t>改变导体的运动方向或磁感线方向，感应电流的方向改变，若同时改变导体运动方向和磁感线方向，感应电流方向不改变</a:t>
            </a:r>
            <a:r>
              <a:rPr lang="en-US" altLang="zh-CN" sz="3200" b="1" dirty="0">
                <a:solidFill>
                  <a:srgbClr val="00B0F0"/>
                </a:solidFill>
                <a:latin typeface="Arial" panose="020B0604020202020204" charset="-76"/>
                <a:ea typeface="宋体" panose="02010600030101010101" pitchFamily="2" charset="-122"/>
              </a:rPr>
              <a: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47165" y="636270"/>
            <a:ext cx="8528050" cy="1066800"/>
          </a:xfrm>
          <a:prstGeom prst="rect">
            <a:avLst/>
          </a:prstGeom>
          <a:noFill/>
          <a:ln w="9525">
            <a:noFill/>
          </a:ln>
        </p:spPr>
        <p:txBody>
          <a:bodyPr wrap="square">
            <a:spAutoFit/>
          </a:bodyPr>
          <a:lstStyle/>
          <a:p>
            <a:pPr lvl="0" eaLnBrk="1" latinLnBrk="0" hangingPunct="1"/>
            <a:r>
              <a:rPr lang="en-US" altLang="zh-CN" sz="3200" b="1" dirty="0">
                <a:solidFill>
                  <a:srgbClr val="00B0F0"/>
                </a:solidFill>
                <a:latin typeface="Arial" panose="020B0604020202020204" charset="-76"/>
                <a:ea typeface="宋体" panose="02010600030101010101" pitchFamily="2" charset="-122"/>
              </a:rPr>
              <a:t>4.</a:t>
            </a:r>
            <a:r>
              <a:rPr lang="zh-CN" altLang="en-US" sz="3200" b="1" dirty="0">
                <a:solidFill>
                  <a:srgbClr val="00B0F0"/>
                </a:solidFill>
                <a:latin typeface="Arial" panose="020B0604020202020204" charset="-76"/>
                <a:ea typeface="宋体" panose="02010600030101010101" pitchFamily="2" charset="-122"/>
              </a:rPr>
              <a:t>发电机：把机械能转化为电能的装置</a:t>
            </a:r>
            <a:r>
              <a:rPr lang="en-US" altLang="zh-CN" sz="3200" b="1" dirty="0">
                <a:solidFill>
                  <a:srgbClr val="00B0F0"/>
                </a:solidFill>
                <a:latin typeface="Arial" panose="020B0604020202020204" charset="-76"/>
                <a:ea typeface="宋体" panose="02010600030101010101" pitchFamily="2" charset="-122"/>
              </a:rPr>
              <a:t>.</a:t>
            </a:r>
            <a:r>
              <a:rPr lang="zh-CN" altLang="en-US" sz="3200" b="1" dirty="0">
                <a:solidFill>
                  <a:srgbClr val="00B0F0"/>
                </a:solidFill>
                <a:latin typeface="Arial" panose="020B0604020202020204" charset="-76"/>
                <a:ea typeface="宋体" panose="02010600030101010101" pitchFamily="2" charset="-122"/>
              </a:rPr>
              <a:t>有交流发电机和直流发电机</a:t>
            </a:r>
            <a:r>
              <a:rPr lang="en-US" altLang="zh-CN" sz="3200" b="1" dirty="0">
                <a:solidFill>
                  <a:srgbClr val="00B0F0"/>
                </a:solidFill>
                <a:latin typeface="Arial" panose="020B0604020202020204" charset="-76"/>
                <a:ea typeface="宋体" panose="02010600030101010101" pitchFamily="2" charset="-122"/>
              </a:rPr>
              <a:t>.</a:t>
            </a:r>
          </a:p>
        </p:txBody>
      </p:sp>
      <p:sp>
        <p:nvSpPr>
          <p:cNvPr id="32770" name="矩形 4"/>
          <p:cNvSpPr/>
          <p:nvPr/>
        </p:nvSpPr>
        <p:spPr>
          <a:xfrm>
            <a:off x="1617345" y="2024380"/>
            <a:ext cx="6109335" cy="518160"/>
          </a:xfrm>
          <a:prstGeom prst="rect">
            <a:avLst/>
          </a:prstGeom>
          <a:solidFill>
            <a:schemeClr val="bg1">
              <a:alpha val="100000"/>
            </a:schemeClr>
          </a:solidFill>
          <a:ln w="9525">
            <a:noFill/>
          </a:ln>
        </p:spPr>
        <p:txBody>
          <a:bodyPr vert="horz" wrap="square" anchor="t">
            <a:spAutoFit/>
          </a:bodyPr>
          <a:lstStyle/>
          <a:p>
            <a:pPr lvl="0" eaLnBrk="1" hangingPunct="1"/>
            <a:r>
              <a:rPr lang="en-US" altLang="zh-CN" sz="2800" b="1" dirty="0">
                <a:solidFill>
                  <a:srgbClr val="0066CC"/>
                </a:solidFill>
                <a:latin typeface="宋体" panose="02010600030101010101" pitchFamily="2" charset="-122"/>
                <a:ea typeface="宋体" panose="02010600030101010101" pitchFamily="2" charset="-122"/>
              </a:rPr>
              <a:t>(1)</a:t>
            </a:r>
            <a:r>
              <a:rPr lang="zh-CN" altLang="en-US" sz="2800" b="1" dirty="0">
                <a:solidFill>
                  <a:srgbClr val="0066CC"/>
                </a:solidFill>
                <a:latin typeface="宋体" panose="02010600030101010101" pitchFamily="2" charset="-122"/>
                <a:ea typeface="宋体" panose="02010600030101010101" pitchFamily="2" charset="-122"/>
              </a:rPr>
              <a:t>原理</a:t>
            </a:r>
            <a:r>
              <a:rPr lang="en-US" altLang="zh-CN" sz="2800" b="1" dirty="0">
                <a:solidFill>
                  <a:srgbClr val="0066CC"/>
                </a:solidFill>
                <a:latin typeface="宋体" panose="02010600030101010101" pitchFamily="2" charset="-122"/>
                <a:ea typeface="宋体" panose="02010600030101010101" pitchFamily="2" charset="-122"/>
              </a:rPr>
              <a:t>:</a:t>
            </a:r>
            <a:r>
              <a:rPr lang="zh-CN" altLang="en-US" sz="2800" b="1" dirty="0">
                <a:solidFill>
                  <a:srgbClr val="0066CC"/>
                </a:solidFill>
                <a:latin typeface="宋体" panose="02010600030101010101" pitchFamily="2" charset="-122"/>
                <a:ea typeface="宋体" panose="02010600030101010101" pitchFamily="2" charset="-122"/>
              </a:rPr>
              <a:t>是根据电磁感应现象制成的</a:t>
            </a:r>
            <a:r>
              <a:rPr lang="en-US" altLang="zh-CN" sz="2800" b="1" dirty="0">
                <a:solidFill>
                  <a:srgbClr val="0066CC"/>
                </a:solidFill>
                <a:latin typeface="宋体" panose="02010600030101010101" pitchFamily="2" charset="-122"/>
                <a:ea typeface="宋体" panose="02010600030101010101" pitchFamily="2" charset="-122"/>
              </a:rPr>
              <a:t>.</a:t>
            </a:r>
          </a:p>
        </p:txBody>
      </p:sp>
      <p:sp>
        <p:nvSpPr>
          <p:cNvPr id="3" name="矩形 4"/>
          <p:cNvSpPr/>
          <p:nvPr/>
        </p:nvSpPr>
        <p:spPr>
          <a:xfrm>
            <a:off x="1617345" y="2956560"/>
            <a:ext cx="8187690" cy="944880"/>
          </a:xfrm>
          <a:prstGeom prst="rect">
            <a:avLst/>
          </a:prstGeom>
          <a:solidFill>
            <a:schemeClr val="bg1">
              <a:alpha val="100000"/>
            </a:schemeClr>
          </a:solidFill>
          <a:ln w="9525">
            <a:noFill/>
          </a:ln>
        </p:spPr>
        <p:txBody>
          <a:bodyPr vert="horz" wrap="square" anchor="t">
            <a:spAutoFit/>
          </a:bodyPr>
          <a:lstStyle/>
          <a:p>
            <a:pPr lvl="0" eaLnBrk="1" hangingPunct="1"/>
            <a:r>
              <a:rPr lang="en-US" altLang="zh-CN" sz="2800" b="1" dirty="0">
                <a:solidFill>
                  <a:srgbClr val="0066CC"/>
                </a:solidFill>
                <a:latin typeface="宋体" panose="02010600030101010101" pitchFamily="2" charset="-122"/>
                <a:ea typeface="宋体" panose="02010600030101010101" pitchFamily="2" charset="-122"/>
              </a:rPr>
              <a:t>(2)</a:t>
            </a:r>
            <a:r>
              <a:rPr lang="zh-CN" altLang="en-US" sz="2800" b="1" dirty="0">
                <a:solidFill>
                  <a:srgbClr val="0066CC"/>
                </a:solidFill>
                <a:latin typeface="宋体" panose="02010600030101010101" pitchFamily="2" charset="-122"/>
                <a:ea typeface="宋体" panose="02010600030101010101" pitchFamily="2" charset="-122"/>
              </a:rPr>
              <a:t>交流电：方向会周期性改变的电流叫交流电，我国交流电的频率为</a:t>
            </a:r>
            <a:r>
              <a:rPr lang="en-US" altLang="zh-CN" sz="2800" b="1" dirty="0">
                <a:solidFill>
                  <a:srgbClr val="0066CC"/>
                </a:solidFill>
                <a:latin typeface="宋体" panose="02010600030101010101" pitchFamily="2" charset="-122"/>
                <a:ea typeface="宋体" panose="02010600030101010101" pitchFamily="2" charset="-122"/>
              </a:rPr>
              <a:t>50HZ.</a:t>
            </a:r>
          </a:p>
        </p:txBody>
      </p:sp>
      <p:sp>
        <p:nvSpPr>
          <p:cNvPr id="4" name="矩形 4"/>
          <p:cNvSpPr/>
          <p:nvPr/>
        </p:nvSpPr>
        <p:spPr>
          <a:xfrm>
            <a:off x="1617345" y="4334510"/>
            <a:ext cx="8187690" cy="1798320"/>
          </a:xfrm>
          <a:prstGeom prst="rect">
            <a:avLst/>
          </a:prstGeom>
          <a:solidFill>
            <a:schemeClr val="bg1">
              <a:alpha val="100000"/>
            </a:schemeClr>
          </a:solidFill>
          <a:ln w="9525">
            <a:noFill/>
          </a:ln>
        </p:spPr>
        <p:txBody>
          <a:bodyPr vert="horz" wrap="square" anchor="t">
            <a:spAutoFit/>
          </a:bodyPr>
          <a:lstStyle/>
          <a:p>
            <a:pPr lvl="0" eaLnBrk="1" hangingPunct="1"/>
            <a:r>
              <a:rPr lang="en-US" altLang="zh-CN" sz="2800" b="1" dirty="0">
                <a:solidFill>
                  <a:srgbClr val="0066CC"/>
                </a:solidFill>
                <a:latin typeface="宋体" panose="02010600030101010101" pitchFamily="2" charset="-122"/>
                <a:ea typeface="宋体" panose="02010600030101010101" pitchFamily="2" charset="-122"/>
              </a:rPr>
              <a:t>(3)</a:t>
            </a:r>
            <a:r>
              <a:rPr lang="zh-CN" altLang="en-US" sz="2800" b="1" dirty="0">
                <a:solidFill>
                  <a:srgbClr val="0066CC"/>
                </a:solidFill>
                <a:latin typeface="宋体" panose="02010600030101010101" pitchFamily="2" charset="-122"/>
                <a:ea typeface="宋体" panose="02010600030101010101" pitchFamily="2" charset="-122"/>
              </a:rPr>
              <a:t>交流发电机的结构：转子和定子，大型发电机一般都采用线圈不动，磁极旋转的方式来发电，且用电磁铁代替永磁铁，这种发电机叫旋转磁极式发电机</a:t>
            </a:r>
            <a:r>
              <a:rPr lang="en-US" altLang="zh-CN" sz="2800" b="1" dirty="0">
                <a:solidFill>
                  <a:srgbClr val="0066CC"/>
                </a:solidFill>
                <a:latin typeface="宋体" panose="02010600030101010101" pitchFamily="2" charset="-122"/>
                <a:ea typeface="宋体" panose="02010600030101010101" pitchFamily="2" charset="-122"/>
              </a:rPr>
              <a: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p:cNvSpPr>
            <a:spLocks noGrp="1"/>
          </p:cNvSpPr>
          <p:nvPr/>
        </p:nvSpPr>
        <p:spPr>
          <a:xfrm>
            <a:off x="3773170" y="658813"/>
            <a:ext cx="4130675" cy="777875"/>
          </a:xfrm>
          <a:prstGeom prst="rect">
            <a:avLst/>
          </a:prstGeom>
          <a:noFill/>
          <a:ln w="9525">
            <a:noFill/>
          </a:ln>
        </p:spPr>
        <p:txBody>
          <a:bodyPr vert="horz" wrap="square" anchor="ctr"/>
          <a:lstStyle>
            <a:lvl1pPr marL="0" lvl="0" indent="0" algn="l" defTabSz="914400" eaLnBrk="0" fontAlgn="base" latinLnBrk="0" hangingPunct="0">
              <a:lnSpc>
                <a:spcPct val="100000"/>
              </a:lnSpc>
              <a:spcBef>
                <a:spcPct val="0"/>
              </a:spcBef>
              <a:spcAft>
                <a:spcPct val="0"/>
              </a:spcAft>
              <a:buClr>
                <a:srgbClr val="000000"/>
              </a:buClr>
              <a:buNone/>
              <a:defRPr sz="3200" b="0" i="0" u="none" kern="1200" baseline="0">
                <a:solidFill>
                  <a:schemeClr val="bg1"/>
                </a:solidFill>
                <a:latin typeface="Verdana" panose="020B0604030504040204" pitchFamily="2" charset="0"/>
              </a:defRPr>
            </a:lvl1pPr>
          </a:lstStyle>
          <a:p>
            <a:pPr lvl="0" algn="l"/>
            <a:r>
              <a:rPr lang="zh-CN" altLang="en-US" sz="3600" b="1">
                <a:solidFill>
                  <a:schemeClr val="tx2"/>
                </a:solidFill>
                <a:effectLst>
                  <a:outerShdw blurRad="38100" dist="38100" dir="2700000">
                    <a:srgbClr val="C0C0C0"/>
                  </a:outerShdw>
                </a:effectLst>
              </a:rPr>
              <a:t>各种各样的发电机</a:t>
            </a:r>
          </a:p>
        </p:txBody>
      </p:sp>
      <p:pic>
        <p:nvPicPr>
          <p:cNvPr id="38915" name="Picture 10"/>
          <p:cNvPicPr>
            <a:picLocks noChangeAspect="1"/>
          </p:cNvPicPr>
          <p:nvPr/>
        </p:nvPicPr>
        <p:blipFill>
          <a:blip r:embed="rId2"/>
          <a:stretch>
            <a:fillRect/>
          </a:stretch>
        </p:blipFill>
        <p:spPr>
          <a:xfrm>
            <a:off x="1751648" y="1436688"/>
            <a:ext cx="3357562" cy="1778000"/>
          </a:xfrm>
          <a:prstGeom prst="rect">
            <a:avLst/>
          </a:prstGeom>
          <a:noFill/>
          <a:ln w="9525">
            <a:noFill/>
          </a:ln>
        </p:spPr>
      </p:pic>
      <p:sp>
        <p:nvSpPr>
          <p:cNvPr id="38918" name="TextBox 7"/>
          <p:cNvSpPr txBox="1"/>
          <p:nvPr/>
        </p:nvSpPr>
        <p:spPr>
          <a:xfrm>
            <a:off x="2252663" y="3214688"/>
            <a:ext cx="2500312" cy="523875"/>
          </a:xfrm>
          <a:prstGeom prst="rect">
            <a:avLst/>
          </a:prstGeom>
          <a:noFill/>
          <a:ln w="9525">
            <a:noFill/>
          </a:ln>
        </p:spPr>
        <p:txBody>
          <a:bodyPr vert="horz" wrap="square" anchor="t">
            <a:spAutoFit/>
          </a:bodyPr>
          <a:lstStyle/>
          <a:p>
            <a:pPr lvl="0" eaLnBrk="1" hangingPunct="1"/>
            <a:r>
              <a:rPr lang="zh-CN" altLang="en-US" sz="2800" dirty="0">
                <a:latin typeface="Arial" panose="020B0604020202020204" charset="-76"/>
                <a:ea typeface="宋体" panose="02010600030101010101" pitchFamily="2" charset="-122"/>
              </a:rPr>
              <a:t>水力发电机</a:t>
            </a:r>
          </a:p>
        </p:txBody>
      </p:sp>
      <p:pic>
        <p:nvPicPr>
          <p:cNvPr id="38917" name="Picture 14" descr="http://img.sucai.redocn.com/attachments/images/201104/20110427/Redocn_2011042611114048.jpg"/>
          <p:cNvPicPr>
            <a:picLocks noChangeAspect="1"/>
          </p:cNvPicPr>
          <p:nvPr/>
        </p:nvPicPr>
        <p:blipFill>
          <a:blip r:embed="rId3"/>
          <a:srcRect/>
          <a:stretch>
            <a:fillRect/>
          </a:stretch>
        </p:blipFill>
        <p:spPr>
          <a:xfrm>
            <a:off x="6694805" y="1437005"/>
            <a:ext cx="2677160" cy="1877060"/>
          </a:xfrm>
          <a:prstGeom prst="rect">
            <a:avLst/>
          </a:prstGeom>
          <a:noFill/>
          <a:ln w="9525">
            <a:noFill/>
          </a:ln>
        </p:spPr>
      </p:pic>
      <p:sp>
        <p:nvSpPr>
          <p:cNvPr id="38919" name="TextBox 7"/>
          <p:cNvSpPr txBox="1"/>
          <p:nvPr/>
        </p:nvSpPr>
        <p:spPr>
          <a:xfrm>
            <a:off x="6944995" y="3313748"/>
            <a:ext cx="2500313" cy="523875"/>
          </a:xfrm>
          <a:prstGeom prst="rect">
            <a:avLst/>
          </a:prstGeom>
          <a:noFill/>
          <a:ln w="9525">
            <a:noFill/>
          </a:ln>
        </p:spPr>
        <p:txBody>
          <a:bodyPr vert="horz" wrap="square" anchor="t">
            <a:spAutoFit/>
          </a:bodyPr>
          <a:lstStyle/>
          <a:p>
            <a:pPr lvl="0" eaLnBrk="1" hangingPunct="1"/>
            <a:r>
              <a:rPr lang="zh-CN" altLang="en-US" sz="2800" dirty="0">
                <a:latin typeface="Arial" panose="020B0604020202020204" charset="-76"/>
                <a:ea typeface="宋体" panose="02010600030101010101" pitchFamily="2" charset="-122"/>
              </a:rPr>
              <a:t>风力发电机</a:t>
            </a:r>
          </a:p>
        </p:txBody>
      </p:sp>
      <p:pic>
        <p:nvPicPr>
          <p:cNvPr id="38916" name="Picture 12" descr="http://www.fepsa.com.cn/hyxx/20060410170636192168035.files/image010.jpg"/>
          <p:cNvPicPr>
            <a:picLocks noChangeAspect="1"/>
          </p:cNvPicPr>
          <p:nvPr/>
        </p:nvPicPr>
        <p:blipFill>
          <a:blip r:embed="rId4"/>
          <a:stretch>
            <a:fillRect/>
          </a:stretch>
        </p:blipFill>
        <p:spPr>
          <a:xfrm>
            <a:off x="1882775" y="3738880"/>
            <a:ext cx="3095625" cy="2032000"/>
          </a:xfrm>
          <a:prstGeom prst="rect">
            <a:avLst/>
          </a:prstGeom>
          <a:noFill/>
          <a:ln w="9525">
            <a:noFill/>
          </a:ln>
        </p:spPr>
      </p:pic>
      <p:pic>
        <p:nvPicPr>
          <p:cNvPr id="38921" name="Picture 16" descr="http://pdt.static.globalsources.com.cn/IMAGES/PDT/BIG/309/B5000282309.jpg"/>
          <p:cNvPicPr>
            <a:picLocks noChangeAspect="1"/>
          </p:cNvPicPr>
          <p:nvPr/>
        </p:nvPicPr>
        <p:blipFill>
          <a:blip r:embed="rId5"/>
          <a:srcRect/>
          <a:stretch>
            <a:fillRect/>
          </a:stretch>
        </p:blipFill>
        <p:spPr>
          <a:xfrm>
            <a:off x="6533515" y="3921443"/>
            <a:ext cx="3000375" cy="2125662"/>
          </a:xfrm>
          <a:prstGeom prst="rect">
            <a:avLst/>
          </a:prstGeom>
          <a:noFill/>
          <a:ln w="9525">
            <a:noFill/>
          </a:ln>
        </p:spPr>
      </p:pic>
      <p:sp>
        <p:nvSpPr>
          <p:cNvPr id="38920" name="TextBox 7"/>
          <p:cNvSpPr txBox="1"/>
          <p:nvPr/>
        </p:nvSpPr>
        <p:spPr>
          <a:xfrm>
            <a:off x="2386965" y="6046788"/>
            <a:ext cx="2500313" cy="523875"/>
          </a:xfrm>
          <a:prstGeom prst="rect">
            <a:avLst/>
          </a:prstGeom>
          <a:noFill/>
          <a:ln w="9525">
            <a:noFill/>
          </a:ln>
        </p:spPr>
        <p:txBody>
          <a:bodyPr vert="horz" wrap="square" anchor="t">
            <a:spAutoFit/>
          </a:bodyPr>
          <a:lstStyle/>
          <a:p>
            <a:pPr lvl="0" eaLnBrk="1" hangingPunct="1"/>
            <a:r>
              <a:rPr lang="zh-CN" altLang="en-US" sz="2800" dirty="0">
                <a:latin typeface="Arial" panose="020B0604020202020204" charset="-76"/>
                <a:ea typeface="宋体" panose="02010600030101010101" pitchFamily="2" charset="-122"/>
              </a:rPr>
              <a:t>火力发电机</a:t>
            </a:r>
          </a:p>
        </p:txBody>
      </p:sp>
      <p:sp>
        <p:nvSpPr>
          <p:cNvPr id="38922" name="TextBox 7"/>
          <p:cNvSpPr txBox="1"/>
          <p:nvPr/>
        </p:nvSpPr>
        <p:spPr>
          <a:xfrm>
            <a:off x="7114540" y="6169660"/>
            <a:ext cx="2500313" cy="523875"/>
          </a:xfrm>
          <a:prstGeom prst="rect">
            <a:avLst/>
          </a:prstGeom>
          <a:noFill/>
          <a:ln w="9525">
            <a:noFill/>
          </a:ln>
        </p:spPr>
        <p:txBody>
          <a:bodyPr vert="horz" wrap="square" anchor="t">
            <a:spAutoFit/>
          </a:bodyPr>
          <a:lstStyle/>
          <a:p>
            <a:pPr lvl="0" eaLnBrk="1" hangingPunct="1"/>
            <a:r>
              <a:rPr lang="zh-CN" altLang="en-US" sz="2800" dirty="0">
                <a:latin typeface="Arial" panose="020B0604020202020204" charset="-76"/>
                <a:ea typeface="宋体" panose="02010600030101010101" pitchFamily="2" charset="-122"/>
              </a:rPr>
              <a:t>便携发电机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5"/>
                                        </p:tgtEl>
                                        <p:attrNameLst>
                                          <p:attrName>style.visibility</p:attrName>
                                        </p:attrNameLst>
                                      </p:cBhvr>
                                      <p:to>
                                        <p:strVal val="visible"/>
                                      </p:to>
                                    </p:set>
                                    <p:animEffect transition="in" filter="blinds(horizontal)">
                                      <p:cBhvr>
                                        <p:cTn id="7" dur="500"/>
                                        <p:tgtEl>
                                          <p:spTgt spid="389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8918"/>
                                        </p:tgtEl>
                                        <p:attrNameLst>
                                          <p:attrName>style.visibility</p:attrName>
                                        </p:attrNameLst>
                                      </p:cBhvr>
                                      <p:to>
                                        <p:strVal val="visible"/>
                                      </p:to>
                                    </p:set>
                                    <p:animEffect transition="in" filter="blinds(horizontal)">
                                      <p:cBhvr>
                                        <p:cTn id="10" dur="500"/>
                                        <p:tgtEl>
                                          <p:spTgt spid="3891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8917"/>
                                        </p:tgtEl>
                                        <p:attrNameLst>
                                          <p:attrName>style.visibility</p:attrName>
                                        </p:attrNameLst>
                                      </p:cBhvr>
                                      <p:to>
                                        <p:strVal val="visible"/>
                                      </p:to>
                                    </p:set>
                                    <p:animEffect transition="in" filter="blinds(horizontal)">
                                      <p:cBhvr>
                                        <p:cTn id="15" dur="500"/>
                                        <p:tgtEl>
                                          <p:spTgt spid="3891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8919"/>
                                        </p:tgtEl>
                                        <p:attrNameLst>
                                          <p:attrName>style.visibility</p:attrName>
                                        </p:attrNameLst>
                                      </p:cBhvr>
                                      <p:to>
                                        <p:strVal val="visible"/>
                                      </p:to>
                                    </p:set>
                                    <p:animEffect transition="in" filter="blinds(horizontal)">
                                      <p:cBhvr>
                                        <p:cTn id="18" dur="500"/>
                                        <p:tgtEl>
                                          <p:spTgt spid="3891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8916"/>
                                        </p:tgtEl>
                                        <p:attrNameLst>
                                          <p:attrName>style.visibility</p:attrName>
                                        </p:attrNameLst>
                                      </p:cBhvr>
                                      <p:to>
                                        <p:strVal val="visible"/>
                                      </p:to>
                                    </p:set>
                                    <p:animEffect transition="in" filter="blinds(horizontal)">
                                      <p:cBhvr>
                                        <p:cTn id="23" dur="500"/>
                                        <p:tgtEl>
                                          <p:spTgt spid="38916"/>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38920"/>
                                        </p:tgtEl>
                                        <p:attrNameLst>
                                          <p:attrName>style.visibility</p:attrName>
                                        </p:attrNameLst>
                                      </p:cBhvr>
                                      <p:to>
                                        <p:strVal val="visible"/>
                                      </p:to>
                                    </p:set>
                                    <p:animEffect transition="in" filter="blinds(horizontal)">
                                      <p:cBhvr>
                                        <p:cTn id="26" dur="500"/>
                                        <p:tgtEl>
                                          <p:spTgt spid="38920"/>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38921"/>
                                        </p:tgtEl>
                                        <p:attrNameLst>
                                          <p:attrName>style.visibility</p:attrName>
                                        </p:attrNameLst>
                                      </p:cBhvr>
                                      <p:to>
                                        <p:strVal val="visible"/>
                                      </p:to>
                                    </p:set>
                                    <p:animEffect transition="in" filter="blinds(horizontal)">
                                      <p:cBhvr>
                                        <p:cTn id="31" dur="500"/>
                                        <p:tgtEl>
                                          <p:spTgt spid="38921"/>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38922"/>
                                        </p:tgtEl>
                                        <p:attrNameLst>
                                          <p:attrName>style.visibility</p:attrName>
                                        </p:attrNameLst>
                                      </p:cBhvr>
                                      <p:to>
                                        <p:strVal val="visible"/>
                                      </p:to>
                                    </p:set>
                                    <p:animEffect transition="in" filter="blinds(horizontal)">
                                      <p:cBhvr>
                                        <p:cTn id="34" dur="500"/>
                                        <p:tgtEl>
                                          <p:spTgt spid="38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8" grpId="0"/>
      <p:bldP spid="38919" grpId="0"/>
      <p:bldP spid="38920" grpId="0"/>
      <p:bldP spid="389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0493"/>
          <p:cNvSpPr txBox="1"/>
          <p:nvPr/>
        </p:nvSpPr>
        <p:spPr>
          <a:xfrm>
            <a:off x="2495550" y="404813"/>
            <a:ext cx="6337300" cy="646331"/>
          </a:xfrm>
          <a:prstGeom prst="rect">
            <a:avLst/>
          </a:prstGeom>
          <a:noFill/>
          <a:ln w="9525">
            <a:noFill/>
          </a:ln>
        </p:spPr>
        <p:txBody>
          <a:bodyPr anchor="t">
            <a:spAutoFit/>
          </a:bodyPr>
          <a:lstStyle/>
          <a:p>
            <a:pPr lvl="0" algn="ctr">
              <a:spcBef>
                <a:spcPct val="50000"/>
              </a:spcBef>
            </a:pPr>
            <a:r>
              <a:rPr lang="zh-CN" altLang="en-US" sz="3600" b="1" dirty="0" smtClean="0">
                <a:solidFill>
                  <a:schemeClr val="tx2"/>
                </a:solidFill>
                <a:latin typeface="Arial" panose="020B0604020202020204" pitchFamily="34" charset="0"/>
                <a:ea typeface="华文仿宋" panose="02010600040101010101" pitchFamily="2" charset="-122"/>
              </a:rPr>
              <a:t>重点实验解读 </a:t>
            </a:r>
            <a:endParaRPr lang="zh-CN" altLang="en-US" sz="3600" b="1" dirty="0">
              <a:solidFill>
                <a:schemeClr val="tx2"/>
              </a:solidFill>
              <a:latin typeface="Arial" panose="020B0604020202020204" pitchFamily="34" charset="0"/>
              <a:ea typeface="华文仿宋" panose="02010600040101010101" pitchFamily="2" charset="-122"/>
            </a:endParaRPr>
          </a:p>
        </p:txBody>
      </p:sp>
      <p:sp>
        <p:nvSpPr>
          <p:cNvPr id="5" name="Text Box 4"/>
          <p:cNvSpPr txBox="1">
            <a:spLocks noChangeArrowheads="1"/>
          </p:cNvSpPr>
          <p:nvPr/>
        </p:nvSpPr>
        <p:spPr bwMode="auto">
          <a:xfrm>
            <a:off x="1762779" y="1051710"/>
            <a:ext cx="8437562" cy="5785485"/>
          </a:xfrm>
          <a:prstGeom prst="rect">
            <a:avLst/>
          </a:prstGeom>
          <a:noFill/>
          <a:ln w="9525">
            <a:noFill/>
            <a:miter lim="800000"/>
          </a:ln>
          <a:effectLst/>
        </p:spPr>
        <p:txBody>
          <a:bodyPr wrap="square">
            <a:spAutoFit/>
          </a:bodyPr>
          <a:lstStyle/>
          <a:p>
            <a:pPr>
              <a:lnSpc>
                <a:spcPct val="150000"/>
              </a:lnSpc>
            </a:pPr>
            <a:r>
              <a:rPr lang="zh-CN" altLang="en-US" sz="2800" b="1" dirty="0" smtClean="0">
                <a:solidFill>
                  <a:srgbClr val="FF0000"/>
                </a:solidFill>
                <a:latin typeface="宋体" panose="02010600030101010101" pitchFamily="2" charset="-122"/>
                <a:ea typeface="宋体" panose="02010600030101010101" pitchFamily="2" charset="-122"/>
              </a:rPr>
              <a:t>实验一  探究影响电磁铁磁性强弱的因素</a:t>
            </a:r>
            <a:endParaRPr lang="en-US" altLang="zh-CN" sz="2800" b="1" dirty="0" smtClean="0">
              <a:solidFill>
                <a:srgbClr val="FF0000"/>
              </a:solidFill>
              <a:latin typeface="宋体" panose="02010600030101010101" pitchFamily="2" charset="-122"/>
              <a:ea typeface="宋体" panose="02010600030101010101" pitchFamily="2" charset="-122"/>
            </a:endParaRPr>
          </a:p>
          <a:p>
            <a:pPr>
              <a:lnSpc>
                <a:spcPct val="150000"/>
              </a:lnSpc>
            </a:pPr>
            <a:r>
              <a:rPr lang="zh-CN" altLang="en-US" sz="2000" b="1" dirty="0" smtClean="0">
                <a:latin typeface="宋体" panose="02010600030101010101" pitchFamily="2" charset="-122"/>
                <a:ea typeface="宋体" panose="02010600030101010101" pitchFamily="2" charset="-122"/>
              </a:rPr>
              <a:t>考查要点：</a:t>
            </a:r>
          </a:p>
          <a:p>
            <a:pPr>
              <a:lnSpc>
                <a:spcPct val="150000"/>
              </a:lnSpc>
            </a:pPr>
            <a:r>
              <a:rPr lang="en-US" sz="2000" dirty="0" smtClean="0">
                <a:latin typeface="宋体" panose="02010600030101010101" pitchFamily="2" charset="-122"/>
                <a:ea typeface="宋体" panose="02010600030101010101" pitchFamily="2" charset="-122"/>
              </a:rPr>
              <a:t>1.</a:t>
            </a:r>
            <a:r>
              <a:rPr lang="zh-CN" altLang="en-US" sz="2000" dirty="0" smtClean="0">
                <a:latin typeface="宋体" panose="02010600030101010101" pitchFamily="2" charset="-122"/>
                <a:ea typeface="宋体" panose="02010600030101010101" pitchFamily="2" charset="-122"/>
              </a:rPr>
              <a:t>电磁铁通电后具有磁性的原理：电流的磁效应</a:t>
            </a:r>
            <a:r>
              <a:rPr lang="en-US" altLang="zh-CN" sz="2000" dirty="0" smtClean="0">
                <a:latin typeface="宋体" panose="02010600030101010101" pitchFamily="2" charset="-122"/>
                <a:ea typeface="宋体" panose="02010600030101010101" pitchFamily="2" charset="-122"/>
              </a:rPr>
              <a:t>.</a:t>
            </a:r>
          </a:p>
          <a:p>
            <a:pPr>
              <a:lnSpc>
                <a:spcPct val="150000"/>
              </a:lnSpc>
            </a:pPr>
            <a:r>
              <a:rPr lang="en-US" altLang="zh-CN" sz="2000" dirty="0" smtClean="0">
                <a:latin typeface="宋体" panose="02010600030101010101" pitchFamily="2" charset="-122"/>
                <a:ea typeface="宋体" panose="02010600030101010101" pitchFamily="2" charset="-122"/>
              </a:rPr>
              <a:t>2.</a:t>
            </a:r>
            <a:r>
              <a:rPr lang="zh-CN" altLang="en-US" sz="2000" dirty="0" smtClean="0">
                <a:latin typeface="宋体" panose="02010600030101010101" pitchFamily="2" charset="-122"/>
                <a:ea typeface="宋体" panose="02010600030101010101" pitchFamily="2" charset="-122"/>
              </a:rPr>
              <a:t>电磁铁磁性强弱的判断：利用转换法，通过吸引大头针数目的多少来判断电磁铁磁性的强弱</a:t>
            </a:r>
            <a:r>
              <a:rPr lang="en-US" altLang="zh-CN" sz="2000" dirty="0" smtClean="0">
                <a:latin typeface="宋体" panose="02010600030101010101" pitchFamily="2" charset="-122"/>
                <a:ea typeface="宋体" panose="02010600030101010101" pitchFamily="2" charset="-122"/>
              </a:rPr>
              <a:t>.</a:t>
            </a:r>
          </a:p>
          <a:p>
            <a:pPr>
              <a:lnSpc>
                <a:spcPct val="150000"/>
              </a:lnSpc>
            </a:pPr>
            <a:r>
              <a:rPr lang="en-US" altLang="zh-CN" sz="2000" dirty="0" smtClean="0">
                <a:latin typeface="宋体" panose="02010600030101010101" pitchFamily="2" charset="-122"/>
                <a:ea typeface="宋体" panose="02010600030101010101" pitchFamily="2" charset="-122"/>
              </a:rPr>
              <a:t>3.</a:t>
            </a:r>
            <a:r>
              <a:rPr lang="zh-CN" altLang="en-US" sz="2000" dirty="0" smtClean="0">
                <a:latin typeface="宋体" panose="02010600030101010101" pitchFamily="2" charset="-122"/>
                <a:ea typeface="宋体" panose="02010600030101010101" pitchFamily="2" charset="-122"/>
              </a:rPr>
              <a:t>选择线圈匝数不同的电磁铁串联进行实验的目的：控制电流相同，比较磁性与线圈匝数的关系</a:t>
            </a:r>
            <a:r>
              <a:rPr lang="en-US" altLang="zh-CN" sz="2000" dirty="0" smtClean="0">
                <a:latin typeface="宋体" panose="02010600030101010101" pitchFamily="2" charset="-122"/>
                <a:ea typeface="宋体" panose="02010600030101010101" pitchFamily="2" charset="-122"/>
              </a:rPr>
              <a:t>.</a:t>
            </a:r>
          </a:p>
          <a:p>
            <a:pPr>
              <a:lnSpc>
                <a:spcPct val="150000"/>
              </a:lnSpc>
            </a:pPr>
            <a:r>
              <a:rPr lang="en-US" altLang="zh-CN" sz="2000" dirty="0" smtClean="0">
                <a:latin typeface="宋体" panose="02010600030101010101" pitchFamily="2" charset="-122"/>
                <a:ea typeface="宋体" panose="02010600030101010101" pitchFamily="2" charset="-122"/>
              </a:rPr>
              <a:t>4.</a:t>
            </a:r>
            <a:r>
              <a:rPr lang="zh-CN" altLang="en-US" sz="2000" dirty="0" smtClean="0">
                <a:latin typeface="宋体" panose="02010600030101010101" pitchFamily="2" charset="-122"/>
                <a:ea typeface="宋体" panose="02010600030101010101" pitchFamily="2" charset="-122"/>
              </a:rPr>
              <a:t>电磁铁</a:t>
            </a:r>
            <a:r>
              <a:rPr lang="en-US" altLang="zh-CN" sz="2000" dirty="0" smtClean="0">
                <a:latin typeface="宋体" panose="02010600030101010101" pitchFamily="2" charset="-122"/>
                <a:ea typeface="宋体" panose="02010600030101010101" pitchFamily="2" charset="-122"/>
              </a:rPr>
              <a:t>N</a:t>
            </a:r>
            <a:r>
              <a:rPr lang="zh-CN" altLang="en-US" sz="2000" dirty="0" smtClean="0">
                <a:latin typeface="宋体" panose="02010600030101010101" pitchFamily="2" charset="-122"/>
                <a:ea typeface="宋体" panose="02010600030101010101" pitchFamily="2" charset="-122"/>
              </a:rPr>
              <a:t>、</a:t>
            </a:r>
            <a:r>
              <a:rPr lang="en-US" altLang="zh-CN" sz="2000" dirty="0" smtClean="0">
                <a:latin typeface="宋体" panose="02010600030101010101" pitchFamily="2" charset="-122"/>
                <a:ea typeface="宋体" panose="02010600030101010101" pitchFamily="2" charset="-122"/>
              </a:rPr>
              <a:t>S</a:t>
            </a:r>
            <a:r>
              <a:rPr lang="zh-CN" altLang="en-US" sz="2000" dirty="0" smtClean="0">
                <a:latin typeface="宋体" panose="02010600030101010101" pitchFamily="2" charset="-122"/>
                <a:ea typeface="宋体" panose="02010600030101010101" pitchFamily="2" charset="-122"/>
              </a:rPr>
              <a:t>极的判断</a:t>
            </a:r>
            <a:r>
              <a:rPr lang="en-US" altLang="zh-CN" sz="2000" dirty="0" smtClean="0">
                <a:latin typeface="宋体" panose="02010600030101010101" pitchFamily="2" charset="-122"/>
                <a:ea typeface="宋体" panose="02010600030101010101" pitchFamily="2" charset="-122"/>
              </a:rPr>
              <a:t>.</a:t>
            </a:r>
          </a:p>
          <a:p>
            <a:pPr>
              <a:lnSpc>
                <a:spcPct val="150000"/>
              </a:lnSpc>
            </a:pPr>
            <a:r>
              <a:rPr lang="en-US" altLang="zh-CN" sz="2000" dirty="0" smtClean="0">
                <a:latin typeface="宋体" panose="02010600030101010101" pitchFamily="2" charset="-122"/>
                <a:ea typeface="宋体" panose="02010600030101010101" pitchFamily="2" charset="-122"/>
              </a:rPr>
              <a:t>5.</a:t>
            </a:r>
            <a:r>
              <a:rPr lang="zh-CN" altLang="en-US" sz="2000" dirty="0" smtClean="0">
                <a:latin typeface="宋体" panose="02010600030101010101" pitchFamily="2" charset="-122"/>
                <a:ea typeface="宋体" panose="02010600030101010101" pitchFamily="2" charset="-122"/>
              </a:rPr>
              <a:t>实验结论：电磁铁通电时有磁性，断电时无磁性；线圈匝数一定时，电流越大，电磁铁的磁性越强；电流一定时，线圈匝数越多，电磁铁磁性越强</a:t>
            </a:r>
            <a:r>
              <a:rPr lang="en-US" altLang="zh-CN" sz="2000" dirty="0" smtClean="0">
                <a:latin typeface="宋体" panose="02010600030101010101" pitchFamily="2" charset="-122"/>
                <a:ea typeface="宋体" panose="02010600030101010101" pitchFamily="2" charset="-122"/>
              </a:rPr>
              <a:t>.</a:t>
            </a:r>
            <a:r>
              <a:rPr lang="en-US" sz="2000" b="1" dirty="0" smtClean="0">
                <a:solidFill>
                  <a:srgbClr val="0000FF"/>
                </a:solidFill>
              </a:rPr>
              <a:t>       </a:t>
            </a:r>
          </a:p>
          <a:p>
            <a:r>
              <a:rPr lang="en-US" sz="2800" b="1" dirty="0" smtClean="0">
                <a:solidFill>
                  <a:srgbClr val="0066CC"/>
                </a:solidFill>
              </a:rPr>
              <a:t>  </a:t>
            </a:r>
            <a:r>
              <a:rPr lang="zh-CN" altLang="en-US" sz="2800" b="1" dirty="0" smtClean="0">
                <a:solidFill>
                  <a:srgbClr val="000000"/>
                </a:solidFill>
              </a:rPr>
              <a:t>   </a:t>
            </a:r>
            <a:endParaRPr lang="en-US" sz="2800" b="1"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87500" y="506730"/>
            <a:ext cx="8656320" cy="5631180"/>
          </a:xfrm>
          <a:prstGeom prst="rect">
            <a:avLst/>
          </a:prstGeom>
          <a:noFill/>
        </p:spPr>
        <p:txBody>
          <a:bodyPr wrap="square" rtlCol="0">
            <a:spAutoFit/>
          </a:bodyPr>
          <a:lstStyle/>
          <a:p>
            <a:pPr algn="l"/>
            <a:r>
              <a:rPr lang="en-US" altLang="zh-CN" sz="2400">
                <a:latin typeface="宋体" panose="02010600030101010101" pitchFamily="2" charset="-122"/>
                <a:ea typeface="宋体" panose="02010600030101010101" pitchFamily="2" charset="-122"/>
              </a:rPr>
              <a:t>    1.</a:t>
            </a:r>
            <a:r>
              <a:rPr lang="zh-CN" altLang="en-US" sz="2400">
                <a:solidFill>
                  <a:srgbClr val="FF0000"/>
                </a:solidFill>
                <a:latin typeface="宋体" panose="02010600030101010101" pitchFamily="2" charset="-122"/>
                <a:ea typeface="宋体" panose="02010600030101010101" pitchFamily="2" charset="-122"/>
              </a:rPr>
              <a:t>（通辽中考）</a:t>
            </a:r>
            <a:r>
              <a:rPr lang="zh-CN" altLang="en-US" sz="2400">
                <a:latin typeface="宋体" panose="02010600030101010101" pitchFamily="2" charset="-122"/>
                <a:ea typeface="宋体" panose="02010600030101010101" pitchFamily="2" charset="-122"/>
              </a:rPr>
              <a:t>为了探究电磁铁的磁性强弱跟哪些因素有关，小明同学用漆包线（表面涂有绝缘漆的导线）在大铁钉上绕若干匝，制成简单的电磁铁，如图所示．用此装置去吸引大头针，甲、乙、丙、丁为实验中观察到的四种情况．</a:t>
            </a:r>
          </a:p>
          <a:p>
            <a:pPr algn="l"/>
            <a:endParaRPr lang="zh-CN" altLang="en-US" sz="2400">
              <a:latin typeface="宋体" panose="02010600030101010101" pitchFamily="2" charset="-122"/>
              <a:ea typeface="宋体" panose="02010600030101010101" pitchFamily="2" charset="-122"/>
            </a:endParaRPr>
          </a:p>
          <a:p>
            <a:pPr algn="l"/>
            <a:endParaRPr lang="zh-CN" altLang="en-US" sz="2400">
              <a:latin typeface="宋体" panose="02010600030101010101" pitchFamily="2" charset="-122"/>
              <a:ea typeface="宋体" panose="02010600030101010101" pitchFamily="2" charset="-122"/>
            </a:endParaRPr>
          </a:p>
          <a:p>
            <a:pPr algn="l"/>
            <a:endParaRPr lang="zh-CN" altLang="en-US" sz="2400">
              <a:latin typeface="宋体" panose="02010600030101010101" pitchFamily="2" charset="-122"/>
              <a:ea typeface="宋体" panose="02010600030101010101" pitchFamily="2" charset="-122"/>
            </a:endParaRPr>
          </a:p>
          <a:p>
            <a:pPr algn="l"/>
            <a:endParaRPr lang="zh-CN" altLang="en-US" sz="2400">
              <a:latin typeface="宋体" panose="02010600030101010101" pitchFamily="2" charset="-122"/>
              <a:ea typeface="宋体" panose="02010600030101010101" pitchFamily="2" charset="-122"/>
            </a:endParaRPr>
          </a:p>
          <a:p>
            <a:pPr algn="l"/>
            <a:endParaRPr lang="zh-CN" altLang="en-US" sz="2400">
              <a:latin typeface="宋体" panose="02010600030101010101" pitchFamily="2" charset="-122"/>
              <a:ea typeface="宋体" panose="02010600030101010101" pitchFamily="2" charset="-122"/>
            </a:endParaRPr>
          </a:p>
          <a:p>
            <a:pPr algn="l"/>
            <a:endParaRPr lang="zh-CN" altLang="en-US" sz="2400">
              <a:latin typeface="宋体" panose="02010600030101010101" pitchFamily="2" charset="-122"/>
              <a:ea typeface="宋体" panose="02010600030101010101" pitchFamily="2" charset="-122"/>
            </a:endParaRPr>
          </a:p>
          <a:p>
            <a:pPr algn="l"/>
            <a:r>
              <a:rPr lang="zh-CN" altLang="en-US" sz="2400">
                <a:latin typeface="宋体" panose="02010600030101010101" pitchFamily="2" charset="-122"/>
                <a:ea typeface="宋体" panose="02010600030101010101" pitchFamily="2" charset="-122"/>
              </a:rPr>
              <a:t>   （1）实验中通过电磁铁</a:t>
            </a:r>
            <a:r>
              <a:rPr lang="zh-CN" altLang="en-US" sz="2400"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rPr>
              <a:t>判断电磁铁磁性的强弱，这一方法体现了转换的思想．</a:t>
            </a:r>
          </a:p>
          <a:p>
            <a:pPr algn="l"/>
            <a:r>
              <a:rPr lang="zh-CN" altLang="en-US" sz="2400">
                <a:latin typeface="宋体" panose="02010600030101010101" pitchFamily="2" charset="-122"/>
                <a:ea typeface="宋体" panose="02010600030101010101" pitchFamily="2" charset="-122"/>
              </a:rPr>
              <a:t>   （2）比较</a:t>
            </a:r>
            <a:r>
              <a:rPr lang="zh-CN" altLang="en-US" sz="2400"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rPr>
              <a:t>两图可知：线圈匝数相同时，电流越大磁性越强．</a:t>
            </a:r>
          </a:p>
          <a:p>
            <a:pPr algn="l"/>
            <a:r>
              <a:rPr lang="zh-CN" altLang="en-US" sz="2400">
                <a:latin typeface="宋体" panose="02010600030101010101" pitchFamily="2" charset="-122"/>
                <a:ea typeface="宋体" panose="02010600030101010101" pitchFamily="2" charset="-122"/>
              </a:rPr>
              <a:t>   （3）根据图丁可以得出的结论是</a:t>
            </a:r>
            <a:r>
              <a:rPr lang="zh-CN" altLang="en-US" sz="2400"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rPr>
              <a:t>．</a:t>
            </a:r>
          </a:p>
        </p:txBody>
      </p:sp>
      <p:pic>
        <p:nvPicPr>
          <p:cNvPr id="4" name="图片 3" descr="6ddbeaa8[1]"/>
          <p:cNvPicPr>
            <a:picLocks noChangeAspect="1"/>
          </p:cNvPicPr>
          <p:nvPr/>
        </p:nvPicPr>
        <p:blipFill>
          <a:blip r:embed="rId2"/>
          <a:stretch>
            <a:fillRect/>
          </a:stretch>
        </p:blipFill>
        <p:spPr>
          <a:xfrm>
            <a:off x="3532505" y="2280285"/>
            <a:ext cx="4288155" cy="147129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53540" y="932815"/>
            <a:ext cx="8233410" cy="4078605"/>
          </a:xfrm>
          <a:prstGeom prst="rect">
            <a:avLst/>
          </a:prstGeom>
          <a:noFill/>
        </p:spPr>
        <p:txBody>
          <a:bodyPr wrap="square" rtlCol="0">
            <a:spAutoFit/>
          </a:bodyPr>
          <a:lstStyle/>
          <a:p>
            <a:pPr algn="l">
              <a:lnSpc>
                <a:spcPct val="120000"/>
              </a:lnSpc>
            </a:pPr>
            <a:r>
              <a:rPr lang="en-US" altLang="zh-CN" sz="2400">
                <a:solidFill>
                  <a:srgbClr val="FF0000"/>
                </a:solidFill>
                <a:latin typeface="宋体" panose="02010600030101010101" pitchFamily="2" charset="-122"/>
                <a:ea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rPr>
              <a:t>【解析】</a:t>
            </a:r>
            <a:r>
              <a:rPr lang="zh-CN" altLang="en-US" sz="2400">
                <a:latin typeface="宋体" panose="02010600030101010101" pitchFamily="2" charset="-122"/>
                <a:ea typeface="宋体" panose="02010600030101010101" pitchFamily="2" charset="-122"/>
              </a:rPr>
              <a:t>（1）线圈的磁性越强，吸引的大头针越多</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所以可以根据吸引大头针的多少判断电磁铁磁性的强弱，这是转换法．（2）乙图和丙图线圈的匝数相同，丙的电流大，磁性强．说明电磁铁的电流越大，磁性越强．（3）由丁图可知，两个线圈串联，通过的电流相同．线圈匝数多的吸引大头针多，说明磁性强．</a:t>
            </a:r>
          </a:p>
          <a:p>
            <a:pPr algn="l">
              <a:lnSpc>
                <a:spcPct val="120000"/>
              </a:lnSpc>
            </a:pPr>
            <a:r>
              <a:rPr lang="zh-CN" altLang="en-US" sz="2400">
                <a:solidFill>
                  <a:srgbClr val="FF0000"/>
                </a:solidFill>
                <a:latin typeface="宋体" panose="02010600030101010101" pitchFamily="2" charset="-122"/>
                <a:ea typeface="宋体" panose="02010600030101010101" pitchFamily="2" charset="-122"/>
                <a:sym typeface="+mn-ea"/>
              </a:rPr>
              <a:t>   【答案】</a:t>
            </a:r>
            <a:r>
              <a:rPr lang="zh-CN" altLang="en-US" sz="2400">
                <a:latin typeface="宋体" panose="02010600030101010101" pitchFamily="2" charset="-122"/>
                <a:ea typeface="宋体" panose="02010600030101010101" pitchFamily="2" charset="-122"/>
              </a:rPr>
              <a:t>（1）吸引大头针数目的多少  （2）乙、丙   （3）电流一定时，匝数越多，磁性越强 </a:t>
            </a:r>
          </a:p>
          <a:p>
            <a:pPr algn="l">
              <a:lnSpc>
                <a:spcPct val="120000"/>
              </a:lnSpc>
            </a:pPr>
            <a:endParaRPr lang="zh-CN" altLang="en-US" sz="2400">
              <a:latin typeface="宋体" panose="02010600030101010101" pitchFamily="2" charset="-122"/>
              <a:ea typeface="宋体" panose="02010600030101010101"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4"/>
          <p:cNvSpPr txBox="1">
            <a:spLocks noChangeArrowheads="1"/>
          </p:cNvSpPr>
          <p:nvPr/>
        </p:nvSpPr>
        <p:spPr bwMode="auto">
          <a:xfrm>
            <a:off x="1593234" y="396390"/>
            <a:ext cx="8437562" cy="6400800"/>
          </a:xfrm>
          <a:prstGeom prst="rect">
            <a:avLst/>
          </a:prstGeom>
          <a:noFill/>
          <a:ln w="9525">
            <a:noFill/>
            <a:miter lim="800000"/>
          </a:ln>
          <a:effectLst/>
        </p:spPr>
        <p:txBody>
          <a:bodyPr wrap="square">
            <a:spAutoFit/>
          </a:bodyPr>
          <a:lstStyle/>
          <a:p>
            <a:pPr>
              <a:lnSpc>
                <a:spcPct val="150000"/>
              </a:lnSpc>
            </a:pPr>
            <a:r>
              <a:rPr lang="zh-CN" altLang="en-US" sz="2800" b="1" dirty="0" smtClean="0">
                <a:solidFill>
                  <a:srgbClr val="FF0000"/>
                </a:solidFill>
                <a:latin typeface="宋体" panose="02010600030101010101" pitchFamily="2" charset="-122"/>
                <a:ea typeface="宋体" panose="02010600030101010101" pitchFamily="2" charset="-122"/>
              </a:rPr>
              <a:t>实验二  探究感应电流产生的条件</a:t>
            </a:r>
            <a:endParaRPr lang="en-US" altLang="zh-CN" sz="2800" b="1" dirty="0" smtClean="0">
              <a:solidFill>
                <a:srgbClr val="FF0000"/>
              </a:solidFill>
              <a:latin typeface="宋体" panose="02010600030101010101" pitchFamily="2" charset="-122"/>
              <a:ea typeface="宋体" panose="02010600030101010101" pitchFamily="2" charset="-122"/>
            </a:endParaRPr>
          </a:p>
          <a:p>
            <a:pPr>
              <a:lnSpc>
                <a:spcPct val="150000"/>
              </a:lnSpc>
            </a:pPr>
            <a:r>
              <a:rPr lang="zh-CN" altLang="en-US" sz="2000" b="1" dirty="0" smtClean="0">
                <a:latin typeface="宋体" panose="02010600030101010101" pitchFamily="2" charset="-122"/>
                <a:ea typeface="宋体" panose="02010600030101010101" pitchFamily="2" charset="-122"/>
              </a:rPr>
              <a:t>考查要点：</a:t>
            </a:r>
          </a:p>
          <a:p>
            <a:pPr>
              <a:lnSpc>
                <a:spcPct val="150000"/>
              </a:lnSpc>
            </a:pPr>
            <a:r>
              <a:rPr lang="en-US" sz="2000" dirty="0" smtClean="0">
                <a:latin typeface="宋体" panose="02010600030101010101" pitchFamily="2" charset="-122"/>
                <a:ea typeface="宋体" panose="02010600030101010101" pitchFamily="2" charset="-122"/>
              </a:rPr>
              <a:t>1.</a:t>
            </a:r>
            <a:r>
              <a:rPr lang="zh-CN" altLang="en-US" sz="2000" dirty="0" smtClean="0">
                <a:latin typeface="宋体" panose="02010600030101010101" pitchFamily="2" charset="-122"/>
                <a:ea typeface="宋体" panose="02010600030101010101" pitchFamily="2" charset="-122"/>
              </a:rPr>
              <a:t>感应电流产生的条件</a:t>
            </a:r>
          </a:p>
          <a:p>
            <a:pPr>
              <a:lnSpc>
                <a:spcPct val="150000"/>
              </a:lnSpc>
            </a:pPr>
            <a:r>
              <a:rPr lang="en-US" altLang="zh-CN" sz="2000" dirty="0" smtClean="0">
                <a:latin typeface="宋体" panose="02010600030101010101" pitchFamily="2" charset="-122"/>
                <a:ea typeface="宋体" panose="02010600030101010101" pitchFamily="2" charset="-122"/>
              </a:rPr>
              <a:t>(1)</a:t>
            </a:r>
            <a:r>
              <a:rPr lang="zh-CN" altLang="en-US" sz="2000" dirty="0" smtClean="0">
                <a:latin typeface="宋体" panose="02010600030101010101" pitchFamily="2" charset="-122"/>
                <a:ea typeface="宋体" panose="02010600030101010101" pitchFamily="2" charset="-122"/>
              </a:rPr>
              <a:t>电路必须闭合；</a:t>
            </a:r>
          </a:p>
          <a:p>
            <a:pPr>
              <a:lnSpc>
                <a:spcPct val="150000"/>
              </a:lnSpc>
            </a:pPr>
            <a:r>
              <a:rPr lang="en-US" altLang="zh-CN" sz="2000" dirty="0" smtClean="0">
                <a:latin typeface="宋体" panose="02010600030101010101" pitchFamily="2" charset="-122"/>
                <a:ea typeface="宋体" panose="02010600030101010101" pitchFamily="2" charset="-122"/>
              </a:rPr>
              <a:t>(2)</a:t>
            </a:r>
            <a:r>
              <a:rPr lang="zh-CN" altLang="en-US" sz="2000" dirty="0" smtClean="0">
                <a:latin typeface="宋体" panose="02010600030101010101" pitchFamily="2" charset="-122"/>
                <a:ea typeface="宋体" panose="02010600030101010101" pitchFamily="2" charset="-122"/>
              </a:rPr>
              <a:t>导体要切割磁感线运动；</a:t>
            </a:r>
          </a:p>
          <a:p>
            <a:pPr>
              <a:lnSpc>
                <a:spcPct val="150000"/>
              </a:lnSpc>
            </a:pPr>
            <a:r>
              <a:rPr lang="en-US" altLang="zh-CN" sz="2000" dirty="0" smtClean="0">
                <a:latin typeface="宋体" panose="02010600030101010101" pitchFamily="2" charset="-122"/>
                <a:ea typeface="宋体" panose="02010600030101010101" pitchFamily="2" charset="-122"/>
              </a:rPr>
              <a:t>2.</a:t>
            </a:r>
            <a:r>
              <a:rPr lang="zh-CN" altLang="en-US" sz="2000" dirty="0" smtClean="0">
                <a:latin typeface="宋体" panose="02010600030101010101" pitchFamily="2" charset="-122"/>
                <a:ea typeface="宋体" panose="02010600030101010101" pitchFamily="2" charset="-122"/>
              </a:rPr>
              <a:t>感应电流是否产生的判断：通过观察灵敏电流计的指针是否偏转来判断电路中是否产生了感应电流</a:t>
            </a:r>
            <a:r>
              <a:rPr lang="en-US" altLang="zh-CN" sz="2000" dirty="0" smtClean="0">
                <a:latin typeface="宋体" panose="02010600030101010101" pitchFamily="2" charset="-122"/>
                <a:ea typeface="宋体" panose="02010600030101010101" pitchFamily="2" charset="-122"/>
              </a:rPr>
              <a:t>.</a:t>
            </a:r>
          </a:p>
          <a:p>
            <a:pPr>
              <a:lnSpc>
                <a:spcPct val="150000"/>
              </a:lnSpc>
            </a:pPr>
            <a:r>
              <a:rPr lang="en-US" altLang="zh-CN" sz="2000" dirty="0" smtClean="0">
                <a:latin typeface="宋体" panose="02010600030101010101" pitchFamily="2" charset="-122"/>
                <a:ea typeface="宋体" panose="02010600030101010101" pitchFamily="2" charset="-122"/>
              </a:rPr>
              <a:t>3.</a:t>
            </a:r>
            <a:r>
              <a:rPr lang="zh-CN" altLang="en-US" sz="2000" dirty="0" smtClean="0">
                <a:latin typeface="宋体" panose="02010600030101010101" pitchFamily="2" charset="-122"/>
                <a:ea typeface="宋体" panose="02010600030101010101" pitchFamily="2" charset="-122"/>
              </a:rPr>
              <a:t>改变感应电流方向的方法</a:t>
            </a:r>
          </a:p>
          <a:p>
            <a:pPr>
              <a:lnSpc>
                <a:spcPct val="150000"/>
              </a:lnSpc>
            </a:pPr>
            <a:r>
              <a:rPr lang="en-US" altLang="zh-CN" sz="2000" dirty="0" smtClean="0">
                <a:latin typeface="宋体" panose="02010600030101010101" pitchFamily="2" charset="-122"/>
                <a:ea typeface="宋体" panose="02010600030101010101" pitchFamily="2" charset="-122"/>
              </a:rPr>
              <a:t>(1)</a:t>
            </a:r>
            <a:r>
              <a:rPr lang="zh-CN" altLang="en-US" sz="2000" dirty="0" smtClean="0">
                <a:latin typeface="宋体" panose="02010600030101010101" pitchFamily="2" charset="-122"/>
                <a:ea typeface="宋体" panose="02010600030101010101" pitchFamily="2" charset="-122"/>
              </a:rPr>
              <a:t>改变磁场方向；</a:t>
            </a:r>
          </a:p>
          <a:p>
            <a:pPr>
              <a:lnSpc>
                <a:spcPct val="150000"/>
              </a:lnSpc>
            </a:pPr>
            <a:r>
              <a:rPr lang="en-US" altLang="zh-CN" sz="2000" dirty="0" smtClean="0">
                <a:latin typeface="宋体" panose="02010600030101010101" pitchFamily="2" charset="-122"/>
                <a:ea typeface="宋体" panose="02010600030101010101" pitchFamily="2" charset="-122"/>
              </a:rPr>
              <a:t>(2)</a:t>
            </a:r>
            <a:r>
              <a:rPr lang="zh-CN" altLang="en-US" sz="2000" dirty="0" smtClean="0">
                <a:latin typeface="宋体" panose="02010600030101010101" pitchFamily="2" charset="-122"/>
                <a:ea typeface="宋体" panose="02010600030101010101" pitchFamily="2" charset="-122"/>
              </a:rPr>
              <a:t>改变导体切割磁感线的方向</a:t>
            </a:r>
            <a:r>
              <a:rPr lang="en-US" altLang="zh-CN" sz="2000" dirty="0" smtClean="0">
                <a:latin typeface="宋体" panose="02010600030101010101" pitchFamily="2" charset="-122"/>
                <a:ea typeface="宋体" panose="02010600030101010101" pitchFamily="2" charset="-122"/>
              </a:rPr>
              <a:t>.</a:t>
            </a:r>
          </a:p>
          <a:p>
            <a:pPr>
              <a:lnSpc>
                <a:spcPct val="150000"/>
              </a:lnSpc>
            </a:pPr>
            <a:r>
              <a:rPr lang="en-US" altLang="zh-CN" sz="2000" dirty="0" smtClean="0">
                <a:latin typeface="宋体" panose="02010600030101010101" pitchFamily="2" charset="-122"/>
                <a:ea typeface="宋体" panose="02010600030101010101" pitchFamily="2" charset="-122"/>
              </a:rPr>
              <a:t>4.</a:t>
            </a:r>
            <a:r>
              <a:rPr lang="zh-CN" altLang="en-US" sz="2000" dirty="0" smtClean="0">
                <a:latin typeface="宋体" panose="02010600030101010101" pitchFamily="2" charset="-122"/>
                <a:ea typeface="宋体" panose="02010600030101010101" pitchFamily="2" charset="-122"/>
              </a:rPr>
              <a:t>实验结论：闭合电路的一部分导体在磁场中做切割磁感线运动时，导体中就会产生电流，这种由于导体在磁场中运动而产生电流的现象叫做电磁感应，产生的电流叫做感应电流</a:t>
            </a:r>
            <a:r>
              <a:rPr lang="en-US" altLang="zh-CN" sz="2000" dirty="0" smtClean="0">
                <a:latin typeface="宋体" panose="02010600030101010101" pitchFamily="2" charset="-122"/>
                <a:ea typeface="宋体" panose="02010600030101010101" pitchFamily="2" charset="-122"/>
              </a:rPr>
              <a:t>.</a:t>
            </a:r>
            <a:r>
              <a:rPr lang="zh-CN" altLang="en-US" sz="2800" b="1" dirty="0" smtClean="0">
                <a:solidFill>
                  <a:srgbClr val="000000"/>
                </a:solidFill>
              </a:rPr>
              <a:t>  </a:t>
            </a:r>
            <a:endParaRPr lang="en-US" sz="2800" b="1"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4005" y="582930"/>
            <a:ext cx="9063355" cy="5323205"/>
          </a:xfrm>
          <a:prstGeom prst="rect">
            <a:avLst/>
          </a:prstGeom>
          <a:noFill/>
        </p:spPr>
        <p:txBody>
          <a:bodyPr wrap="square" rtlCol="0">
            <a:spAutoFit/>
          </a:bodyPr>
          <a:lstStyle/>
          <a:p>
            <a:pPr algn="l"/>
            <a:r>
              <a:rPr lang="en-US" altLang="zh-CN" sz="2000">
                <a:latin typeface="宋体" panose="02010600030101010101" pitchFamily="2" charset="-122"/>
                <a:ea typeface="宋体" panose="02010600030101010101" pitchFamily="2" charset="-122"/>
              </a:rPr>
              <a:t>    2.</a:t>
            </a:r>
            <a:r>
              <a:rPr lang="zh-CN" altLang="en-US" sz="2000">
                <a:solidFill>
                  <a:srgbClr val="FF0000"/>
                </a:solidFill>
                <a:latin typeface="宋体" panose="02010600030101010101" pitchFamily="2" charset="-122"/>
                <a:ea typeface="宋体" panose="02010600030101010101" pitchFamily="2" charset="-122"/>
              </a:rPr>
              <a:t>（2017年昆明）</a:t>
            </a:r>
            <a:r>
              <a:rPr lang="zh-CN" altLang="en-US" sz="2000">
                <a:latin typeface="宋体" panose="02010600030101010101" pitchFamily="2" charset="-122"/>
                <a:ea typeface="宋体" panose="02010600030101010101" pitchFamily="2" charset="-122"/>
              </a:rPr>
              <a:t>为了探究导体在磁场中怎样运动，才能在电路中产生电流，采用了图中所示的实验装置：</a:t>
            </a:r>
          </a:p>
          <a:p>
            <a:pPr algn="l"/>
            <a:endParaRPr lang="zh-CN" altLang="en-US" sz="2000">
              <a:latin typeface="宋体" panose="02010600030101010101" pitchFamily="2" charset="-122"/>
              <a:ea typeface="宋体" panose="02010600030101010101" pitchFamily="2" charset="-122"/>
            </a:endParaRPr>
          </a:p>
          <a:p>
            <a:pPr algn="l"/>
            <a:endParaRPr lang="zh-CN" altLang="en-US" sz="2000">
              <a:latin typeface="宋体" panose="02010600030101010101" pitchFamily="2" charset="-122"/>
              <a:ea typeface="宋体" panose="02010600030101010101" pitchFamily="2" charset="-122"/>
            </a:endParaRPr>
          </a:p>
          <a:p>
            <a:pPr algn="l"/>
            <a:endParaRPr lang="zh-CN" altLang="en-US" sz="2000">
              <a:latin typeface="宋体" panose="02010600030101010101" pitchFamily="2" charset="-122"/>
              <a:ea typeface="宋体" panose="02010600030101010101" pitchFamily="2" charset="-122"/>
            </a:endParaRPr>
          </a:p>
          <a:p>
            <a:pPr algn="l"/>
            <a:endParaRPr lang="zh-CN" altLang="en-US" sz="2000">
              <a:latin typeface="宋体" panose="02010600030101010101" pitchFamily="2" charset="-122"/>
              <a:ea typeface="宋体" panose="02010600030101010101" pitchFamily="2" charset="-122"/>
            </a:endParaRPr>
          </a:p>
          <a:p>
            <a:pPr algn="l"/>
            <a:endParaRPr lang="zh-CN" altLang="en-US" sz="2000">
              <a:latin typeface="宋体" panose="02010600030101010101" pitchFamily="2" charset="-122"/>
              <a:ea typeface="宋体" panose="02010600030101010101" pitchFamily="2" charset="-122"/>
            </a:endParaRPr>
          </a:p>
          <a:p>
            <a:pPr algn="l"/>
            <a:endParaRPr lang="zh-CN" altLang="en-US" sz="2000">
              <a:latin typeface="宋体" panose="02010600030101010101" pitchFamily="2" charset="-122"/>
              <a:ea typeface="宋体" panose="02010600030101010101" pitchFamily="2" charset="-122"/>
            </a:endParaRPr>
          </a:p>
          <a:p>
            <a:pPr algn="l"/>
            <a:r>
              <a:rPr lang="zh-CN" altLang="en-US" sz="2000">
                <a:latin typeface="宋体" panose="02010600030101010101" pitchFamily="2" charset="-122"/>
                <a:ea typeface="宋体" panose="02010600030101010101" pitchFamily="2" charset="-122"/>
              </a:rPr>
              <a:t>   （1）将细导线悬挂的导体放入蹄形磁体中，闭合开关，电流计指针不偏转，让导体在蹄形磁体中左右运动，电流计指针</a:t>
            </a:r>
            <a:r>
              <a:rPr lang="zh-CN" altLang="en-US" sz="2000"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a:latin typeface="宋体" panose="02010600030101010101" pitchFamily="2" charset="-122"/>
                <a:ea typeface="宋体" panose="02010600030101010101" pitchFamily="2" charset="-122"/>
              </a:rPr>
              <a:t>偏转；断开开关，让导体在蹄形磁体中左右运动，电流计指针</a:t>
            </a:r>
            <a:r>
              <a:rPr lang="zh-CN" altLang="en-US" sz="2000"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a:latin typeface="宋体" panose="02010600030101010101" pitchFamily="2" charset="-122"/>
                <a:ea typeface="宋体" panose="02010600030101010101" pitchFamily="2" charset="-122"/>
              </a:rPr>
              <a:t>偏转．（填</a:t>
            </a:r>
            <a:r>
              <a:rPr lang="en-US" altLang="zh-CN" sz="2000">
                <a:latin typeface="宋体" panose="02010600030101010101" pitchFamily="2" charset="-122"/>
                <a:ea typeface="宋体" panose="02010600030101010101" pitchFamily="2" charset="-122"/>
                <a:sym typeface="+mn-ea"/>
              </a:rPr>
              <a:t>“</a:t>
            </a:r>
            <a:r>
              <a:rPr lang="zh-CN" altLang="en-US" sz="2000">
                <a:latin typeface="宋体" panose="02010600030101010101" pitchFamily="2" charset="-122"/>
                <a:ea typeface="宋体" panose="02010600030101010101" pitchFamily="2" charset="-122"/>
              </a:rPr>
              <a:t>会</a:t>
            </a:r>
            <a:r>
              <a:rPr lang="zh-CN" altLang="en-US" sz="2000">
                <a:latin typeface="宋体" panose="02010600030101010101" pitchFamily="2" charset="-122"/>
                <a:ea typeface="宋体" panose="02010600030101010101" pitchFamily="2" charset="-122"/>
                <a:sym typeface="+mn-ea"/>
              </a:rPr>
              <a:t>”</a:t>
            </a:r>
            <a:r>
              <a:rPr lang="zh-CN" altLang="en-US" sz="2000">
                <a:latin typeface="宋体" panose="02010600030101010101" pitchFamily="2" charset="-122"/>
                <a:ea typeface="宋体" panose="02010600030101010101" pitchFamily="2" charset="-122"/>
              </a:rPr>
              <a:t>或</a:t>
            </a:r>
            <a:r>
              <a:rPr lang="en-US" altLang="zh-CN" sz="2000">
                <a:latin typeface="宋体" panose="02010600030101010101" pitchFamily="2" charset="-122"/>
                <a:ea typeface="宋体" panose="02010600030101010101" pitchFamily="2" charset="-122"/>
              </a:rPr>
              <a:t>“</a:t>
            </a:r>
            <a:r>
              <a:rPr lang="zh-CN" altLang="en-US" sz="2000">
                <a:latin typeface="宋体" panose="02010600030101010101" pitchFamily="2" charset="-122"/>
                <a:ea typeface="宋体" panose="02010600030101010101" pitchFamily="2" charset="-122"/>
              </a:rPr>
              <a:t>不会</a:t>
            </a:r>
            <a:r>
              <a:rPr lang="zh-CN" altLang="en-US" sz="2000">
                <a:latin typeface="宋体" panose="02010600030101010101" pitchFamily="2" charset="-122"/>
                <a:ea typeface="宋体" panose="02010600030101010101" pitchFamily="2" charset="-122"/>
                <a:sym typeface="+mn-ea"/>
              </a:rPr>
              <a:t>”</a:t>
            </a:r>
            <a:r>
              <a:rPr lang="zh-CN" altLang="en-US" sz="2000">
                <a:latin typeface="宋体" panose="02010600030101010101" pitchFamily="2" charset="-122"/>
                <a:ea typeface="宋体" panose="02010600030101010101" pitchFamily="2" charset="-122"/>
              </a:rPr>
              <a:t>）</a:t>
            </a:r>
          </a:p>
          <a:p>
            <a:pPr algn="l"/>
            <a:r>
              <a:rPr lang="zh-CN" altLang="en-US" sz="2000">
                <a:latin typeface="宋体" panose="02010600030101010101" pitchFamily="2" charset="-122"/>
                <a:ea typeface="宋体" panose="02010600030101010101" pitchFamily="2" charset="-122"/>
              </a:rPr>
              <a:t>   （2）将细导线悬挂的导体放入蹄形磁体中，闭合开关，让导体在蹄形磁体中竖直上下运动，电流计指针</a:t>
            </a:r>
            <a:r>
              <a:rPr lang="zh-CN" altLang="en-US" sz="2000"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a:latin typeface="宋体" panose="02010600030101010101" pitchFamily="2" charset="-122"/>
                <a:ea typeface="宋体" panose="02010600030101010101" pitchFamily="2" charset="-122"/>
              </a:rPr>
              <a:t>偏转；让导体在蹄形磁体中斜向上或斜向下运动，电流计指针</a:t>
            </a:r>
            <a:r>
              <a:rPr lang="zh-CN" altLang="en-US" sz="2000"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a:latin typeface="宋体" panose="02010600030101010101" pitchFamily="2" charset="-122"/>
                <a:ea typeface="宋体" panose="02010600030101010101" pitchFamily="2" charset="-122"/>
              </a:rPr>
              <a:t>偏转．（填</a:t>
            </a:r>
            <a:r>
              <a:rPr lang="en-US" altLang="zh-CN" sz="2000">
                <a:latin typeface="宋体" panose="02010600030101010101" pitchFamily="2" charset="-122"/>
                <a:ea typeface="宋体" panose="02010600030101010101" pitchFamily="2" charset="-122"/>
                <a:sym typeface="+mn-ea"/>
              </a:rPr>
              <a:t>“</a:t>
            </a:r>
            <a:r>
              <a:rPr lang="zh-CN" altLang="en-US" sz="2000">
                <a:latin typeface="宋体" panose="02010600030101010101" pitchFamily="2" charset="-122"/>
                <a:ea typeface="宋体" panose="02010600030101010101" pitchFamily="2" charset="-122"/>
              </a:rPr>
              <a:t>会</a:t>
            </a:r>
            <a:r>
              <a:rPr lang="zh-CN" altLang="en-US" sz="2000">
                <a:latin typeface="宋体" panose="02010600030101010101" pitchFamily="2" charset="-122"/>
                <a:ea typeface="宋体" panose="02010600030101010101" pitchFamily="2" charset="-122"/>
                <a:sym typeface="+mn-ea"/>
              </a:rPr>
              <a:t>”</a:t>
            </a:r>
            <a:r>
              <a:rPr lang="zh-CN" altLang="en-US" sz="2000">
                <a:latin typeface="宋体" panose="02010600030101010101" pitchFamily="2" charset="-122"/>
                <a:ea typeface="宋体" panose="02010600030101010101" pitchFamily="2" charset="-122"/>
              </a:rPr>
              <a:t>或</a:t>
            </a:r>
            <a:r>
              <a:rPr lang="en-US" altLang="zh-CN" sz="2000">
                <a:latin typeface="宋体" panose="02010600030101010101" pitchFamily="2" charset="-122"/>
                <a:ea typeface="宋体" panose="02010600030101010101" pitchFamily="2" charset="-122"/>
                <a:sym typeface="+mn-ea"/>
              </a:rPr>
              <a:t>“</a:t>
            </a:r>
            <a:r>
              <a:rPr lang="zh-CN" altLang="en-US" sz="2000">
                <a:latin typeface="宋体" panose="02010600030101010101" pitchFamily="2" charset="-122"/>
                <a:ea typeface="宋体" panose="02010600030101010101" pitchFamily="2" charset="-122"/>
              </a:rPr>
              <a:t>不会</a:t>
            </a:r>
            <a:r>
              <a:rPr lang="zh-CN" altLang="en-US" sz="2000">
                <a:latin typeface="宋体" panose="02010600030101010101" pitchFamily="2" charset="-122"/>
                <a:ea typeface="宋体" panose="02010600030101010101" pitchFamily="2" charset="-122"/>
                <a:sym typeface="+mn-ea"/>
              </a:rPr>
              <a:t>”</a:t>
            </a:r>
            <a:r>
              <a:rPr lang="zh-CN" altLang="en-US" sz="2000">
                <a:latin typeface="宋体" panose="02010600030101010101" pitchFamily="2" charset="-122"/>
                <a:ea typeface="宋体" panose="02010600030101010101" pitchFamily="2" charset="-122"/>
              </a:rPr>
              <a:t>）</a:t>
            </a:r>
          </a:p>
          <a:p>
            <a:pPr algn="l"/>
            <a:r>
              <a:rPr lang="zh-CN" altLang="en-US" sz="2000">
                <a:latin typeface="宋体" panose="02010600030101010101" pitchFamily="2" charset="-122"/>
                <a:ea typeface="宋体" panose="02010600030101010101" pitchFamily="2" charset="-122"/>
              </a:rPr>
              <a:t>   （3）综合（1）（2）中的实验现象可知，导体在磁场中运动产生电流的条件是：导体必须是</a:t>
            </a:r>
            <a:r>
              <a:rPr lang="zh-CN" altLang="en-US" sz="2000"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a:latin typeface="宋体" panose="02010600030101010101" pitchFamily="2" charset="-122"/>
                <a:ea typeface="宋体" panose="02010600030101010101" pitchFamily="2" charset="-122"/>
              </a:rPr>
              <a:t>电路的一部分，且一定要做</a:t>
            </a:r>
            <a:r>
              <a:rPr lang="zh-CN" altLang="en-US" sz="2000"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a:latin typeface="宋体" panose="02010600030101010101" pitchFamily="2" charset="-122"/>
                <a:ea typeface="宋体" panose="02010600030101010101" pitchFamily="2" charset="-122"/>
              </a:rPr>
              <a:t>的运动．</a:t>
            </a:r>
          </a:p>
          <a:p>
            <a:pPr algn="l"/>
            <a:r>
              <a:rPr lang="zh-CN" altLang="en-US" sz="2000">
                <a:latin typeface="宋体" panose="02010600030101010101" pitchFamily="2" charset="-122"/>
                <a:ea typeface="宋体" panose="02010600030101010101" pitchFamily="2" charset="-122"/>
              </a:rPr>
              <a:t>   （4）在这个实验中</a:t>
            </a:r>
            <a:r>
              <a:rPr lang="zh-CN" altLang="en-US" sz="2000"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a:latin typeface="宋体" panose="02010600030101010101" pitchFamily="2" charset="-122"/>
                <a:ea typeface="宋体" panose="02010600030101010101" pitchFamily="2" charset="-122"/>
              </a:rPr>
              <a:t>能转化为了电能．</a:t>
            </a:r>
          </a:p>
        </p:txBody>
      </p:sp>
      <p:pic>
        <p:nvPicPr>
          <p:cNvPr id="3" name="图片 2" descr="6ab8be04[1]"/>
          <p:cNvPicPr>
            <a:picLocks noChangeAspect="1"/>
          </p:cNvPicPr>
          <p:nvPr/>
        </p:nvPicPr>
        <p:blipFill>
          <a:blip r:embed="rId2"/>
          <a:stretch>
            <a:fillRect/>
          </a:stretch>
        </p:blipFill>
        <p:spPr>
          <a:xfrm>
            <a:off x="4434840" y="1337945"/>
            <a:ext cx="2555875" cy="162052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0764" y="2973601"/>
            <a:ext cx="430887" cy="741150"/>
          </a:xfrm>
          <a:prstGeom prst="rect">
            <a:avLst/>
          </a:prstGeom>
          <a:solidFill>
            <a:srgbClr val="FFC000"/>
          </a:solidFill>
        </p:spPr>
        <p:txBody>
          <a:bodyPr vert="eaVert" wrap="square" rtlCol="0">
            <a:spAutoFit/>
          </a:bodyPr>
          <a:lstStyle/>
          <a:p>
            <a:r>
              <a:rPr lang="zh-CN" altLang="en-US" sz="1600" dirty="0" smtClean="0"/>
              <a:t>电与磁</a:t>
            </a:r>
            <a:endParaRPr lang="zh-CN" altLang="en-US" sz="1600" dirty="0"/>
          </a:p>
        </p:txBody>
      </p:sp>
      <p:sp>
        <p:nvSpPr>
          <p:cNvPr id="3" name="左大括号 2"/>
          <p:cNvSpPr/>
          <p:nvPr/>
        </p:nvSpPr>
        <p:spPr>
          <a:xfrm>
            <a:off x="1797878" y="1123950"/>
            <a:ext cx="678621" cy="4381500"/>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左大括号 4"/>
          <p:cNvSpPr/>
          <p:nvPr/>
        </p:nvSpPr>
        <p:spPr>
          <a:xfrm>
            <a:off x="3339976" y="323850"/>
            <a:ext cx="203324" cy="1521667"/>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左大括号 6"/>
          <p:cNvSpPr/>
          <p:nvPr/>
        </p:nvSpPr>
        <p:spPr>
          <a:xfrm>
            <a:off x="3776924" y="2486026"/>
            <a:ext cx="118801" cy="771524"/>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文本框 13"/>
          <p:cNvSpPr txBox="1"/>
          <p:nvPr/>
        </p:nvSpPr>
        <p:spPr>
          <a:xfrm>
            <a:off x="3626845" y="220818"/>
            <a:ext cx="3859805" cy="338554"/>
          </a:xfrm>
          <a:prstGeom prst="rect">
            <a:avLst/>
          </a:prstGeom>
          <a:solidFill>
            <a:srgbClr val="00B0F0"/>
          </a:solidFill>
        </p:spPr>
        <p:txBody>
          <a:bodyPr wrap="square" rtlCol="0">
            <a:spAutoFit/>
          </a:bodyPr>
          <a:lstStyle/>
          <a:p>
            <a:r>
              <a:rPr lang="zh-CN" altLang="en-US" sz="1600" dirty="0" smtClean="0"/>
              <a:t>磁体：能够吸引铁、钴、镍等物质的物体</a:t>
            </a:r>
            <a:endParaRPr lang="zh-CN" altLang="en-US" sz="1600" dirty="0"/>
          </a:p>
        </p:txBody>
      </p:sp>
      <p:sp>
        <p:nvSpPr>
          <p:cNvPr id="23" name="文本框 3"/>
          <p:cNvSpPr txBox="1"/>
          <p:nvPr/>
        </p:nvSpPr>
        <p:spPr>
          <a:xfrm>
            <a:off x="2422686" y="979830"/>
            <a:ext cx="806289" cy="338554"/>
          </a:xfrm>
          <a:prstGeom prst="rect">
            <a:avLst/>
          </a:prstGeom>
          <a:solidFill>
            <a:srgbClr val="FFC000"/>
          </a:solidFill>
        </p:spPr>
        <p:txBody>
          <a:bodyPr wrap="square" rtlCol="0">
            <a:spAutoFit/>
          </a:bodyPr>
          <a:lstStyle/>
          <a:p>
            <a:r>
              <a:rPr lang="zh-CN" altLang="en-US" sz="1600" dirty="0" smtClean="0"/>
              <a:t>磁现象</a:t>
            </a:r>
            <a:endParaRPr lang="zh-CN" altLang="en-US" sz="1600" dirty="0"/>
          </a:p>
        </p:txBody>
      </p:sp>
      <p:sp>
        <p:nvSpPr>
          <p:cNvPr id="24" name="文本框 3"/>
          <p:cNvSpPr txBox="1"/>
          <p:nvPr/>
        </p:nvSpPr>
        <p:spPr>
          <a:xfrm>
            <a:off x="2330793" y="2562225"/>
            <a:ext cx="1422057" cy="646331"/>
          </a:xfrm>
          <a:prstGeom prst="rect">
            <a:avLst/>
          </a:prstGeom>
          <a:solidFill>
            <a:srgbClr val="FFC000"/>
          </a:solidFill>
        </p:spPr>
        <p:txBody>
          <a:bodyPr wrap="square" rtlCol="0">
            <a:spAutoFit/>
          </a:bodyPr>
          <a:lstStyle/>
          <a:p>
            <a:r>
              <a:rPr lang="zh-CN" altLang="en-US" dirty="0" smtClean="0"/>
              <a:t>电生磁（电</a:t>
            </a:r>
            <a:endParaRPr lang="en-US" altLang="zh-CN" dirty="0" smtClean="0"/>
          </a:p>
          <a:p>
            <a:r>
              <a:rPr lang="zh-CN" altLang="en-US" dirty="0" smtClean="0"/>
              <a:t>流的磁效应）</a:t>
            </a:r>
            <a:endParaRPr lang="zh-CN" altLang="en-US" dirty="0"/>
          </a:p>
        </p:txBody>
      </p:sp>
      <p:sp>
        <p:nvSpPr>
          <p:cNvPr id="15" name="文本框 17"/>
          <p:cNvSpPr txBox="1"/>
          <p:nvPr/>
        </p:nvSpPr>
        <p:spPr>
          <a:xfrm>
            <a:off x="3980754" y="2372114"/>
            <a:ext cx="4086922" cy="369332"/>
          </a:xfrm>
          <a:prstGeom prst="rect">
            <a:avLst/>
          </a:prstGeom>
          <a:solidFill>
            <a:srgbClr val="00B0F0"/>
          </a:solidFill>
        </p:spPr>
        <p:txBody>
          <a:bodyPr wrap="square" rtlCol="0">
            <a:spAutoFit/>
          </a:bodyPr>
          <a:lstStyle/>
          <a:p>
            <a:r>
              <a:rPr lang="zh-CN" altLang="en-US" dirty="0" smtClean="0"/>
              <a:t>电流的磁效应：通电导体周围存在磁场</a:t>
            </a:r>
            <a:endParaRPr lang="zh-CN" altLang="en-US" dirty="0"/>
          </a:p>
        </p:txBody>
      </p:sp>
      <p:sp>
        <p:nvSpPr>
          <p:cNvPr id="16" name="文本框 17"/>
          <p:cNvSpPr txBox="1"/>
          <p:nvPr/>
        </p:nvSpPr>
        <p:spPr>
          <a:xfrm>
            <a:off x="4545061" y="4072423"/>
            <a:ext cx="884189" cy="369332"/>
          </a:xfrm>
          <a:prstGeom prst="rect">
            <a:avLst/>
          </a:prstGeom>
          <a:solidFill>
            <a:srgbClr val="00B0F0"/>
          </a:solidFill>
        </p:spPr>
        <p:txBody>
          <a:bodyPr wrap="square" rtlCol="0">
            <a:spAutoFit/>
          </a:bodyPr>
          <a:lstStyle/>
          <a:p>
            <a:r>
              <a:rPr lang="zh-CN" altLang="en-US" dirty="0" smtClean="0"/>
              <a:t>电动机</a:t>
            </a:r>
            <a:endParaRPr lang="zh-CN" altLang="en-US" dirty="0"/>
          </a:p>
        </p:txBody>
      </p:sp>
      <p:sp>
        <p:nvSpPr>
          <p:cNvPr id="17" name="左大括号 16"/>
          <p:cNvSpPr/>
          <p:nvPr/>
        </p:nvSpPr>
        <p:spPr>
          <a:xfrm>
            <a:off x="4229883" y="716515"/>
            <a:ext cx="46842" cy="674135"/>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文本框 17"/>
          <p:cNvSpPr txBox="1"/>
          <p:nvPr/>
        </p:nvSpPr>
        <p:spPr>
          <a:xfrm>
            <a:off x="4554196" y="3351439"/>
            <a:ext cx="7313954" cy="646331"/>
          </a:xfrm>
          <a:prstGeom prst="rect">
            <a:avLst/>
          </a:prstGeom>
          <a:solidFill>
            <a:srgbClr val="00B0F0"/>
          </a:solidFill>
        </p:spPr>
        <p:txBody>
          <a:bodyPr wrap="square" rtlCol="0">
            <a:spAutoFit/>
          </a:bodyPr>
          <a:lstStyle/>
          <a:p>
            <a:r>
              <a:rPr lang="zh-CN" altLang="en-US" dirty="0" smtClean="0"/>
              <a:t>通电导体在磁场中要受到力的作用，其受力方向跟电流方向和磁场方向有关</a:t>
            </a:r>
            <a:r>
              <a:rPr lang="en-US" altLang="zh-CN" dirty="0" smtClean="0"/>
              <a:t>.</a:t>
            </a:r>
            <a:endParaRPr lang="zh-CN" altLang="en-US" dirty="0"/>
          </a:p>
        </p:txBody>
      </p:sp>
      <p:sp>
        <p:nvSpPr>
          <p:cNvPr id="21" name="文本框 17"/>
          <p:cNvSpPr txBox="1"/>
          <p:nvPr/>
        </p:nvSpPr>
        <p:spPr>
          <a:xfrm>
            <a:off x="4376719" y="4762111"/>
            <a:ext cx="6948505" cy="646331"/>
          </a:xfrm>
          <a:prstGeom prst="rect">
            <a:avLst/>
          </a:prstGeom>
          <a:solidFill>
            <a:srgbClr val="00B0F0"/>
          </a:solidFill>
        </p:spPr>
        <p:txBody>
          <a:bodyPr wrap="square" rtlCol="0">
            <a:spAutoFit/>
          </a:bodyPr>
          <a:lstStyle/>
          <a:p>
            <a:r>
              <a:rPr lang="zh-CN" altLang="en-US" dirty="0" smtClean="0"/>
              <a:t>定义：闭合电路的一部分导体在磁场中做切割磁感线运动时，导体中就会产生电流</a:t>
            </a:r>
            <a:endParaRPr lang="zh-CN" altLang="en-US" dirty="0"/>
          </a:p>
        </p:txBody>
      </p:sp>
      <p:sp>
        <p:nvSpPr>
          <p:cNvPr id="22" name="文本框 13"/>
          <p:cNvSpPr txBox="1"/>
          <p:nvPr/>
        </p:nvSpPr>
        <p:spPr>
          <a:xfrm>
            <a:off x="3588745" y="897093"/>
            <a:ext cx="611780" cy="338554"/>
          </a:xfrm>
          <a:prstGeom prst="rect">
            <a:avLst/>
          </a:prstGeom>
          <a:solidFill>
            <a:srgbClr val="00B0F0"/>
          </a:solidFill>
        </p:spPr>
        <p:txBody>
          <a:bodyPr wrap="square" rtlCol="0">
            <a:spAutoFit/>
          </a:bodyPr>
          <a:lstStyle/>
          <a:p>
            <a:r>
              <a:rPr lang="zh-CN" altLang="en-US" sz="1600" dirty="0" smtClean="0"/>
              <a:t>磁极</a:t>
            </a:r>
            <a:endParaRPr lang="zh-CN" altLang="en-US" sz="1600" dirty="0"/>
          </a:p>
        </p:txBody>
      </p:sp>
      <p:sp>
        <p:nvSpPr>
          <p:cNvPr id="25" name="文本框 13"/>
          <p:cNvSpPr txBox="1"/>
          <p:nvPr/>
        </p:nvSpPr>
        <p:spPr>
          <a:xfrm>
            <a:off x="4303120" y="582768"/>
            <a:ext cx="4278906" cy="338554"/>
          </a:xfrm>
          <a:prstGeom prst="rect">
            <a:avLst/>
          </a:prstGeom>
          <a:solidFill>
            <a:srgbClr val="00B0F0"/>
          </a:solidFill>
        </p:spPr>
        <p:txBody>
          <a:bodyPr wrap="square" rtlCol="0">
            <a:spAutoFit/>
          </a:bodyPr>
          <a:lstStyle/>
          <a:p>
            <a:r>
              <a:rPr lang="zh-CN" altLang="en-US" sz="1600" dirty="0" smtClean="0"/>
              <a:t>定义：磁体上磁性最强的部分，有南极和北极</a:t>
            </a:r>
            <a:endParaRPr lang="zh-CN" altLang="en-US" sz="1600" dirty="0"/>
          </a:p>
        </p:txBody>
      </p:sp>
      <p:sp>
        <p:nvSpPr>
          <p:cNvPr id="26" name="文本框 13"/>
          <p:cNvSpPr txBox="1"/>
          <p:nvPr/>
        </p:nvSpPr>
        <p:spPr>
          <a:xfrm>
            <a:off x="4312645" y="1087593"/>
            <a:ext cx="5117105" cy="338554"/>
          </a:xfrm>
          <a:prstGeom prst="rect">
            <a:avLst/>
          </a:prstGeom>
          <a:solidFill>
            <a:srgbClr val="00B0F0"/>
          </a:solidFill>
        </p:spPr>
        <p:txBody>
          <a:bodyPr wrap="square" rtlCol="0">
            <a:spAutoFit/>
          </a:bodyPr>
          <a:lstStyle/>
          <a:p>
            <a:r>
              <a:rPr lang="zh-CN" altLang="en-US" sz="1600" dirty="0" smtClean="0"/>
              <a:t>相互作用规律：同名磁极相互排斥，异名磁极相互吸引</a:t>
            </a:r>
            <a:endParaRPr lang="zh-CN" altLang="en-US" sz="1600" dirty="0"/>
          </a:p>
        </p:txBody>
      </p:sp>
      <p:sp>
        <p:nvSpPr>
          <p:cNvPr id="27" name="文本框 17"/>
          <p:cNvSpPr txBox="1"/>
          <p:nvPr/>
        </p:nvSpPr>
        <p:spPr>
          <a:xfrm>
            <a:off x="3590228" y="1600589"/>
            <a:ext cx="7754047" cy="646331"/>
          </a:xfrm>
          <a:prstGeom prst="rect">
            <a:avLst/>
          </a:prstGeom>
          <a:solidFill>
            <a:srgbClr val="00B0F0"/>
          </a:solidFill>
        </p:spPr>
        <p:txBody>
          <a:bodyPr wrap="square" rtlCol="0">
            <a:spAutoFit/>
          </a:bodyPr>
          <a:lstStyle/>
          <a:p>
            <a:r>
              <a:rPr lang="zh-CN" altLang="en-US" dirty="0" smtClean="0"/>
              <a:t>地磁场：地球周围存在的磁场</a:t>
            </a:r>
            <a:r>
              <a:rPr lang="en-US" altLang="zh-CN" dirty="0" smtClean="0"/>
              <a:t>.</a:t>
            </a:r>
            <a:r>
              <a:rPr lang="zh-CN" altLang="en-US" dirty="0" smtClean="0"/>
              <a:t>地磁的南极在地理北极附近，地磁的北极在地理南极附近</a:t>
            </a:r>
            <a:endParaRPr lang="zh-CN" altLang="en-US" dirty="0"/>
          </a:p>
        </p:txBody>
      </p:sp>
      <p:sp>
        <p:nvSpPr>
          <p:cNvPr id="28" name="文本框 17"/>
          <p:cNvSpPr txBox="1"/>
          <p:nvPr/>
        </p:nvSpPr>
        <p:spPr>
          <a:xfrm>
            <a:off x="3980753" y="2953139"/>
            <a:ext cx="5487097" cy="369332"/>
          </a:xfrm>
          <a:prstGeom prst="rect">
            <a:avLst/>
          </a:prstGeom>
          <a:solidFill>
            <a:srgbClr val="00B0F0"/>
          </a:solidFill>
        </p:spPr>
        <p:txBody>
          <a:bodyPr wrap="square" rtlCol="0">
            <a:spAutoFit/>
          </a:bodyPr>
          <a:lstStyle/>
          <a:p>
            <a:r>
              <a:rPr lang="zh-CN" altLang="en-US" dirty="0" smtClean="0"/>
              <a:t>电磁继电器：利用电磁铁来控制工作电路的一种开关</a:t>
            </a:r>
            <a:endParaRPr lang="zh-CN" altLang="en-US" dirty="0"/>
          </a:p>
        </p:txBody>
      </p:sp>
      <p:sp>
        <p:nvSpPr>
          <p:cNvPr id="29" name="文本框 3"/>
          <p:cNvSpPr txBox="1"/>
          <p:nvPr/>
        </p:nvSpPr>
        <p:spPr>
          <a:xfrm>
            <a:off x="2330793" y="3657600"/>
            <a:ext cx="2031658" cy="369332"/>
          </a:xfrm>
          <a:prstGeom prst="rect">
            <a:avLst/>
          </a:prstGeom>
          <a:solidFill>
            <a:srgbClr val="FFC000"/>
          </a:solidFill>
        </p:spPr>
        <p:txBody>
          <a:bodyPr wrap="square" rtlCol="0">
            <a:spAutoFit/>
          </a:bodyPr>
          <a:lstStyle/>
          <a:p>
            <a:r>
              <a:rPr lang="zh-CN" altLang="en-US" dirty="0" smtClean="0"/>
              <a:t>磁场对电流的作用</a:t>
            </a:r>
            <a:endParaRPr lang="zh-CN" altLang="en-US" dirty="0"/>
          </a:p>
        </p:txBody>
      </p:sp>
      <p:sp>
        <p:nvSpPr>
          <p:cNvPr id="30" name="左大括号 29"/>
          <p:cNvSpPr/>
          <p:nvPr/>
        </p:nvSpPr>
        <p:spPr>
          <a:xfrm>
            <a:off x="4386524" y="3495674"/>
            <a:ext cx="137851" cy="695325"/>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文本框 3"/>
          <p:cNvSpPr txBox="1"/>
          <p:nvPr/>
        </p:nvSpPr>
        <p:spPr>
          <a:xfrm>
            <a:off x="2492719" y="5219700"/>
            <a:ext cx="1564932" cy="646331"/>
          </a:xfrm>
          <a:prstGeom prst="rect">
            <a:avLst/>
          </a:prstGeom>
          <a:solidFill>
            <a:srgbClr val="FFC000"/>
          </a:solidFill>
        </p:spPr>
        <p:txBody>
          <a:bodyPr wrap="square" rtlCol="0">
            <a:spAutoFit/>
          </a:bodyPr>
          <a:lstStyle/>
          <a:p>
            <a:r>
              <a:rPr lang="zh-CN" altLang="en-US" dirty="0" smtClean="0"/>
              <a:t>磁生电（电磁感应现象）</a:t>
            </a:r>
            <a:endParaRPr lang="zh-CN" altLang="en-US" dirty="0"/>
          </a:p>
        </p:txBody>
      </p:sp>
      <p:sp>
        <p:nvSpPr>
          <p:cNvPr id="32" name="左大括号 31"/>
          <p:cNvSpPr/>
          <p:nvPr/>
        </p:nvSpPr>
        <p:spPr>
          <a:xfrm>
            <a:off x="4091249" y="4914899"/>
            <a:ext cx="233101" cy="1200151"/>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文本框 17"/>
          <p:cNvSpPr txBox="1"/>
          <p:nvPr/>
        </p:nvSpPr>
        <p:spPr>
          <a:xfrm>
            <a:off x="4411711" y="5929798"/>
            <a:ext cx="884189" cy="369332"/>
          </a:xfrm>
          <a:prstGeom prst="rect">
            <a:avLst/>
          </a:prstGeom>
          <a:solidFill>
            <a:srgbClr val="00B0F0"/>
          </a:solidFill>
        </p:spPr>
        <p:txBody>
          <a:bodyPr wrap="square" rtlCol="0">
            <a:spAutoFit/>
          </a:bodyPr>
          <a:lstStyle/>
          <a:p>
            <a:r>
              <a:rPr lang="zh-CN" altLang="en-US" dirty="0" smtClean="0"/>
              <a:t>发电机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linds(horizontal)">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8"/>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21"/>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animBg="1"/>
      <p:bldP spid="16" grpId="0" animBg="1"/>
      <p:bldP spid="17" grpId="0" animBg="1"/>
      <p:bldP spid="19" grpId="0" animBg="1"/>
      <p:bldP spid="21" grpId="0" animBg="1"/>
      <p:bldP spid="22" grpId="0" bldLvl="0" animBg="1"/>
      <p:bldP spid="25" grpId="0" bldLvl="0" animBg="1"/>
      <p:bldP spid="26" grpId="0" bldLvl="0" animBg="1"/>
      <p:bldP spid="27" grpId="0" animBg="1"/>
      <p:bldP spid="28" grpId="0" animBg="1"/>
      <p:bldP spid="3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87500" y="655955"/>
            <a:ext cx="8795385" cy="4892675"/>
          </a:xfrm>
          <a:prstGeom prst="rect">
            <a:avLst/>
          </a:prstGeom>
          <a:noFill/>
        </p:spPr>
        <p:txBody>
          <a:bodyPr wrap="square" rtlCol="0">
            <a:spAutoFit/>
          </a:bodyPr>
          <a:lstStyle/>
          <a:p>
            <a:pPr algn="l">
              <a:lnSpc>
                <a:spcPct val="120000"/>
              </a:lnSpc>
            </a:pPr>
            <a:r>
              <a:rPr lang="zh-CN" altLang="en-US" sz="2000">
                <a:solidFill>
                  <a:srgbClr val="FF0000"/>
                </a:solidFill>
                <a:latin typeface="宋体" panose="02010600030101010101" pitchFamily="2" charset="-122"/>
                <a:ea typeface="宋体" panose="02010600030101010101" pitchFamily="2" charset="-122"/>
              </a:rPr>
              <a:t>【解析】</a:t>
            </a:r>
            <a:r>
              <a:rPr lang="zh-CN" altLang="en-US" sz="2000">
                <a:latin typeface="宋体" panose="02010600030101010101" pitchFamily="2" charset="-122"/>
                <a:ea typeface="宋体" panose="02010600030101010101" pitchFamily="2" charset="-122"/>
              </a:rPr>
              <a:t>（1）将细导线悬挂的导体放入蹄形磁体中，闭合开关，没有切割磁感线，电流计指针不偏转；让导体在蹄形磁体中左右运动，导体切割磁感线，有感应电流产生，电流计指针会偏转；断开开关，让导体在蹄形磁体中左右运动，虽然导体切割磁感线，但由于开关断开，电路没有电流，电流计指针不会偏转；（2）将细导线悬挂的导体放入蹄形磁体中，闭合开关，让导体在蹄形磁体中竖直上下运动，导体没有切割磁感线，没有感应电流产生，电流计指针不会偏转；闭合开关，让导体在蹄形磁体中斜向上或斜向下运动，导体做切割磁感线运动，有感应电流产生，电流计指针会偏转；（3）综合（1）（2）中的实验现象可知，导体在磁场中运动产生电流的条件是：导体必须是闭合电路的一部分，且一定要做切割磁感线的运动；（4）此实验中消耗了机械能，获得了电能，是将机械能转化为电能的过程．</a:t>
            </a:r>
          </a:p>
          <a:p>
            <a:pPr algn="l">
              <a:lnSpc>
                <a:spcPct val="120000"/>
              </a:lnSpc>
            </a:pPr>
            <a:r>
              <a:rPr lang="zh-CN" altLang="en-US" sz="2000">
                <a:solidFill>
                  <a:srgbClr val="FF0000"/>
                </a:solidFill>
                <a:latin typeface="宋体" panose="02010600030101010101" pitchFamily="2" charset="-122"/>
                <a:ea typeface="宋体" panose="02010600030101010101" pitchFamily="2" charset="-122"/>
                <a:sym typeface="+mn-ea"/>
              </a:rPr>
              <a:t>【答案】</a:t>
            </a:r>
            <a:r>
              <a:rPr lang="zh-CN" altLang="en-US" sz="2000">
                <a:latin typeface="宋体" panose="02010600030101010101" pitchFamily="2" charset="-122"/>
                <a:ea typeface="宋体" panose="02010600030101010101" pitchFamily="2" charset="-122"/>
              </a:rPr>
              <a:t>（1）会  不会  （2）不会  会  （3）闭合  切割磁感线  （4）机械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40479" y="383280"/>
            <a:ext cx="1950421" cy="579120"/>
          </a:xfrm>
          <a:prstGeom prst="rect">
            <a:avLst/>
          </a:prstGeom>
          <a:noFill/>
        </p:spPr>
        <p:txBody>
          <a:bodyPr wrap="square" rtlCol="0">
            <a:spAutoFit/>
          </a:bodyPr>
          <a:lstStyle/>
          <a:p>
            <a:r>
              <a:rPr lang="zh-CN" altLang="zh-CN" sz="3200" dirty="0">
                <a:solidFill>
                  <a:srgbClr val="00B0F0"/>
                </a:solidFill>
              </a:rPr>
              <a:t>真题体验</a:t>
            </a:r>
            <a:r>
              <a:rPr lang="zh-CN" altLang="zh-CN" sz="3200" dirty="0"/>
              <a:t>  </a:t>
            </a:r>
            <a:endParaRPr lang="zh-CN" altLang="en-US" sz="3200" dirty="0"/>
          </a:p>
        </p:txBody>
      </p:sp>
      <p:sp>
        <p:nvSpPr>
          <p:cNvPr id="3" name="文本框 2"/>
          <p:cNvSpPr txBox="1"/>
          <p:nvPr/>
        </p:nvSpPr>
        <p:spPr>
          <a:xfrm>
            <a:off x="1517015" y="1075690"/>
            <a:ext cx="8236585" cy="2768600"/>
          </a:xfrm>
          <a:prstGeom prst="rect">
            <a:avLst/>
          </a:prstGeom>
          <a:noFill/>
        </p:spPr>
        <p:txBody>
          <a:bodyPr wrap="square" rtlCol="0">
            <a:spAutoFit/>
          </a:bodyPr>
          <a:lstStyle/>
          <a:p>
            <a:pPr algn="l">
              <a:lnSpc>
                <a:spcPct val="110000"/>
              </a:lnSpc>
            </a:pPr>
            <a:r>
              <a:rPr lang="en-US" altLang="zh-CN" sz="2000">
                <a:latin typeface="宋体" panose="02010600030101010101" pitchFamily="2" charset="-122"/>
                <a:ea typeface="宋体" panose="02010600030101010101" pitchFamily="2" charset="-122"/>
              </a:rPr>
              <a:t>    1.</a:t>
            </a:r>
            <a:r>
              <a:rPr lang="zh-CN" altLang="en-US" sz="2000">
                <a:solidFill>
                  <a:srgbClr val="FF0000"/>
                </a:solidFill>
                <a:latin typeface="宋体" panose="02010600030101010101" pitchFamily="2" charset="-122"/>
                <a:ea typeface="宋体" panose="02010600030101010101" pitchFamily="2" charset="-122"/>
              </a:rPr>
              <a:t>（2017年烟台）</a:t>
            </a:r>
            <a:r>
              <a:rPr lang="zh-CN" altLang="en-US" sz="2000">
                <a:latin typeface="宋体" panose="02010600030101010101" pitchFamily="2" charset="-122"/>
                <a:ea typeface="宋体" panose="02010600030101010101" pitchFamily="2" charset="-122"/>
              </a:rPr>
              <a:t>小红梳理反思了“磁场和磁感线”的相关知识，她归纳整理如下，其中正确的有（　　）</a:t>
            </a:r>
          </a:p>
          <a:p>
            <a:pPr algn="l">
              <a:lnSpc>
                <a:spcPct val="110000"/>
              </a:lnSpc>
            </a:pPr>
            <a:r>
              <a:rPr lang="zh-CN" altLang="en-US" sz="2000">
                <a:latin typeface="宋体" panose="02010600030101010101" pitchFamily="2" charset="-122"/>
                <a:ea typeface="宋体" panose="02010600030101010101" pitchFamily="2" charset="-122"/>
              </a:rPr>
              <a:t>①磁场看不见摸不着，但是可以借助小磁针感知它的存在</a:t>
            </a:r>
          </a:p>
          <a:p>
            <a:pPr algn="l">
              <a:lnSpc>
                <a:spcPct val="110000"/>
              </a:lnSpc>
            </a:pPr>
            <a:r>
              <a:rPr lang="zh-CN" altLang="en-US" sz="2000">
                <a:latin typeface="宋体" panose="02010600030101010101" pitchFamily="2" charset="-122"/>
                <a:ea typeface="宋体" panose="02010600030101010101" pitchFamily="2" charset="-122"/>
              </a:rPr>
              <a:t>②磁感线是磁体周围空间实际存在的曲线</a:t>
            </a:r>
          </a:p>
          <a:p>
            <a:pPr algn="l">
              <a:lnSpc>
                <a:spcPct val="110000"/>
              </a:lnSpc>
            </a:pPr>
            <a:r>
              <a:rPr lang="zh-CN" altLang="en-US" sz="2000">
                <a:latin typeface="宋体" panose="02010600030101010101" pitchFamily="2" charset="-122"/>
                <a:ea typeface="宋体" panose="02010600030101010101" pitchFamily="2" charset="-122"/>
              </a:rPr>
              <a:t>③磁感线是铁屑组成的</a:t>
            </a:r>
          </a:p>
          <a:p>
            <a:pPr algn="l">
              <a:lnSpc>
                <a:spcPct val="110000"/>
              </a:lnSpc>
            </a:pPr>
            <a:r>
              <a:rPr lang="zh-CN" altLang="en-US" sz="2000">
                <a:latin typeface="宋体" panose="02010600030101010101" pitchFamily="2" charset="-122"/>
                <a:ea typeface="宋体" panose="02010600030101010101" pitchFamily="2" charset="-122"/>
              </a:rPr>
              <a:t>④地磁场的磁感线是从地球南极附近发出回到北极附近</a:t>
            </a:r>
          </a:p>
          <a:p>
            <a:pPr algn="l">
              <a:lnSpc>
                <a:spcPct val="110000"/>
              </a:lnSpc>
            </a:pPr>
            <a:r>
              <a:rPr lang="zh-CN" altLang="en-US" sz="2000">
                <a:latin typeface="宋体" panose="02010600030101010101" pitchFamily="2" charset="-122"/>
                <a:ea typeface="宋体" panose="02010600030101010101" pitchFamily="2" charset="-122"/>
              </a:rPr>
              <a:t>   A．①④       B．②③       C．①②       D．②④ </a:t>
            </a:r>
          </a:p>
          <a:p>
            <a:endParaRPr lang="zh-CN" altLang="en-US" sz="2000">
              <a:latin typeface="宋体" panose="02010600030101010101" pitchFamily="2" charset="-122"/>
              <a:ea typeface="宋体" panose="02010600030101010101" pitchFamily="2" charset="-122"/>
            </a:endParaRPr>
          </a:p>
        </p:txBody>
      </p:sp>
      <p:sp>
        <p:nvSpPr>
          <p:cNvPr id="4" name="文本框 3"/>
          <p:cNvSpPr txBox="1"/>
          <p:nvPr/>
        </p:nvSpPr>
        <p:spPr>
          <a:xfrm>
            <a:off x="1440180" y="3716020"/>
            <a:ext cx="8529320" cy="2461260"/>
          </a:xfrm>
          <a:prstGeom prst="rect">
            <a:avLst/>
          </a:prstGeom>
          <a:noFill/>
        </p:spPr>
        <p:txBody>
          <a:bodyPr wrap="square" rtlCol="0">
            <a:spAutoFit/>
          </a:bodyPr>
          <a:lstStyle/>
          <a:p>
            <a:pPr algn="l">
              <a:lnSpc>
                <a:spcPct val="110000"/>
              </a:lnSpc>
            </a:pPr>
            <a:r>
              <a:rPr lang="en-US" altLang="zh-CN" sz="2000">
                <a:latin typeface="宋体" panose="02010600030101010101" pitchFamily="2" charset="-122"/>
                <a:ea typeface="宋体" panose="02010600030101010101" pitchFamily="2" charset="-122"/>
              </a:rPr>
              <a:t>   </a:t>
            </a:r>
            <a:r>
              <a:rPr lang="zh-CN" altLang="en-US" sz="2000">
                <a:solidFill>
                  <a:srgbClr val="FF0000"/>
                </a:solidFill>
                <a:latin typeface="宋体" panose="02010600030101010101" pitchFamily="2" charset="-122"/>
                <a:ea typeface="宋体" panose="02010600030101010101" pitchFamily="2" charset="-122"/>
              </a:rPr>
              <a:t>【解析】</a:t>
            </a:r>
            <a:r>
              <a:rPr lang="zh-CN" altLang="en-US" sz="2000">
                <a:latin typeface="宋体" panose="02010600030101010101" pitchFamily="2" charset="-122"/>
                <a:ea typeface="宋体" panose="02010600030101010101" pitchFamily="2" charset="-122"/>
              </a:rPr>
              <a:t>磁场看不见摸不着，但可以借助小磁针感知它的存在，这是典型的转换法，故①正确；磁感线是不存在的，是为了研究方便而假想的一些有方向的曲线，故②错误；磁感线是不存在的，磁感线是铁屑组成的说法错误，故③错误；地球是一个巨大的磁体，地磁场的南极在地理北极附近，地磁场的北极在地理南极附近，故地磁场的磁感线是从地球南极附近发出回到北极附近，故④正确</a:t>
            </a:r>
            <a:r>
              <a:rPr lang="en-US" altLang="zh-CN" sz="2000">
                <a:latin typeface="宋体" panose="02010600030101010101" pitchFamily="2" charset="-122"/>
                <a:ea typeface="宋体" panose="02010600030101010101" pitchFamily="2" charset="-122"/>
              </a:rPr>
              <a:t>.</a:t>
            </a:r>
          </a:p>
          <a:p>
            <a:pPr algn="l">
              <a:lnSpc>
                <a:spcPct val="110000"/>
              </a:lnSpc>
            </a:pPr>
            <a:r>
              <a:rPr lang="zh-CN" altLang="en-US" sz="2000">
                <a:latin typeface="宋体" panose="02010600030101010101" pitchFamily="2" charset="-122"/>
                <a:ea typeface="宋体" panose="02010600030101010101" pitchFamily="2" charset="-122"/>
                <a:sym typeface="+mn-ea"/>
              </a:rPr>
              <a:t>   </a:t>
            </a:r>
            <a:r>
              <a:rPr lang="zh-CN" altLang="en-US" sz="2000">
                <a:solidFill>
                  <a:srgbClr val="FF0000"/>
                </a:solidFill>
                <a:latin typeface="宋体" panose="02010600030101010101" pitchFamily="2" charset="-122"/>
                <a:ea typeface="宋体" panose="02010600030101010101" pitchFamily="2" charset="-122"/>
                <a:sym typeface="+mn-ea"/>
              </a:rPr>
              <a:t>【答案】</a:t>
            </a:r>
            <a:r>
              <a:rPr lang="en-US" altLang="zh-CN" sz="2000">
                <a:latin typeface="宋体" panose="02010600030101010101" pitchFamily="2" charset="-122"/>
                <a:ea typeface="宋体" panose="02010600030101010101" pitchFamily="2" charset="-122"/>
                <a:sym typeface="+mn-ea"/>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29684" y="428365"/>
            <a:ext cx="1950421" cy="579120"/>
          </a:xfrm>
          <a:prstGeom prst="rect">
            <a:avLst/>
          </a:prstGeom>
          <a:noFill/>
        </p:spPr>
        <p:txBody>
          <a:bodyPr wrap="square" rtlCol="0">
            <a:spAutoFit/>
          </a:bodyPr>
          <a:lstStyle/>
          <a:p>
            <a:r>
              <a:rPr lang="zh-CN" altLang="zh-CN" sz="3200" dirty="0">
                <a:solidFill>
                  <a:srgbClr val="00B0F0"/>
                </a:solidFill>
              </a:rPr>
              <a:t>真题体验</a:t>
            </a:r>
            <a:r>
              <a:rPr lang="zh-CN" altLang="zh-CN" sz="3200" dirty="0"/>
              <a:t>  </a:t>
            </a:r>
            <a:endParaRPr lang="zh-CN" altLang="en-US" sz="3200" dirty="0"/>
          </a:p>
        </p:txBody>
      </p:sp>
      <p:sp>
        <p:nvSpPr>
          <p:cNvPr id="4" name="文本框 3"/>
          <p:cNvSpPr txBox="1"/>
          <p:nvPr/>
        </p:nvSpPr>
        <p:spPr>
          <a:xfrm>
            <a:off x="1506220" y="1007745"/>
            <a:ext cx="7679690" cy="1014730"/>
          </a:xfrm>
          <a:prstGeom prst="rect">
            <a:avLst/>
          </a:prstGeom>
          <a:noFill/>
        </p:spPr>
        <p:txBody>
          <a:bodyPr wrap="square" rtlCol="0">
            <a:spAutoFit/>
          </a:bodyPr>
          <a:lstStyle/>
          <a:p>
            <a:pPr algn="l"/>
            <a:r>
              <a:rPr lang="en-US" altLang="zh-CN" sz="2000">
                <a:latin typeface="宋体" panose="02010600030101010101" pitchFamily="2" charset="-122"/>
                <a:ea typeface="宋体" panose="02010600030101010101" pitchFamily="2" charset="-122"/>
              </a:rPr>
              <a:t>    2.</a:t>
            </a:r>
            <a:r>
              <a:rPr lang="zh-CN" altLang="en-US" sz="2000">
                <a:solidFill>
                  <a:srgbClr val="FF0000"/>
                </a:solidFill>
                <a:latin typeface="宋体" panose="02010600030101010101" pitchFamily="2" charset="-122"/>
                <a:ea typeface="宋体" panose="02010600030101010101" pitchFamily="2" charset="-122"/>
              </a:rPr>
              <a:t>（2017年益阳）</a:t>
            </a:r>
            <a:r>
              <a:rPr lang="zh-CN" altLang="en-US" sz="2000">
                <a:latin typeface="宋体" panose="02010600030101010101" pitchFamily="2" charset="-122"/>
                <a:ea typeface="宋体" panose="02010600030101010101" pitchFamily="2" charset="-122"/>
              </a:rPr>
              <a:t>如图所示，在通电螺线管（导线中箭头表示电流方向）附近放置的小磁针（黑端为N极），静止时其指向正确的是                                                 （ 　　）</a:t>
            </a:r>
          </a:p>
        </p:txBody>
      </p:sp>
      <p:pic>
        <p:nvPicPr>
          <p:cNvPr id="5" name="图片 4" descr="8fc562bf[1]"/>
          <p:cNvPicPr>
            <a:picLocks noChangeAspect="1"/>
          </p:cNvPicPr>
          <p:nvPr/>
        </p:nvPicPr>
        <p:blipFill>
          <a:blip r:embed="rId2"/>
          <a:stretch>
            <a:fillRect/>
          </a:stretch>
        </p:blipFill>
        <p:spPr>
          <a:xfrm>
            <a:off x="1828800" y="2298700"/>
            <a:ext cx="904875" cy="704850"/>
          </a:xfrm>
          <a:prstGeom prst="rect">
            <a:avLst/>
          </a:prstGeom>
        </p:spPr>
      </p:pic>
      <p:pic>
        <p:nvPicPr>
          <p:cNvPr id="6" name="图片 5" descr="ec64e262[1]"/>
          <p:cNvPicPr>
            <a:picLocks noChangeAspect="1"/>
          </p:cNvPicPr>
          <p:nvPr/>
        </p:nvPicPr>
        <p:blipFill>
          <a:blip r:embed="rId3"/>
          <a:stretch>
            <a:fillRect/>
          </a:stretch>
        </p:blipFill>
        <p:spPr>
          <a:xfrm>
            <a:off x="3747135" y="2270125"/>
            <a:ext cx="723900" cy="733425"/>
          </a:xfrm>
          <a:prstGeom prst="rect">
            <a:avLst/>
          </a:prstGeom>
        </p:spPr>
      </p:pic>
      <p:pic>
        <p:nvPicPr>
          <p:cNvPr id="7" name="图片 6" descr="7db47ee5[1]"/>
          <p:cNvPicPr>
            <a:picLocks noChangeAspect="1"/>
          </p:cNvPicPr>
          <p:nvPr/>
        </p:nvPicPr>
        <p:blipFill>
          <a:blip r:embed="rId4"/>
          <a:stretch>
            <a:fillRect/>
          </a:stretch>
        </p:blipFill>
        <p:spPr>
          <a:xfrm>
            <a:off x="5706110" y="2040255"/>
            <a:ext cx="647700" cy="981075"/>
          </a:xfrm>
          <a:prstGeom prst="rect">
            <a:avLst/>
          </a:prstGeom>
        </p:spPr>
      </p:pic>
      <p:pic>
        <p:nvPicPr>
          <p:cNvPr id="8" name="图片 7" descr="5edae02a[1]"/>
          <p:cNvPicPr>
            <a:picLocks noChangeAspect="1"/>
          </p:cNvPicPr>
          <p:nvPr/>
        </p:nvPicPr>
        <p:blipFill>
          <a:blip r:embed="rId5"/>
          <a:stretch>
            <a:fillRect/>
          </a:stretch>
        </p:blipFill>
        <p:spPr>
          <a:xfrm>
            <a:off x="7536180" y="2079625"/>
            <a:ext cx="781050" cy="923925"/>
          </a:xfrm>
          <a:prstGeom prst="rect">
            <a:avLst/>
          </a:prstGeom>
        </p:spPr>
      </p:pic>
      <p:sp>
        <p:nvSpPr>
          <p:cNvPr id="9" name="文本框 8"/>
          <p:cNvSpPr txBox="1"/>
          <p:nvPr/>
        </p:nvSpPr>
        <p:spPr>
          <a:xfrm>
            <a:off x="1506220" y="3605530"/>
            <a:ext cx="8446135" cy="2861310"/>
          </a:xfrm>
          <a:prstGeom prst="rect">
            <a:avLst/>
          </a:prstGeom>
          <a:noFill/>
        </p:spPr>
        <p:txBody>
          <a:bodyPr wrap="square" rtlCol="0">
            <a:spAutoFit/>
          </a:bodyPr>
          <a:lstStyle/>
          <a:p>
            <a:pPr algn="l"/>
            <a:r>
              <a:rPr lang="en-US" altLang="zh-CN" sz="2000">
                <a:solidFill>
                  <a:srgbClr val="FF0000"/>
                </a:solidFill>
                <a:latin typeface="宋体" panose="02010600030101010101" pitchFamily="2" charset="-122"/>
                <a:ea typeface="宋体" panose="02010600030101010101" pitchFamily="2" charset="-122"/>
              </a:rPr>
              <a:t>   </a:t>
            </a:r>
            <a:r>
              <a:rPr lang="zh-CN" altLang="en-US" sz="2000">
                <a:solidFill>
                  <a:srgbClr val="FF0000"/>
                </a:solidFill>
                <a:latin typeface="宋体" panose="02010600030101010101" pitchFamily="2" charset="-122"/>
                <a:ea typeface="宋体" panose="02010600030101010101" pitchFamily="2" charset="-122"/>
              </a:rPr>
              <a:t>【解析】</a:t>
            </a:r>
            <a:r>
              <a:rPr lang="en-US" altLang="zh-CN" sz="2000">
                <a:solidFill>
                  <a:schemeClr val="tx1"/>
                </a:solidFill>
                <a:latin typeface="宋体" panose="02010600030101010101" pitchFamily="2" charset="-122"/>
                <a:ea typeface="宋体" panose="02010600030101010101" pitchFamily="2" charset="-122"/>
              </a:rPr>
              <a:t>A</a:t>
            </a:r>
            <a:r>
              <a:rPr lang="zh-CN" altLang="en-US" sz="2000">
                <a:solidFill>
                  <a:schemeClr val="tx1"/>
                </a:solidFill>
                <a:latin typeface="宋体" panose="02010600030101010101" pitchFamily="2" charset="-122"/>
                <a:ea typeface="宋体" panose="02010600030101010101" pitchFamily="2" charset="-122"/>
              </a:rPr>
              <a:t>图</a:t>
            </a:r>
            <a:r>
              <a:rPr lang="zh-CN" altLang="en-US" sz="2000">
                <a:latin typeface="宋体" panose="02010600030101010101" pitchFamily="2" charset="-122"/>
                <a:ea typeface="宋体" panose="02010600030101010101" pitchFamily="2" charset="-122"/>
              </a:rPr>
              <a:t>根据安培定则可知，通电螺线管N极在右端，由同名磁极相互排斥，异名磁极相互吸引，可知，小磁针左端为S极，右端为N极，故A正确；</a:t>
            </a:r>
            <a:r>
              <a:rPr lang="en-US" altLang="zh-CN" sz="2000">
                <a:latin typeface="宋体" panose="02010600030101010101" pitchFamily="2" charset="-122"/>
                <a:ea typeface="宋体" panose="02010600030101010101" pitchFamily="2" charset="-122"/>
              </a:rPr>
              <a:t>B</a:t>
            </a:r>
            <a:r>
              <a:rPr lang="zh-CN" altLang="en-US" sz="2000">
                <a:latin typeface="宋体" panose="02010600030101010101" pitchFamily="2" charset="-122"/>
                <a:ea typeface="宋体" panose="02010600030101010101" pitchFamily="2" charset="-122"/>
              </a:rPr>
              <a:t>图根据安培定则可知，通电螺线管N极在上端，由同名磁极相互排斥，异名磁极相互吸引，可知，小磁针上端为S极，下端为N极，故B错误；</a:t>
            </a:r>
            <a:r>
              <a:rPr lang="en-US" altLang="zh-CN" sz="2000">
                <a:latin typeface="宋体" panose="02010600030101010101" pitchFamily="2" charset="-122"/>
                <a:ea typeface="宋体" panose="02010600030101010101" pitchFamily="2" charset="-122"/>
              </a:rPr>
              <a:t>C</a:t>
            </a:r>
            <a:r>
              <a:rPr lang="zh-CN" altLang="en-US" sz="2000">
                <a:latin typeface="宋体" panose="02010600030101010101" pitchFamily="2" charset="-122"/>
                <a:ea typeface="宋体" panose="02010600030101010101" pitchFamily="2" charset="-122"/>
              </a:rPr>
              <a:t>图根据安培定则可知，通电螺线管N极在左端，由同名磁极相互排斥，异名磁极相互吸引，可知，小磁针左端为S极，右端为N极，故C错误；</a:t>
            </a:r>
            <a:r>
              <a:rPr lang="en-US" altLang="zh-CN" sz="2000">
                <a:latin typeface="宋体" panose="02010600030101010101" pitchFamily="2" charset="-122"/>
                <a:ea typeface="宋体" panose="02010600030101010101" pitchFamily="2" charset="-122"/>
              </a:rPr>
              <a:t>D</a:t>
            </a:r>
            <a:r>
              <a:rPr lang="zh-CN" altLang="en-US" sz="2000">
                <a:latin typeface="宋体" panose="02010600030101010101" pitchFamily="2" charset="-122"/>
                <a:ea typeface="宋体" panose="02010600030101010101" pitchFamily="2" charset="-122"/>
              </a:rPr>
              <a:t>图根据安培定则可知，通电螺线管N极在左端，由同名磁极相互排斥，异名磁极相互吸引，可知，小磁针左端为S极，右端为N极，故D错误．</a:t>
            </a:r>
          </a:p>
          <a:p>
            <a:pPr algn="l"/>
            <a:r>
              <a:rPr lang="zh-CN" altLang="en-US" sz="2000">
                <a:solidFill>
                  <a:srgbClr val="FF0000"/>
                </a:solidFill>
                <a:latin typeface="宋体" panose="02010600030101010101" pitchFamily="2" charset="-122"/>
                <a:ea typeface="宋体" panose="02010600030101010101" pitchFamily="2" charset="-122"/>
                <a:sym typeface="+mn-ea"/>
              </a:rPr>
              <a:t>   【答案】</a:t>
            </a:r>
            <a:r>
              <a:rPr lang="en-US" altLang="zh-CN" sz="2000">
                <a:solidFill>
                  <a:schemeClr val="tx1"/>
                </a:solidFill>
                <a:latin typeface="宋体" panose="02010600030101010101" pitchFamily="2" charset="-122"/>
                <a:ea typeface="宋体" panose="02010600030101010101" pitchFamily="2" charset="-122"/>
                <a:sym typeface="+mn-ea"/>
              </a:rPr>
              <a:t>A</a:t>
            </a:r>
          </a:p>
        </p:txBody>
      </p:sp>
      <p:sp>
        <p:nvSpPr>
          <p:cNvPr id="10" name="文本框 9"/>
          <p:cNvSpPr txBox="1"/>
          <p:nvPr/>
        </p:nvSpPr>
        <p:spPr>
          <a:xfrm>
            <a:off x="2095500" y="3021330"/>
            <a:ext cx="6654800" cy="398780"/>
          </a:xfrm>
          <a:prstGeom prst="rect">
            <a:avLst/>
          </a:prstGeom>
          <a:noFill/>
        </p:spPr>
        <p:txBody>
          <a:bodyPr wrap="square" rtlCol="0">
            <a:spAutoFit/>
          </a:bodyPr>
          <a:lstStyle/>
          <a:p>
            <a:pPr algn="l"/>
            <a:r>
              <a:rPr lang="en-US" altLang="zh-CN" sz="2000">
                <a:latin typeface="宋体" panose="02010600030101010101" pitchFamily="2" charset="-122"/>
                <a:ea typeface="宋体" panose="02010600030101010101" pitchFamily="2" charset="-122"/>
              </a:rPr>
              <a:t>A              B              C              D</a:t>
            </a:r>
            <a:endParaRPr lang="zh-CN" altLang="en-US" sz="200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19854" y="357245"/>
            <a:ext cx="1950421" cy="579120"/>
          </a:xfrm>
          <a:prstGeom prst="rect">
            <a:avLst/>
          </a:prstGeom>
          <a:noFill/>
        </p:spPr>
        <p:txBody>
          <a:bodyPr wrap="square" rtlCol="0">
            <a:spAutoFit/>
          </a:bodyPr>
          <a:lstStyle/>
          <a:p>
            <a:r>
              <a:rPr lang="zh-CN" altLang="zh-CN" sz="3200" dirty="0">
                <a:solidFill>
                  <a:srgbClr val="00B0F0"/>
                </a:solidFill>
              </a:rPr>
              <a:t>真题体验</a:t>
            </a:r>
            <a:r>
              <a:rPr lang="zh-CN" altLang="zh-CN" sz="3200" dirty="0"/>
              <a:t>  </a:t>
            </a:r>
            <a:endParaRPr lang="zh-CN" altLang="en-US" sz="3200" dirty="0"/>
          </a:p>
        </p:txBody>
      </p:sp>
      <p:sp>
        <p:nvSpPr>
          <p:cNvPr id="4" name="文本框 3"/>
          <p:cNvSpPr txBox="1"/>
          <p:nvPr/>
        </p:nvSpPr>
        <p:spPr>
          <a:xfrm>
            <a:off x="1599565" y="1054735"/>
            <a:ext cx="7230110" cy="2461260"/>
          </a:xfrm>
          <a:prstGeom prst="rect">
            <a:avLst/>
          </a:prstGeom>
          <a:noFill/>
        </p:spPr>
        <p:txBody>
          <a:bodyPr wrap="square" rtlCol="0">
            <a:spAutoFit/>
          </a:bodyPr>
          <a:lstStyle/>
          <a:p>
            <a:pPr algn="l">
              <a:lnSpc>
                <a:spcPct val="110000"/>
              </a:lnSpc>
            </a:pPr>
            <a:r>
              <a:rPr lang="en-US" altLang="zh-CN" sz="2000">
                <a:latin typeface="宋体" panose="02010600030101010101" pitchFamily="2" charset="-122"/>
                <a:ea typeface="宋体" panose="02010600030101010101" pitchFamily="2" charset="-122"/>
              </a:rPr>
              <a:t>    3.</a:t>
            </a:r>
            <a:r>
              <a:rPr lang="zh-CN" altLang="en-US" sz="2000">
                <a:solidFill>
                  <a:srgbClr val="FF0000"/>
                </a:solidFill>
                <a:latin typeface="宋体" panose="02010600030101010101" pitchFamily="2" charset="-122"/>
                <a:ea typeface="宋体" panose="02010600030101010101" pitchFamily="2" charset="-122"/>
              </a:rPr>
              <a:t>（2017年宿迁）</a:t>
            </a:r>
            <a:r>
              <a:rPr lang="zh-CN" altLang="en-US" sz="2000">
                <a:latin typeface="宋体" panose="02010600030101010101" pitchFamily="2" charset="-122"/>
                <a:ea typeface="宋体" panose="02010600030101010101" pitchFamily="2" charset="-122"/>
              </a:rPr>
              <a:t>如图所示，是某保密室的防盗报警电路，当有人闯入保密室时会使开关S闭合．下列说法正确的是（　　）</a:t>
            </a:r>
          </a:p>
          <a:p>
            <a:pPr algn="l">
              <a:lnSpc>
                <a:spcPct val="110000"/>
              </a:lnSpc>
            </a:pPr>
            <a:endParaRPr lang="zh-CN" altLang="en-US" sz="2000">
              <a:latin typeface="宋体" panose="02010600030101010101" pitchFamily="2" charset="-122"/>
              <a:ea typeface="宋体" panose="02010600030101010101" pitchFamily="2" charset="-122"/>
            </a:endParaRPr>
          </a:p>
          <a:p>
            <a:pPr algn="l">
              <a:lnSpc>
                <a:spcPct val="110000"/>
              </a:lnSpc>
            </a:pPr>
            <a:r>
              <a:rPr lang="zh-CN" altLang="en-US" sz="2000">
                <a:latin typeface="宋体" panose="02010600030101010101" pitchFamily="2" charset="-122"/>
                <a:ea typeface="宋体" panose="02010600030101010101" pitchFamily="2" charset="-122"/>
              </a:rPr>
              <a:t>    A．电磁继电器与发电机工作原理相同 </a:t>
            </a:r>
          </a:p>
          <a:p>
            <a:pPr algn="l">
              <a:lnSpc>
                <a:spcPct val="110000"/>
              </a:lnSpc>
            </a:pPr>
            <a:r>
              <a:rPr lang="zh-CN" altLang="en-US" sz="2000">
                <a:latin typeface="宋体" panose="02010600030101010101" pitchFamily="2" charset="-122"/>
                <a:ea typeface="宋体" panose="02010600030101010101" pitchFamily="2" charset="-122"/>
              </a:rPr>
              <a:t>    B．电磁继电器与电动机工作原理相同 </a:t>
            </a:r>
          </a:p>
          <a:p>
            <a:pPr algn="l">
              <a:lnSpc>
                <a:spcPct val="110000"/>
              </a:lnSpc>
            </a:pPr>
            <a:r>
              <a:rPr lang="zh-CN" altLang="en-US" sz="2000">
                <a:latin typeface="宋体" panose="02010600030101010101" pitchFamily="2" charset="-122"/>
                <a:ea typeface="宋体" panose="02010600030101010101" pitchFamily="2" charset="-122"/>
              </a:rPr>
              <a:t>    C．电磁铁工作时，上端为S极 </a:t>
            </a:r>
          </a:p>
          <a:p>
            <a:pPr algn="l">
              <a:lnSpc>
                <a:spcPct val="110000"/>
              </a:lnSpc>
            </a:pPr>
            <a:r>
              <a:rPr lang="zh-CN" altLang="en-US" sz="2000">
                <a:latin typeface="宋体" panose="02010600030101010101" pitchFamily="2" charset="-122"/>
                <a:ea typeface="宋体" panose="02010600030101010101" pitchFamily="2" charset="-122"/>
              </a:rPr>
              <a:t>    D．当有人闯入保密室时，b灯亮 </a:t>
            </a:r>
          </a:p>
        </p:txBody>
      </p:sp>
      <p:pic>
        <p:nvPicPr>
          <p:cNvPr id="5" name="图片 4" descr="8cf4577a[1]"/>
          <p:cNvPicPr>
            <a:picLocks noChangeAspect="1"/>
          </p:cNvPicPr>
          <p:nvPr/>
        </p:nvPicPr>
        <p:blipFill>
          <a:blip r:embed="rId2"/>
          <a:stretch>
            <a:fillRect/>
          </a:stretch>
        </p:blipFill>
        <p:spPr>
          <a:xfrm>
            <a:off x="9036685" y="1192530"/>
            <a:ext cx="2051050" cy="1870075"/>
          </a:xfrm>
          <a:prstGeom prst="rect">
            <a:avLst/>
          </a:prstGeom>
        </p:spPr>
      </p:pic>
      <p:sp>
        <p:nvSpPr>
          <p:cNvPr id="6" name="文本框 5"/>
          <p:cNvSpPr txBox="1"/>
          <p:nvPr/>
        </p:nvSpPr>
        <p:spPr>
          <a:xfrm>
            <a:off x="1519555" y="3755390"/>
            <a:ext cx="7659370" cy="2306955"/>
          </a:xfrm>
          <a:prstGeom prst="rect">
            <a:avLst/>
          </a:prstGeom>
          <a:noFill/>
        </p:spPr>
        <p:txBody>
          <a:bodyPr wrap="square" rtlCol="0">
            <a:spAutoFit/>
          </a:bodyPr>
          <a:lstStyle/>
          <a:p>
            <a:pPr algn="l">
              <a:lnSpc>
                <a:spcPct val="120000"/>
              </a:lnSpc>
            </a:pPr>
            <a:r>
              <a:rPr lang="en-US" altLang="zh-CN" sz="2000">
                <a:solidFill>
                  <a:srgbClr val="FF0000"/>
                </a:solidFill>
                <a:latin typeface="宋体" panose="02010600030101010101" pitchFamily="2" charset="-122"/>
                <a:ea typeface="宋体" panose="02010600030101010101" pitchFamily="2" charset="-122"/>
              </a:rPr>
              <a:t>   </a:t>
            </a:r>
            <a:r>
              <a:rPr lang="zh-CN" altLang="en-US" sz="2000">
                <a:solidFill>
                  <a:srgbClr val="FF0000"/>
                </a:solidFill>
                <a:latin typeface="宋体" panose="02010600030101010101" pitchFamily="2" charset="-122"/>
                <a:ea typeface="宋体" panose="02010600030101010101" pitchFamily="2" charset="-122"/>
              </a:rPr>
              <a:t>【解析】</a:t>
            </a:r>
            <a:r>
              <a:rPr lang="zh-CN" altLang="en-US" sz="2000">
                <a:latin typeface="宋体" panose="02010600030101010101" pitchFamily="2" charset="-122"/>
                <a:ea typeface="宋体" panose="02010600030101010101" pitchFamily="2" charset="-122"/>
              </a:rPr>
              <a:t>电磁继电器是利用电流的磁效应工作的，发电机是利用电磁感应原理制成的，电动机是根据通电线圈在磁场中受力而转动工作的，故AB错误；根据安培定则可知，电磁铁工作时，上端为N极，故C错误；当有人闯入保密室时会使开关S闭合，电磁铁有磁性，吸引衔铁，电灯b所在电路接通，b灯亮，故D正确．</a:t>
            </a:r>
          </a:p>
          <a:p>
            <a:pPr algn="l">
              <a:lnSpc>
                <a:spcPct val="120000"/>
              </a:lnSpc>
            </a:pPr>
            <a:r>
              <a:rPr lang="zh-CN" altLang="en-US" sz="2000">
                <a:solidFill>
                  <a:srgbClr val="FF0000"/>
                </a:solidFill>
                <a:latin typeface="宋体" panose="02010600030101010101" pitchFamily="2" charset="-122"/>
                <a:ea typeface="宋体" panose="02010600030101010101" pitchFamily="2" charset="-122"/>
                <a:sym typeface="+mn-ea"/>
              </a:rPr>
              <a:t>   【答案】</a:t>
            </a:r>
            <a:r>
              <a:rPr lang="en-US" altLang="zh-CN" sz="2000">
                <a:latin typeface="宋体" panose="02010600030101010101" pitchFamily="2" charset="-122"/>
                <a:ea typeface="宋体" panose="02010600030101010101" pitchFamily="2" charset="-122"/>
                <a:sym typeface="+mn-ea"/>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19854" y="357245"/>
            <a:ext cx="1950421" cy="579120"/>
          </a:xfrm>
          <a:prstGeom prst="rect">
            <a:avLst/>
          </a:prstGeom>
          <a:noFill/>
        </p:spPr>
        <p:txBody>
          <a:bodyPr wrap="square" rtlCol="0">
            <a:spAutoFit/>
          </a:bodyPr>
          <a:lstStyle/>
          <a:p>
            <a:r>
              <a:rPr lang="zh-CN" altLang="zh-CN" sz="3200" dirty="0">
                <a:solidFill>
                  <a:srgbClr val="00B0F0"/>
                </a:solidFill>
              </a:rPr>
              <a:t>真题体验</a:t>
            </a:r>
            <a:r>
              <a:rPr lang="zh-CN" altLang="zh-CN" sz="3200" dirty="0"/>
              <a:t>  </a:t>
            </a:r>
            <a:endParaRPr lang="zh-CN" altLang="en-US" sz="3200" dirty="0"/>
          </a:p>
        </p:txBody>
      </p:sp>
      <p:sp>
        <p:nvSpPr>
          <p:cNvPr id="104" name="文本框 103"/>
          <p:cNvSpPr txBox="1"/>
          <p:nvPr/>
        </p:nvSpPr>
        <p:spPr>
          <a:xfrm>
            <a:off x="1519555" y="936625"/>
            <a:ext cx="7971790" cy="829945"/>
          </a:xfrm>
          <a:prstGeom prst="rect">
            <a:avLst/>
          </a:prstGeom>
          <a:noFill/>
          <a:ln w="9525">
            <a:noFill/>
          </a:ln>
        </p:spPr>
        <p:txBody>
          <a:bodyPr wrap="square">
            <a:spAutoFit/>
          </a:bodyPr>
          <a:lstStyle/>
          <a:p>
            <a:pPr marL="0" indent="0" algn="l"/>
            <a:r>
              <a:rPr lang="en-US" sz="2400" b="0" u="none">
                <a:latin typeface="宋体" panose="02010600030101010101" pitchFamily="2" charset="-122"/>
                <a:ea typeface="宋体" panose="02010600030101010101" pitchFamily="2" charset="-122"/>
                <a:cs typeface="Arial" panose="020B0604020202020204" pitchFamily="34" charset="0"/>
              </a:rPr>
              <a:t>    4.</a:t>
            </a:r>
            <a:r>
              <a:rPr lang="zh-CN" altLang="en-US" sz="2400" b="0" u="none">
                <a:solidFill>
                  <a:srgbClr val="FF0000"/>
                </a:solidFill>
                <a:latin typeface="宋体" panose="02010600030101010101" pitchFamily="2" charset="-122"/>
                <a:ea typeface="宋体" panose="02010600030101010101" pitchFamily="2" charset="-122"/>
                <a:cs typeface="宋体" panose="02010600030101010101" pitchFamily="2" charset="-122"/>
              </a:rPr>
              <a:t>（钦州中考）</a:t>
            </a:r>
            <a:r>
              <a:rPr lang="zh-CN" altLang="en-US" sz="2400" b="0" u="none">
                <a:latin typeface="宋体" panose="02010600030101010101" pitchFamily="2" charset="-122"/>
                <a:ea typeface="宋体" panose="02010600030101010101" pitchFamily="2" charset="-122"/>
                <a:cs typeface="宋体" panose="02010600030101010101" pitchFamily="2" charset="-122"/>
              </a:rPr>
              <a:t>如图所示的四个实验中，研究电动机工作原理的是                              （　</a:t>
            </a:r>
            <a:r>
              <a:rPr lang="en-US" altLang="zh-CN" sz="2400" b="0" u="none">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b="0" u="none">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endParaRPr>
          </a:p>
        </p:txBody>
      </p:sp>
      <p:pic>
        <p:nvPicPr>
          <p:cNvPr id="5" name="图片 26" descr="IMG_259"/>
          <p:cNvPicPr>
            <a:picLocks noChangeAspect="1"/>
          </p:cNvPicPr>
          <p:nvPr/>
        </p:nvPicPr>
        <p:blipFill>
          <a:blip r:embed="rId2"/>
          <a:stretch>
            <a:fillRect/>
          </a:stretch>
        </p:blipFill>
        <p:spPr>
          <a:xfrm>
            <a:off x="7560310" y="1857375"/>
            <a:ext cx="1535430" cy="1185545"/>
          </a:xfrm>
          <a:prstGeom prst="rect">
            <a:avLst/>
          </a:prstGeom>
          <a:noFill/>
          <a:ln w="9525">
            <a:noFill/>
          </a:ln>
        </p:spPr>
      </p:pic>
      <p:pic>
        <p:nvPicPr>
          <p:cNvPr id="6" name="图片 23" descr="IMG_256"/>
          <p:cNvPicPr>
            <a:picLocks noChangeAspect="1"/>
          </p:cNvPicPr>
          <p:nvPr/>
        </p:nvPicPr>
        <p:blipFill>
          <a:blip r:embed="rId3"/>
          <a:stretch>
            <a:fillRect/>
          </a:stretch>
        </p:blipFill>
        <p:spPr>
          <a:xfrm>
            <a:off x="1797050" y="1857375"/>
            <a:ext cx="1237615" cy="1233805"/>
          </a:xfrm>
          <a:prstGeom prst="rect">
            <a:avLst/>
          </a:prstGeom>
          <a:noFill/>
          <a:ln w="9525">
            <a:noFill/>
          </a:ln>
        </p:spPr>
      </p:pic>
      <p:pic>
        <p:nvPicPr>
          <p:cNvPr id="7" name="图片 24" descr="IMG_257"/>
          <p:cNvPicPr>
            <a:picLocks noChangeAspect="1"/>
          </p:cNvPicPr>
          <p:nvPr/>
        </p:nvPicPr>
        <p:blipFill>
          <a:blip r:embed="rId4"/>
          <a:stretch>
            <a:fillRect/>
          </a:stretch>
        </p:blipFill>
        <p:spPr>
          <a:xfrm>
            <a:off x="3561080" y="1919605"/>
            <a:ext cx="1504950" cy="1129030"/>
          </a:xfrm>
          <a:prstGeom prst="rect">
            <a:avLst/>
          </a:prstGeom>
          <a:noFill/>
          <a:ln w="9525">
            <a:noFill/>
          </a:ln>
        </p:spPr>
      </p:pic>
      <p:pic>
        <p:nvPicPr>
          <p:cNvPr id="8" name="图片 25" descr="IMG_258"/>
          <p:cNvPicPr>
            <a:picLocks noChangeAspect="1"/>
          </p:cNvPicPr>
          <p:nvPr/>
        </p:nvPicPr>
        <p:blipFill>
          <a:blip r:embed="rId5"/>
          <a:stretch>
            <a:fillRect/>
          </a:stretch>
        </p:blipFill>
        <p:spPr>
          <a:xfrm>
            <a:off x="5452745" y="1857375"/>
            <a:ext cx="1612900" cy="1252855"/>
          </a:xfrm>
          <a:prstGeom prst="rect">
            <a:avLst/>
          </a:prstGeom>
          <a:noFill/>
          <a:ln w="9525">
            <a:noFill/>
          </a:ln>
        </p:spPr>
      </p:pic>
      <p:sp>
        <p:nvSpPr>
          <p:cNvPr id="9" name="文本框 8"/>
          <p:cNvSpPr txBox="1"/>
          <p:nvPr/>
        </p:nvSpPr>
        <p:spPr>
          <a:xfrm>
            <a:off x="1519555" y="3934460"/>
            <a:ext cx="8369300" cy="2676525"/>
          </a:xfrm>
          <a:prstGeom prst="rect">
            <a:avLst/>
          </a:prstGeom>
          <a:noFill/>
        </p:spPr>
        <p:txBody>
          <a:bodyPr wrap="square" rtlCol="0">
            <a:spAutoFit/>
          </a:bodyPr>
          <a:lstStyle/>
          <a:p>
            <a:pPr algn="l"/>
            <a:r>
              <a:rPr lang="en-US" altLang="zh-CN" sz="2400">
                <a:solidFill>
                  <a:srgbClr val="FF0000"/>
                </a:solidFill>
                <a:latin typeface="宋体" panose="02010600030101010101" pitchFamily="2" charset="-122"/>
                <a:ea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rPr>
              <a:t>【解析】</a:t>
            </a:r>
            <a:r>
              <a:rPr lang="en-US" altLang="zh-CN" sz="2400">
                <a:solidFill>
                  <a:schemeClr val="tx1"/>
                </a:solidFill>
                <a:latin typeface="宋体" panose="02010600030101010101" pitchFamily="2" charset="-122"/>
                <a:ea typeface="宋体" panose="02010600030101010101" pitchFamily="2" charset="-122"/>
              </a:rPr>
              <a:t>A</a:t>
            </a:r>
            <a:r>
              <a:rPr lang="zh-CN" altLang="en-US" sz="2400">
                <a:latin typeface="宋体" panose="02010600030101010101" pitchFamily="2" charset="-122"/>
                <a:ea typeface="宋体" panose="02010600030101010101" pitchFamily="2" charset="-122"/>
              </a:rPr>
              <a:t>是奥斯特实验图，小磁针发生偏转说明通电导体周围有磁场，故A不符合题意；</a:t>
            </a:r>
            <a:r>
              <a:rPr lang="en-US" altLang="zh-CN" sz="2400">
                <a:latin typeface="宋体" panose="02010600030101010101" pitchFamily="2" charset="-122"/>
                <a:ea typeface="宋体" panose="02010600030101010101" pitchFamily="2" charset="-122"/>
              </a:rPr>
              <a:t>B</a:t>
            </a:r>
            <a:r>
              <a:rPr lang="zh-CN" altLang="en-US" sz="2400">
                <a:latin typeface="宋体" panose="02010600030101010101" pitchFamily="2" charset="-122"/>
                <a:ea typeface="宋体" panose="02010600030101010101" pitchFamily="2" charset="-122"/>
              </a:rPr>
              <a:t>是电磁感应的实验图，属于发电机的原理，故B不符合题意；</a:t>
            </a:r>
            <a:r>
              <a:rPr lang="en-US" altLang="zh-CN" sz="2400">
                <a:latin typeface="宋体" panose="02010600030101010101" pitchFamily="2" charset="-122"/>
                <a:ea typeface="宋体" panose="02010600030101010101" pitchFamily="2" charset="-122"/>
              </a:rPr>
              <a:t>C</a:t>
            </a:r>
            <a:r>
              <a:rPr lang="zh-CN" altLang="en-US" sz="2400">
                <a:latin typeface="宋体" panose="02010600030101010101" pitchFamily="2" charset="-122"/>
                <a:ea typeface="宋体" panose="02010600030101010101" pitchFamily="2" charset="-122"/>
              </a:rPr>
              <a:t>是通电螺线管的实验图，说明通电螺线管周围有磁场，故C不符合题意；</a:t>
            </a:r>
            <a:r>
              <a:rPr lang="en-US" altLang="zh-CN" sz="2400">
                <a:latin typeface="宋体" panose="02010600030101010101" pitchFamily="2" charset="-122"/>
                <a:ea typeface="宋体" panose="02010600030101010101" pitchFamily="2" charset="-122"/>
              </a:rPr>
              <a:t>D</a:t>
            </a:r>
            <a:r>
              <a:rPr lang="zh-CN" altLang="en-US" sz="2400">
                <a:latin typeface="宋体" panose="02010600030101010101" pitchFamily="2" charset="-122"/>
                <a:ea typeface="宋体" panose="02010600030101010101" pitchFamily="2" charset="-122"/>
              </a:rPr>
              <a:t>电路中有电流，通电线圈或导体受到磁场力的作用发生运动，是电动机的工作原理，故D符合题意．</a:t>
            </a:r>
          </a:p>
          <a:p>
            <a:pPr algn="l"/>
            <a:r>
              <a:rPr lang="zh-CN" altLang="en-US" sz="2400">
                <a:solidFill>
                  <a:srgbClr val="FF0000"/>
                </a:solidFill>
                <a:latin typeface="宋体" panose="02010600030101010101" pitchFamily="2" charset="-122"/>
                <a:ea typeface="宋体" panose="02010600030101010101" pitchFamily="2" charset="-122"/>
                <a:sym typeface="+mn-ea"/>
              </a:rPr>
              <a:t>   【答案】</a:t>
            </a:r>
            <a:r>
              <a:rPr lang="en-US" altLang="zh-CN" sz="2400">
                <a:latin typeface="宋体" panose="02010600030101010101" pitchFamily="2" charset="-122"/>
                <a:ea typeface="宋体" panose="02010600030101010101" pitchFamily="2" charset="-122"/>
                <a:sym typeface="+mn-ea"/>
              </a:rPr>
              <a:t>D</a:t>
            </a:r>
          </a:p>
        </p:txBody>
      </p:sp>
      <p:sp>
        <p:nvSpPr>
          <p:cNvPr id="10" name="文本框 9"/>
          <p:cNvSpPr txBox="1"/>
          <p:nvPr/>
        </p:nvSpPr>
        <p:spPr>
          <a:xfrm>
            <a:off x="2253615" y="3199130"/>
            <a:ext cx="6278880" cy="460375"/>
          </a:xfrm>
          <a:prstGeom prst="rect">
            <a:avLst/>
          </a:prstGeom>
          <a:noFill/>
        </p:spPr>
        <p:txBody>
          <a:bodyPr wrap="none" rtlCol="0" anchor="t">
            <a:spAutoFit/>
          </a:bodyPr>
          <a:lstStyle/>
          <a:p>
            <a:r>
              <a:rPr lang="en-US" altLang="zh-CN" sz="2400">
                <a:latin typeface="宋体" panose="02010600030101010101" pitchFamily="2" charset="-122"/>
                <a:ea typeface="宋体" panose="02010600030101010101" pitchFamily="2" charset="-122"/>
                <a:sym typeface="+mn-ea"/>
              </a:rPr>
              <a:t>A            B            C            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496994" y="391535"/>
            <a:ext cx="1950421" cy="579120"/>
          </a:xfrm>
          <a:prstGeom prst="rect">
            <a:avLst/>
          </a:prstGeom>
          <a:noFill/>
        </p:spPr>
        <p:txBody>
          <a:bodyPr wrap="square" rtlCol="0">
            <a:spAutoFit/>
          </a:bodyPr>
          <a:lstStyle/>
          <a:p>
            <a:r>
              <a:rPr lang="zh-CN" altLang="zh-CN" sz="3200" dirty="0">
                <a:solidFill>
                  <a:srgbClr val="00B0F0"/>
                </a:solidFill>
              </a:rPr>
              <a:t>真题体验 </a:t>
            </a:r>
            <a:r>
              <a:rPr lang="zh-CN" altLang="zh-CN" sz="3200" dirty="0"/>
              <a:t> </a:t>
            </a:r>
            <a:endParaRPr lang="zh-CN" altLang="en-US" sz="3200" dirty="0"/>
          </a:p>
        </p:txBody>
      </p:sp>
      <p:sp>
        <p:nvSpPr>
          <p:cNvPr id="2" name="文本框 1"/>
          <p:cNvSpPr txBox="1"/>
          <p:nvPr/>
        </p:nvSpPr>
        <p:spPr>
          <a:xfrm>
            <a:off x="1496695" y="1083310"/>
            <a:ext cx="8475345" cy="4556125"/>
          </a:xfrm>
          <a:prstGeom prst="rect">
            <a:avLst/>
          </a:prstGeom>
          <a:noFill/>
        </p:spPr>
        <p:txBody>
          <a:bodyPr wrap="square" rtlCol="0">
            <a:spAutoFit/>
          </a:bodyPr>
          <a:lstStyle/>
          <a:p>
            <a:pPr algn="l">
              <a:lnSpc>
                <a:spcPct val="110000"/>
              </a:lnSpc>
            </a:pPr>
            <a:r>
              <a:rPr lang="en-US" altLang="zh-CN" sz="2400">
                <a:latin typeface="宋体" panose="02010600030101010101" pitchFamily="2" charset="-122"/>
                <a:ea typeface="宋体" panose="02010600030101010101" pitchFamily="2" charset="-122"/>
              </a:rPr>
              <a:t>    5.</a:t>
            </a:r>
            <a:r>
              <a:rPr lang="zh-CN" altLang="en-US" sz="2400">
                <a:solidFill>
                  <a:srgbClr val="FF0000"/>
                </a:solidFill>
                <a:latin typeface="宋体" panose="02010600030101010101" pitchFamily="2" charset="-122"/>
                <a:ea typeface="宋体" panose="02010600030101010101" pitchFamily="2" charset="-122"/>
              </a:rPr>
              <a:t>（2017年绵阳）</a:t>
            </a:r>
            <a:r>
              <a:rPr lang="zh-CN" altLang="en-US" sz="2400">
                <a:latin typeface="宋体" panose="02010600030101010101" pitchFamily="2" charset="-122"/>
                <a:ea typeface="宋体" panose="02010600030101010101" pitchFamily="2" charset="-122"/>
              </a:rPr>
              <a:t>一矩形线圈放在蹄形磁铁的两极之间，刚通电时在磁场作用下扭转方向如图甲所示．现将该线圈放在图乙所示的蹄形螺线管间，a、b为螺线管与电源的接口．某同学进行了如下四次操作：</a:t>
            </a:r>
          </a:p>
          <a:p>
            <a:pPr algn="l">
              <a:lnSpc>
                <a:spcPct val="110000"/>
              </a:lnSpc>
            </a:pPr>
            <a:r>
              <a:rPr lang="zh-CN" altLang="en-US" sz="2400">
                <a:latin typeface="宋体" panose="02010600030101010101" pitchFamily="2" charset="-122"/>
                <a:ea typeface="宋体" panose="02010600030101010101" pitchFamily="2" charset="-122"/>
              </a:rPr>
              <a:t>①a接正极b接负极，线圈中通与图甲电流方向相同的电流</a:t>
            </a:r>
          </a:p>
          <a:p>
            <a:pPr algn="l">
              <a:lnSpc>
                <a:spcPct val="110000"/>
              </a:lnSpc>
            </a:pPr>
            <a:r>
              <a:rPr lang="zh-CN" altLang="en-US" sz="2400">
                <a:latin typeface="宋体" panose="02010600030101010101" pitchFamily="2" charset="-122"/>
                <a:ea typeface="宋体" panose="02010600030101010101" pitchFamily="2" charset="-122"/>
              </a:rPr>
              <a:t>②b接正极a接负极，线圈中通与图甲电流方向相同的电流</a:t>
            </a:r>
          </a:p>
          <a:p>
            <a:pPr algn="l">
              <a:lnSpc>
                <a:spcPct val="110000"/>
              </a:lnSpc>
            </a:pPr>
            <a:r>
              <a:rPr lang="zh-CN" altLang="en-US" sz="2400">
                <a:latin typeface="宋体" panose="02010600030101010101" pitchFamily="2" charset="-122"/>
                <a:ea typeface="宋体" panose="02010600030101010101" pitchFamily="2" charset="-122"/>
              </a:rPr>
              <a:t>③a接正极b接负极，线圈中通与图甲电流方向相反的电流</a:t>
            </a:r>
          </a:p>
          <a:p>
            <a:pPr algn="l">
              <a:lnSpc>
                <a:spcPct val="110000"/>
              </a:lnSpc>
            </a:pPr>
            <a:r>
              <a:rPr lang="zh-CN" altLang="en-US" sz="2400">
                <a:latin typeface="宋体" panose="02010600030101010101" pitchFamily="2" charset="-122"/>
                <a:ea typeface="宋体" panose="02010600030101010101" pitchFamily="2" charset="-122"/>
              </a:rPr>
              <a:t>④b接正极a接负极，线圈中通与图甲电流方向相反的电流</a:t>
            </a:r>
          </a:p>
          <a:p>
            <a:pPr algn="l">
              <a:lnSpc>
                <a:spcPct val="110000"/>
              </a:lnSpc>
            </a:pPr>
            <a:r>
              <a:rPr lang="zh-CN" altLang="en-US" sz="2400">
                <a:latin typeface="宋体" panose="02010600030101010101" pitchFamily="2" charset="-122"/>
                <a:ea typeface="宋体" panose="02010600030101010101" pitchFamily="2" charset="-122"/>
              </a:rPr>
              <a:t>线圈刚通电时扭转方向与图甲所示的扭转方向相同的是（　　）</a:t>
            </a:r>
          </a:p>
          <a:p>
            <a:pPr algn="l">
              <a:lnSpc>
                <a:spcPct val="110000"/>
              </a:lnSpc>
            </a:pPr>
            <a:endParaRPr lang="zh-CN" altLang="en-US" sz="2400">
              <a:latin typeface="宋体" panose="02010600030101010101" pitchFamily="2" charset="-122"/>
              <a:ea typeface="宋体" panose="02010600030101010101" pitchFamily="2" charset="-122"/>
            </a:endParaRPr>
          </a:p>
          <a:p>
            <a:pPr algn="l">
              <a:lnSpc>
                <a:spcPct val="110000"/>
              </a:lnSpc>
            </a:pPr>
            <a:r>
              <a:rPr lang="zh-CN" altLang="en-US" sz="2400">
                <a:latin typeface="宋体" panose="02010600030101010101" pitchFamily="2" charset="-122"/>
                <a:ea typeface="宋体" panose="02010600030101010101" pitchFamily="2" charset="-122"/>
              </a:rPr>
              <a:t> A．①和③     B．②和④     C．①和④     D．②和③ </a:t>
            </a:r>
          </a:p>
        </p:txBody>
      </p:sp>
      <p:pic>
        <p:nvPicPr>
          <p:cNvPr id="4" name="图片 3" descr="642e6454[1]"/>
          <p:cNvPicPr>
            <a:picLocks noChangeAspect="1"/>
          </p:cNvPicPr>
          <p:nvPr/>
        </p:nvPicPr>
        <p:blipFill>
          <a:blip r:embed="rId2"/>
          <a:stretch>
            <a:fillRect/>
          </a:stretch>
        </p:blipFill>
        <p:spPr>
          <a:xfrm>
            <a:off x="10119995" y="1248410"/>
            <a:ext cx="1748790" cy="1359535"/>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70025" y="696595"/>
            <a:ext cx="9673590" cy="5331460"/>
          </a:xfrm>
          <a:prstGeom prst="rect">
            <a:avLst/>
          </a:prstGeom>
          <a:noFill/>
        </p:spPr>
        <p:txBody>
          <a:bodyPr wrap="square" rtlCol="0">
            <a:spAutoFit/>
          </a:bodyPr>
          <a:lstStyle/>
          <a:p>
            <a:pPr algn="l">
              <a:lnSpc>
                <a:spcPct val="110000"/>
              </a:lnSpc>
            </a:pPr>
            <a:r>
              <a:rPr lang="en-US" altLang="zh-CN" sz="2400">
                <a:latin typeface="宋体" panose="02010600030101010101" pitchFamily="2" charset="-122"/>
                <a:ea typeface="宋体" panose="02010600030101010101" pitchFamily="2" charset="-122"/>
              </a:rPr>
              <a:t> </a:t>
            </a:r>
            <a:r>
              <a:rPr lang="en-US" altLang="zh-CN" sz="2400">
                <a:solidFill>
                  <a:srgbClr val="FF0000"/>
                </a:solidFill>
                <a:latin typeface="宋体" panose="02010600030101010101" pitchFamily="2" charset="-122"/>
                <a:ea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rPr>
              <a:t>【解析】</a:t>
            </a:r>
            <a:r>
              <a:rPr lang="zh-CN" altLang="en-US" sz="2400">
                <a:latin typeface="宋体" panose="02010600030101010101" pitchFamily="2" charset="-122"/>
                <a:ea typeface="宋体" panose="02010600030101010101" pitchFamily="2" charset="-122"/>
              </a:rPr>
              <a:t>①若乙图中a接正极b接负极，根据安培定则知蹄形螺线管左端为S极，与甲图的磁场方向相反，线圈中通与图甲电流方向相同的电流，故线圈刚通电时扭转方向与图甲所示的扭转方向相反；②若乙图中b接正极a接负极，根据安培定则知蹄形螺线管左端为N极，与甲图的磁场方向相同，线圈中通与图甲电流方向相同的电流，故线圈刚通电时扭转方向与图甲所示的扭转方向相同；③若乙图中a接正极b接负极，根据安培定则知蹄形螺线管左端为S极，与甲图的磁场方向相反，线圈中通与图甲电流方向相反的电流，故线圈刚通电时扭转方向与图甲所示的扭转方向相同；④若乙图中b接正极a接负极，根据安培定则知蹄形螺线管左端为N极，与甲图的磁场方向相同，线圈中通与图甲电流方向相反的电流，故线圈刚通电时扭转方向与图甲所示的扭转方向相反；综合分析②③，故D正确．</a:t>
            </a:r>
          </a:p>
          <a:p>
            <a:pPr algn="l"/>
            <a:r>
              <a:rPr lang="zh-CN" altLang="en-US" sz="2400">
                <a:latin typeface="宋体" panose="02010600030101010101" pitchFamily="2" charset="-122"/>
                <a:ea typeface="宋体" panose="02010600030101010101" pitchFamily="2" charset="-122"/>
                <a:sym typeface="+mn-ea"/>
              </a:rPr>
              <a:t>   </a:t>
            </a:r>
            <a:r>
              <a:rPr lang="zh-CN" altLang="en-US" sz="2400">
                <a:solidFill>
                  <a:srgbClr val="FF0000"/>
                </a:solidFill>
                <a:latin typeface="宋体" panose="02010600030101010101" pitchFamily="2" charset="-122"/>
                <a:ea typeface="宋体" panose="02010600030101010101" pitchFamily="2" charset="-122"/>
                <a:sym typeface="+mn-ea"/>
              </a:rPr>
              <a:t>【答案】</a:t>
            </a:r>
            <a:r>
              <a:rPr lang="en-US" altLang="zh-CN" sz="2400">
                <a:latin typeface="宋体" panose="02010600030101010101" pitchFamily="2" charset="-122"/>
                <a:ea typeface="宋体" panose="02010600030101010101" pitchFamily="2" charset="-122"/>
                <a:sym typeface="+mn-ea"/>
              </a:rPr>
              <a:t>D</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496994" y="391535"/>
            <a:ext cx="1950421" cy="579120"/>
          </a:xfrm>
          <a:prstGeom prst="rect">
            <a:avLst/>
          </a:prstGeom>
          <a:noFill/>
        </p:spPr>
        <p:txBody>
          <a:bodyPr wrap="square" rtlCol="0">
            <a:spAutoFit/>
          </a:bodyPr>
          <a:lstStyle/>
          <a:p>
            <a:r>
              <a:rPr lang="zh-CN" altLang="zh-CN" sz="3200" dirty="0">
                <a:solidFill>
                  <a:srgbClr val="00B0F0"/>
                </a:solidFill>
              </a:rPr>
              <a:t>真题体验</a:t>
            </a:r>
            <a:r>
              <a:rPr lang="zh-CN" altLang="zh-CN" sz="3200" dirty="0"/>
              <a:t>  </a:t>
            </a:r>
            <a:endParaRPr lang="zh-CN" altLang="en-US" sz="3200" dirty="0"/>
          </a:p>
        </p:txBody>
      </p:sp>
      <p:sp>
        <p:nvSpPr>
          <p:cNvPr id="4" name="文本框 3"/>
          <p:cNvSpPr txBox="1"/>
          <p:nvPr/>
        </p:nvSpPr>
        <p:spPr>
          <a:xfrm>
            <a:off x="1562100" y="1084580"/>
            <a:ext cx="7731125" cy="1630045"/>
          </a:xfrm>
          <a:prstGeom prst="rect">
            <a:avLst/>
          </a:prstGeom>
          <a:noFill/>
        </p:spPr>
        <p:txBody>
          <a:bodyPr wrap="square" rtlCol="0">
            <a:spAutoFit/>
          </a:bodyPr>
          <a:lstStyle/>
          <a:p>
            <a:pPr algn="l"/>
            <a:r>
              <a:rPr lang="en-US" altLang="zh-CN" sz="2000">
                <a:latin typeface="宋体" panose="02010600030101010101" pitchFamily="2" charset="-122"/>
                <a:ea typeface="宋体" panose="02010600030101010101" pitchFamily="2" charset="-122"/>
              </a:rPr>
              <a:t>    6.</a:t>
            </a:r>
            <a:r>
              <a:rPr lang="zh-CN" altLang="en-US" sz="2000">
                <a:solidFill>
                  <a:srgbClr val="FF0000"/>
                </a:solidFill>
                <a:latin typeface="宋体" panose="02010600030101010101" pitchFamily="2" charset="-122"/>
                <a:ea typeface="宋体" panose="02010600030101010101" pitchFamily="2" charset="-122"/>
              </a:rPr>
              <a:t>（2017年自贡）</a:t>
            </a:r>
            <a:r>
              <a:rPr lang="zh-CN" altLang="en-US" sz="2000">
                <a:latin typeface="宋体" panose="02010600030101010101" pitchFamily="2" charset="-122"/>
                <a:ea typeface="宋体" panose="02010600030101010101" pitchFamily="2" charset="-122"/>
              </a:rPr>
              <a:t>POS刷卡机的广泛应用给人们的生活带来了便利．POS机的刷卡位置有一个绕有线圈的小铁环制成的检测头（如图所示）．在使用时，将带有磁条的信用卡在POS机指定位置刷一下，检测头的线圈中就会产生变化的电流，POS机便可读出磁条上的信息．图中能反映POS刷卡机读出信息原理的是（　　）</a:t>
            </a:r>
          </a:p>
        </p:txBody>
      </p:sp>
      <p:pic>
        <p:nvPicPr>
          <p:cNvPr id="5" name="图片 4" descr="7f2cd8b5[1]"/>
          <p:cNvPicPr>
            <a:picLocks noChangeAspect="1"/>
          </p:cNvPicPr>
          <p:nvPr/>
        </p:nvPicPr>
        <p:blipFill>
          <a:blip r:embed="rId2"/>
          <a:stretch>
            <a:fillRect/>
          </a:stretch>
        </p:blipFill>
        <p:spPr>
          <a:xfrm>
            <a:off x="9413875" y="1171575"/>
            <a:ext cx="2374265" cy="1261745"/>
          </a:xfrm>
          <a:prstGeom prst="rect">
            <a:avLst/>
          </a:prstGeom>
        </p:spPr>
      </p:pic>
      <p:pic>
        <p:nvPicPr>
          <p:cNvPr id="6" name="图片 5" descr="64d30ee7[1]"/>
          <p:cNvPicPr>
            <a:picLocks noChangeAspect="1"/>
          </p:cNvPicPr>
          <p:nvPr/>
        </p:nvPicPr>
        <p:blipFill>
          <a:blip r:embed="rId3"/>
          <a:stretch>
            <a:fillRect/>
          </a:stretch>
        </p:blipFill>
        <p:spPr>
          <a:xfrm>
            <a:off x="1794510" y="3005455"/>
            <a:ext cx="1171575" cy="781050"/>
          </a:xfrm>
          <a:prstGeom prst="rect">
            <a:avLst/>
          </a:prstGeom>
        </p:spPr>
      </p:pic>
      <p:pic>
        <p:nvPicPr>
          <p:cNvPr id="7" name="图片 6" descr="0e8fe41c[1]"/>
          <p:cNvPicPr>
            <a:picLocks noChangeAspect="1"/>
          </p:cNvPicPr>
          <p:nvPr/>
        </p:nvPicPr>
        <p:blipFill>
          <a:blip r:embed="rId4"/>
          <a:stretch>
            <a:fillRect/>
          </a:stretch>
        </p:blipFill>
        <p:spPr>
          <a:xfrm>
            <a:off x="3796665" y="3044190"/>
            <a:ext cx="875030" cy="742315"/>
          </a:xfrm>
          <a:prstGeom prst="rect">
            <a:avLst/>
          </a:prstGeom>
        </p:spPr>
      </p:pic>
      <p:pic>
        <p:nvPicPr>
          <p:cNvPr id="8" name="图片 7" descr="392c5f18[1]"/>
          <p:cNvPicPr>
            <a:picLocks noChangeAspect="1"/>
          </p:cNvPicPr>
          <p:nvPr/>
        </p:nvPicPr>
        <p:blipFill>
          <a:blip r:embed="rId5"/>
          <a:stretch>
            <a:fillRect/>
          </a:stretch>
        </p:blipFill>
        <p:spPr>
          <a:xfrm>
            <a:off x="5810250" y="3072130"/>
            <a:ext cx="714375" cy="714375"/>
          </a:xfrm>
          <a:prstGeom prst="rect">
            <a:avLst/>
          </a:prstGeom>
        </p:spPr>
      </p:pic>
      <p:pic>
        <p:nvPicPr>
          <p:cNvPr id="9" name="图片 8" descr="6990e22a[1]"/>
          <p:cNvPicPr>
            <a:picLocks noChangeAspect="1"/>
          </p:cNvPicPr>
          <p:nvPr/>
        </p:nvPicPr>
        <p:blipFill>
          <a:blip r:embed="rId6"/>
          <a:stretch>
            <a:fillRect/>
          </a:stretch>
        </p:blipFill>
        <p:spPr>
          <a:xfrm>
            <a:off x="7607935" y="3134360"/>
            <a:ext cx="850900" cy="652145"/>
          </a:xfrm>
          <a:prstGeom prst="rect">
            <a:avLst/>
          </a:prstGeom>
        </p:spPr>
      </p:pic>
      <p:sp>
        <p:nvSpPr>
          <p:cNvPr id="11" name="文本框 10"/>
          <p:cNvSpPr txBox="1"/>
          <p:nvPr/>
        </p:nvSpPr>
        <p:spPr>
          <a:xfrm>
            <a:off x="1562100" y="4439920"/>
            <a:ext cx="8720455" cy="2122805"/>
          </a:xfrm>
          <a:prstGeom prst="rect">
            <a:avLst/>
          </a:prstGeom>
          <a:noFill/>
        </p:spPr>
        <p:txBody>
          <a:bodyPr wrap="square" rtlCol="0">
            <a:spAutoFit/>
          </a:bodyPr>
          <a:lstStyle/>
          <a:p>
            <a:pPr algn="l">
              <a:lnSpc>
                <a:spcPct val="110000"/>
              </a:lnSpc>
            </a:pPr>
            <a:r>
              <a:rPr lang="en-US" altLang="zh-CN" sz="2000">
                <a:solidFill>
                  <a:srgbClr val="FF0000"/>
                </a:solidFill>
                <a:latin typeface="宋体" panose="02010600030101010101" pitchFamily="2" charset="-122"/>
                <a:ea typeface="宋体" panose="02010600030101010101" pitchFamily="2" charset="-122"/>
                <a:sym typeface="+mn-ea"/>
              </a:rPr>
              <a:t>   </a:t>
            </a:r>
            <a:r>
              <a:rPr lang="zh-CN" altLang="en-US" sz="2000">
                <a:solidFill>
                  <a:srgbClr val="FF0000"/>
                </a:solidFill>
                <a:latin typeface="宋体" panose="02010600030101010101" pitchFamily="2" charset="-122"/>
                <a:ea typeface="宋体" panose="02010600030101010101" pitchFamily="2" charset="-122"/>
                <a:sym typeface="+mn-ea"/>
              </a:rPr>
              <a:t>【解析】</a:t>
            </a:r>
            <a:r>
              <a:rPr lang="zh-CN" altLang="en-US" sz="2000">
                <a:latin typeface="宋体" panose="02010600030101010101" pitchFamily="2" charset="-122"/>
                <a:ea typeface="宋体" panose="02010600030101010101" pitchFamily="2" charset="-122"/>
              </a:rPr>
              <a:t>POS刷卡机读出信息的原理就是电磁感应现象；A图电路中有电源，是通电导体在磁场中受力运动，故A错误；B图电路中没有电源，当闭合开关，闭合电路的一部分导体在磁场中做切割磁感线运动时，导体中有感应电流产生，这是电磁感应现象，故B正确；C图是奥斯特实验，反映了电流周围存在着磁场，故C错误；D图是一个电磁铁，说明电能产生磁，故D错误．</a:t>
            </a:r>
          </a:p>
          <a:p>
            <a:pPr algn="l">
              <a:lnSpc>
                <a:spcPct val="110000"/>
              </a:lnSpc>
            </a:pPr>
            <a:r>
              <a:rPr lang="zh-CN" altLang="en-US" sz="2000">
                <a:solidFill>
                  <a:srgbClr val="FF0000"/>
                </a:solidFill>
                <a:latin typeface="宋体" panose="02010600030101010101" pitchFamily="2" charset="-122"/>
                <a:ea typeface="宋体" panose="02010600030101010101" pitchFamily="2" charset="-122"/>
                <a:sym typeface="+mn-ea"/>
              </a:rPr>
              <a:t>   【答案】</a:t>
            </a:r>
            <a:r>
              <a:rPr lang="en-US" altLang="zh-CN" sz="2000">
                <a:solidFill>
                  <a:schemeClr val="tx1"/>
                </a:solidFill>
                <a:latin typeface="宋体" panose="02010600030101010101" pitchFamily="2" charset="-122"/>
                <a:ea typeface="宋体" panose="02010600030101010101" pitchFamily="2" charset="-122"/>
                <a:sym typeface="+mn-ea"/>
              </a:rPr>
              <a:t>B</a:t>
            </a:r>
          </a:p>
        </p:txBody>
      </p:sp>
      <p:sp>
        <p:nvSpPr>
          <p:cNvPr id="12" name="文本框 11"/>
          <p:cNvSpPr txBox="1"/>
          <p:nvPr/>
        </p:nvSpPr>
        <p:spPr>
          <a:xfrm>
            <a:off x="2208530" y="3858260"/>
            <a:ext cx="6024880" cy="398780"/>
          </a:xfrm>
          <a:prstGeom prst="rect">
            <a:avLst/>
          </a:prstGeom>
          <a:noFill/>
        </p:spPr>
        <p:txBody>
          <a:bodyPr wrap="none" rtlCol="0" anchor="t">
            <a:spAutoFit/>
          </a:bodyPr>
          <a:lstStyle/>
          <a:p>
            <a:r>
              <a:rPr lang="en-US" altLang="zh-CN" sz="2000">
                <a:latin typeface="宋体" panose="02010600030101010101" pitchFamily="2" charset="-122"/>
                <a:ea typeface="宋体" panose="02010600030101010101" pitchFamily="2" charset="-122"/>
                <a:sym typeface="+mn-ea"/>
              </a:rPr>
              <a:t>A              B              C              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WordArt 2"/>
          <p:cNvSpPr>
            <a:spLocks noChangeArrowheads="1" noChangeShapeType="1"/>
          </p:cNvSpPr>
          <p:nvPr/>
        </p:nvSpPr>
        <p:spPr bwMode="auto">
          <a:xfrm>
            <a:off x="2484437" y="188912"/>
            <a:ext cx="5107599" cy="993935"/>
          </a:xfrm>
          <a:prstGeom prst="rect">
            <a:avLst/>
          </a:prstGeom>
        </p:spPr>
        <p:txBody>
          <a:bodyPr wrap="none" fromWordArt="1">
            <a:prstTxWarp prst="textPlain">
              <a:avLst>
                <a:gd name="adj" fmla="val 50000"/>
              </a:avLst>
            </a:prstTxWarp>
          </a:bodyPr>
          <a:lstStyle/>
          <a:p>
            <a:pPr algn="ctr"/>
            <a:endParaRPr lang="zh-CN" altLang="en-US" sz="3600" b="1" dirty="0">
              <a:ln w="9525">
                <a:noFill/>
                <a:round/>
              </a:ln>
              <a:solidFill>
                <a:schemeClr val="bg1"/>
              </a:solidFill>
              <a:effectLst>
                <a:outerShdw dist="38100" dir="5400000" algn="ctr" rotWithShape="0">
                  <a:srgbClr val="4D4D4D">
                    <a:alpha val="75000"/>
                  </a:srgbClr>
                </a:outerShdw>
              </a:effectLst>
              <a:latin typeface="黑体" panose="02010600030101010101" pitchFamily="49" charset="-122"/>
              <a:ea typeface="黑体" panose="02010600030101010101" pitchFamily="49" charset="-122"/>
            </a:endParaRPr>
          </a:p>
        </p:txBody>
      </p:sp>
      <p:sp>
        <p:nvSpPr>
          <p:cNvPr id="11" name="文本框 20493"/>
          <p:cNvSpPr txBox="1"/>
          <p:nvPr/>
        </p:nvSpPr>
        <p:spPr>
          <a:xfrm>
            <a:off x="2458228" y="619417"/>
            <a:ext cx="6337300" cy="646331"/>
          </a:xfrm>
          <a:prstGeom prst="rect">
            <a:avLst/>
          </a:prstGeom>
          <a:noFill/>
          <a:ln w="9525">
            <a:noFill/>
          </a:ln>
        </p:spPr>
        <p:txBody>
          <a:bodyPr anchor="t">
            <a:spAutoFit/>
          </a:bodyPr>
          <a:lstStyle/>
          <a:p>
            <a:pPr lvl="0" algn="ctr">
              <a:spcBef>
                <a:spcPct val="50000"/>
              </a:spcBef>
            </a:pPr>
            <a:r>
              <a:rPr lang="zh-CN" altLang="en-US" sz="3600" b="1" dirty="0" smtClean="0">
                <a:solidFill>
                  <a:schemeClr val="tx2"/>
                </a:solidFill>
                <a:latin typeface="Arial" panose="020B0604020202020204" pitchFamily="34" charset="0"/>
                <a:ea typeface="华文仿宋" panose="02010600040101010101" pitchFamily="2" charset="-122"/>
              </a:rPr>
              <a:t>考点一   磁现象 </a:t>
            </a:r>
            <a:endParaRPr lang="zh-CN" altLang="en-US" sz="3600" b="1" dirty="0">
              <a:solidFill>
                <a:schemeClr val="tx2"/>
              </a:solidFill>
              <a:latin typeface="Arial" panose="020B0604020202020204" pitchFamily="34" charset="0"/>
              <a:ea typeface="华文仿宋" panose="02010600040101010101" pitchFamily="2" charset="-122"/>
            </a:endParaRPr>
          </a:p>
        </p:txBody>
      </p:sp>
      <p:sp>
        <p:nvSpPr>
          <p:cNvPr id="5" name="文本框 17410"/>
          <p:cNvSpPr txBox="1"/>
          <p:nvPr/>
        </p:nvSpPr>
        <p:spPr>
          <a:xfrm>
            <a:off x="1830705" y="1322705"/>
            <a:ext cx="7938770" cy="2225040"/>
          </a:xfrm>
          <a:prstGeom prst="rect">
            <a:avLst/>
          </a:prstGeom>
          <a:noFill/>
          <a:ln w="9525">
            <a:noFill/>
            <a:miter/>
          </a:ln>
        </p:spPr>
        <p:txBody>
          <a:bodyPr wrap="square">
            <a:spAutoFit/>
          </a:bodyPr>
          <a:lstStyle/>
          <a:p>
            <a:r>
              <a:rPr lang="zh-CN" altLang="en-US" sz="2800" b="1" noProof="1">
                <a:solidFill>
                  <a:srgbClr val="0000FF"/>
                </a:solidFill>
                <a:effectLst>
                  <a:outerShdw blurRad="38100" dist="38100" dir="2700000">
                    <a:srgbClr val="C0C0C0"/>
                  </a:outerShdw>
                </a:effectLst>
                <a:latin typeface="Arial" panose="020B0604020202020204" charset="-76"/>
                <a:ea typeface="宋体" panose="02010600030101010101" pitchFamily="2" charset="-122"/>
                <a:cs typeface="+mn-ea"/>
              </a:rPr>
              <a:t>故事引入：</a:t>
            </a:r>
            <a:r>
              <a:rPr lang="en-US" altLang="x-none" sz="2800" b="1" noProof="1">
                <a:solidFill>
                  <a:srgbClr val="0000FF"/>
                </a:solidFill>
                <a:effectLst>
                  <a:outerShdw blurRad="38100" dist="38100" dir="2700000">
                    <a:srgbClr val="C0C0C0"/>
                  </a:outerShdw>
                </a:effectLst>
                <a:latin typeface="Arial" panose="020B0604020202020204" charset="-76"/>
                <a:ea typeface="宋体" panose="02010600030101010101" pitchFamily="2" charset="-122"/>
                <a:cs typeface="+mn-ea"/>
              </a:rPr>
              <a:t>3</a:t>
            </a:r>
            <a:r>
              <a:rPr lang="zh-CN" altLang="en-US" sz="2800" b="1" noProof="1">
                <a:solidFill>
                  <a:srgbClr val="0000FF"/>
                </a:solidFill>
                <a:effectLst>
                  <a:outerShdw blurRad="38100" dist="38100" dir="2700000">
                    <a:srgbClr val="C0C0C0"/>
                  </a:outerShdw>
                </a:effectLst>
                <a:latin typeface="Arial" panose="020B0604020202020204" charset="-76"/>
                <a:ea typeface="宋体" panose="02010600030101010101" pitchFamily="2" charset="-122"/>
                <a:cs typeface="+mn-ea"/>
              </a:rPr>
              <a:t>世纪时智勇双全的马隆在一次战役中，将敌军引至一条狭窄的山谷中，身穿铁甲的敌军个个都被吸住，动弹不得，而马隆的兵将身穿犀甲，行动如常，敌军以为马隆的兵是神兵，故而</a:t>
            </a:r>
            <a:r>
              <a:rPr lang="zh-CN" altLang="en-US" sz="2800" b="1" noProof="1" smtClean="0">
                <a:solidFill>
                  <a:srgbClr val="0000FF"/>
                </a:solidFill>
                <a:effectLst>
                  <a:outerShdw blurRad="38100" dist="38100" dir="2700000">
                    <a:srgbClr val="C0C0C0"/>
                  </a:outerShdw>
                </a:effectLst>
                <a:latin typeface="Arial" panose="020B0604020202020204" charset="-76"/>
                <a:ea typeface="宋体" panose="02010600030101010101" pitchFamily="2" charset="-122"/>
                <a:cs typeface="+mn-ea"/>
              </a:rPr>
              <a:t>大败</a:t>
            </a:r>
            <a:r>
              <a:rPr lang="en-US" altLang="zh-CN" sz="2800" b="1" noProof="1" smtClean="0">
                <a:solidFill>
                  <a:srgbClr val="0000FF"/>
                </a:solidFill>
                <a:effectLst>
                  <a:outerShdw blurRad="38100" dist="38100" dir="2700000">
                    <a:srgbClr val="C0C0C0"/>
                  </a:outerShdw>
                </a:effectLst>
                <a:latin typeface="Arial" panose="020B0604020202020204" charset="-76"/>
                <a:ea typeface="宋体" panose="02010600030101010101" pitchFamily="2" charset="-122"/>
                <a:cs typeface="+mn-ea"/>
              </a:rPr>
              <a:t>.</a:t>
            </a:r>
            <a:endParaRPr lang="zh-CN" altLang="en-US" sz="2800" b="1" noProof="1">
              <a:solidFill>
                <a:srgbClr val="0000FF"/>
              </a:solidFill>
              <a:effectLst>
                <a:outerShdw blurRad="38100" dist="38100" dir="2700000">
                  <a:srgbClr val="C0C0C0"/>
                </a:outerShdw>
              </a:effectLst>
              <a:latin typeface="Arial" panose="020B0604020202020204" charset="-76"/>
              <a:ea typeface="宋体" panose="02010600030101010101" pitchFamily="2" charset="-122"/>
            </a:endParaRPr>
          </a:p>
        </p:txBody>
      </p:sp>
      <p:pic>
        <p:nvPicPr>
          <p:cNvPr id="6" name="图片 17411"/>
          <p:cNvPicPr>
            <a:picLocks noChangeAspect="1" noChangeArrowheads="1"/>
          </p:cNvPicPr>
          <p:nvPr/>
        </p:nvPicPr>
        <p:blipFill>
          <a:blip r:embed="rId2"/>
          <a:srcRect/>
          <a:stretch>
            <a:fillRect/>
          </a:stretch>
        </p:blipFill>
        <p:spPr bwMode="auto">
          <a:xfrm>
            <a:off x="2365375" y="3652838"/>
            <a:ext cx="6159500" cy="28114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a:spLocks noChangeArrowheads="1"/>
          </p:cNvSpPr>
          <p:nvPr/>
        </p:nvSpPr>
        <p:spPr bwMode="auto">
          <a:xfrm>
            <a:off x="1473200" y="547688"/>
            <a:ext cx="7842250" cy="954107"/>
          </a:xfrm>
          <a:prstGeom prst="rect">
            <a:avLst/>
          </a:prstGeom>
          <a:noFill/>
          <a:ln w="9525">
            <a:noFill/>
            <a:miter lim="800000"/>
          </a:ln>
        </p:spPr>
        <p:txBody>
          <a:bodyPr wrap="square">
            <a:spAutoFit/>
          </a:bodyPr>
          <a:lstStyle/>
          <a:p>
            <a:r>
              <a:rPr lang="en-US" sz="2800" b="1" dirty="0">
                <a:latin typeface="Times New Roman" panose="02020603050405020304" pitchFamily="18" charset="0"/>
              </a:rPr>
              <a:t>1</a:t>
            </a:r>
            <a:r>
              <a:rPr lang="zh-CN" altLang="en-US" sz="2800" b="1" dirty="0">
                <a:latin typeface="宋体" panose="02010600030101010101" pitchFamily="2" charset="-122"/>
              </a:rPr>
              <a:t>．</a:t>
            </a:r>
            <a:r>
              <a:rPr lang="zh-CN" altLang="en-US" sz="2800" b="1" dirty="0" smtClean="0">
                <a:latin typeface="宋体" panose="02010600030101010101" pitchFamily="2" charset="-122"/>
              </a:rPr>
              <a:t>磁体</a:t>
            </a:r>
            <a:r>
              <a:rPr lang="en-US" altLang="zh-CN" sz="2800" b="1" dirty="0" smtClean="0">
                <a:latin typeface="宋体" panose="02010600030101010101" pitchFamily="2" charset="-122"/>
              </a:rPr>
              <a:t>:</a:t>
            </a:r>
            <a:r>
              <a:rPr lang="zh-CN" altLang="en-US" sz="2800" b="1" dirty="0" smtClean="0">
                <a:latin typeface="宋体" panose="02010600030101010101" pitchFamily="2" charset="-122"/>
              </a:rPr>
              <a:t>能够</a:t>
            </a:r>
            <a:r>
              <a:rPr lang="zh-CN" altLang="en-US" sz="2800" b="1" dirty="0">
                <a:latin typeface="宋体" panose="02010600030101010101" pitchFamily="2" charset="-122"/>
              </a:rPr>
              <a:t>吸引铁、钴、镍等</a:t>
            </a:r>
            <a:r>
              <a:rPr lang="zh-CN" altLang="en-US" sz="2800" b="1" dirty="0" smtClean="0">
                <a:latin typeface="宋体" panose="02010600030101010101" pitchFamily="2" charset="-122"/>
              </a:rPr>
              <a:t>物质</a:t>
            </a:r>
            <a:r>
              <a:rPr lang="en-US" altLang="zh-CN" sz="2800" b="1" dirty="0" smtClean="0">
                <a:latin typeface="宋体" panose="02010600030101010101" pitchFamily="2" charset="-122"/>
              </a:rPr>
              <a:t>.</a:t>
            </a:r>
            <a:r>
              <a:rPr lang="zh-CN" altLang="en-US" sz="2800" b="1" dirty="0" smtClean="0">
                <a:latin typeface="宋体" panose="02010600030101010101" pitchFamily="2" charset="-122"/>
              </a:rPr>
              <a:t>磁体可分为天然磁体和人造磁体</a:t>
            </a:r>
            <a:r>
              <a:rPr lang="en-US" altLang="zh-CN" sz="2800" b="1" dirty="0" smtClean="0">
                <a:latin typeface="宋体" panose="02010600030101010101" pitchFamily="2" charset="-122"/>
              </a:rPr>
              <a:t>.</a:t>
            </a:r>
            <a:endParaRPr lang="zh-CN" altLang="en-US" sz="2800" b="1" dirty="0">
              <a:latin typeface="宋体" panose="02010600030101010101" pitchFamily="2" charset="-122"/>
            </a:endParaRPr>
          </a:p>
        </p:txBody>
      </p:sp>
      <p:sp>
        <p:nvSpPr>
          <p:cNvPr id="3" name="TextBox 3"/>
          <p:cNvSpPr txBox="1">
            <a:spLocks noChangeArrowheads="1"/>
          </p:cNvSpPr>
          <p:nvPr/>
        </p:nvSpPr>
        <p:spPr bwMode="auto">
          <a:xfrm>
            <a:off x="3643313" y="1539875"/>
            <a:ext cx="2886075" cy="457200"/>
          </a:xfrm>
          <a:prstGeom prst="rect">
            <a:avLst/>
          </a:prstGeom>
          <a:noFill/>
          <a:ln w="9525">
            <a:noFill/>
            <a:miter lim="800000"/>
          </a:ln>
        </p:spPr>
        <p:txBody>
          <a:bodyPr>
            <a:spAutoFit/>
          </a:bodyPr>
          <a:lstStyle/>
          <a:p>
            <a:pPr>
              <a:lnSpc>
                <a:spcPct val="120000"/>
              </a:lnSpc>
            </a:pPr>
            <a:r>
              <a:rPr lang="zh-CN" altLang="en-US" sz="2000" b="1" dirty="0">
                <a:solidFill>
                  <a:srgbClr val="0000FF"/>
                </a:solidFill>
                <a:latin typeface="Times New Roman" panose="02020603050405020304" pitchFamily="18" charset="0"/>
              </a:rPr>
              <a:t>各种各样的磁体</a:t>
            </a:r>
          </a:p>
        </p:txBody>
      </p:sp>
      <p:pic>
        <p:nvPicPr>
          <p:cNvPr id="4" name="图片 3"/>
          <p:cNvPicPr>
            <a:picLocks noChangeAspect="1" noChangeArrowheads="1"/>
          </p:cNvPicPr>
          <p:nvPr/>
        </p:nvPicPr>
        <p:blipFill>
          <a:blip r:embed="rId2"/>
          <a:srcRect/>
          <a:stretch>
            <a:fillRect/>
          </a:stretch>
        </p:blipFill>
        <p:spPr bwMode="auto">
          <a:xfrm>
            <a:off x="1241425" y="1981200"/>
            <a:ext cx="4276725" cy="1628775"/>
          </a:xfrm>
          <a:prstGeom prst="rect">
            <a:avLst/>
          </a:prstGeom>
          <a:noFill/>
          <a:ln w="19050">
            <a:solidFill>
              <a:srgbClr val="0000CC"/>
            </a:solidFill>
            <a:miter lim="800000"/>
            <a:headEnd/>
            <a:tailEnd/>
          </a:ln>
          <a:effectLst>
            <a:outerShdw dist="107763" dir="2700000" algn="ctr" rotWithShape="0">
              <a:srgbClr val="808080">
                <a:alpha val="50000"/>
              </a:srgbClr>
            </a:outerShdw>
          </a:effectLst>
        </p:spPr>
      </p:pic>
      <p:pic>
        <p:nvPicPr>
          <p:cNvPr id="5" name="图片 4" descr="651017fc946b0d2f3c264ca56e466a57"/>
          <p:cNvPicPr>
            <a:picLocks noChangeAspect="1" noChangeArrowheads="1"/>
          </p:cNvPicPr>
          <p:nvPr/>
        </p:nvPicPr>
        <p:blipFill>
          <a:blip r:embed="rId3"/>
          <a:srcRect/>
          <a:stretch>
            <a:fillRect/>
          </a:stretch>
        </p:blipFill>
        <p:spPr bwMode="auto">
          <a:xfrm>
            <a:off x="5502275" y="1916113"/>
            <a:ext cx="2857500" cy="2143125"/>
          </a:xfrm>
          <a:prstGeom prst="rect">
            <a:avLst/>
          </a:prstGeom>
          <a:noFill/>
          <a:ln w="19050">
            <a:solidFill>
              <a:srgbClr val="0000CC"/>
            </a:solidFill>
            <a:miter lim="800000"/>
            <a:headEnd/>
            <a:tailEnd/>
          </a:ln>
          <a:effectLst>
            <a:outerShdw dist="107763" dir="2700000" algn="ctr" rotWithShape="0">
              <a:srgbClr val="808080">
                <a:alpha val="50000"/>
              </a:srgbClr>
            </a:outerShdw>
          </a:effectLst>
        </p:spPr>
      </p:pic>
      <p:pic>
        <p:nvPicPr>
          <p:cNvPr id="6" name="图片 5"/>
          <p:cNvPicPr>
            <a:picLocks noChangeAspect="1" noChangeArrowheads="1"/>
          </p:cNvPicPr>
          <p:nvPr/>
        </p:nvPicPr>
        <p:blipFill>
          <a:blip r:embed="rId4"/>
          <a:srcRect/>
          <a:stretch>
            <a:fillRect/>
          </a:stretch>
        </p:blipFill>
        <p:spPr bwMode="auto">
          <a:xfrm>
            <a:off x="1411288" y="3425825"/>
            <a:ext cx="2303462" cy="1922463"/>
          </a:xfrm>
          <a:prstGeom prst="rect">
            <a:avLst/>
          </a:prstGeom>
          <a:noFill/>
          <a:ln w="19050">
            <a:solidFill>
              <a:srgbClr val="0000CC"/>
            </a:solidFill>
            <a:miter lim="800000"/>
            <a:headEnd/>
            <a:tailEnd/>
          </a:ln>
          <a:effectLst>
            <a:outerShdw dist="107763" dir="2700000" algn="ctr" rotWithShape="0">
              <a:srgbClr val="808080">
                <a:alpha val="50000"/>
              </a:srgbClr>
            </a:outerShdw>
          </a:effectLst>
        </p:spPr>
      </p:pic>
      <p:pic>
        <p:nvPicPr>
          <p:cNvPr id="7" name="图片 6" descr="DSC_0826"/>
          <p:cNvPicPr>
            <a:picLocks noChangeAspect="1" noChangeArrowheads="1"/>
          </p:cNvPicPr>
          <p:nvPr/>
        </p:nvPicPr>
        <p:blipFill>
          <a:blip r:embed="rId5"/>
          <a:srcRect/>
          <a:stretch>
            <a:fillRect/>
          </a:stretch>
        </p:blipFill>
        <p:spPr bwMode="auto">
          <a:xfrm>
            <a:off x="1858963" y="4789488"/>
            <a:ext cx="2557462" cy="1849437"/>
          </a:xfrm>
          <a:prstGeom prst="rect">
            <a:avLst/>
          </a:prstGeom>
          <a:noFill/>
          <a:ln w="19050">
            <a:solidFill>
              <a:srgbClr val="0000CC"/>
            </a:solidFill>
            <a:miter lim="800000"/>
            <a:headEnd/>
            <a:tailEnd/>
          </a:ln>
          <a:effectLst>
            <a:outerShdw dist="107763" dir="2700000" algn="ctr" rotWithShape="0">
              <a:srgbClr val="808080">
                <a:alpha val="50000"/>
              </a:srgbClr>
            </a:outerShdw>
          </a:effectLst>
        </p:spPr>
      </p:pic>
      <p:pic>
        <p:nvPicPr>
          <p:cNvPr id="8" name="图片 7" descr="DSC_0834"/>
          <p:cNvPicPr>
            <a:picLocks noChangeAspect="1" noChangeArrowheads="1"/>
          </p:cNvPicPr>
          <p:nvPr/>
        </p:nvPicPr>
        <p:blipFill>
          <a:blip r:embed="rId6"/>
          <a:srcRect/>
          <a:stretch>
            <a:fillRect/>
          </a:stretch>
        </p:blipFill>
        <p:spPr bwMode="auto">
          <a:xfrm>
            <a:off x="5849938" y="3773488"/>
            <a:ext cx="2413000" cy="1585912"/>
          </a:xfrm>
          <a:prstGeom prst="rect">
            <a:avLst/>
          </a:prstGeom>
          <a:noFill/>
          <a:ln w="19050">
            <a:solidFill>
              <a:srgbClr val="0000CC"/>
            </a:solidFill>
            <a:miter lim="800000"/>
            <a:headEnd/>
            <a:tailEnd/>
          </a:ln>
          <a:effectLst>
            <a:outerShdw dist="107763" dir="2700000" algn="ctr" rotWithShape="0">
              <a:srgbClr val="808080">
                <a:alpha val="50000"/>
              </a:srgbClr>
            </a:outerShdw>
          </a:effectLst>
        </p:spPr>
      </p:pic>
      <p:pic>
        <p:nvPicPr>
          <p:cNvPr id="9" name="图片 8" descr="161c9d0f2b1c0cc53c007b949043579c"/>
          <p:cNvPicPr>
            <a:picLocks noChangeAspect="1" noChangeArrowheads="1"/>
          </p:cNvPicPr>
          <p:nvPr/>
        </p:nvPicPr>
        <p:blipFill>
          <a:blip r:embed="rId7"/>
          <a:srcRect/>
          <a:stretch>
            <a:fillRect/>
          </a:stretch>
        </p:blipFill>
        <p:spPr bwMode="auto">
          <a:xfrm>
            <a:off x="4251325" y="4689475"/>
            <a:ext cx="2693988" cy="2020888"/>
          </a:xfrm>
          <a:prstGeom prst="rect">
            <a:avLst/>
          </a:prstGeom>
          <a:noFill/>
          <a:ln w="19050">
            <a:solidFill>
              <a:srgbClr val="0000CC"/>
            </a:solidFill>
            <a:miter lim="800000"/>
            <a:headEnd/>
            <a:tailEnd/>
          </a:ln>
          <a:effectLst>
            <a:outerShdw dist="107763" dir="2700000" algn="ctr" rotWithShape="0">
              <a:srgbClr val="808080">
                <a:alpha val="50000"/>
              </a:srgbClr>
            </a:outerShdw>
          </a:effectLst>
        </p:spPr>
      </p:pic>
      <p:pic>
        <p:nvPicPr>
          <p:cNvPr id="10" name="图片 9" descr="DSC_0833"/>
          <p:cNvPicPr>
            <a:picLocks noChangeAspect="1" noChangeArrowheads="1"/>
          </p:cNvPicPr>
          <p:nvPr/>
        </p:nvPicPr>
        <p:blipFill>
          <a:blip r:embed="rId8"/>
          <a:srcRect/>
          <a:stretch>
            <a:fillRect/>
          </a:stretch>
        </p:blipFill>
        <p:spPr bwMode="auto">
          <a:xfrm>
            <a:off x="6299200" y="4637088"/>
            <a:ext cx="2420938" cy="2097087"/>
          </a:xfrm>
          <a:prstGeom prst="rect">
            <a:avLst/>
          </a:prstGeom>
          <a:noFill/>
          <a:ln w="19050">
            <a:solidFill>
              <a:srgbClr val="0000CC"/>
            </a:solidFill>
            <a:miter lim="800000"/>
            <a:headEnd/>
            <a:tailEnd/>
          </a:ln>
          <a:effectLst>
            <a:outerShdw dist="107763" dir="2700000" algn="ctr" rotWithShape="0">
              <a:srgbClr val="808080">
                <a:alpha val="5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5" presetClass="entr" presetSubtype="1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checkerboard(across)">
                                      <p:cBhvr>
                                        <p:cTn id="9" dur="500"/>
                                        <p:tgtEl>
                                          <p:spTgt spid="4"/>
                                        </p:tgtEl>
                                      </p:cBhvr>
                                    </p:animEffect>
                                  </p:childTnLst>
                                </p:cTn>
                              </p:par>
                              <p:par>
                                <p:cTn id="10" presetID="1"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a:spLocks noChangeArrowheads="1"/>
          </p:cNvSpPr>
          <p:nvPr/>
        </p:nvSpPr>
        <p:spPr bwMode="auto">
          <a:xfrm>
            <a:off x="873125" y="481013"/>
            <a:ext cx="8358188" cy="946150"/>
          </a:xfrm>
          <a:prstGeom prst="rect">
            <a:avLst/>
          </a:prstGeom>
          <a:noFill/>
          <a:ln w="9525">
            <a:noFill/>
            <a:miter lim="800000"/>
          </a:ln>
        </p:spPr>
        <p:txBody>
          <a:bodyPr>
            <a:spAutoFit/>
          </a:bodyPr>
          <a:lstStyle/>
          <a:p>
            <a:r>
              <a:rPr lang="zh-CN" altLang="en-US" sz="2800" b="1" dirty="0">
                <a:latin typeface="Times New Roman" panose="02020603050405020304" pitchFamily="18" charset="0"/>
              </a:rPr>
              <a:t>　　</a:t>
            </a:r>
            <a:r>
              <a:rPr lang="en-US" altLang="zh-CN" sz="2800" b="1" dirty="0" smtClean="0">
                <a:latin typeface="Times New Roman" panose="02020603050405020304" pitchFamily="18" charset="0"/>
              </a:rPr>
              <a:t>(1)</a:t>
            </a:r>
            <a:r>
              <a:rPr lang="zh-CN" altLang="en-US" sz="2800" b="1" dirty="0" smtClean="0">
                <a:latin typeface="宋体" panose="02010600030101010101" pitchFamily="2" charset="-122"/>
              </a:rPr>
              <a:t>磁体</a:t>
            </a:r>
            <a:r>
              <a:rPr lang="zh-CN" altLang="en-US" sz="2800" b="1" dirty="0">
                <a:latin typeface="宋体" panose="02010600030101010101" pitchFamily="2" charset="-122"/>
              </a:rPr>
              <a:t>上吸引能力最强的两个部位叫</a:t>
            </a:r>
            <a:r>
              <a:rPr lang="zh-CN" altLang="en-US" sz="2800" b="1" dirty="0" smtClean="0">
                <a:solidFill>
                  <a:srgbClr val="CC0000"/>
                </a:solidFill>
                <a:latin typeface="宋体" panose="02010600030101010101" pitchFamily="2" charset="-122"/>
              </a:rPr>
              <a:t>磁极</a:t>
            </a:r>
            <a:r>
              <a:rPr lang="en-US" altLang="zh-CN" sz="2800" b="1" dirty="0" smtClean="0">
                <a:solidFill>
                  <a:srgbClr val="CC0000"/>
                </a:solidFill>
                <a:latin typeface="宋体" panose="02010600030101010101" pitchFamily="2" charset="-122"/>
              </a:rPr>
              <a:t>.</a:t>
            </a:r>
            <a:endParaRPr lang="en-US" sz="2800" b="1" dirty="0">
              <a:latin typeface="宋体" panose="02010600030101010101" pitchFamily="2" charset="-122"/>
            </a:endParaRPr>
          </a:p>
          <a:p>
            <a:r>
              <a:rPr lang="zh-CN" altLang="en-US" sz="2800" b="1" dirty="0">
                <a:latin typeface="宋体" panose="02010600030101010101" pitchFamily="2" charset="-122"/>
              </a:rPr>
              <a:t>　　</a:t>
            </a:r>
            <a:r>
              <a:rPr lang="zh-CN" altLang="en-US" sz="2800" b="1" dirty="0">
                <a:solidFill>
                  <a:srgbClr val="CC0000"/>
                </a:solidFill>
                <a:latin typeface="宋体" panose="02010600030101010101" pitchFamily="2" charset="-122"/>
              </a:rPr>
              <a:t>（每个磁体都有两个磁极）</a:t>
            </a:r>
            <a:r>
              <a:rPr lang="en-US" sz="2800" b="1" dirty="0">
                <a:latin typeface="宋体" panose="02010600030101010101" pitchFamily="2" charset="-122"/>
              </a:rPr>
              <a:t>     </a:t>
            </a:r>
            <a:endParaRPr lang="zh-CN" altLang="en-US" sz="2800" b="1" dirty="0">
              <a:latin typeface="宋体" panose="02010600030101010101" pitchFamily="2" charset="-122"/>
            </a:endParaRPr>
          </a:p>
        </p:txBody>
      </p:sp>
      <p:pic>
        <p:nvPicPr>
          <p:cNvPr id="3" name="图片 2"/>
          <p:cNvPicPr>
            <a:picLocks noChangeAspect="1" noChangeArrowheads="1"/>
          </p:cNvPicPr>
          <p:nvPr/>
        </p:nvPicPr>
        <p:blipFill>
          <a:blip r:embed="rId2"/>
          <a:srcRect/>
          <a:stretch>
            <a:fillRect/>
          </a:stretch>
        </p:blipFill>
        <p:spPr bwMode="auto">
          <a:xfrm>
            <a:off x="2267904" y="1574484"/>
            <a:ext cx="4700586" cy="3492770"/>
          </a:xfrm>
          <a:prstGeom prst="rect">
            <a:avLst/>
          </a:prstGeom>
          <a:noFill/>
          <a:ln w="9525">
            <a:noFill/>
            <a:miter lim="800000"/>
            <a:headEnd/>
            <a:tailEnd/>
          </a:ln>
        </p:spPr>
      </p:pic>
      <p:sp>
        <p:nvSpPr>
          <p:cNvPr id="4" name="矩形 4"/>
          <p:cNvSpPr>
            <a:spLocks noChangeArrowheads="1"/>
          </p:cNvSpPr>
          <p:nvPr/>
        </p:nvSpPr>
        <p:spPr bwMode="auto">
          <a:xfrm>
            <a:off x="1389063" y="5214473"/>
            <a:ext cx="7173912" cy="1643527"/>
          </a:xfrm>
          <a:prstGeom prst="rect">
            <a:avLst/>
          </a:prstGeom>
          <a:noFill/>
          <a:ln w="9525">
            <a:noFill/>
            <a:miter lim="800000"/>
          </a:ln>
        </p:spPr>
        <p:txBody>
          <a:bodyPr wrap="square">
            <a:spAutoFit/>
          </a:bodyPr>
          <a:lstStyle/>
          <a:p>
            <a:pPr>
              <a:lnSpc>
                <a:spcPct val="120000"/>
              </a:lnSpc>
            </a:pPr>
            <a:r>
              <a:rPr lang="zh-CN" altLang="en-US" sz="2800" b="1" dirty="0">
                <a:solidFill>
                  <a:srgbClr val="000000"/>
                </a:solidFill>
                <a:latin typeface="宋体" panose="02010600030101010101" pitchFamily="2" charset="-122"/>
              </a:rPr>
              <a:t>　　能够自由转动的磁体，静止时指南的那个磁极叫</a:t>
            </a:r>
            <a:r>
              <a:rPr lang="zh-CN" altLang="en-US" sz="2800" b="1" dirty="0">
                <a:solidFill>
                  <a:srgbClr val="CC0000"/>
                </a:solidFill>
                <a:latin typeface="宋体" panose="02010600030101010101" pitchFamily="2" charset="-122"/>
              </a:rPr>
              <a:t>南极</a:t>
            </a:r>
            <a:r>
              <a:rPr lang="zh-CN" altLang="en-US" sz="2800" b="1" dirty="0">
                <a:solidFill>
                  <a:srgbClr val="000000"/>
                </a:solidFill>
                <a:latin typeface="宋体" panose="02010600030101010101" pitchFamily="2" charset="-122"/>
              </a:rPr>
              <a:t>或</a:t>
            </a:r>
            <a:r>
              <a:rPr lang="en-US" sz="2800" b="1" dirty="0">
                <a:solidFill>
                  <a:srgbClr val="CC0000"/>
                </a:solidFill>
                <a:latin typeface="Times New Roman" panose="02020603050405020304" pitchFamily="18" charset="0"/>
              </a:rPr>
              <a:t>S</a:t>
            </a:r>
            <a:r>
              <a:rPr lang="zh-CN" altLang="en-US" sz="2800" b="1" dirty="0">
                <a:solidFill>
                  <a:srgbClr val="CC0000"/>
                </a:solidFill>
                <a:latin typeface="Times New Roman" panose="02020603050405020304" pitchFamily="18" charset="0"/>
              </a:rPr>
              <a:t>极</a:t>
            </a:r>
            <a:r>
              <a:rPr lang="zh-CN" altLang="en-US" sz="2800" b="1" dirty="0">
                <a:solidFill>
                  <a:srgbClr val="000000"/>
                </a:solidFill>
                <a:latin typeface="宋体" panose="02010600030101010101" pitchFamily="2" charset="-122"/>
              </a:rPr>
              <a:t>，指北的那个磁极叫</a:t>
            </a:r>
            <a:r>
              <a:rPr lang="zh-CN" altLang="en-US" sz="2800" b="1" dirty="0">
                <a:solidFill>
                  <a:srgbClr val="CC0000"/>
                </a:solidFill>
                <a:latin typeface="宋体" panose="02010600030101010101" pitchFamily="2" charset="-122"/>
              </a:rPr>
              <a:t>北极</a:t>
            </a:r>
            <a:r>
              <a:rPr lang="zh-CN" altLang="en-US" sz="2800" b="1" dirty="0">
                <a:solidFill>
                  <a:srgbClr val="000000"/>
                </a:solidFill>
                <a:latin typeface="宋体" panose="02010600030101010101" pitchFamily="2" charset="-122"/>
              </a:rPr>
              <a:t>或</a:t>
            </a:r>
            <a:r>
              <a:rPr lang="en-US" sz="2800" b="1" dirty="0">
                <a:solidFill>
                  <a:srgbClr val="CC0000"/>
                </a:solidFill>
                <a:latin typeface="Times New Roman" panose="02020603050405020304" pitchFamily="18" charset="0"/>
              </a:rPr>
              <a:t>N</a:t>
            </a:r>
            <a:r>
              <a:rPr lang="zh-CN" altLang="en-US" sz="2800" b="1" dirty="0" smtClean="0">
                <a:solidFill>
                  <a:srgbClr val="CC0000"/>
                </a:solidFill>
                <a:latin typeface="Times New Roman" panose="02020603050405020304" pitchFamily="18" charset="0"/>
              </a:rPr>
              <a:t>极</a:t>
            </a:r>
            <a:r>
              <a:rPr lang="en-US" altLang="zh-CN" sz="2800" b="1" dirty="0" smtClean="0">
                <a:solidFill>
                  <a:srgbClr val="000000"/>
                </a:solidFill>
                <a:latin typeface="宋体" panose="02010600030101010101" pitchFamily="2" charset="-122"/>
              </a:rPr>
              <a:t>.</a:t>
            </a:r>
            <a:endParaRPr lang="zh-CN" altLang="en-US" sz="2800" b="1" dirty="0">
              <a:solidFill>
                <a:srgbClr val="00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4" presetClass="entr" presetSubtype="16"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ox(in)">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a:spLocks noChangeArrowheads="1"/>
          </p:cNvSpPr>
          <p:nvPr/>
        </p:nvSpPr>
        <p:spPr bwMode="auto">
          <a:xfrm>
            <a:off x="1330325" y="461963"/>
            <a:ext cx="7518400" cy="1015663"/>
          </a:xfrm>
          <a:prstGeom prst="rect">
            <a:avLst/>
          </a:prstGeom>
          <a:noFill/>
          <a:ln w="9525">
            <a:noFill/>
            <a:miter lim="800000"/>
          </a:ln>
        </p:spPr>
        <p:txBody>
          <a:bodyPr>
            <a:spAutoFit/>
          </a:bodyPr>
          <a:lstStyle/>
          <a:p>
            <a:pPr>
              <a:lnSpc>
                <a:spcPts val="3600"/>
              </a:lnSpc>
            </a:pPr>
            <a:r>
              <a:rPr lang="zh-CN" altLang="en-US" sz="2800" b="1" dirty="0">
                <a:solidFill>
                  <a:srgbClr val="000000"/>
                </a:solidFill>
                <a:latin typeface="Times New Roman" panose="02020603050405020304" pitchFamily="18" charset="0"/>
              </a:rPr>
              <a:t>　　</a:t>
            </a:r>
            <a:r>
              <a:rPr lang="en-US" altLang="zh-CN" sz="2800" b="1" dirty="0" smtClean="0">
                <a:solidFill>
                  <a:srgbClr val="000000"/>
                </a:solidFill>
                <a:latin typeface="Times New Roman" panose="02020603050405020304" pitchFamily="18" charset="0"/>
              </a:rPr>
              <a:t>(2)</a:t>
            </a:r>
            <a:r>
              <a:rPr lang="zh-CN" altLang="en-US" sz="2800" b="1" dirty="0" smtClean="0">
                <a:solidFill>
                  <a:srgbClr val="000000"/>
                </a:solidFill>
                <a:latin typeface="宋体" panose="02010600030101010101" pitchFamily="2" charset="-122"/>
              </a:rPr>
              <a:t>磁体</a:t>
            </a:r>
            <a:r>
              <a:rPr lang="zh-CN" altLang="en-US" sz="2800" b="1" dirty="0">
                <a:solidFill>
                  <a:srgbClr val="000000"/>
                </a:solidFill>
                <a:latin typeface="宋体" panose="02010600030101010101" pitchFamily="2" charset="-122"/>
              </a:rPr>
              <a:t>间相互作用的规律：</a:t>
            </a:r>
            <a:r>
              <a:rPr lang="zh-CN" altLang="en-US" sz="2800" b="1" dirty="0">
                <a:solidFill>
                  <a:srgbClr val="CC0000"/>
                </a:solidFill>
                <a:latin typeface="宋体" panose="02010600030101010101" pitchFamily="2" charset="-122"/>
              </a:rPr>
              <a:t>同名磁极相互排斥，异名磁极相互</a:t>
            </a:r>
            <a:r>
              <a:rPr lang="zh-CN" altLang="en-US" sz="2800" b="1" dirty="0" smtClean="0">
                <a:solidFill>
                  <a:srgbClr val="CC0000"/>
                </a:solidFill>
                <a:latin typeface="宋体" panose="02010600030101010101" pitchFamily="2" charset="-122"/>
              </a:rPr>
              <a:t>吸引</a:t>
            </a:r>
            <a:r>
              <a:rPr lang="en-US" altLang="zh-CN" sz="2800" b="1" dirty="0" smtClean="0">
                <a:solidFill>
                  <a:srgbClr val="CC0000"/>
                </a:solidFill>
                <a:latin typeface="宋体" panose="02010600030101010101" pitchFamily="2" charset="-122"/>
              </a:rPr>
              <a:t>.</a:t>
            </a:r>
            <a:endParaRPr lang="zh-CN" altLang="en-US" sz="2800" b="1" dirty="0">
              <a:solidFill>
                <a:srgbClr val="CC0000"/>
              </a:solidFill>
              <a:latin typeface="宋体" panose="02010600030101010101" pitchFamily="2" charset="-122"/>
            </a:endParaRPr>
          </a:p>
        </p:txBody>
      </p:sp>
      <p:graphicFrame>
        <p:nvGraphicFramePr>
          <p:cNvPr id="1026" name="对象 21507"/>
          <p:cNvGraphicFramePr>
            <a:graphicFrameLocks noChangeAspect="1"/>
          </p:cNvGraphicFramePr>
          <p:nvPr/>
        </p:nvGraphicFramePr>
        <p:xfrm>
          <a:off x="3157538" y="1704975"/>
          <a:ext cx="4859337" cy="4205288"/>
        </p:xfrm>
        <a:graphic>
          <a:graphicData uri="http://schemas.openxmlformats.org/presentationml/2006/ole">
            <p:oleObj spid="_x0000_s1025" r:id="rId3" imgW="6184127" imgH="5714286"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3" presetClass="entr" presetSubtype="10" fill="hold" nodeType="after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blinds(horizontal)">
                                      <p:cBhvr>
                                        <p:cTn id="10"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a:spLocks noChangeArrowheads="1"/>
          </p:cNvSpPr>
          <p:nvPr/>
        </p:nvSpPr>
        <p:spPr bwMode="auto">
          <a:xfrm>
            <a:off x="1393825" y="469900"/>
            <a:ext cx="7835900" cy="1384995"/>
          </a:xfrm>
          <a:prstGeom prst="rect">
            <a:avLst/>
          </a:prstGeom>
          <a:noFill/>
          <a:ln w="9525">
            <a:noFill/>
            <a:miter lim="800000"/>
          </a:ln>
        </p:spPr>
        <p:txBody>
          <a:bodyPr wrap="square">
            <a:spAutoFit/>
          </a:bodyPr>
          <a:lstStyle/>
          <a:p>
            <a:r>
              <a:rPr lang="zh-CN" altLang="en-US" sz="2800" b="1" dirty="0">
                <a:solidFill>
                  <a:srgbClr val="000000"/>
                </a:solidFill>
                <a:latin typeface="Times New Roman" panose="02020603050405020304" pitchFamily="18" charset="0"/>
              </a:rPr>
              <a:t>　　</a:t>
            </a:r>
            <a:r>
              <a:rPr lang="en-US" altLang="zh-CN" sz="2800" b="1" dirty="0" smtClean="0">
                <a:solidFill>
                  <a:srgbClr val="000000"/>
                </a:solidFill>
                <a:latin typeface="Times New Roman" panose="02020603050405020304" pitchFamily="18" charset="0"/>
              </a:rPr>
              <a:t>2</a:t>
            </a:r>
            <a:r>
              <a:rPr lang="zh-CN" altLang="en-US" sz="2800" b="1" dirty="0" smtClean="0">
                <a:solidFill>
                  <a:srgbClr val="000000"/>
                </a:solidFill>
                <a:latin typeface="宋体" panose="02010600030101010101" pitchFamily="2" charset="-122"/>
              </a:rPr>
              <a:t>．磁化：一些</a:t>
            </a:r>
            <a:r>
              <a:rPr lang="zh-CN" altLang="en-US" sz="2800" b="1" dirty="0">
                <a:solidFill>
                  <a:srgbClr val="000000"/>
                </a:solidFill>
                <a:latin typeface="宋体" panose="02010600030101010101" pitchFamily="2" charset="-122"/>
              </a:rPr>
              <a:t>物体在某些条件下可以获得磁性，这种现象叫做</a:t>
            </a:r>
            <a:r>
              <a:rPr lang="zh-CN" altLang="en-US" sz="2800" b="1" dirty="0" smtClean="0">
                <a:solidFill>
                  <a:srgbClr val="CC0000"/>
                </a:solidFill>
                <a:latin typeface="宋体" panose="02010600030101010101" pitchFamily="2" charset="-122"/>
              </a:rPr>
              <a:t>磁化</a:t>
            </a:r>
            <a:r>
              <a:rPr lang="en-US" altLang="zh-CN" sz="2800" b="1" dirty="0" smtClean="0">
                <a:solidFill>
                  <a:srgbClr val="000000"/>
                </a:solidFill>
                <a:latin typeface="宋体" panose="02010600030101010101" pitchFamily="2" charset="-122"/>
              </a:rPr>
              <a:t>.</a:t>
            </a:r>
            <a:r>
              <a:rPr lang="zh-CN" altLang="en-US" sz="2800" b="1" dirty="0" smtClean="0">
                <a:solidFill>
                  <a:srgbClr val="000000"/>
                </a:solidFill>
                <a:latin typeface="宋体" panose="02010600030101010101" pitchFamily="2" charset="-122"/>
              </a:rPr>
              <a:t>能被磁体吸引的物质都能被磁化</a:t>
            </a:r>
            <a:r>
              <a:rPr lang="en-US" altLang="zh-CN" sz="2800" b="1" dirty="0" smtClean="0">
                <a:solidFill>
                  <a:srgbClr val="000000"/>
                </a:solidFill>
                <a:latin typeface="宋体" panose="02010600030101010101" pitchFamily="2" charset="-122"/>
              </a:rPr>
              <a:t>.</a:t>
            </a:r>
            <a:endParaRPr lang="zh-CN" altLang="en-US" sz="2800" b="1" dirty="0">
              <a:solidFill>
                <a:srgbClr val="000000"/>
              </a:solidFill>
              <a:latin typeface="宋体" panose="02010600030101010101" pitchFamily="2" charset="-122"/>
            </a:endParaRPr>
          </a:p>
        </p:txBody>
      </p:sp>
      <p:grpSp>
        <p:nvGrpSpPr>
          <p:cNvPr id="3" name="组合 2"/>
          <p:cNvGrpSpPr/>
          <p:nvPr/>
        </p:nvGrpSpPr>
        <p:grpSpPr bwMode="auto">
          <a:xfrm>
            <a:off x="2691765" y="2212975"/>
            <a:ext cx="5543550" cy="3976688"/>
            <a:chOff x="0" y="0"/>
            <a:chExt cx="3888" cy="2765"/>
          </a:xfrm>
        </p:grpSpPr>
        <p:pic>
          <p:nvPicPr>
            <p:cNvPr id="4" name="图片 22532" descr="图片1"/>
            <p:cNvPicPr>
              <a:picLocks noChangeAspect="1" noChangeArrowheads="1"/>
            </p:cNvPicPr>
            <p:nvPr/>
          </p:nvPicPr>
          <p:blipFill>
            <a:blip r:embed="rId2"/>
            <a:srcRect/>
            <a:stretch>
              <a:fillRect/>
            </a:stretch>
          </p:blipFill>
          <p:spPr bwMode="auto">
            <a:xfrm>
              <a:off x="0" y="0"/>
              <a:ext cx="3856" cy="2765"/>
            </a:xfrm>
            <a:prstGeom prst="rect">
              <a:avLst/>
            </a:prstGeom>
            <a:noFill/>
            <a:ln w="9525">
              <a:noFill/>
              <a:miter lim="800000"/>
              <a:headEnd/>
              <a:tailEnd/>
            </a:ln>
          </p:spPr>
        </p:pic>
        <p:sp>
          <p:nvSpPr>
            <p:cNvPr id="5" name="文本框 22533"/>
            <p:cNvSpPr txBox="1">
              <a:spLocks noChangeArrowheads="1"/>
            </p:cNvSpPr>
            <p:nvPr/>
          </p:nvSpPr>
          <p:spPr bwMode="auto">
            <a:xfrm>
              <a:off x="2922" y="1028"/>
              <a:ext cx="308" cy="174"/>
            </a:xfrm>
            <a:prstGeom prst="rect">
              <a:avLst/>
            </a:prstGeom>
            <a:noFill/>
            <a:ln w="9525">
              <a:noFill/>
              <a:miter lim="800000"/>
            </a:ln>
          </p:spPr>
          <p:txBody>
            <a:bodyPr vert="eaVert" wrap="none">
              <a:spAutoFit/>
            </a:bodyPr>
            <a:lstStyle/>
            <a:p>
              <a:r>
                <a:rPr lang="en-US" sz="2000" b="1">
                  <a:latin typeface="Times New Roman" panose="02020603050405020304" pitchFamily="18" charset="0"/>
                </a:rPr>
                <a:t>N</a:t>
              </a:r>
            </a:p>
          </p:txBody>
        </p:sp>
        <p:sp>
          <p:nvSpPr>
            <p:cNvPr id="6" name="文本框 22534"/>
            <p:cNvSpPr txBox="1">
              <a:spLocks noChangeArrowheads="1"/>
            </p:cNvSpPr>
            <p:nvPr/>
          </p:nvSpPr>
          <p:spPr bwMode="auto">
            <a:xfrm>
              <a:off x="1044" y="1089"/>
              <a:ext cx="599" cy="250"/>
            </a:xfrm>
            <a:prstGeom prst="rect">
              <a:avLst/>
            </a:prstGeom>
            <a:noFill/>
            <a:ln w="9525">
              <a:noFill/>
              <a:miter lim="800000"/>
            </a:ln>
          </p:spPr>
          <p:txBody>
            <a:bodyPr wrap="none">
              <a:spAutoFit/>
            </a:bodyPr>
            <a:lstStyle/>
            <a:p>
              <a:r>
                <a:rPr lang="zh-CN" altLang="en-US" sz="2000" b="1"/>
                <a:t>软铁棒</a:t>
              </a:r>
            </a:p>
          </p:txBody>
        </p:sp>
        <p:sp>
          <p:nvSpPr>
            <p:cNvPr id="7" name="文本框 22535"/>
            <p:cNvSpPr txBox="1">
              <a:spLocks noChangeArrowheads="1"/>
            </p:cNvSpPr>
            <p:nvPr/>
          </p:nvSpPr>
          <p:spPr bwMode="auto">
            <a:xfrm>
              <a:off x="3289" y="1134"/>
              <a:ext cx="599" cy="250"/>
            </a:xfrm>
            <a:prstGeom prst="rect">
              <a:avLst/>
            </a:prstGeom>
            <a:noFill/>
            <a:ln w="9525">
              <a:noFill/>
              <a:miter lim="800000"/>
            </a:ln>
          </p:spPr>
          <p:txBody>
            <a:bodyPr wrap="none">
              <a:spAutoFit/>
            </a:bodyPr>
            <a:lstStyle/>
            <a:p>
              <a:r>
                <a:rPr lang="zh-CN" altLang="en-US" sz="2000" b="1"/>
                <a:t>软铁棒</a:t>
              </a:r>
            </a:p>
          </p:txBody>
        </p:sp>
        <p:sp>
          <p:nvSpPr>
            <p:cNvPr id="8" name="文本框 22536"/>
            <p:cNvSpPr txBox="1">
              <a:spLocks noChangeArrowheads="1"/>
            </p:cNvSpPr>
            <p:nvPr/>
          </p:nvSpPr>
          <p:spPr bwMode="auto">
            <a:xfrm>
              <a:off x="454" y="2291"/>
              <a:ext cx="277" cy="250"/>
            </a:xfrm>
            <a:prstGeom prst="rect">
              <a:avLst/>
            </a:prstGeom>
            <a:noFill/>
            <a:ln w="9525">
              <a:noFill/>
              <a:miter lim="800000"/>
            </a:ln>
          </p:spPr>
          <p:txBody>
            <a:bodyPr wrap="none">
              <a:spAutoFit/>
            </a:bodyPr>
            <a:lstStyle/>
            <a:p>
              <a:r>
                <a:rPr lang="zh-CN" altLang="en-US" sz="2000" b="1">
                  <a:solidFill>
                    <a:schemeClr val="tx2"/>
                  </a:solidFill>
                </a:rPr>
                <a:t>甲</a:t>
              </a:r>
            </a:p>
          </p:txBody>
        </p:sp>
        <p:sp>
          <p:nvSpPr>
            <p:cNvPr id="9" name="文本框 22537"/>
            <p:cNvSpPr txBox="1">
              <a:spLocks noChangeArrowheads="1"/>
            </p:cNvSpPr>
            <p:nvPr/>
          </p:nvSpPr>
          <p:spPr bwMode="auto">
            <a:xfrm>
              <a:off x="2767" y="2291"/>
              <a:ext cx="277" cy="250"/>
            </a:xfrm>
            <a:prstGeom prst="rect">
              <a:avLst/>
            </a:prstGeom>
            <a:noFill/>
            <a:ln w="9525">
              <a:noFill/>
              <a:miter lim="800000"/>
            </a:ln>
          </p:spPr>
          <p:txBody>
            <a:bodyPr wrap="none">
              <a:spAutoFit/>
            </a:bodyPr>
            <a:lstStyle/>
            <a:p>
              <a:r>
                <a:rPr lang="zh-CN" altLang="en-US" sz="2000" b="1">
                  <a:solidFill>
                    <a:schemeClr val="tx2"/>
                  </a:solidFill>
                </a:rPr>
                <a:t>乙</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p:cNvSpPr txBox="1">
            <a:spLocks noChangeArrowheads="1"/>
          </p:cNvSpPr>
          <p:nvPr/>
        </p:nvSpPr>
        <p:spPr bwMode="auto">
          <a:xfrm>
            <a:off x="1246188" y="481013"/>
            <a:ext cx="7435850" cy="1384995"/>
          </a:xfrm>
          <a:prstGeom prst="rect">
            <a:avLst/>
          </a:prstGeom>
          <a:noFill/>
          <a:ln w="9525">
            <a:noFill/>
            <a:miter lim="800000"/>
          </a:ln>
        </p:spPr>
        <p:txBody>
          <a:bodyPr>
            <a:spAutoFit/>
          </a:bodyPr>
          <a:lstStyle/>
          <a:p>
            <a:r>
              <a:rPr lang="zh-CN" altLang="en-US" sz="2800" b="1" dirty="0">
                <a:solidFill>
                  <a:srgbClr val="000000"/>
                </a:solidFill>
                <a:latin typeface="宋体" panose="02010600030101010101" pitchFamily="2" charset="-122"/>
              </a:rPr>
              <a:t>　　</a:t>
            </a:r>
            <a:r>
              <a:rPr lang="en-US" altLang="zh-CN" sz="2800" b="1" dirty="0" smtClean="0">
                <a:solidFill>
                  <a:srgbClr val="000000"/>
                </a:solidFill>
                <a:latin typeface="Times New Roman" panose="02020603050405020304" pitchFamily="18" charset="0"/>
              </a:rPr>
              <a:t>3</a:t>
            </a:r>
            <a:r>
              <a:rPr lang="zh-CN" altLang="en-US" sz="2800" b="1" dirty="0" smtClean="0">
                <a:solidFill>
                  <a:srgbClr val="000000"/>
                </a:solidFill>
                <a:latin typeface="Times New Roman" panose="02020603050405020304" pitchFamily="18" charset="0"/>
              </a:rPr>
              <a:t>．磁场：磁体</a:t>
            </a:r>
            <a:r>
              <a:rPr lang="zh-CN" altLang="en-US" sz="2800" b="1" dirty="0">
                <a:solidFill>
                  <a:srgbClr val="000000"/>
                </a:solidFill>
                <a:latin typeface="Times New Roman" panose="02020603050405020304" pitchFamily="18" charset="0"/>
              </a:rPr>
              <a:t>周围存在一种看不见、摸不着的物质</a:t>
            </a:r>
            <a:r>
              <a:rPr lang="zh-CN" altLang="en-US" sz="2800" b="1" dirty="0" smtClean="0">
                <a:solidFill>
                  <a:srgbClr val="000000"/>
                </a:solidFill>
                <a:latin typeface="Times New Roman" panose="02020603050405020304" pitchFamily="18" charset="0"/>
              </a:rPr>
              <a:t>，它能使磁针发生偏转，我们称之为磁</a:t>
            </a:r>
            <a:r>
              <a:rPr lang="zh-CN" altLang="en-US" sz="2800" b="1" dirty="0" smtClean="0">
                <a:solidFill>
                  <a:srgbClr val="000000"/>
                </a:solidFill>
                <a:latin typeface="宋体" panose="02010600030101010101" pitchFamily="2" charset="-122"/>
              </a:rPr>
              <a:t>场</a:t>
            </a:r>
            <a:r>
              <a:rPr lang="en-US" altLang="zh-CN" sz="2800" b="1" dirty="0" smtClean="0">
                <a:solidFill>
                  <a:srgbClr val="000000"/>
                </a:solidFill>
                <a:latin typeface="宋体" panose="02010600030101010101" pitchFamily="2" charset="-122"/>
              </a:rPr>
              <a:t>.</a:t>
            </a:r>
            <a:endParaRPr lang="zh-CN" altLang="en-US" sz="2800" b="1" dirty="0">
              <a:solidFill>
                <a:srgbClr val="000000"/>
              </a:solidFill>
              <a:latin typeface="宋体" panose="02010600030101010101" pitchFamily="2" charset="-122"/>
            </a:endParaRPr>
          </a:p>
        </p:txBody>
      </p:sp>
      <p:sp>
        <p:nvSpPr>
          <p:cNvPr id="3" name="矩形 2"/>
          <p:cNvSpPr>
            <a:spLocks noChangeArrowheads="1"/>
          </p:cNvSpPr>
          <p:nvPr/>
        </p:nvSpPr>
        <p:spPr bwMode="auto">
          <a:xfrm>
            <a:off x="1093788" y="1885950"/>
            <a:ext cx="8393112" cy="1118255"/>
          </a:xfrm>
          <a:prstGeom prst="rect">
            <a:avLst/>
          </a:prstGeom>
          <a:noFill/>
          <a:ln w="9525">
            <a:noFill/>
            <a:miter lim="800000"/>
          </a:ln>
        </p:spPr>
        <p:txBody>
          <a:bodyPr wrap="square">
            <a:spAutoFit/>
          </a:bodyPr>
          <a:lstStyle/>
          <a:p>
            <a:pPr>
              <a:lnSpc>
                <a:spcPts val="4000"/>
              </a:lnSpc>
            </a:pPr>
            <a:r>
              <a:rPr lang="zh-CN" altLang="en-US" sz="2800" b="1" dirty="0">
                <a:solidFill>
                  <a:srgbClr val="0066CC"/>
                </a:solidFill>
              </a:rPr>
              <a:t>　　</a:t>
            </a:r>
            <a:r>
              <a:rPr lang="en-US" altLang="zh-CN" sz="2800" b="1" dirty="0" smtClean="0">
                <a:solidFill>
                  <a:srgbClr val="0066CC"/>
                </a:solidFill>
              </a:rPr>
              <a:t>(1)</a:t>
            </a:r>
            <a:r>
              <a:rPr lang="zh-CN" altLang="en-US" sz="2800" b="1" dirty="0" smtClean="0">
                <a:solidFill>
                  <a:srgbClr val="0066CC"/>
                </a:solidFill>
              </a:rPr>
              <a:t>磁场的基本性质：对放入其中的磁体产生磁力的作用，磁极间的相互作用就是通过磁场产生的</a:t>
            </a:r>
            <a:r>
              <a:rPr lang="en-US" altLang="zh-CN" sz="2800" b="1" dirty="0" smtClean="0">
                <a:solidFill>
                  <a:srgbClr val="0066CC"/>
                </a:solidFill>
              </a:rPr>
              <a:t>.</a:t>
            </a:r>
            <a:endParaRPr lang="zh-CN" altLang="en-US" sz="2800" b="1" dirty="0">
              <a:solidFill>
                <a:srgbClr val="0066CC"/>
              </a:solidFill>
            </a:endParaRPr>
          </a:p>
        </p:txBody>
      </p:sp>
      <p:sp>
        <p:nvSpPr>
          <p:cNvPr id="4" name="矩形 3"/>
          <p:cNvSpPr>
            <a:spLocks noChangeArrowheads="1"/>
          </p:cNvSpPr>
          <p:nvPr/>
        </p:nvSpPr>
        <p:spPr bwMode="auto">
          <a:xfrm>
            <a:off x="1112838" y="3048000"/>
            <a:ext cx="8393112" cy="1118255"/>
          </a:xfrm>
          <a:prstGeom prst="rect">
            <a:avLst/>
          </a:prstGeom>
          <a:noFill/>
          <a:ln w="9525">
            <a:noFill/>
            <a:miter lim="800000"/>
          </a:ln>
        </p:spPr>
        <p:txBody>
          <a:bodyPr wrap="square">
            <a:spAutoFit/>
          </a:bodyPr>
          <a:lstStyle/>
          <a:p>
            <a:pPr>
              <a:lnSpc>
                <a:spcPts val="4000"/>
              </a:lnSpc>
            </a:pPr>
            <a:r>
              <a:rPr lang="zh-CN" altLang="en-US" sz="2800" b="1" dirty="0">
                <a:solidFill>
                  <a:srgbClr val="0066CC"/>
                </a:solidFill>
              </a:rPr>
              <a:t>　　</a:t>
            </a:r>
            <a:r>
              <a:rPr lang="en-US" altLang="zh-CN" sz="2800" b="1" dirty="0" smtClean="0">
                <a:solidFill>
                  <a:srgbClr val="0066CC"/>
                </a:solidFill>
              </a:rPr>
              <a:t>(2)</a:t>
            </a:r>
            <a:r>
              <a:rPr lang="zh-CN" altLang="en-US" sz="2800" b="1" dirty="0" smtClean="0">
                <a:solidFill>
                  <a:srgbClr val="0066CC"/>
                </a:solidFill>
              </a:rPr>
              <a:t>磁场的方向：在磁场中某一点，小磁针静止时北极所指的方向就是该点的磁场方向</a:t>
            </a:r>
            <a:r>
              <a:rPr lang="en-US" altLang="zh-CN" sz="2800" b="1" dirty="0" smtClean="0">
                <a:solidFill>
                  <a:srgbClr val="0066CC"/>
                </a:solidFill>
              </a:rPr>
              <a:t>.</a:t>
            </a:r>
            <a:endParaRPr lang="zh-CN" altLang="en-US" sz="2800" b="1" dirty="0">
              <a:solidFill>
                <a:srgbClr val="0066CC"/>
              </a:solidFill>
            </a:endParaRPr>
          </a:p>
        </p:txBody>
      </p:sp>
      <p:sp>
        <p:nvSpPr>
          <p:cNvPr id="5" name="TextBox 5"/>
          <p:cNvSpPr txBox="1">
            <a:spLocks noChangeArrowheads="1"/>
          </p:cNvSpPr>
          <p:nvPr/>
        </p:nvSpPr>
        <p:spPr bwMode="auto">
          <a:xfrm>
            <a:off x="1246188" y="4295458"/>
            <a:ext cx="7435850" cy="1384995"/>
          </a:xfrm>
          <a:prstGeom prst="rect">
            <a:avLst/>
          </a:prstGeom>
          <a:noFill/>
          <a:ln w="9525">
            <a:noFill/>
            <a:miter lim="800000"/>
          </a:ln>
        </p:spPr>
        <p:txBody>
          <a:bodyPr>
            <a:spAutoFit/>
          </a:bodyPr>
          <a:lstStyle/>
          <a:p>
            <a:r>
              <a:rPr lang="zh-CN" altLang="en-US" sz="2800" b="1" dirty="0">
                <a:solidFill>
                  <a:srgbClr val="000000"/>
                </a:solidFill>
                <a:latin typeface="宋体" panose="02010600030101010101" pitchFamily="2" charset="-122"/>
              </a:rPr>
              <a:t>　　</a:t>
            </a:r>
            <a:r>
              <a:rPr lang="en-US" altLang="zh-CN" sz="2800" b="1" dirty="0" smtClean="0">
                <a:solidFill>
                  <a:srgbClr val="000000"/>
                </a:solidFill>
                <a:latin typeface="宋体" panose="02010600030101010101" pitchFamily="2" charset="-122"/>
              </a:rPr>
              <a:t>4.</a:t>
            </a:r>
            <a:r>
              <a:rPr lang="zh-CN" altLang="en-US" sz="2800" b="1" dirty="0" smtClean="0">
                <a:solidFill>
                  <a:srgbClr val="000000"/>
                </a:solidFill>
                <a:latin typeface="宋体" panose="02010600030101010101" pitchFamily="2" charset="-122"/>
              </a:rPr>
              <a:t>磁感线：用一些带箭头的曲线把小磁针放在磁场中的排列情况画出来，方便，形象地描述磁场，这样的曲线叫做磁感线</a:t>
            </a:r>
            <a:r>
              <a:rPr lang="en-US" altLang="zh-CN" sz="2800" b="1" dirty="0" smtClean="0">
                <a:solidFill>
                  <a:srgbClr val="000000"/>
                </a:solidFill>
                <a:latin typeface="宋体" panose="02010600030101010101" pitchFamily="2" charset="-122"/>
              </a:rPr>
              <a:t>.</a:t>
            </a:r>
            <a:endParaRPr lang="zh-CN" altLang="en-US" sz="2800" b="1" dirty="0">
              <a:solidFill>
                <a:srgbClr val="00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4" presetClass="entr" presetSubtype="16"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ox(in)">
                                      <p:cBhvr>
                                        <p:cTn id="9" dur="500"/>
                                        <p:tgtEl>
                                          <p:spTgt spid="3"/>
                                        </p:tgtEl>
                                      </p:cBhvr>
                                    </p:animEffect>
                                  </p:childTnLst>
                                </p:cTn>
                              </p:par>
                              <p:par>
                                <p:cTn id="10" presetID="4"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p:bldP spid="4" grpId="0" bldLvl="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10、12、18、19、20、25、27"/>
  <p:tag name="KSO_WM_TEMPLATE_CATEGORY" val="custom"/>
  <p:tag name="KSO_WM_TEMPLATE_INDEX" val="160410"/>
  <p:tag name="KSO_WM_TAG_VERSION" val="1.0"/>
  <p:tag name="KSO_WM_SLIDE_ID" val="custom160410_1"/>
  <p:tag name="KSO_WM_SLIDE_INDEX" val="1"/>
  <p:tag name="KSO_WM_SLIDE_ITEM_CNT" val="2"/>
  <p:tag name="KSO_WM_SLIDE_LAYOUT" val="a_b"/>
  <p:tag name="KSO_WM_SLIDE_LAYOUT_CNT" val="1_1"/>
  <p:tag name="KSO_WM_SLIDE_TYPE" val="title"/>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10"/>
  <p:tag name="KSO_WM_UNIT_ID" val="custom160410_1*a*1"/>
  <p:tag name="KSO_WM_UNIT_TYPE" val="a"/>
  <p:tag name="KSO_WM_UNIT_INDEX" val="1"/>
  <p:tag name="KSO_WM_UNIT_CLEAR" val="1"/>
  <p:tag name="KSO_WM_UNIT_LAYERLEVEL" val="1"/>
  <p:tag name="KSO_WM_UNIT_VALUE" val="34"/>
  <p:tag name="KSO_WM_UNIT_ISCONTENTSTITLE" val="0"/>
  <p:tag name="KSO_WM_UNIT_HIGHLIGHT" val="0"/>
  <p:tag name="KSO_WM_UNIT_COMPATIBLE" val="0"/>
  <p:tag name="KSO_WM_UNIT_PRESET_TEXT_INDEX" val="3"/>
  <p:tag name="KSO_WM_UNIT_PRESET_TEXT_LEN" val="1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2953</Words>
  <Application>WPS 演示</Application>
  <PresentationFormat>自定义</PresentationFormat>
  <Paragraphs>188</Paragraphs>
  <Slides>37</Slides>
  <Notes>2</Notes>
  <HiddenSlides>0</HiddenSlides>
  <MMClips>0</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37</vt:i4>
      </vt:variant>
    </vt:vector>
  </HeadingPairs>
  <TitlesOfParts>
    <vt:vector size="38"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Snowman</cp:lastModifiedBy>
  <cp:revision>170</cp:revision>
  <dcterms:created xsi:type="dcterms:W3CDTF">2016-07-20T08:49:00Z</dcterms:created>
  <dcterms:modified xsi:type="dcterms:W3CDTF">2017-10-30T23:19:16Z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2052-10.1.0.6875</vt:lpwstr>
  </property>
</Properties>
</file>