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56" r:id="rId2"/>
    <p:sldMasterId id="2147483847" r:id="rId3"/>
    <p:sldMasterId id="2147483859" r:id="rId4"/>
    <p:sldMasterId id="2147483884" r:id="rId5"/>
  </p:sldMasterIdLst>
  <p:notesMasterIdLst>
    <p:notesMasterId r:id="rId39"/>
  </p:notesMasterIdLst>
  <p:handoutMasterIdLst>
    <p:handoutMasterId r:id="rId40"/>
  </p:handoutMasterIdLst>
  <p:sldIdLst>
    <p:sldId id="295" r:id="rId6"/>
    <p:sldId id="454" r:id="rId7"/>
    <p:sldId id="526" r:id="rId8"/>
    <p:sldId id="527" r:id="rId9"/>
    <p:sldId id="528" r:id="rId10"/>
    <p:sldId id="562" r:id="rId11"/>
    <p:sldId id="529" r:id="rId12"/>
    <p:sldId id="565" r:id="rId13"/>
    <p:sldId id="566" r:id="rId14"/>
    <p:sldId id="568" r:id="rId15"/>
    <p:sldId id="569" r:id="rId16"/>
    <p:sldId id="570" r:id="rId17"/>
    <p:sldId id="571" r:id="rId18"/>
    <p:sldId id="567" r:id="rId19"/>
    <p:sldId id="564" r:id="rId20"/>
    <p:sldId id="572" r:id="rId21"/>
    <p:sldId id="573" r:id="rId22"/>
    <p:sldId id="563" r:id="rId23"/>
    <p:sldId id="574" r:id="rId24"/>
    <p:sldId id="575" r:id="rId25"/>
    <p:sldId id="576" r:id="rId26"/>
    <p:sldId id="577" r:id="rId27"/>
    <p:sldId id="578" r:id="rId28"/>
    <p:sldId id="579" r:id="rId29"/>
    <p:sldId id="580" r:id="rId30"/>
    <p:sldId id="581" r:id="rId31"/>
    <p:sldId id="554" r:id="rId32"/>
    <p:sldId id="556" r:id="rId33"/>
    <p:sldId id="582" r:id="rId34"/>
    <p:sldId id="583" r:id="rId35"/>
    <p:sldId id="477" r:id="rId36"/>
    <p:sldId id="557" r:id="rId37"/>
    <p:sldId id="558" r:id="rId3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09801"/>
    <a:srgbClr val="000099"/>
    <a:srgbClr val="FF0000"/>
    <a:srgbClr val="66FF33"/>
    <a:srgbClr val="0000FF"/>
    <a:srgbClr val="FFFFFF"/>
    <a:srgbClr val="FFCCFF"/>
    <a:srgbClr val="FF00FF"/>
    <a:srgbClr val="9933F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89425" autoAdjust="0"/>
  </p:normalViewPr>
  <p:slideViewPr>
    <p:cSldViewPr>
      <p:cViewPr varScale="1">
        <p:scale>
          <a:sx n="84" d="100"/>
          <a:sy n="84" d="100"/>
        </p:scale>
        <p:origin x="-75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51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ED9AE8-B504-41EB-A2EA-5901742E6011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A7E23D3-EE36-4C15-8C83-D377C92205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45939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2E81237-AAE7-4A42-9CAD-0A2D8F4873B6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2902E7F-A5A4-4BE2-883D-675DF6FF2F9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07010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1877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2458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02E7F-A5A4-4BE2-883D-675DF6FF2F9F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3665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7703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8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307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437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pPr eaLnBrk="1" hangingPunct="1"/>
            <a:endParaRPr lang="en-US" altLang="zh-CN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9832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7626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2CA3E5-4B6E-4F26-955D-B1A1E9277FC5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0E2543-A99C-47D1-A2B4-F7981E9D370A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890A24-507C-4A06-9155-CDBA6AE71502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27FB60-E823-4ECB-B099-C67535EBB2D5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53210-5AA3-4DCF-9AAC-E95B48C7A649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CB0526-D849-4F45-9D9A-47ABACBDB341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FE627C-5ECC-4662-8243-421B070DFBEA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E8AC19-14A5-47B4-B82E-0B0E9FBE13A8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B0B4A9-462D-4910-89A1-FAEED6D46FEE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D5518F-FE08-43DE-A5C8-86BA3BFA1E82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551628-4F2C-4ACD-80D6-BA65D9F7373C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3435143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9986959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924144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683524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9099308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2558087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4502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7464723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7732693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553428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7285550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4846842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40436786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600222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9199772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9656750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4082556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6715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9219"/>
            <a:ext cx="386715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436164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15775789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4453918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206821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7288735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7418564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0664161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6515029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19623515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596588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738043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6199214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1501833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27069698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32271587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xmlns="" val="219799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000" dirty="0">
                <a:solidFill>
                  <a:schemeClr val="bg1"/>
                </a:solidFill>
                <a:latin typeface="宋体" pitchFamily="2" charset="-122"/>
              </a:rPr>
              <a:t>Copyright 2004-2016 </a:t>
            </a:r>
            <a:r>
              <a:rPr lang="zh-CN" altLang="en-US" sz="1000">
                <a:solidFill>
                  <a:schemeClr val="bg1"/>
                </a:solidFill>
                <a:latin typeface="宋体" pitchFamily="2" charset="-122"/>
              </a:rPr>
              <a:t>版权所有 盗版必究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C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16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61F84E5C-4039-483F-A828-E42040AAE06D}" type="slidenum">
              <a:rPr lang="en-US" altLang="zh-CN"/>
              <a:pPr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Copyright 2004-2015 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版权所有 盗版必究</a:t>
            </a:r>
          </a:p>
        </p:txBody>
      </p:sp>
    </p:spTree>
    <p:extLst>
      <p:ext uri="{BB962C8B-B14F-4D97-AF65-F5344CB8AC3E}">
        <p14:creationId xmlns:p14="http://schemas.microsoft.com/office/powerpoint/2010/main" xmlns="" val="961469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Copyright 2004-2015 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版权所有 盗版必究</a:t>
            </a:r>
          </a:p>
        </p:txBody>
      </p:sp>
    </p:spTree>
    <p:extLst>
      <p:ext uri="{BB962C8B-B14F-4D97-AF65-F5344CB8AC3E}">
        <p14:creationId xmlns:p14="http://schemas.microsoft.com/office/powerpoint/2010/main" xmlns="" val="239656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0" y="4953001"/>
            <a:ext cx="255711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宋体" pitchFamily="2" charset="-122"/>
              </a:rPr>
              <a:t>Copyright 2004-2015 </a:t>
            </a:r>
            <a:r>
              <a:rPr lang="zh-CN" altLang="en-US" sz="1000">
                <a:solidFill>
                  <a:schemeClr val="bg1"/>
                </a:solidFill>
                <a:latin typeface="宋体" pitchFamily="2" charset="-122"/>
              </a:rPr>
              <a:t>版权所有 盗版必究</a:t>
            </a:r>
          </a:p>
        </p:txBody>
      </p:sp>
    </p:spTree>
    <p:extLst>
      <p:ext uri="{BB962C8B-B14F-4D97-AF65-F5344CB8AC3E}">
        <p14:creationId xmlns:p14="http://schemas.microsoft.com/office/powerpoint/2010/main" xmlns="" val="111348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86" r:id="rId2"/>
    <p:sldLayoutId id="2147483887" r:id="rId3"/>
    <p:sldLayoutId id="2147483888" r:id="rId4"/>
    <p:sldLayoutId id="2147483889" r:id="rId5"/>
    <p:sldLayoutId id="2147483890" r:id="rId6"/>
    <p:sldLayoutId id="2147483891" r:id="rId7"/>
    <p:sldLayoutId id="2147483892" r:id="rId8"/>
    <p:sldLayoutId id="2147483893" r:id="rId9"/>
    <p:sldLayoutId id="2147483894" r:id="rId10"/>
    <p:sldLayoutId id="21474838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851670"/>
            <a:ext cx="5445817" cy="1046436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US" altLang="zh-CN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4.2</a:t>
            </a:r>
            <a:r>
              <a:rPr lang="zh-CN" altLang="en-US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光的反射</a:t>
            </a:r>
            <a:r>
              <a:rPr lang="en-US" altLang="zh-CN" sz="60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</a:t>
            </a:r>
            <a:endParaRPr lang="zh-CN" altLang="en-US" sz="6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336129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实验    探究光反射时的规律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896624" y="886105"/>
            <a:ext cx="756380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取下纸板，用量角器测量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两侧的∠ｉ和∠</a:t>
            </a:r>
            <a:r>
              <a:rPr lang="el-GR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ϒ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，将数据记录在下表中。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41DC413-B3A6-4756-9BA4-71D6F011D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8328" y="2139702"/>
            <a:ext cx="3600400" cy="278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706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555526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实验数据记录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xmlns="" id="{DABEB7D7-D3EF-434C-8375-0462F291D5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7280924"/>
              </p:ext>
            </p:extLst>
          </p:nvPr>
        </p:nvGraphicFramePr>
        <p:xfrm>
          <a:off x="1331640" y="1275606"/>
          <a:ext cx="6696744" cy="288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xmlns="" val="4101594284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3326718056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xmlns="" val="3282176264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rgbClr val="FF0000"/>
                          </a:solidFill>
                        </a:rPr>
                        <a:t>  次数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∠ｉ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∠</a:t>
                      </a:r>
                      <a:r>
                        <a:rPr lang="el-GR" altLang="zh-CN" sz="2800" dirty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γ</a:t>
                      </a:r>
                      <a:endParaRPr lang="zh-CN" alt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8709488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1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33110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2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431832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3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0326156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/>
                        <a:t>···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098217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1CD389-8006-434E-BFBB-FE329702E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9158" y="1851670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45°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xmlns="" id="{A4C5BDF5-CDF0-4569-A9D2-985CD5FE4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771" y="1851670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45°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C2A8E030-852F-4B1C-A0BC-AA3209479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1647" y="2408126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B6848F4B-1BC9-4C45-BB26-AABCA604D9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771" y="2408126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xmlns="" id="{292C53C5-AC72-4553-94C7-1A3F293342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1647" y="3004505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1E7A8553-A7A3-4D63-BC93-61E5987CF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3500" y="3004505"/>
            <a:ext cx="81336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70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°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53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336129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实验    探究光反射时的规律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1560" y="886105"/>
            <a:ext cx="8064896" cy="3705792"/>
            <a:chOff x="611560" y="886105"/>
            <a:chExt cx="8064896" cy="3705792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611560" y="886105"/>
              <a:ext cx="806489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2.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纸板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ENF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是用两块纸板连接起来的。把纸板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NOF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向前折或向后折，在纸板上还能看到反射光吗？</a:t>
              </a:r>
            </a:p>
          </p:txBody>
        </p:sp>
        <p:pic>
          <p:nvPicPr>
            <p:cNvPr id="5" name="图片 10">
              <a:extLst>
                <a:ext uri="{FF2B5EF4-FFF2-40B4-BE49-F238E27FC236}">
                  <a16:creationId xmlns:a16="http://schemas.microsoft.com/office/drawing/2014/main" xmlns="" id="{F578DE96-2FC9-40C4-A16D-AE33F623F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009" y="1922606"/>
              <a:ext cx="3242221" cy="266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5C4048E9-270F-4D48-B08C-A3C08F714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2455765"/>
            <a:ext cx="32403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关于光的反射，你发现了什么规律？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714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411510"/>
            <a:ext cx="7563808" cy="4421654"/>
            <a:chOff x="683568" y="411510"/>
            <a:chExt cx="7563808" cy="4421654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683568" y="411510"/>
              <a:ext cx="7563808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经过入射点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并垂直于反射面的直线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叫做法线，入射光线</a:t>
              </a:r>
              <a:r>
                <a:rPr lang="zh-CN" altLang="en-US" sz="3200" b="1" dirty="0" smtClean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与法线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的夹角∠ｉ叫做入射角，反射光线与法线的夹角∠</a:t>
              </a:r>
              <a:r>
                <a:rPr lang="el-GR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ϒ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叫做反射角。</a:t>
              </a:r>
            </a:p>
          </p:txBody>
        </p:sp>
        <p:pic>
          <p:nvPicPr>
            <p:cNvPr id="5" name="图片 8">
              <a:extLst>
                <a:ext uri="{FF2B5EF4-FFF2-40B4-BE49-F238E27FC236}">
                  <a16:creationId xmlns:a16="http://schemas.microsoft.com/office/drawing/2014/main" xmlns="" id="{455DCDC7-14A4-46F3-A796-5EDEEC7D1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2445685"/>
              <a:ext cx="3551587" cy="238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3745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73341" y="1227950"/>
            <a:ext cx="3799289" cy="2783018"/>
            <a:chOff x="5173341" y="1227950"/>
            <a:chExt cx="3799289" cy="278301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196BB3E4-C1AB-4C7C-881D-CF9BBF382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73341" y="1227950"/>
              <a:ext cx="3799289" cy="2783018"/>
            </a:xfrm>
            <a:prstGeom prst="rect">
              <a:avLst/>
            </a:prstGeom>
          </p:spPr>
        </p:pic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5712D76-179E-4FB5-B3ED-9A0046830A0E}"/>
                </a:ext>
              </a:extLst>
            </p:cNvPr>
            <p:cNvGrpSpPr/>
            <p:nvPr/>
          </p:nvGrpSpPr>
          <p:grpSpPr>
            <a:xfrm>
              <a:off x="5923535" y="1707654"/>
              <a:ext cx="1224136" cy="1296144"/>
              <a:chOff x="3707904" y="2571750"/>
              <a:chExt cx="1224136" cy="1296144"/>
            </a:xfrm>
          </p:grpSpPr>
          <p:cxnSp>
            <p:nvCxnSpPr>
              <p:cNvPr id="3" name="直接连接符 2">
                <a:extLst>
                  <a:ext uri="{FF2B5EF4-FFF2-40B4-BE49-F238E27FC236}">
                    <a16:creationId xmlns:a16="http://schemas.microsoft.com/office/drawing/2014/main" xmlns="" id="{B9905594-CCE1-45BF-99D9-2E70F3B994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07904" y="2571750"/>
                <a:ext cx="1224136" cy="129614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25BA7549-5CC2-47BA-A256-B606F0D6D8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1920" y="2715766"/>
                <a:ext cx="576064" cy="614047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11C4467C-8D75-41CA-95E1-1FCADCEE18D2}"/>
                </a:ext>
              </a:extLst>
            </p:cNvPr>
            <p:cNvGrpSpPr/>
            <p:nvPr/>
          </p:nvGrpSpPr>
          <p:grpSpPr>
            <a:xfrm>
              <a:off x="7214120" y="1707654"/>
              <a:ext cx="1312761" cy="1296144"/>
              <a:chOff x="4932040" y="2571750"/>
              <a:chExt cx="1152128" cy="1296144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304F11C4-EA07-4434-82BB-CEEA82F229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32040" y="2571750"/>
                <a:ext cx="1152128" cy="129614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6A339A74-4E91-4664-B42C-14235333E5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32040" y="2907260"/>
                <a:ext cx="864096" cy="960634"/>
              </a:xfrm>
              <a:prstGeom prst="line">
                <a:avLst/>
              </a:prstGeom>
              <a:ln w="1905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/>
          <p:cNvSpPr/>
          <p:nvPr/>
        </p:nvSpPr>
        <p:spPr>
          <a:xfrm>
            <a:off x="683568" y="432425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光反射定律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 Box 30">
            <a:extLst>
              <a:ext uri="{FF2B5EF4-FFF2-40B4-BE49-F238E27FC236}">
                <a16:creationId xmlns:a16="http://schemas.microsoft.com/office/drawing/2014/main" xmlns="" id="{D9A41437-1C5B-4C1C-8181-B3755D5DC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1" y="932332"/>
            <a:ext cx="4839769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在光的反射现象中，反射光线、入射光线和法线在同一平面内；反射光线、入射光线分别位于法线的两侧；反射角等于入射角。这就是光的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反射定律。</a:t>
            </a:r>
          </a:p>
        </p:txBody>
      </p:sp>
    </p:spTree>
    <p:extLst>
      <p:ext uri="{BB962C8B-B14F-4D97-AF65-F5344CB8AC3E}">
        <p14:creationId xmlns:p14="http://schemas.microsoft.com/office/powerpoint/2010/main" xmlns="" val="193126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4" y="699542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光的反射定律  简记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611560" y="1707654"/>
            <a:ext cx="33514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三线共面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41DC413-B3A6-4756-9BA4-71D6F011D5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03598"/>
            <a:ext cx="4341428" cy="3626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0">
            <a:extLst>
              <a:ext uri="{FF2B5EF4-FFF2-40B4-BE49-F238E27FC236}">
                <a16:creationId xmlns:a16="http://schemas.microsoft.com/office/drawing/2014/main" xmlns="" id="{99FEF49B-B848-476B-9456-11FABE95E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73" y="3311982"/>
            <a:ext cx="33514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3.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两角相等</a:t>
            </a:r>
          </a:p>
        </p:txBody>
      </p: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B0F8DC87-6025-4A4F-8C68-73CC09CF5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473" y="2509818"/>
            <a:ext cx="33514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两线分居</a:t>
            </a:r>
          </a:p>
        </p:txBody>
      </p:sp>
    </p:spTree>
    <p:extLst>
      <p:ext uri="{BB962C8B-B14F-4D97-AF65-F5344CB8AC3E}">
        <p14:creationId xmlns:p14="http://schemas.microsoft.com/office/powerpoint/2010/main" xmlns="" val="121061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二、光路的可逆性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6434" y="411510"/>
            <a:ext cx="8312745" cy="4430491"/>
            <a:chOff x="696434" y="411510"/>
            <a:chExt cx="8312745" cy="4430491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41DC413-B3A6-4756-9BA4-71D6F011D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652" y="411510"/>
              <a:ext cx="3024336" cy="252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696434" y="1285069"/>
              <a:ext cx="5184576" cy="3046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在上面的实验中，如果让光逆着反射光的方向射到镜面，那么，它被反射后就会逆着原来的入射光的方向射出。这表明，在反射现象中，光路可逆。</a:t>
              </a:r>
            </a:p>
          </p:txBody>
        </p:sp>
        <p:pic>
          <p:nvPicPr>
            <p:cNvPr id="10" name="图片 12">
              <a:extLst>
                <a:ext uri="{FF2B5EF4-FFF2-40B4-BE49-F238E27FC236}">
                  <a16:creationId xmlns:a16="http://schemas.microsoft.com/office/drawing/2014/main" xmlns="" id="{4EAFEE62-ECC9-4640-A58E-8B3362F2A1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652" y="3094593"/>
              <a:ext cx="3294527" cy="1747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23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96434" y="339502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二、光路的可逆性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3997" y="928431"/>
            <a:ext cx="7619982" cy="3886580"/>
            <a:chOff x="653997" y="928431"/>
            <a:chExt cx="7619982" cy="3886580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653997" y="928431"/>
              <a:ext cx="7619982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生活中有很多现象可以说明光路的可逆性。例如，你站在一块平面镜中看到了一位同学的眼睛，那么，这位同学也一定会通过这面镜子看到你的眼睛。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62798AF3-E27F-4BE3-8DA3-53B353379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71800" y="3002153"/>
              <a:ext cx="3384376" cy="18128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8377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6856E27-1AA9-4491-872F-A8902101DC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960" y="1491630"/>
            <a:ext cx="1512168" cy="15841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2776A9-B3CE-400D-BE47-51A46F6753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25" y="685101"/>
            <a:ext cx="1512168" cy="158417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27C68BF-81DD-4C33-BCF0-3481CB11270F}"/>
              </a:ext>
            </a:extLst>
          </p:cNvPr>
          <p:cNvSpPr/>
          <p:nvPr/>
        </p:nvSpPr>
        <p:spPr>
          <a:xfrm>
            <a:off x="774609" y="338852"/>
            <a:ext cx="5304097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应用光的反射定律作图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30">
            <a:extLst>
              <a:ext uri="{FF2B5EF4-FFF2-40B4-BE49-F238E27FC236}">
                <a16:creationId xmlns:a16="http://schemas.microsoft.com/office/drawing/2014/main" xmlns="" id="{B7797D3A-C834-4F24-9405-F570D0BFB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49" y="802026"/>
            <a:ext cx="7431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已知镜面和入射光，作反射光。</a:t>
            </a:r>
          </a:p>
        </p:txBody>
      </p: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613E0A2C-276F-4B4C-AA11-AA1BB9500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02" y="2279027"/>
            <a:ext cx="80152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）作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反射角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BON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等于入射角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AON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，在反射光线标出箭头，表示光的传播方向。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BA40DE72-C5B8-41B5-9B94-6DCD4A301A25}"/>
              </a:ext>
            </a:extLst>
          </p:cNvPr>
          <p:cNvGrpSpPr/>
          <p:nvPr/>
        </p:nvGrpSpPr>
        <p:grpSpPr>
          <a:xfrm>
            <a:off x="3240003" y="3740016"/>
            <a:ext cx="3130701" cy="1099317"/>
            <a:chOff x="3240003" y="3740016"/>
            <a:chExt cx="3130701" cy="109931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0F953388-5F92-4BAB-8829-A29E758A83AB}"/>
                </a:ext>
              </a:extLst>
            </p:cNvPr>
            <p:cNvGrpSpPr/>
            <p:nvPr/>
          </p:nvGrpSpPr>
          <p:grpSpPr>
            <a:xfrm>
              <a:off x="3580800" y="4484181"/>
              <a:ext cx="2789904" cy="182913"/>
              <a:chOff x="3578180" y="4341437"/>
              <a:chExt cx="2789904" cy="182913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087344CD-B343-4038-9C58-F9D36C849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78180" y="4341437"/>
                <a:ext cx="2789904" cy="3051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4A581F3F-B7FF-44EB-8974-D6C3F30D08B4}"/>
                  </a:ext>
                </a:extLst>
              </p:cNvPr>
              <p:cNvGrpSpPr/>
              <p:nvPr/>
            </p:nvGrpSpPr>
            <p:grpSpPr>
              <a:xfrm>
                <a:off x="3582347" y="4355676"/>
                <a:ext cx="678160" cy="152400"/>
                <a:chOff x="3572272" y="4371950"/>
                <a:chExt cx="678160" cy="152400"/>
              </a:xfrm>
            </p:grpSpPr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xmlns="" id="{457135B6-2F45-4C1E-B9E8-3A8A983FF1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572272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CA164970-2A83-4647-BFD9-2C67D7E22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07904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19C720B7-15E3-47C5-86DA-1FEDBCF522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3536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D8CE2C6B-E2F0-4615-9FCB-C5D5954A09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9168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xmlns="" id="{9F313094-9C28-4A52-ADEF-4800067E8E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14800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xmlns="" id="{DFFD139B-B4A6-4F0B-AC19-A98AA1F56F2B}"/>
                  </a:ext>
                </a:extLst>
              </p:cNvPr>
              <p:cNvGrpSpPr/>
              <p:nvPr/>
            </p:nvGrpSpPr>
            <p:grpSpPr>
              <a:xfrm>
                <a:off x="4250432" y="4371950"/>
                <a:ext cx="678160" cy="152400"/>
                <a:chOff x="3572272" y="4371950"/>
                <a:chExt cx="678160" cy="152400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E658F3A5-E710-4154-9CDD-0239E8B18A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572272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55A08050-453B-408C-966A-A0A37E3ABE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07904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xmlns="" id="{4CDB7DE4-B47C-421D-9488-DA5672A701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3536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xmlns="" id="{C02892BA-7D4E-4757-8167-5599DE4E18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9168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xmlns="" id="{FFFF8E0B-3A6C-42E3-B1B5-CEA4DBAF24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14800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041A5488-E39D-469D-871E-D9BD24B9D66E}"/>
                  </a:ext>
                </a:extLst>
              </p:cNvPr>
              <p:cNvGrpSpPr/>
              <p:nvPr/>
            </p:nvGrpSpPr>
            <p:grpSpPr>
              <a:xfrm>
                <a:off x="4978808" y="4355676"/>
                <a:ext cx="678160" cy="152400"/>
                <a:chOff x="3572272" y="4371950"/>
                <a:chExt cx="678160" cy="152400"/>
              </a:xfrm>
            </p:grpSpPr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xmlns="" id="{E9A3B776-5E4D-4886-9BC0-F3F4CCA78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572272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xmlns="" id="{2DB26EBD-89EF-4893-A220-917B2861BC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07904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xmlns="" id="{19983D64-8119-435F-B9E8-197701C014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3536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>
                  <a:extLst>
                    <a:ext uri="{FF2B5EF4-FFF2-40B4-BE49-F238E27FC236}">
                      <a16:creationId xmlns:a16="http://schemas.microsoft.com/office/drawing/2014/main" xmlns="" id="{35390099-C97E-45EF-BB5A-ADC7961A6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9168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>
                  <a:extLst>
                    <a:ext uri="{FF2B5EF4-FFF2-40B4-BE49-F238E27FC236}">
                      <a16:creationId xmlns:a16="http://schemas.microsoft.com/office/drawing/2014/main" xmlns="" id="{92E1623B-5045-4F06-B1EF-E170A6A2DE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14800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xmlns="" id="{28705C74-3F3F-4AC5-8F1F-2AA7B8E5BB5A}"/>
                  </a:ext>
                </a:extLst>
              </p:cNvPr>
              <p:cNvGrpSpPr/>
              <p:nvPr/>
            </p:nvGrpSpPr>
            <p:grpSpPr>
              <a:xfrm>
                <a:off x="5671312" y="4355676"/>
                <a:ext cx="678160" cy="152400"/>
                <a:chOff x="3572272" y="4371950"/>
                <a:chExt cx="678160" cy="152400"/>
              </a:xfrm>
            </p:grpSpPr>
            <p:cxnSp>
              <p:nvCxnSpPr>
                <p:cNvPr id="33" name="直接连接符 32">
                  <a:extLst>
                    <a:ext uri="{FF2B5EF4-FFF2-40B4-BE49-F238E27FC236}">
                      <a16:creationId xmlns:a16="http://schemas.microsoft.com/office/drawing/2014/main" xmlns="" id="{7AC1D388-4FA9-4214-B4D3-F35CD6947E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572272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xmlns="" id="{B0F39E7C-DBBA-40D4-83DB-58A1727AEE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707904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xmlns="" id="{A546A07A-1251-4688-8F5F-135286019E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843536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xmlns="" id="{0E751D36-873B-425B-9B7C-097C0D7667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979168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xmlns="" id="{A04879EB-CE62-40E7-92B2-A8EAE10551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14800" y="4371950"/>
                  <a:ext cx="135632" cy="15240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E6641F34-A07C-4C2F-A88C-088BAD097B8E}"/>
                </a:ext>
              </a:extLst>
            </p:cNvPr>
            <p:cNvGrpSpPr/>
            <p:nvPr/>
          </p:nvGrpSpPr>
          <p:grpSpPr>
            <a:xfrm>
              <a:off x="3240003" y="3740016"/>
              <a:ext cx="1735749" cy="759421"/>
              <a:chOff x="3235985" y="3842204"/>
              <a:chExt cx="1682365" cy="62212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8655F9AD-2D9F-4DCA-A4F0-DB5815E71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5985" y="3842204"/>
                <a:ext cx="1682365" cy="62212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6DBE74CE-F829-4BFF-8873-A2578AD400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37193" y="4106153"/>
                <a:ext cx="110321" cy="28059"/>
              </a:xfrm>
              <a:prstGeom prst="line">
                <a:avLst/>
              </a:prstGeom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xmlns="" id="{E2DAD04B-7F04-411C-AC36-B19EC1591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582" y="3813332"/>
              <a:ext cx="406201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xmlns="" id="{7B477CEF-7EE7-41C3-A794-C6CC31A4B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8554" y="4462307"/>
              <a:ext cx="422231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O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72630D88-2209-4634-8928-9D780BBD775C}"/>
              </a:ext>
            </a:extLst>
          </p:cNvPr>
          <p:cNvGrpSpPr/>
          <p:nvPr/>
        </p:nvGrpSpPr>
        <p:grpSpPr>
          <a:xfrm>
            <a:off x="4955914" y="3204126"/>
            <a:ext cx="436605" cy="1310568"/>
            <a:chOff x="4955914" y="3204126"/>
            <a:chExt cx="436605" cy="131056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B2EB510-7606-4C98-AC3A-F3520DE160CB}"/>
                </a:ext>
              </a:extLst>
            </p:cNvPr>
            <p:cNvCxnSpPr>
              <a:cxnSpLocks/>
            </p:cNvCxnSpPr>
            <p:nvPr/>
          </p:nvCxnSpPr>
          <p:spPr>
            <a:xfrm>
              <a:off x="4955914" y="3283244"/>
              <a:ext cx="0" cy="1231450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xmlns="" id="{3511E0BE-2ABA-467E-99F3-D42296BA8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0670" y="3204126"/>
              <a:ext cx="431849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24423282-5338-4A6A-93B1-B1F7F0E10324}"/>
              </a:ext>
            </a:extLst>
          </p:cNvPr>
          <p:cNvGrpSpPr/>
          <p:nvPr/>
        </p:nvGrpSpPr>
        <p:grpSpPr>
          <a:xfrm>
            <a:off x="4951159" y="3693353"/>
            <a:ext cx="1547380" cy="805067"/>
            <a:chOff x="4951159" y="3693353"/>
            <a:chExt cx="1547380" cy="805067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440A775A-3A18-4332-B990-D4A41E6D75AD}"/>
                </a:ext>
              </a:extLst>
            </p:cNvPr>
            <p:cNvGrpSpPr/>
            <p:nvPr/>
          </p:nvGrpSpPr>
          <p:grpSpPr>
            <a:xfrm>
              <a:off x="4951159" y="3693353"/>
              <a:ext cx="1547380" cy="805067"/>
              <a:chOff x="4951159" y="3740016"/>
              <a:chExt cx="1419545" cy="758404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17756039-5637-410D-B1EF-E35A3C7AAB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951159" y="3740016"/>
                <a:ext cx="1419545" cy="758404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D2BEF8DE-FA7E-4E1E-B3E1-55829F5408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34851" y="3940141"/>
                <a:ext cx="678161" cy="352433"/>
              </a:xfrm>
              <a:prstGeom prst="line">
                <a:avLst/>
              </a:prstGeom>
              <a:ln w="2540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Rectangle 3">
              <a:extLst>
                <a:ext uri="{FF2B5EF4-FFF2-40B4-BE49-F238E27FC236}">
                  <a16:creationId xmlns:a16="http://schemas.microsoft.com/office/drawing/2014/main" xmlns="" id="{A6CF3F37-16E3-4859-84C0-E79ABFD28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3012" y="3884452"/>
              <a:ext cx="388568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B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sp>
        <p:nvSpPr>
          <p:cNvPr id="63" name="Text Box 30">
            <a:extLst>
              <a:ext uri="{FF2B5EF4-FFF2-40B4-BE49-F238E27FC236}">
                <a16:creationId xmlns:a16="http://schemas.microsoft.com/office/drawing/2014/main" xmlns="" id="{915EF4DF-58C7-44A7-BEEA-4AA3AABB0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083" y="1287357"/>
            <a:ext cx="835556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 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）通过入射点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作法线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，量出入射角∠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AON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的度数；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383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6856E27-1AA9-4491-872F-A8902101DC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960" y="1491630"/>
            <a:ext cx="1512168" cy="15841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2776A9-B3CE-400D-BE47-51A46F6753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25" y="685101"/>
            <a:ext cx="1512168" cy="158417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27C68BF-81DD-4C33-BCF0-3481CB11270F}"/>
              </a:ext>
            </a:extLst>
          </p:cNvPr>
          <p:cNvSpPr/>
          <p:nvPr/>
        </p:nvSpPr>
        <p:spPr>
          <a:xfrm>
            <a:off x="774609" y="338852"/>
            <a:ext cx="5304097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应用光的反射定律作图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30">
            <a:extLst>
              <a:ext uri="{FF2B5EF4-FFF2-40B4-BE49-F238E27FC236}">
                <a16:creationId xmlns:a16="http://schemas.microsoft.com/office/drawing/2014/main" xmlns="" id="{B7797D3A-C834-4F24-9405-F570D0BFB7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949" y="802026"/>
            <a:ext cx="74310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2.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已知镜面和反射光，作入射光。</a:t>
            </a:r>
          </a:p>
        </p:txBody>
      </p: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613E0A2C-276F-4B4C-AA11-AA1BB9500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602" y="2279027"/>
            <a:ext cx="801528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）作入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射角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AON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等于反射角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BON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，在入射光线标出箭头，表示光的传播方向。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C353CE0-CA3F-47F7-A423-70F02DCD6EEB}"/>
              </a:ext>
            </a:extLst>
          </p:cNvPr>
          <p:cNvGrpSpPr/>
          <p:nvPr/>
        </p:nvGrpSpPr>
        <p:grpSpPr>
          <a:xfrm>
            <a:off x="3240003" y="3740016"/>
            <a:ext cx="1735749" cy="759421"/>
            <a:chOff x="3240003" y="3740016"/>
            <a:chExt cx="1735749" cy="759421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E6641F34-A07C-4C2F-A88C-088BAD097B8E}"/>
                </a:ext>
              </a:extLst>
            </p:cNvPr>
            <p:cNvGrpSpPr/>
            <p:nvPr/>
          </p:nvGrpSpPr>
          <p:grpSpPr>
            <a:xfrm>
              <a:off x="3240003" y="3740016"/>
              <a:ext cx="1735749" cy="759421"/>
              <a:chOff x="3235985" y="3842204"/>
              <a:chExt cx="1682365" cy="622120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8655F9AD-2D9F-4DCA-A4F0-DB5815E710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5985" y="3842204"/>
                <a:ext cx="1682365" cy="62212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6DBE74CE-F829-4BFF-8873-A2578AD400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0798" y="4294564"/>
                <a:ext cx="86507" cy="32416"/>
              </a:xfrm>
              <a:prstGeom prst="line">
                <a:avLst/>
              </a:prstGeom>
              <a:ln w="25400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Rectangle 3">
              <a:extLst>
                <a:ext uri="{FF2B5EF4-FFF2-40B4-BE49-F238E27FC236}">
                  <a16:creationId xmlns:a16="http://schemas.microsoft.com/office/drawing/2014/main" xmlns="" id="{E2DAD04B-7F04-411C-AC36-B19EC1591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582" y="3813332"/>
              <a:ext cx="406201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72630D88-2209-4634-8928-9D780BBD775C}"/>
              </a:ext>
            </a:extLst>
          </p:cNvPr>
          <p:cNvGrpSpPr/>
          <p:nvPr/>
        </p:nvGrpSpPr>
        <p:grpSpPr>
          <a:xfrm>
            <a:off x="4955914" y="3204126"/>
            <a:ext cx="436605" cy="1310568"/>
            <a:chOff x="4955914" y="3204126"/>
            <a:chExt cx="436605" cy="1310568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B2EB510-7606-4C98-AC3A-F3520DE160CB}"/>
                </a:ext>
              </a:extLst>
            </p:cNvPr>
            <p:cNvCxnSpPr>
              <a:cxnSpLocks/>
            </p:cNvCxnSpPr>
            <p:nvPr/>
          </p:nvCxnSpPr>
          <p:spPr>
            <a:xfrm>
              <a:off x="4955914" y="3283244"/>
              <a:ext cx="0" cy="1231450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xmlns="" id="{3511E0BE-2ABA-467E-99F3-D42296BA8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0670" y="3204126"/>
              <a:ext cx="431849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80800" y="3693353"/>
            <a:ext cx="2933560" cy="1145980"/>
            <a:chOff x="3580800" y="3693353"/>
            <a:chExt cx="2933560" cy="1145980"/>
          </a:xfrm>
        </p:grpSpPr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xmlns="" id="{7B477CEF-7EE7-41C3-A794-C6CC31A4B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8554" y="4462307"/>
              <a:ext cx="422231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O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D7F6F827-5006-419D-95E0-81EDC7B657ED}"/>
                </a:ext>
              </a:extLst>
            </p:cNvPr>
            <p:cNvGrpSpPr/>
            <p:nvPr/>
          </p:nvGrpSpPr>
          <p:grpSpPr>
            <a:xfrm>
              <a:off x="3580800" y="3693353"/>
              <a:ext cx="2933560" cy="973741"/>
              <a:chOff x="3580800" y="3693353"/>
              <a:chExt cx="2933560" cy="973741"/>
            </a:xfrm>
            <a:pattFill prst="pct5">
              <a:fgClr>
                <a:schemeClr val="accent1"/>
              </a:fgClr>
              <a:bgClr>
                <a:schemeClr val="bg1"/>
              </a:bgClr>
            </a:pattFill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0F953388-5F92-4BAB-8829-A29E758A83AB}"/>
                  </a:ext>
                </a:extLst>
              </p:cNvPr>
              <p:cNvGrpSpPr/>
              <p:nvPr/>
            </p:nvGrpSpPr>
            <p:grpSpPr>
              <a:xfrm>
                <a:off x="3580800" y="4484181"/>
                <a:ext cx="2789904" cy="182913"/>
                <a:chOff x="3578180" y="4341437"/>
                <a:chExt cx="2789904" cy="182913"/>
              </a:xfrm>
              <a:grpFill/>
            </p:grpSpPr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087344CD-B343-4038-9C58-F9D36C8497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78180" y="4341437"/>
                  <a:ext cx="2789904" cy="30513"/>
                </a:xfrm>
                <a:prstGeom prst="line">
                  <a:avLst/>
                </a:prstGeom>
                <a:grpFill/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9" name="组合 18">
                  <a:extLst>
                    <a:ext uri="{FF2B5EF4-FFF2-40B4-BE49-F238E27FC236}">
                      <a16:creationId xmlns:a16="http://schemas.microsoft.com/office/drawing/2014/main" xmlns="" id="{4A581F3F-B7FF-44EB-8974-D6C3F30D08B4}"/>
                    </a:ext>
                  </a:extLst>
                </p:cNvPr>
                <p:cNvGrpSpPr/>
                <p:nvPr/>
              </p:nvGrpSpPr>
              <p:grpSpPr>
                <a:xfrm>
                  <a:off x="3582347" y="4355676"/>
                  <a:ext cx="678160" cy="152400"/>
                  <a:chOff x="3572272" y="4371950"/>
                  <a:chExt cx="678160" cy="152400"/>
                </a:xfrm>
                <a:grpFill/>
              </p:grpSpPr>
              <p:cxnSp>
                <p:nvCxnSpPr>
                  <p:cNvPr id="13" name="直接连接符 12">
                    <a:extLst>
                      <a:ext uri="{FF2B5EF4-FFF2-40B4-BE49-F238E27FC236}">
                        <a16:creationId xmlns:a16="http://schemas.microsoft.com/office/drawing/2014/main" xmlns="" id="{457135B6-2F45-4C1E-B9E8-3A8A983FF1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72272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>
                    <a:extLst>
                      <a:ext uri="{FF2B5EF4-FFF2-40B4-BE49-F238E27FC236}">
                        <a16:creationId xmlns:a16="http://schemas.microsoft.com/office/drawing/2014/main" xmlns="" id="{CA164970-2A83-4647-BFD9-2C67D7E2230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07904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直接连接符 15">
                    <a:extLst>
                      <a:ext uri="{FF2B5EF4-FFF2-40B4-BE49-F238E27FC236}">
                        <a16:creationId xmlns:a16="http://schemas.microsoft.com/office/drawing/2014/main" xmlns="" id="{19C720B7-15E3-47C5-86DA-1FEDBCF522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43536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接连接符 16">
                    <a:extLst>
                      <a:ext uri="{FF2B5EF4-FFF2-40B4-BE49-F238E27FC236}">
                        <a16:creationId xmlns:a16="http://schemas.microsoft.com/office/drawing/2014/main" xmlns="" id="{D8CE2C6B-E2F0-4615-9FCB-C5D5954A091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79168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>
                    <a:extLst>
                      <a:ext uri="{FF2B5EF4-FFF2-40B4-BE49-F238E27FC236}">
                        <a16:creationId xmlns:a16="http://schemas.microsoft.com/office/drawing/2014/main" xmlns="" id="{9F313094-9C28-4A52-ADEF-4800067E8E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14800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xmlns="" id="{DFFD139B-B4A6-4F0B-AC19-A98AA1F56F2B}"/>
                    </a:ext>
                  </a:extLst>
                </p:cNvPr>
                <p:cNvGrpSpPr/>
                <p:nvPr/>
              </p:nvGrpSpPr>
              <p:grpSpPr>
                <a:xfrm>
                  <a:off x="4250432" y="4371950"/>
                  <a:ext cx="678160" cy="152400"/>
                  <a:chOff x="3572272" y="4371950"/>
                  <a:chExt cx="678160" cy="152400"/>
                </a:xfrm>
                <a:grpFill/>
              </p:grpSpPr>
              <p:cxnSp>
                <p:nvCxnSpPr>
                  <p:cNvPr id="21" name="直接连接符 20">
                    <a:extLst>
                      <a:ext uri="{FF2B5EF4-FFF2-40B4-BE49-F238E27FC236}">
                        <a16:creationId xmlns:a16="http://schemas.microsoft.com/office/drawing/2014/main" xmlns="" id="{E658F3A5-E710-4154-9CDD-0239E8B18A4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72272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xmlns="" id="{55A08050-453B-408C-966A-A0A37E3ABEF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07904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xmlns="" id="{4CDB7DE4-B47C-421D-9488-DA5672A7019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43536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xmlns="" id="{C02892BA-7D4E-4757-8167-5599DE4E188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79168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xmlns="" id="{FFFF8E0B-3A6C-42E3-B1B5-CEA4DBAF247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14800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xmlns="" id="{041A5488-E39D-469D-871E-D9BD24B9D66E}"/>
                    </a:ext>
                  </a:extLst>
                </p:cNvPr>
                <p:cNvGrpSpPr/>
                <p:nvPr/>
              </p:nvGrpSpPr>
              <p:grpSpPr>
                <a:xfrm>
                  <a:off x="4978808" y="4355676"/>
                  <a:ext cx="678160" cy="152400"/>
                  <a:chOff x="3572272" y="4371950"/>
                  <a:chExt cx="678160" cy="152400"/>
                </a:xfrm>
                <a:grpFill/>
              </p:grpSpPr>
              <p:cxnSp>
                <p:nvCxnSpPr>
                  <p:cNvPr id="27" name="直接连接符 26">
                    <a:extLst>
                      <a:ext uri="{FF2B5EF4-FFF2-40B4-BE49-F238E27FC236}">
                        <a16:creationId xmlns:a16="http://schemas.microsoft.com/office/drawing/2014/main" xmlns="" id="{E9A3B776-5E4D-4886-9BC0-F3F4CCA787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72272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xmlns="" id="{2DB26EBD-89EF-4893-A220-917B2861BC1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07904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xmlns="" id="{19983D64-8119-435F-B9E8-197701C0148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43536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>
                    <a:extLst>
                      <a:ext uri="{FF2B5EF4-FFF2-40B4-BE49-F238E27FC236}">
                        <a16:creationId xmlns:a16="http://schemas.microsoft.com/office/drawing/2014/main" xmlns="" id="{35390099-C97E-45EF-BB5A-ADC7961A6E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79168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>
                    <a:extLst>
                      <a:ext uri="{FF2B5EF4-FFF2-40B4-BE49-F238E27FC236}">
                        <a16:creationId xmlns:a16="http://schemas.microsoft.com/office/drawing/2014/main" xmlns="" id="{92E1623B-5045-4F06-B1EF-E170A6A2DE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14800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xmlns="" id="{28705C74-3F3F-4AC5-8F1F-2AA7B8E5BB5A}"/>
                    </a:ext>
                  </a:extLst>
                </p:cNvPr>
                <p:cNvGrpSpPr/>
                <p:nvPr/>
              </p:nvGrpSpPr>
              <p:grpSpPr>
                <a:xfrm>
                  <a:off x="5671312" y="4355676"/>
                  <a:ext cx="678160" cy="152400"/>
                  <a:chOff x="3572272" y="4371950"/>
                  <a:chExt cx="678160" cy="152400"/>
                </a:xfrm>
                <a:grpFill/>
              </p:grpSpPr>
              <p:cxnSp>
                <p:nvCxnSpPr>
                  <p:cNvPr id="33" name="直接连接符 32">
                    <a:extLst>
                      <a:ext uri="{FF2B5EF4-FFF2-40B4-BE49-F238E27FC236}">
                        <a16:creationId xmlns:a16="http://schemas.microsoft.com/office/drawing/2014/main" xmlns="" id="{7AC1D388-4FA9-4214-B4D3-F35CD6947ED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572272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>
                    <a:extLst>
                      <a:ext uri="{FF2B5EF4-FFF2-40B4-BE49-F238E27FC236}">
                        <a16:creationId xmlns:a16="http://schemas.microsoft.com/office/drawing/2014/main" xmlns="" id="{B0F39E7C-DBBA-40D4-83DB-58A1727AEE6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707904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>
                    <a:extLst>
                      <a:ext uri="{FF2B5EF4-FFF2-40B4-BE49-F238E27FC236}">
                        <a16:creationId xmlns:a16="http://schemas.microsoft.com/office/drawing/2014/main" xmlns="" id="{A546A07A-1251-4688-8F5F-135286019E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843536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>
                    <a:extLst>
                      <a:ext uri="{FF2B5EF4-FFF2-40B4-BE49-F238E27FC236}">
                        <a16:creationId xmlns:a16="http://schemas.microsoft.com/office/drawing/2014/main" xmlns="" id="{0E751D36-873B-425B-9B7C-097C0D7667B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3979168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直接连接符 36">
                    <a:extLst>
                      <a:ext uri="{FF2B5EF4-FFF2-40B4-BE49-F238E27FC236}">
                        <a16:creationId xmlns:a16="http://schemas.microsoft.com/office/drawing/2014/main" xmlns="" id="{A04879EB-CE62-40E7-92B2-A8EAE10551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114800" y="4371950"/>
                    <a:ext cx="135632" cy="152400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xmlns="" id="{24423282-5338-4A6A-93B1-B1F7F0E10324}"/>
                  </a:ext>
                </a:extLst>
              </p:cNvPr>
              <p:cNvGrpSpPr/>
              <p:nvPr/>
            </p:nvGrpSpPr>
            <p:grpSpPr>
              <a:xfrm>
                <a:off x="4951159" y="3693353"/>
                <a:ext cx="1563201" cy="805067"/>
                <a:chOff x="4951159" y="3693353"/>
                <a:chExt cx="1563201" cy="805067"/>
              </a:xfrm>
              <a:grpFill/>
            </p:grpSpPr>
            <p:grpSp>
              <p:nvGrpSpPr>
                <p:cNvPr id="58" name="组合 57">
                  <a:extLst>
                    <a:ext uri="{FF2B5EF4-FFF2-40B4-BE49-F238E27FC236}">
                      <a16:creationId xmlns:a16="http://schemas.microsoft.com/office/drawing/2014/main" xmlns="" id="{440A775A-3A18-4332-B990-D4A41E6D75AD}"/>
                    </a:ext>
                  </a:extLst>
                </p:cNvPr>
                <p:cNvGrpSpPr/>
                <p:nvPr/>
              </p:nvGrpSpPr>
              <p:grpSpPr>
                <a:xfrm>
                  <a:off x="4951159" y="3693353"/>
                  <a:ext cx="1547380" cy="805067"/>
                  <a:chOff x="4951159" y="3740016"/>
                  <a:chExt cx="1419545" cy="758404"/>
                </a:xfrm>
                <a:grpFill/>
              </p:grpSpPr>
              <p:cxnSp>
                <p:nvCxnSpPr>
                  <p:cNvPr id="53" name="直接连接符 52">
                    <a:extLst>
                      <a:ext uri="{FF2B5EF4-FFF2-40B4-BE49-F238E27FC236}">
                        <a16:creationId xmlns:a16="http://schemas.microsoft.com/office/drawing/2014/main" xmlns="" id="{17756039-5637-410D-B1EF-E35A3C7AAB6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4951159" y="3740016"/>
                    <a:ext cx="1419545" cy="758404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>
                    <a:extLst>
                      <a:ext uri="{FF2B5EF4-FFF2-40B4-BE49-F238E27FC236}">
                        <a16:creationId xmlns:a16="http://schemas.microsoft.com/office/drawing/2014/main" xmlns="" id="{D2BEF8DE-FA7E-4E1E-B3E1-55829F5408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334851" y="3940141"/>
                    <a:ext cx="678161" cy="352433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0" name="Rectangle 3">
                  <a:extLst>
                    <a:ext uri="{FF2B5EF4-FFF2-40B4-BE49-F238E27FC236}">
                      <a16:creationId xmlns:a16="http://schemas.microsoft.com/office/drawing/2014/main" xmlns="" id="{A6CF3F37-16E3-4859-84C0-E79ABFD288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25792" y="3790772"/>
                  <a:ext cx="388568" cy="3770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68580" tIns="34290" rIns="68580" bIns="34290" anchor="ctr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charset="0"/>
                    <a:buNone/>
                    <a:tabLst/>
                    <a:defRPr/>
                  </a:pPr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B</a:t>
                  </a: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cs typeface="+mn-cs"/>
                    </a:rPr>
                    <a:t> </a:t>
                  </a:r>
                </a:p>
              </p:txBody>
            </p:sp>
          </p:grpSp>
        </p:grpSp>
      </p:grpSp>
      <p:sp>
        <p:nvSpPr>
          <p:cNvPr id="63" name="Text Box 30">
            <a:extLst>
              <a:ext uri="{FF2B5EF4-FFF2-40B4-BE49-F238E27FC236}">
                <a16:creationId xmlns:a16="http://schemas.microsoft.com/office/drawing/2014/main" xmlns="" id="{915EF4DF-58C7-44A7-BEEA-4AA3AABB0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083" y="1287357"/>
            <a:ext cx="835556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 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）通过入射点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作法线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，量出反射角∠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BON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的度数；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351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27584" y="411511"/>
            <a:ext cx="6800000" cy="4343473"/>
            <a:chOff x="827584" y="411511"/>
            <a:chExt cx="6800000" cy="4343473"/>
          </a:xfrm>
        </p:grpSpPr>
        <p:sp>
          <p:nvSpPr>
            <p:cNvPr id="4" name="矩形 3"/>
            <p:cNvSpPr/>
            <p:nvPr/>
          </p:nvSpPr>
          <p:spPr>
            <a:xfrm>
              <a:off x="2507648" y="411511"/>
              <a:ext cx="4176464" cy="646329"/>
            </a:xfrm>
            <a:prstGeom prst="rect">
              <a:avLst/>
            </a:prstGeom>
            <a:noFill/>
          </p:spPr>
          <p:txBody>
            <a:bodyPr wrap="square" lIns="91438" tIns="45719" rIns="91438" bIns="45719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鸟巢在水中的倒影</a:t>
              </a:r>
              <a:r>
                <a:rPr kumimoji="0" lang="en-US" altLang="zh-CN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  </a:t>
              </a:r>
              <a:endPara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584" y="1069270"/>
              <a:ext cx="6800000" cy="3685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52526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6856E27-1AA9-4491-872F-A8902101DC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960" y="1491630"/>
            <a:ext cx="1512168" cy="15841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B2776A9-B3CE-400D-BE47-51A46F67539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25" y="685101"/>
            <a:ext cx="1512168" cy="158417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27C68BF-81DD-4C33-BCF0-3481CB11270F}"/>
              </a:ext>
            </a:extLst>
          </p:cNvPr>
          <p:cNvSpPr/>
          <p:nvPr/>
        </p:nvSpPr>
        <p:spPr>
          <a:xfrm>
            <a:off x="774609" y="338852"/>
            <a:ext cx="5304097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应用光的反射定律作图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613E0A2C-276F-4B4C-AA11-AA1BB95005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623" y="2679255"/>
            <a:ext cx="50385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2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MM’⊥ON,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垂足为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，补画斜线表示镜面。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CFCEC3FE-3FB1-4B39-B682-85F350E53D23}"/>
              </a:ext>
            </a:extLst>
          </p:cNvPr>
          <p:cNvGrpSpPr/>
          <p:nvPr/>
        </p:nvGrpSpPr>
        <p:grpSpPr>
          <a:xfrm>
            <a:off x="6669249" y="2572290"/>
            <a:ext cx="1229416" cy="1172522"/>
            <a:chOff x="6669249" y="2572290"/>
            <a:chExt cx="1229416" cy="117252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0B2EB510-7606-4C98-AC3A-F3520DE160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69249" y="2572290"/>
              <a:ext cx="1229416" cy="798378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Rectangle 3">
              <a:extLst>
                <a:ext uri="{FF2B5EF4-FFF2-40B4-BE49-F238E27FC236}">
                  <a16:creationId xmlns:a16="http://schemas.microsoft.com/office/drawing/2014/main" xmlns="" id="{3511E0BE-2ABA-467E-99F3-D42296BA8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4122" y="3367786"/>
              <a:ext cx="431849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lang="en-US" altLang="zh-CN" sz="2000" b="1" dirty="0">
                  <a:latin typeface="微软雅黑" pitchFamily="34" charset="-122"/>
                  <a:ea typeface="微软雅黑" pitchFamily="34" charset="-122"/>
                </a:rPr>
                <a:t>N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sp>
        <p:nvSpPr>
          <p:cNvPr id="63" name="Text Box 30">
            <a:extLst>
              <a:ext uri="{FF2B5EF4-FFF2-40B4-BE49-F238E27FC236}">
                <a16:creationId xmlns:a16="http://schemas.microsoft.com/office/drawing/2014/main" xmlns="" id="{915EF4DF-58C7-44A7-BEEA-4AA3AABB0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79" y="1521828"/>
            <a:ext cx="555212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ts val="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 （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）作∠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AOB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的角平分线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，即法线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ON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；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7547" y="914052"/>
            <a:ext cx="7907087" cy="2924986"/>
            <a:chOff x="407547" y="914052"/>
            <a:chExt cx="7907087" cy="2924986"/>
          </a:xfrm>
        </p:grpSpPr>
        <p:sp>
          <p:nvSpPr>
            <p:cNvPr id="8" name="Text Box 30">
              <a:extLst>
                <a:ext uri="{FF2B5EF4-FFF2-40B4-BE49-F238E27FC236}">
                  <a16:creationId xmlns:a16="http://schemas.microsoft.com/office/drawing/2014/main" xmlns="" id="{B7797D3A-C834-4F24-9405-F570D0BFB7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547" y="914052"/>
              <a:ext cx="74310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3.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已知入射光和反射光，作镜面。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A52DC313-A7AB-4009-BD2D-94E747C3148D}"/>
                </a:ext>
              </a:extLst>
            </p:cNvPr>
            <p:cNvGrpSpPr/>
            <p:nvPr/>
          </p:nvGrpSpPr>
          <p:grpSpPr>
            <a:xfrm>
              <a:off x="6573727" y="1858032"/>
              <a:ext cx="1740907" cy="1981006"/>
              <a:chOff x="5983185" y="1386799"/>
              <a:chExt cx="1740907" cy="1981006"/>
            </a:xfrm>
          </p:grpSpPr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xmlns="" id="{AC353CE0-CA3F-47F7-A423-70F02DCD6EEB}"/>
                  </a:ext>
                </a:extLst>
              </p:cNvPr>
              <p:cNvGrpSpPr/>
              <p:nvPr/>
            </p:nvGrpSpPr>
            <p:grpSpPr>
              <a:xfrm>
                <a:off x="5983185" y="1386799"/>
                <a:ext cx="1344336" cy="705805"/>
                <a:chOff x="3240003" y="3740016"/>
                <a:chExt cx="1735749" cy="759421"/>
              </a:xfrm>
            </p:grpSpPr>
            <p:grpSp>
              <p:nvGrpSpPr>
                <p:cNvPr id="43" name="组合 42">
                  <a:extLst>
                    <a:ext uri="{FF2B5EF4-FFF2-40B4-BE49-F238E27FC236}">
                      <a16:creationId xmlns:a16="http://schemas.microsoft.com/office/drawing/2014/main" xmlns="" id="{E6641F34-A07C-4C2F-A88C-088BAD097B8E}"/>
                    </a:ext>
                  </a:extLst>
                </p:cNvPr>
                <p:cNvGrpSpPr/>
                <p:nvPr/>
              </p:nvGrpSpPr>
              <p:grpSpPr>
                <a:xfrm>
                  <a:off x="3240003" y="3740016"/>
                  <a:ext cx="1735749" cy="759421"/>
                  <a:chOff x="3235985" y="3842204"/>
                  <a:chExt cx="1682365" cy="622120"/>
                </a:xfrm>
              </p:grpSpPr>
              <p:cxnSp>
                <p:nvCxnSpPr>
                  <p:cNvPr id="12" name="直接连接符 11">
                    <a:extLst>
                      <a:ext uri="{FF2B5EF4-FFF2-40B4-BE49-F238E27FC236}">
                        <a16:creationId xmlns:a16="http://schemas.microsoft.com/office/drawing/2014/main" xmlns="" id="{8655F9AD-2D9F-4DCA-A4F0-DB5815E710E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235985" y="3842204"/>
                    <a:ext cx="1682365" cy="62212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:a16="http://schemas.microsoft.com/office/drawing/2014/main" xmlns="" id="{6DBE74CE-F829-4BFF-8873-A2578AD4002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3636069" y="3984254"/>
                    <a:ext cx="652524" cy="265255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tailEnd type="stealth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0" name="Rectangle 3">
                  <a:extLst>
                    <a:ext uri="{FF2B5EF4-FFF2-40B4-BE49-F238E27FC236}">
                      <a16:creationId xmlns:a16="http://schemas.microsoft.com/office/drawing/2014/main" xmlns="" id="{E2DAD04B-7F04-411C-AC36-B19EC1591C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46582" y="3813332"/>
                  <a:ext cx="406201" cy="3770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68580" tIns="34290" rIns="68580" bIns="34290" anchor="ctr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charset="0"/>
                    <a:buNone/>
                    <a:tabLst/>
                    <a:defRPr/>
                  </a:pPr>
                  <a:r>
                    <a:rPr lang="en-US" altLang="zh-CN" sz="2000" b="1" dirty="0">
                      <a:latin typeface="微软雅黑" pitchFamily="34" charset="-122"/>
                      <a:ea typeface="微软雅黑" pitchFamily="34" charset="-122"/>
                    </a:rPr>
                    <a:t>A</a:t>
                  </a:r>
                  <a:r>
                    <a:rPr kumimoji="0" lang="zh-CN" altLang="en-US" sz="20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  <a:cs typeface="+mn-cs"/>
                    </a:rPr>
                    <a:t> </a:t>
                  </a:r>
                </a:p>
              </p:txBody>
            </p:sp>
          </p:grpSp>
          <p:sp>
            <p:nvSpPr>
              <p:cNvPr id="51" name="Rectangle 3">
                <a:extLst>
                  <a:ext uri="{FF2B5EF4-FFF2-40B4-BE49-F238E27FC236}">
                    <a16:creationId xmlns:a16="http://schemas.microsoft.com/office/drawing/2014/main" xmlns="" id="{7B477CEF-7EE7-41C3-A794-C6CC31A4B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1861" y="1841438"/>
                <a:ext cx="422231" cy="3770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8580" tIns="34290" rIns="68580" bIns="34290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O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xmlns="" id="{17756039-5637-410D-B1EF-E35A3C7AAB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94547" y="2067770"/>
                <a:ext cx="13575" cy="1300035"/>
              </a:xfrm>
              <a:prstGeom prst="line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254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xmlns="" id="{D2BEF8DE-FA7E-4E1E-B3E1-55829F5408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94547" y="2269277"/>
                <a:ext cx="13576" cy="698977"/>
              </a:xfrm>
              <a:prstGeom prst="line">
                <a:avLst/>
              </a:prstGeom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ln w="25400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Rectangle 3">
                <a:extLst>
                  <a:ext uri="{FF2B5EF4-FFF2-40B4-BE49-F238E27FC236}">
                    <a16:creationId xmlns:a16="http://schemas.microsoft.com/office/drawing/2014/main" xmlns="" id="{22480DF3-62C7-478A-AA15-B438DA381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8581" y="2761584"/>
                <a:ext cx="388568" cy="3770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68580" tIns="34290" rIns="68580" bIns="34290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lang="en-US" altLang="zh-CN" sz="2000" b="1" dirty="0">
                    <a:latin typeface="微软雅黑" pitchFamily="34" charset="-122"/>
                    <a:ea typeface="微软雅黑" pitchFamily="34" charset="-122"/>
                  </a:rPr>
                  <a:t>B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 </a:t>
                </a: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65911024-7551-4656-8B9B-B71EA64E49F6}"/>
              </a:ext>
            </a:extLst>
          </p:cNvPr>
          <p:cNvGrpSpPr/>
          <p:nvPr/>
        </p:nvGrpSpPr>
        <p:grpSpPr>
          <a:xfrm>
            <a:off x="7741298" y="1856822"/>
            <a:ext cx="515235" cy="1209268"/>
            <a:chOff x="7144873" y="1407638"/>
            <a:chExt cx="515235" cy="1209268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28705C74-3F3F-4AC5-8F1F-2AA7B8E5BB5A}"/>
                </a:ext>
              </a:extLst>
            </p:cNvPr>
            <p:cNvGrpSpPr/>
            <p:nvPr/>
          </p:nvGrpSpPr>
          <p:grpSpPr>
            <a:xfrm rot="3309311">
              <a:off x="6881993" y="1670518"/>
              <a:ext cx="678160" cy="152400"/>
              <a:chOff x="3572272" y="4371950"/>
              <a:chExt cx="678160" cy="152400"/>
            </a:xfrm>
            <a:pattFill prst="pct5">
              <a:fgClr>
                <a:schemeClr val="accent1"/>
              </a:fgClr>
              <a:bgClr>
                <a:schemeClr val="bg1"/>
              </a:bgClr>
            </a:pattFill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7AC1D388-4FA9-4214-B4D3-F35CD6947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72272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B0F39E7C-DBBA-40D4-83DB-58A1727AEE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07904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A546A07A-1251-4688-8F5F-135286019E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43536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0E751D36-873B-425B-9B7C-097C0D7667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79168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A04879EB-CE62-40E7-92B2-A8EAE10551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4800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8B58A653-ADE8-4636-BBFA-FF019B8B3409}"/>
                </a:ext>
              </a:extLst>
            </p:cNvPr>
            <p:cNvGrpSpPr/>
            <p:nvPr/>
          </p:nvGrpSpPr>
          <p:grpSpPr>
            <a:xfrm rot="3331835">
              <a:off x="7244828" y="2201626"/>
              <a:ext cx="678160" cy="152400"/>
              <a:chOff x="3572272" y="4371950"/>
              <a:chExt cx="678160" cy="152400"/>
            </a:xfrm>
            <a:pattFill prst="pct5">
              <a:fgClr>
                <a:schemeClr val="accent1"/>
              </a:fgClr>
              <a:bgClr>
                <a:schemeClr val="bg1"/>
              </a:bgClr>
            </a:pattFill>
          </p:grpSpPr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4EFDDD2D-D441-431E-8B6D-2E3AB259A7B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72272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2A2B00AD-F159-418F-985D-923EFDCE6B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07904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A1C8B169-BF0A-4CFE-B652-A8F8BA0CE0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43536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xmlns="" id="{0D8767E0-9E02-4CB6-8A93-4655FA26E6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79168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59A72D38-A18A-43FD-B263-0F3442314A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114800" y="4371950"/>
                <a:ext cx="135632" cy="152400"/>
              </a:xfrm>
              <a:prstGeom prst="line">
                <a:avLst/>
              </a:prstGeom>
              <a:grpFill/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6F03BC7B-E056-4306-B19B-7AF5DF225993}"/>
              </a:ext>
            </a:extLst>
          </p:cNvPr>
          <p:cNvGrpSpPr/>
          <p:nvPr/>
        </p:nvGrpSpPr>
        <p:grpSpPr>
          <a:xfrm>
            <a:off x="7152513" y="1693967"/>
            <a:ext cx="1413485" cy="1689742"/>
            <a:chOff x="6617053" y="1293250"/>
            <a:chExt cx="1413485" cy="168974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087344CD-B343-4038-9C58-F9D36C849736}"/>
                </a:ext>
              </a:extLst>
            </p:cNvPr>
            <p:cNvCxnSpPr>
              <a:cxnSpLocks/>
            </p:cNvCxnSpPr>
            <p:nvPr/>
          </p:nvCxnSpPr>
          <p:spPr>
            <a:xfrm>
              <a:off x="6932206" y="1453936"/>
              <a:ext cx="810939" cy="1263851"/>
            </a:xfrm>
            <a:prstGeom prst="line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Rectangle 3">
              <a:extLst>
                <a:ext uri="{FF2B5EF4-FFF2-40B4-BE49-F238E27FC236}">
                  <a16:creationId xmlns:a16="http://schemas.microsoft.com/office/drawing/2014/main" xmlns="" id="{4E9240A2-7DD7-449E-A487-08AE92DDF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7053" y="1293250"/>
              <a:ext cx="478336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M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  <p:sp>
          <p:nvSpPr>
            <p:cNvPr id="72" name="Rectangle 3">
              <a:extLst>
                <a:ext uri="{FF2B5EF4-FFF2-40B4-BE49-F238E27FC236}">
                  <a16:creationId xmlns:a16="http://schemas.microsoft.com/office/drawing/2014/main" xmlns="" id="{3443BB24-8537-42F4-BAC4-78CC605BF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3654" y="2605966"/>
              <a:ext cx="556884" cy="3770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68580" tIns="34290" rIns="68580" bIns="34290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charset="0"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M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'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3301692E-65D6-404D-B0D1-A56516D1B476}"/>
              </a:ext>
            </a:extLst>
          </p:cNvPr>
          <p:cNvGrpSpPr/>
          <p:nvPr/>
        </p:nvGrpSpPr>
        <p:grpSpPr>
          <a:xfrm rot="20229709">
            <a:off x="7801373" y="2573106"/>
            <a:ext cx="167431" cy="212816"/>
            <a:chOff x="8487973" y="3925643"/>
            <a:chExt cx="73526" cy="53375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9F6AE8B8-F964-4A2A-B2B6-8EC0A3F870CA}"/>
                </a:ext>
              </a:extLst>
            </p:cNvPr>
            <p:cNvCxnSpPr>
              <a:cxnSpLocks/>
            </p:cNvCxnSpPr>
            <p:nvPr/>
          </p:nvCxnSpPr>
          <p:spPr>
            <a:xfrm rot="1370291" flipH="1">
              <a:off x="8512017" y="3959738"/>
              <a:ext cx="49482" cy="19280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525943A2-631F-4E6C-93A9-83C1AB11842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487973" y="3925643"/>
              <a:ext cx="16852" cy="47134"/>
            </a:xfrm>
            <a:prstGeom prst="line">
              <a:avLst/>
            </a:prstGeom>
            <a:ln w="254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13378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三、镜面反射和漫反射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27584" y="1297910"/>
            <a:ext cx="8302740" cy="2952328"/>
            <a:chOff x="827584" y="1297910"/>
            <a:chExt cx="8302740" cy="2952328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27584" y="1496802"/>
              <a:ext cx="4367993" cy="2554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在光射到镜子上，迎着反射光线的方向可以看到刺眼的光，而在其他方向却看不到反射光。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7050997D-4F5D-4C13-AB12-ECA738392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02765" y="1297910"/>
              <a:ext cx="4027559" cy="2952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3683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三、镜面反射和漫反射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1147660"/>
            <a:ext cx="7848872" cy="3747985"/>
            <a:chOff x="899592" y="1147660"/>
            <a:chExt cx="7848872" cy="374798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6544826-CCEB-47E9-9661-F52D3CCB5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11760" y="2499742"/>
              <a:ext cx="4392488" cy="2395903"/>
            </a:xfrm>
            <a:prstGeom prst="rect">
              <a:avLst/>
            </a:prstGeom>
          </p:spPr>
        </p:pic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99592" y="1147660"/>
              <a:ext cx="784887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如果阳光射到白纸上，无论从哪个方向看，都能看到纸被照亮了，但不会感到刺眼睛，这是为什么？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789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三、镜面反射和漫反射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1147660"/>
            <a:ext cx="7848872" cy="3730823"/>
            <a:chOff x="899592" y="1147660"/>
            <a:chExt cx="7848872" cy="3730823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99592" y="1147660"/>
              <a:ext cx="784887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原来，镜面很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光滑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，一束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平行光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照射到镜面上后，都会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平行地反射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。这种反射叫做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镜面反射。</a:t>
              </a:r>
            </a:p>
          </p:txBody>
        </p:sp>
        <p:pic>
          <p:nvPicPr>
            <p:cNvPr id="5" name="图片 14">
              <a:extLst>
                <a:ext uri="{FF2B5EF4-FFF2-40B4-BE49-F238E27FC236}">
                  <a16:creationId xmlns:a16="http://schemas.microsoft.com/office/drawing/2014/main" xmlns="" id="{4D42369B-3B0B-4795-AAB5-1DCCB4FF6B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2749772"/>
              <a:ext cx="3615075" cy="2128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85314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三、镜面反射和漫反射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9592" y="1147660"/>
            <a:ext cx="7848872" cy="3728346"/>
            <a:chOff x="899592" y="1147660"/>
            <a:chExt cx="7848872" cy="3728346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99592" y="1147660"/>
              <a:ext cx="7848872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而看上去很平的白纸，如果在显微镜下观察，可以看出实际是凹凸不平的。凹凸不平的表面，会把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平行的入射光线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向着四面八方反射，这种反射叫做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漫反射。</a:t>
              </a:r>
            </a:p>
          </p:txBody>
        </p:sp>
        <p:pic>
          <p:nvPicPr>
            <p:cNvPr id="7" name="图片 16">
              <a:extLst>
                <a:ext uri="{FF2B5EF4-FFF2-40B4-BE49-F238E27FC236}">
                  <a16:creationId xmlns:a16="http://schemas.microsoft.com/office/drawing/2014/main" xmlns="" id="{B604A19C-B616-4E5D-A3A5-96CC7A39CF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3194146"/>
              <a:ext cx="2754850" cy="168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74584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08063" y="562887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三、镜面反射和漫反射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059582"/>
            <a:ext cx="7848872" cy="3888431"/>
            <a:chOff x="899592" y="1059582"/>
            <a:chExt cx="7848872" cy="3888431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99592" y="1059582"/>
              <a:ext cx="784887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正是由于桌椅、书本等物体会对照射到其上的光线产生漫反射，我们才能从不同方向看到它们。</a:t>
              </a:r>
              <a:endPara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6469975E-9300-479B-B65D-11110FD15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5615" y="2645026"/>
              <a:ext cx="3280969" cy="2302987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E89FC6D-EAA5-4865-8AB2-538EC542C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6016" y="2598019"/>
              <a:ext cx="3587993" cy="23187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16815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899592" y="483518"/>
            <a:ext cx="7848872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现在，城市里越来越多的高楼大厦采用玻璃幕墙、磨光的大理石作为装饰。当强烈的太阳光照射到这些光滑的表面时，就会发生镜面反射，炫目的光干扰人们的正常生活，造成“光污染”。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DAB766-8440-41F3-A9BB-66CBC79055B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038063"/>
            <a:ext cx="3341715" cy="18379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E139C59-0D02-46AB-8FFC-F72E4E94D82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24028" y="3022940"/>
            <a:ext cx="3420380" cy="18530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790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755576" y="1246720"/>
            <a:ext cx="781411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有时，黑板反射的光会“晃”着一些同学的眼睛。请画出这种现象的光路。为了保护同学们的眼睛，请你根据所学的知识提出改变这种状况的建议。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WordArt 4"/>
          <p:cNvSpPr>
            <a:spLocks noChangeArrowheads="1" noChangeShapeType="1"/>
          </p:cNvSpPr>
          <p:nvPr/>
        </p:nvSpPr>
        <p:spPr bwMode="auto">
          <a:xfrm>
            <a:off x="533327" y="627534"/>
            <a:ext cx="2088232" cy="5467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0" cap="none" spc="0" normalizeH="0" baseline="0" noProof="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uLnTx/>
                <a:uFillTx/>
                <a:latin typeface="华文隶书"/>
                <a:ea typeface="华文隶书"/>
                <a:cs typeface="+mn-cs"/>
              </a:rPr>
              <a:t>想想议议</a:t>
            </a:r>
          </a:p>
        </p:txBody>
      </p:sp>
      <p:pic>
        <p:nvPicPr>
          <p:cNvPr id="8" name="图片 14">
            <a:extLst>
              <a:ext uri="{FF2B5EF4-FFF2-40B4-BE49-F238E27FC236}">
                <a16:creationId xmlns:a16="http://schemas.microsoft.com/office/drawing/2014/main" xmlns="" id="{06D642A8-D361-46F2-83D8-640F517561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107" y="3583083"/>
            <a:ext cx="36150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B4B80A07-9C61-404D-9BF4-84F85FFFE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674" y="3308823"/>
            <a:ext cx="46085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黑板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太光滑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，发生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镜面反射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；更换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表面较粗糙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的黑板。</a:t>
            </a:r>
            <a:endParaRPr lang="en-US" altLang="zh-CN" sz="32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57239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0680" y="934011"/>
            <a:ext cx="4998484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光遇到物体表面会发生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反射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050" b="1" kern="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2915816" y="339502"/>
            <a:ext cx="3008709" cy="4762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700" b="0" i="0" u="none" strike="noStrike" kern="10" cap="none" spc="0" normalizeH="0" baseline="0" noProof="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uLnTx/>
                <a:uFillTx/>
                <a:latin typeface="华文行楷"/>
                <a:ea typeface="华文行楷"/>
                <a:cs typeface="+mn-cs"/>
              </a:rPr>
              <a:t>学到了什么？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82FB61-7F1D-4671-9454-4BC47B0480B0}"/>
              </a:ext>
            </a:extLst>
          </p:cNvPr>
          <p:cNvSpPr/>
          <p:nvPr/>
        </p:nvSpPr>
        <p:spPr>
          <a:xfrm>
            <a:off x="819205" y="1476152"/>
            <a:ext cx="7641227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反射定律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：反射光线、入射光线和法线都在同一平面内；反射光线、入射光线分别位于法线的两侧；反射角等于入射角。</a:t>
            </a:r>
            <a:endParaRPr lang="zh-CN" altLang="en-US" sz="1050" b="1" kern="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FD5C02-7E1F-4F96-B428-0A73631E707D}"/>
              </a:ext>
            </a:extLst>
          </p:cNvPr>
          <p:cNvSpPr/>
          <p:nvPr/>
        </p:nvSpPr>
        <p:spPr>
          <a:xfrm>
            <a:off x="819204" y="2814980"/>
            <a:ext cx="7569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3.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镜面反射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：一束平行光照射到光滑的物体表面上后，会被平行地反射。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漫反射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：凹凸不平的表面会把平行的入射光线向着四面八方反射。镜面反射和漫反射每条光线都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遵循光的反射定律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050" b="1" kern="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695F484-BC7A-4989-B2E5-B0E4C9D4B2B9}"/>
              </a:ext>
            </a:extLst>
          </p:cNvPr>
          <p:cNvSpPr/>
          <p:nvPr/>
        </p:nvSpPr>
        <p:spPr>
          <a:xfrm>
            <a:off x="828806" y="4443958"/>
            <a:ext cx="465223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4.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在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反射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现象中，</a:t>
            </a:r>
            <a:r>
              <a:rPr lang="zh-CN" altLang="en-US" sz="2700" b="1" kern="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光路可逆</a:t>
            </a:r>
            <a:r>
              <a:rPr lang="zh-CN" altLang="en-US" sz="2700" b="1" kern="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。</a:t>
            </a:r>
            <a:endParaRPr lang="zh-CN" altLang="en-US" sz="1050" b="1" kern="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59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1259632" y="1304109"/>
            <a:ext cx="7056784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 anchor="ctr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一束光与平面镜的镜面的夹角为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30°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，则反射角为             （       ）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A.30°          B.60°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C.150°        D.120°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508104" y="2254369"/>
            <a:ext cx="585738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483518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</p:spTree>
    <p:extLst>
      <p:ext uri="{BB962C8B-B14F-4D97-AF65-F5344CB8AC3E}">
        <p14:creationId xmlns:p14="http://schemas.microsoft.com/office/powerpoint/2010/main" xmlns="" val="38598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3568" y="411511"/>
            <a:ext cx="7920880" cy="4477801"/>
            <a:chOff x="683568" y="411511"/>
            <a:chExt cx="7920880" cy="4477801"/>
          </a:xfrm>
        </p:grpSpPr>
        <p:sp>
          <p:nvSpPr>
            <p:cNvPr id="4" name="矩形 3"/>
            <p:cNvSpPr/>
            <p:nvPr/>
          </p:nvSpPr>
          <p:spPr>
            <a:xfrm>
              <a:off x="1331640" y="411511"/>
              <a:ext cx="6552728" cy="646329"/>
            </a:xfrm>
            <a:prstGeom prst="rect">
              <a:avLst/>
            </a:prstGeom>
            <a:noFill/>
          </p:spPr>
          <p:txBody>
            <a:bodyPr wrap="square" lIns="91438" tIns="45719" rIns="91438" bIns="45719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光遇到光滑的表面发生的现象</a:t>
              </a:r>
              <a:r>
                <a:rPr kumimoji="0" lang="en-US" altLang="zh-CN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  </a:t>
              </a:r>
              <a:endPara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3DB290CF-F187-4007-A27A-CD3CE8211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568" y="1203598"/>
              <a:ext cx="7920880" cy="36857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315511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1259632" y="1304109"/>
            <a:ext cx="7488832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 anchor="ctr">
            <a:spAutoFit/>
          </a:bodyPr>
          <a:lstStyle/>
          <a:p>
            <a:pPr lvl="0" eaLnBrk="1" hangingPunct="1">
              <a:lnSpc>
                <a:spcPct val="150000"/>
              </a:lnSpc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2.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一束光射到平面镜上，反射光线与入射光线的夹角为</a:t>
            </a: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0°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，则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入射角为（       ）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A.70°          B.60°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C.55°          D.30°</a:t>
            </a:r>
            <a:endParaRPr kumimoji="0" lang="zh-C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68344" y="2254369"/>
            <a:ext cx="534442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483518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924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475656" y="1995686"/>
            <a:ext cx="540854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536632" y="411510"/>
            <a:ext cx="2143140" cy="49892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11560" y="987574"/>
            <a:ext cx="8332024" cy="3516347"/>
            <a:chOff x="611560" y="987574"/>
            <a:chExt cx="8332024" cy="3516347"/>
          </a:xfrm>
        </p:grpSpPr>
        <p:sp>
          <p:nvSpPr>
            <p:cNvPr id="41987" name="Rectangle 2"/>
            <p:cNvSpPr>
              <a:spLocks noChangeArrowheads="1"/>
            </p:cNvSpPr>
            <p:nvPr/>
          </p:nvSpPr>
          <p:spPr bwMode="auto">
            <a:xfrm>
              <a:off x="611560" y="987574"/>
              <a:ext cx="8280920" cy="3516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 anchor="ctr">
              <a:spAutoFit/>
            </a:bodyPr>
            <a:lstStyle/>
            <a:p>
              <a:pPr lvl="0" eaLnBrk="1" hangingPunct="1">
                <a:defRPr/>
              </a:pP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.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小明用如图所示的实验装置，探究反射光线与入射光线是否在同一平面内，应进行的操作是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(        )</a:t>
              </a:r>
            </a:p>
            <a:p>
              <a:pPr lvl="0" eaLnBrk="1" hangingPunct="1">
                <a:defRPr/>
              </a:pP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A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．沿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向后转动板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A          </a:t>
              </a:r>
            </a:p>
            <a:p>
              <a:pPr lvl="0" eaLnBrk="1" hangingPunct="1">
                <a:defRPr/>
              </a:pP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．沿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向后转动板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B</a:t>
              </a:r>
            </a:p>
            <a:p>
              <a:pPr lvl="0" eaLnBrk="1" hangingPunct="1">
                <a:defRPr/>
              </a:pP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C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．改变入射光线与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的夹角    </a:t>
              </a:r>
            </a:p>
            <a:p>
              <a:pPr lvl="0" eaLnBrk="1" hangingPunct="1">
                <a:defRPr/>
              </a:pP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D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．改变反射光线与</a:t>
              </a:r>
              <a:r>
                <a:rPr lang="en-US" altLang="zh-CN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32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的夹角</a:t>
              </a:r>
              <a:endPara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FB54810F-F994-41C4-AE65-C99657A44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44208" y="2778881"/>
              <a:ext cx="2499376" cy="137704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2037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956376" y="2571750"/>
            <a:ext cx="534442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C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483518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9552" y="1275606"/>
            <a:ext cx="8280920" cy="4008790"/>
            <a:chOff x="539552" y="1275606"/>
            <a:chExt cx="8280920" cy="4008790"/>
          </a:xfrm>
        </p:grpSpPr>
        <p:sp>
          <p:nvSpPr>
            <p:cNvPr id="41987" name="Rectangle 2"/>
            <p:cNvSpPr>
              <a:spLocks noChangeArrowheads="1"/>
            </p:cNvSpPr>
            <p:nvPr/>
          </p:nvSpPr>
          <p:spPr bwMode="auto">
            <a:xfrm>
              <a:off x="539552" y="1275606"/>
              <a:ext cx="8280920" cy="4008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68580" tIns="34290" rIns="68580" bIns="34290" anchor="ctr">
              <a:spAutoFit/>
            </a:bodyPr>
            <a:lstStyle/>
            <a:p>
              <a:pPr lvl="0" eaLnBrk="1" hangingPunct="1"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4.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如图所示是“探究光的反射规律”的实验装置，一个可沿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折叠的白色硬纸板垂直放置在平面镜上，使光线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AO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紧贴硬纸板射向镜面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点，为了研究反射角与入射角之间关系，实验时应进行的操作是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(        )</a:t>
              </a:r>
            </a:p>
            <a:p>
              <a:pPr lvl="0" eaLnBrk="1" hangingPunct="1">
                <a:defRPr/>
              </a:pP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A.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绕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前后转动板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E                </a:t>
              </a:r>
            </a:p>
            <a:p>
              <a:pPr lvl="0" eaLnBrk="1" hangingPunct="1">
                <a:defRPr/>
              </a:pP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B.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绕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前后转动板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F</a:t>
              </a:r>
            </a:p>
            <a:p>
              <a:pPr lvl="0" eaLnBrk="1" hangingPunct="1">
                <a:defRPr/>
              </a:pP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C.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改变光线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AO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之间的夹角      </a:t>
              </a:r>
            </a:p>
            <a:p>
              <a:pPr lvl="0" eaLnBrk="1" hangingPunct="1">
                <a:defRPr/>
              </a:pP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D.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改变光线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OB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en-US" altLang="zh-CN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ON</a:t>
              </a:r>
              <a:r>
                <a:rPr lang="zh-CN" altLang="en-US" sz="2800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之间的夹角</a:t>
              </a:r>
            </a:p>
            <a:p>
              <a:pPr lvl="0" eaLnBrk="1" hangingPunct="1">
                <a:defRPr/>
              </a:pPr>
              <a:endPara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6" name="Picture 12">
              <a:extLst>
                <a:ext uri="{FF2B5EF4-FFF2-40B4-BE49-F238E27FC236}">
                  <a16:creationId xmlns:a16="http://schemas.microsoft.com/office/drawing/2014/main" xmlns="" id="{8DDE0D3F-4C46-45A2-9F91-F130A5626B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2835" y="3280001"/>
              <a:ext cx="2687637" cy="1392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52276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ChangeArrowheads="1"/>
          </p:cNvSpPr>
          <p:nvPr/>
        </p:nvSpPr>
        <p:spPr bwMode="auto">
          <a:xfrm>
            <a:off x="971600" y="1275606"/>
            <a:ext cx="7056784" cy="351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 anchor="ctr">
            <a:spAutoFit/>
          </a:bodyPr>
          <a:lstStyle/>
          <a:p>
            <a:pPr lvl="0" eaLnBrk="1" hangingPunct="1"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5.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关于光的反射定律适用范围，正确的是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          （       ）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光的反射定律只适用镜面反射</a:t>
            </a:r>
            <a:endParaRPr lang="en-US" altLang="zh-CN" sz="32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漫反射不遵守光的反射定律</a:t>
            </a:r>
            <a:endParaRPr lang="en-US" altLang="zh-CN" sz="32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光的反射定律不适应垂直照射</a:t>
            </a:r>
            <a:endParaRPr lang="en-US" altLang="zh-CN" sz="32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en-US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光的反射定律适用于所有光的反射现象</a:t>
            </a:r>
            <a:r>
              <a:rPr lang="en-US" altLang="zh-CN" sz="3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79912" y="1779662"/>
            <a:ext cx="585738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D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95536" y="483518"/>
            <a:ext cx="2143140" cy="64294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0"/>
              </a:avLst>
            </a:prstTxWarp>
          </a:bodyPr>
          <a:lstStyle/>
          <a:p>
            <a:r>
              <a:rPr lang="zh-CN" altLang="en-US" sz="2700" kern="10" dirty="0">
                <a:ln w="9525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达标练习</a:t>
            </a:r>
          </a:p>
        </p:txBody>
      </p:sp>
    </p:spTree>
    <p:extLst>
      <p:ext uri="{BB962C8B-B14F-4D97-AF65-F5344CB8AC3E}">
        <p14:creationId xmlns:p14="http://schemas.microsoft.com/office/powerpoint/2010/main" xmlns="" val="411841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0040" y="339502"/>
            <a:ext cx="8783960" cy="4267353"/>
            <a:chOff x="360040" y="339502"/>
            <a:chExt cx="8783960" cy="4267353"/>
          </a:xfrm>
        </p:grpSpPr>
        <p:sp>
          <p:nvSpPr>
            <p:cNvPr id="4" name="矩形 3"/>
            <p:cNvSpPr/>
            <p:nvPr/>
          </p:nvSpPr>
          <p:spPr>
            <a:xfrm>
              <a:off x="1295128" y="339502"/>
              <a:ext cx="7848872" cy="646329"/>
            </a:xfrm>
            <a:prstGeom prst="rect">
              <a:avLst/>
            </a:prstGeom>
            <a:noFill/>
          </p:spPr>
          <p:txBody>
            <a:bodyPr wrap="square" lIns="91438" tIns="45719" rIns="91438" bIns="45719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蓝天、白云、山峰倒映在水中</a:t>
              </a:r>
              <a:r>
                <a:rPr kumimoji="0" lang="en-US" altLang="zh-CN" sz="3600" b="0" i="0" u="none" strike="noStrike" kern="1200" cap="none" spc="0" normalizeH="0" baseline="0" noProof="0" dirty="0">
                  <a:ln w="18000">
                    <a:solidFill>
                      <a:srgbClr val="333399">
                        <a:satMod val="140000"/>
                      </a:srgbClr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 </a:t>
              </a:r>
              <a:endPara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E6C107C5-5EE0-456E-99F3-A7FB7DADD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040" y="1131590"/>
              <a:ext cx="8172400" cy="34752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552403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483518"/>
            <a:ext cx="6912768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光遇到物体表面都会发生反射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1347614"/>
            <a:ext cx="7471221" cy="2236540"/>
            <a:chOff x="1187624" y="1347614"/>
            <a:chExt cx="7471221" cy="2236540"/>
          </a:xfrm>
        </p:grpSpPr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187624" y="1347614"/>
              <a:ext cx="4392488" cy="1548213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</p:spPr>
          <p:txBody>
            <a:bodyPr wrap="square" lIns="67500" tIns="35100" rIns="67500" bIns="35100" anchor="b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      光遇到桌面、水面以及其他许多物体的表面都会发生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反射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pic>
          <p:nvPicPr>
            <p:cNvPr id="8" name="图片 4">
              <a:extLst>
                <a:ext uri="{FF2B5EF4-FFF2-40B4-BE49-F238E27FC236}">
                  <a16:creationId xmlns:a16="http://schemas.microsoft.com/office/drawing/2014/main" xmlns="" id="{E2A85A9E-1CD1-49C4-A6AE-3D6CF6DBCD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347614"/>
              <a:ext cx="2934717" cy="2236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57971587-D462-4A3B-8850-D6A0A7FEA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640" y="3027814"/>
            <a:ext cx="4392488" cy="15482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7500" tIns="35100" rIns="67500" bIns="35100" anchor="b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我们能看见地面上的书，是因为书反射的光进入了我们的眼睛。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62220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664" y="339502"/>
            <a:ext cx="6912768" cy="646329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光遇到物体表面都会发生反射</a:t>
            </a:r>
            <a:r>
              <a:rPr kumimoji="0" lang="en-US" altLang="zh-CN" sz="36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6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xmlns="" id="{57971587-D462-4A3B-8850-D6A0A7FEA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203" y="985831"/>
            <a:ext cx="4392488" cy="2040656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7500" tIns="35100" rIns="67500" bIns="35100" anchor="b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我们能看见黑板上的字，是因为黑板上的字反射的光进入了我们的眼睛。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FAB2875-71C8-4A43-97BF-A6E3FFFE29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1347614"/>
            <a:ext cx="3400000" cy="2809524"/>
          </a:xfrm>
          <a:prstGeom prst="rect">
            <a:avLst/>
          </a:prstGeom>
        </p:spPr>
      </p:pic>
      <p:sp>
        <p:nvSpPr>
          <p:cNvPr id="10" name="Text Box 5">
            <a:extLst>
              <a:ext uri="{FF2B5EF4-FFF2-40B4-BE49-F238E27FC236}">
                <a16:creationId xmlns:a16="http://schemas.microsoft.com/office/drawing/2014/main" xmlns="" id="{EABE9C3D-507F-45E7-AF8D-BA50336D3B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203" y="2931790"/>
            <a:ext cx="4333088" cy="2040656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 wrap="square" lIns="67500" tIns="35100" rIns="67500" bIns="35100" anchor="b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      我们能够看见不发光的物体，是因为物体反射的光进入了我们的眼睛。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662311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82444" y="339502"/>
            <a:ext cx="8409707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一、光的反射定律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1475656" y="912635"/>
            <a:ext cx="54816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   探究光反射时的规律</a:t>
            </a:r>
          </a:p>
        </p:txBody>
      </p:sp>
      <p:sp>
        <p:nvSpPr>
          <p:cNvPr id="9" name="Text Box 30">
            <a:extLst>
              <a:ext uri="{FF2B5EF4-FFF2-40B4-BE49-F238E27FC236}">
                <a16:creationId xmlns:a16="http://schemas.microsoft.com/office/drawing/2014/main" xmlns="" id="{9EE26A74-B7F2-4810-9918-7CCA8FE57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1485768"/>
            <a:ext cx="770485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光反射时遵循什么规律？也就是说，反射光沿什么方向射出？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60538" y="2070543"/>
            <a:ext cx="8253496" cy="2554546"/>
            <a:chOff x="860538" y="2070543"/>
            <a:chExt cx="8253496" cy="2554546"/>
          </a:xfrm>
        </p:grpSpPr>
        <p:sp>
          <p:nvSpPr>
            <p:cNvPr id="10" name="Text Box 30">
              <a:extLst>
                <a:ext uri="{FF2B5EF4-FFF2-40B4-BE49-F238E27FC236}">
                  <a16:creationId xmlns:a16="http://schemas.microsoft.com/office/drawing/2014/main" xmlns="" id="{2A7659CA-1FF9-43DB-A30C-F4C4806109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0538" y="2562986"/>
              <a:ext cx="5223630" cy="2062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把一个平面镜放在水平桌面上，再把一张纸板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ENF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竖直地立在平面镜上、纸板上的直线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垂直于镜面。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xmlns="" id="{F3229DA0-F3CE-4553-A499-FD3C47AB0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17668" y="2070543"/>
              <a:ext cx="3196366" cy="2341371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2843808" y="4894023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609801"/>
                </a:solidFill>
              </a:rPr>
              <a:t>www.21cnjy.com</a:t>
            </a:r>
            <a:endParaRPr lang="zh-CN" altLang="en-US" sz="1000" dirty="0">
              <a:solidFill>
                <a:srgbClr val="6098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321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336129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实验    探究光反射时的规律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96624" y="1062484"/>
            <a:ext cx="8031942" cy="3865912"/>
            <a:chOff x="896624" y="1062484"/>
            <a:chExt cx="8031942" cy="3865912"/>
          </a:xfrm>
        </p:grpSpPr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896624" y="1062484"/>
              <a:ext cx="8031942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1.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使一束光贴着纸板沿某一角度射到</a:t>
              </a:r>
              <a:r>
                <a:rPr lang="en-US" altLang="zh-CN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r>
                <a:rPr lang="zh-CN" altLang="en-US" sz="3200" b="1" dirty="0">
                  <a:solidFill>
                    <a:srgbClr val="0000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点，经平面镜反射，沿另一个方向射出。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341DC413-B3A6-4756-9BA4-71D6F011D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2139702"/>
              <a:ext cx="3338044" cy="278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 Box 30">
            <a:extLst>
              <a:ext uri="{FF2B5EF4-FFF2-40B4-BE49-F238E27FC236}">
                <a16:creationId xmlns:a16="http://schemas.microsoft.com/office/drawing/2014/main" xmlns="" id="{D9A41437-1C5B-4C1C-8181-B3755D5DC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926" y="2566047"/>
            <a:ext cx="438015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在纸板上用笔描出入射光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EO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和反射光</a:t>
            </a: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的径迹。</a:t>
            </a:r>
          </a:p>
        </p:txBody>
      </p:sp>
    </p:spTree>
    <p:extLst>
      <p:ext uri="{BB962C8B-B14F-4D97-AF65-F5344CB8AC3E}">
        <p14:creationId xmlns:p14="http://schemas.microsoft.com/office/powerpoint/2010/main" xmlns="" val="237839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336129"/>
            <a:ext cx="6653852" cy="584773"/>
          </a:xfrm>
          <a:prstGeom prst="rect">
            <a:avLst/>
          </a:prstGeom>
          <a:noFill/>
        </p:spPr>
        <p:txBody>
          <a:bodyPr wrap="square" lIns="91438" tIns="45719" rIns="91438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zh-CN" altLang="en-US" sz="320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实验    探究光反射时的规律</a:t>
            </a:r>
            <a:r>
              <a:rPr kumimoji="0" lang="en-US" altLang="zh-CN" sz="3200" b="0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  </a:t>
            </a:r>
            <a:endParaRPr kumimoji="0" lang="zh-CN" altLang="en-US" sz="3200" b="0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Text Box 30">
            <a:extLst>
              <a:ext uri="{FF2B5EF4-FFF2-40B4-BE49-F238E27FC236}">
                <a16:creationId xmlns:a16="http://schemas.microsoft.com/office/drawing/2014/main" xmlns="" id="{D9A41437-1C5B-4C1C-8181-B3755D5DC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9592" y="932332"/>
            <a:ext cx="763284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改变光束入射角度，多做几次、换用不同颜色的笔记录每次光的径迹。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96BB3E4-C1AB-4C7C-881D-CF9BBF3826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067694"/>
            <a:ext cx="3799289" cy="278301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5712D76-179E-4FB5-B3ED-9A0046830A0E}"/>
              </a:ext>
            </a:extLst>
          </p:cNvPr>
          <p:cNvGrpSpPr/>
          <p:nvPr/>
        </p:nvGrpSpPr>
        <p:grpSpPr>
          <a:xfrm>
            <a:off x="3707904" y="2571750"/>
            <a:ext cx="1224136" cy="1296144"/>
            <a:chOff x="3707904" y="2571750"/>
            <a:chExt cx="1224136" cy="1296144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B9905594-CCE1-45BF-99D9-2E70F3B9949A}"/>
                </a:ext>
              </a:extLst>
            </p:cNvPr>
            <p:cNvCxnSpPr>
              <a:cxnSpLocks/>
            </p:cNvCxnSpPr>
            <p:nvPr/>
          </p:nvCxnSpPr>
          <p:spPr>
            <a:xfrm>
              <a:off x="3707904" y="2571750"/>
              <a:ext cx="1224136" cy="129614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5BA7549-5CC2-47BA-A256-B606F0D6D8A8}"/>
                </a:ext>
              </a:extLst>
            </p:cNvPr>
            <p:cNvCxnSpPr>
              <a:cxnSpLocks/>
            </p:cNvCxnSpPr>
            <p:nvPr/>
          </p:nvCxnSpPr>
          <p:spPr>
            <a:xfrm>
              <a:off x="3851920" y="2715766"/>
              <a:ext cx="576064" cy="614047"/>
            </a:xfrm>
            <a:prstGeom prst="line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11C4467C-8D75-41CA-95E1-1FCADCEE18D2}"/>
              </a:ext>
            </a:extLst>
          </p:cNvPr>
          <p:cNvGrpSpPr/>
          <p:nvPr/>
        </p:nvGrpSpPr>
        <p:grpSpPr>
          <a:xfrm>
            <a:off x="4932040" y="2571750"/>
            <a:ext cx="1152128" cy="1296144"/>
            <a:chOff x="4932040" y="2571750"/>
            <a:chExt cx="1152128" cy="129614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04F11C4-EA07-4434-82BB-CEEA82F229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571750"/>
              <a:ext cx="1152128" cy="129614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6A339A74-4E91-4664-B42C-14235333E5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907260"/>
              <a:ext cx="864096" cy="960634"/>
            </a:xfrm>
            <a:prstGeom prst="line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3B086AA-BB75-435D-8AA5-42F07A3C61E9}"/>
              </a:ext>
            </a:extLst>
          </p:cNvPr>
          <p:cNvGrpSpPr/>
          <p:nvPr/>
        </p:nvGrpSpPr>
        <p:grpSpPr>
          <a:xfrm>
            <a:off x="3396920" y="2750524"/>
            <a:ext cx="1512168" cy="1085240"/>
            <a:chOff x="3707904" y="2571750"/>
            <a:chExt cx="1224136" cy="1296144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6F7C6ED-8872-4E3D-8ACB-2FBEEA483393}"/>
                </a:ext>
              </a:extLst>
            </p:cNvPr>
            <p:cNvCxnSpPr>
              <a:cxnSpLocks/>
            </p:cNvCxnSpPr>
            <p:nvPr/>
          </p:nvCxnSpPr>
          <p:spPr>
            <a:xfrm>
              <a:off x="3707904" y="2571750"/>
              <a:ext cx="1224136" cy="1296144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49D08A57-AB6E-4874-B320-7FB7EBE5C143}"/>
                </a:ext>
              </a:extLst>
            </p:cNvPr>
            <p:cNvCxnSpPr>
              <a:cxnSpLocks/>
            </p:cNvCxnSpPr>
            <p:nvPr/>
          </p:nvCxnSpPr>
          <p:spPr>
            <a:xfrm>
              <a:off x="3851920" y="2715766"/>
              <a:ext cx="576064" cy="614047"/>
            </a:xfrm>
            <a:prstGeom prst="line">
              <a:avLst/>
            </a:prstGeom>
            <a:ln w="19050">
              <a:solidFill>
                <a:srgbClr val="000099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4517D61-CD47-41C8-A4D4-C131B260FA7A}"/>
              </a:ext>
            </a:extLst>
          </p:cNvPr>
          <p:cNvGrpSpPr/>
          <p:nvPr/>
        </p:nvGrpSpPr>
        <p:grpSpPr>
          <a:xfrm>
            <a:off x="4932040" y="2742981"/>
            <a:ext cx="1463112" cy="1117370"/>
            <a:chOff x="4932040" y="2571750"/>
            <a:chExt cx="1152128" cy="1296144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70D02D34-9664-4792-8DD3-DFD4DB492A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571750"/>
              <a:ext cx="1152128" cy="1296144"/>
            </a:xfrm>
            <a:prstGeom prst="line">
              <a:avLst/>
            </a:prstGeom>
            <a:ln w="1905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82D446E4-C102-4378-BDE7-E4D4C1EB56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907260"/>
              <a:ext cx="864096" cy="960634"/>
            </a:xfrm>
            <a:prstGeom prst="line">
              <a:avLst/>
            </a:prstGeom>
            <a:ln w="19050">
              <a:solidFill>
                <a:srgbClr val="000099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7455F77-C6FB-48A3-8D7A-FCC9DCECB15B}"/>
              </a:ext>
            </a:extLst>
          </p:cNvPr>
          <p:cNvGrpSpPr/>
          <p:nvPr/>
        </p:nvGrpSpPr>
        <p:grpSpPr>
          <a:xfrm>
            <a:off x="3396920" y="3170098"/>
            <a:ext cx="1535120" cy="701568"/>
            <a:chOff x="3707904" y="2571750"/>
            <a:chExt cx="1224136" cy="1296144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7F361EC9-405F-4685-A329-EEBA1458B8EA}"/>
                </a:ext>
              </a:extLst>
            </p:cNvPr>
            <p:cNvCxnSpPr>
              <a:cxnSpLocks/>
            </p:cNvCxnSpPr>
            <p:nvPr/>
          </p:nvCxnSpPr>
          <p:spPr>
            <a:xfrm>
              <a:off x="3707904" y="2571750"/>
              <a:ext cx="1224136" cy="129614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2D650719-F712-4639-B2EA-2A400224E6BA}"/>
                </a:ext>
              </a:extLst>
            </p:cNvPr>
            <p:cNvCxnSpPr>
              <a:cxnSpLocks/>
            </p:cNvCxnSpPr>
            <p:nvPr/>
          </p:nvCxnSpPr>
          <p:spPr>
            <a:xfrm>
              <a:off x="3851920" y="2715766"/>
              <a:ext cx="576064" cy="614047"/>
            </a:xfrm>
            <a:prstGeom prst="line">
              <a:avLst/>
            </a:prstGeom>
            <a:ln w="19050">
              <a:solidFill>
                <a:srgbClr val="FFC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82E62774-6844-44BC-92E5-6E646AEEA15F}"/>
              </a:ext>
            </a:extLst>
          </p:cNvPr>
          <p:cNvGrpSpPr/>
          <p:nvPr/>
        </p:nvGrpSpPr>
        <p:grpSpPr>
          <a:xfrm>
            <a:off x="4932038" y="3032215"/>
            <a:ext cx="1656185" cy="841807"/>
            <a:chOff x="4932040" y="2571750"/>
            <a:chExt cx="1152128" cy="1296144"/>
          </a:xfrm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9E19302D-87D8-4310-86A6-F2F79A97BC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571750"/>
              <a:ext cx="1152128" cy="1296144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62BA4022-D5A6-40BF-BBE1-E311AA5DE2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32040" y="2907260"/>
              <a:ext cx="864096" cy="960634"/>
            </a:xfrm>
            <a:prstGeom prst="line">
              <a:avLst/>
            </a:prstGeom>
            <a:ln w="19050">
              <a:solidFill>
                <a:srgbClr val="FFC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25328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模板2">
  <a:themeElements>
    <a:clrScheme name="21世纪教育网精品课件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pFill/>
        <a:ln w="9525">
          <a:noFill/>
          <a:miter lim="800000"/>
          <a:headEnd/>
          <a:tailEnd/>
        </a:ln>
      </a:spPr>
      <a:bodyPr wrap="none" lIns="68580" tIns="34290" rIns="68580" bIns="34290" anchor="ctr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sz="2000" b="1" dirty="0">
            <a:latin typeface="微软雅黑" pitchFamily="34" charset="-122"/>
            <a:ea typeface="微软雅黑" pitchFamily="34" charset="-122"/>
          </a:defRPr>
        </a:defPPr>
      </a:lstStyle>
    </a:spDef>
  </a:objectDefaults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4_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5_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5.1欧姆定律（1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21世纪教育网精品课件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1世纪教育网精品课件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世纪教育网精品课件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世纪教育网精品课件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模板2</Template>
  <TotalTime>2824</TotalTime>
  <Words>2194</Words>
  <Application>Microsoft Office PowerPoint</Application>
  <PresentationFormat>全屏显示(16:9)</PresentationFormat>
  <Paragraphs>136</Paragraphs>
  <Slides>33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模板2</vt:lpstr>
      <vt:lpstr>默认设计模板</vt:lpstr>
      <vt:lpstr>14_5.1欧姆定律（1）</vt:lpstr>
      <vt:lpstr>15_5.1欧姆定律（1）</vt:lpstr>
      <vt:lpstr>5_5.1欧姆定律（1）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Company>ASUSTeK Computer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Administrator</cp:lastModifiedBy>
  <cp:revision>326</cp:revision>
  <dcterms:created xsi:type="dcterms:W3CDTF">2008-10-13T16:48:40Z</dcterms:created>
  <dcterms:modified xsi:type="dcterms:W3CDTF">2018-10-28T06:52:24Z</dcterms:modified>
</cp:coreProperties>
</file>