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media/audio1.bin" ContentType="audio/unknown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85" r:id="rId2"/>
    <p:sldId id="360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33" r:id="rId12"/>
    <p:sldId id="415" r:id="rId13"/>
    <p:sldId id="416" r:id="rId14"/>
    <p:sldId id="417" r:id="rId15"/>
    <p:sldId id="418" r:id="rId16"/>
    <p:sldId id="420" r:id="rId17"/>
    <p:sldId id="421" r:id="rId18"/>
    <p:sldId id="422" r:id="rId19"/>
    <p:sldId id="424" r:id="rId20"/>
    <p:sldId id="425" r:id="rId21"/>
    <p:sldId id="427" r:id="rId22"/>
    <p:sldId id="431" r:id="rId23"/>
    <p:sldId id="426" r:id="rId24"/>
    <p:sldId id="428" r:id="rId25"/>
    <p:sldId id="429" r:id="rId26"/>
    <p:sldId id="430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4" r:id="rId37"/>
    <p:sldId id="445" r:id="rId38"/>
    <p:sldId id="446" r:id="rId39"/>
    <p:sldId id="448" r:id="rId40"/>
    <p:sldId id="449" r:id="rId41"/>
    <p:sldId id="452" r:id="rId42"/>
    <p:sldId id="455" r:id="rId43"/>
    <p:sldId id="456" r:id="rId44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ng shu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65" autoAdjust="0"/>
  </p:normalViewPr>
  <p:slideViewPr>
    <p:cSldViewPr>
      <p:cViewPr>
        <p:scale>
          <a:sx n="99" d="100"/>
          <a:sy n="99" d="100"/>
        </p:scale>
        <p:origin x="-104" y="-456"/>
      </p:cViewPr>
      <p:guideLst>
        <p:guide orient="horz" pos="935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9-03T19:19:08.421" idx="2">
    <p:pos x="123" y="123"/>
    <p:text>利用两个物理量的比值，可以定义一个新的物理量，这种方法叫比值定义法。
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440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audio" Target="../media/audio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Relationship Id="rId3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Relationship Id="rId3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1.docx"/><Relationship Id="rId4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2214563"/>
            <a:ext cx="73802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第二章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运动的世界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3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快与慢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/>
          <p:nvPr/>
        </p:nvSpPr>
        <p:spPr>
          <a:xfrm>
            <a:off x="836585" y="548680"/>
            <a:ext cx="649711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4.</a:t>
            </a:r>
            <a:r>
              <a:rPr lang="en-US" sz="3200" b="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sz="3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39" name="Shape 739"/>
          <p:cNvSpPr/>
          <p:nvPr/>
        </p:nvSpPr>
        <p:spPr>
          <a:xfrm>
            <a:off x="1556665" y="548680"/>
            <a:ext cx="234050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rgbClr val="FF0000"/>
                </a:solidFill>
                <a:latin typeface="+mn-ea"/>
                <a:ea typeface="+mn-ea"/>
              </a:rPr>
              <a:t>国际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单位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:</a:t>
            </a:r>
          </a:p>
        </p:txBody>
      </p:sp>
      <p:sp>
        <p:nvSpPr>
          <p:cNvPr id="740" name="Shape 740"/>
          <p:cNvSpPr/>
          <p:nvPr/>
        </p:nvSpPr>
        <p:spPr>
          <a:xfrm>
            <a:off x="4138060" y="548680"/>
            <a:ext cx="137904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m/s</a:t>
            </a:r>
          </a:p>
        </p:txBody>
      </p:sp>
      <p:sp>
        <p:nvSpPr>
          <p:cNvPr id="741" name="Shape 741"/>
          <p:cNvSpPr/>
          <p:nvPr/>
        </p:nvSpPr>
        <p:spPr>
          <a:xfrm>
            <a:off x="1556666" y="1443181"/>
            <a:ext cx="2769132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rgbClr val="FF0000"/>
                </a:solidFill>
                <a:latin typeface="+mn-ea"/>
                <a:ea typeface="+mn-ea"/>
              </a:rPr>
              <a:t>常用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单位:</a:t>
            </a:r>
          </a:p>
        </p:txBody>
      </p:sp>
      <p:sp>
        <p:nvSpPr>
          <p:cNvPr id="742" name="Shape 742"/>
          <p:cNvSpPr/>
          <p:nvPr/>
        </p:nvSpPr>
        <p:spPr>
          <a:xfrm>
            <a:off x="4138060" y="1420906"/>
            <a:ext cx="164907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km/h</a:t>
            </a:r>
          </a:p>
        </p:txBody>
      </p:sp>
      <p:sp>
        <p:nvSpPr>
          <p:cNvPr id="743" name="Shape 743"/>
          <p:cNvSpPr/>
          <p:nvPr/>
        </p:nvSpPr>
        <p:spPr>
          <a:xfrm>
            <a:off x="2591780" y="2528900"/>
            <a:ext cx="3118462" cy="5625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1m/s=3.6km/h</a:t>
            </a:r>
          </a:p>
        </p:txBody>
      </p:sp>
      <p:sp>
        <p:nvSpPr>
          <p:cNvPr id="14" name="Shape 743"/>
          <p:cNvSpPr/>
          <p:nvPr/>
        </p:nvSpPr>
        <p:spPr>
          <a:xfrm>
            <a:off x="537582" y="4074376"/>
            <a:ext cx="3118462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en-US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0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m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/s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=</a:t>
            </a:r>
            <a:r>
              <a:rPr lang="en-US" sz="3200" b="0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lang="en-US" altLang="zh-CN" sz="3200" b="0" u="sng" dirty="0" smtClean="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en-US" sz="3200" b="0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km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/h</a:t>
            </a:r>
          </a:p>
        </p:txBody>
      </p:sp>
      <p:sp>
        <p:nvSpPr>
          <p:cNvPr id="15" name="Shape 743"/>
          <p:cNvSpPr/>
          <p:nvPr/>
        </p:nvSpPr>
        <p:spPr>
          <a:xfrm>
            <a:off x="537582" y="5000176"/>
            <a:ext cx="3118462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m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/s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=</a:t>
            </a:r>
            <a:r>
              <a:rPr lang="en-US" sz="3200" b="0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lang="en-US" altLang="zh-CN" sz="3200" b="0" u="sng" dirty="0" smtClean="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en-US" sz="3200" b="0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km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/h</a:t>
            </a:r>
          </a:p>
        </p:txBody>
      </p:sp>
      <p:sp>
        <p:nvSpPr>
          <p:cNvPr id="17" name="Shape 743"/>
          <p:cNvSpPr/>
          <p:nvPr/>
        </p:nvSpPr>
        <p:spPr>
          <a:xfrm>
            <a:off x="5202070" y="4074376"/>
            <a:ext cx="3118462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72km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/h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=</a:t>
            </a:r>
            <a:r>
              <a:rPr lang="is-IS" altLang="zh-CN" sz="3200" b="0" u="sng" dirty="0" smtClean="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is-IS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m</a:t>
            </a:r>
            <a:r>
              <a:rPr lang="is-IS" altLang="zh-CN" sz="3200" b="0" dirty="0">
                <a:solidFill>
                  <a:schemeClr val="tx1"/>
                </a:solidFill>
                <a:latin typeface="+mn-ea"/>
                <a:ea typeface="+mn-ea"/>
              </a:rPr>
              <a:t>/s</a:t>
            </a:r>
            <a:endParaRPr sz="3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8" name="Shape 743"/>
          <p:cNvSpPr/>
          <p:nvPr/>
        </p:nvSpPr>
        <p:spPr>
          <a:xfrm>
            <a:off x="5202070" y="5004175"/>
            <a:ext cx="3118462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en-US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08km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/h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=</a:t>
            </a:r>
            <a:r>
              <a:rPr lang="is-IS" altLang="zh-CN" sz="3200" b="0" u="sng" dirty="0" smtClean="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lang="is-IS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m</a:t>
            </a:r>
            <a:r>
              <a:rPr lang="is-IS" altLang="zh-CN" sz="3200" b="0" dirty="0">
                <a:solidFill>
                  <a:schemeClr val="tx1"/>
                </a:solidFill>
                <a:latin typeface="+mn-ea"/>
                <a:ea typeface="+mn-ea"/>
              </a:rPr>
              <a:t>/s</a:t>
            </a:r>
            <a:endParaRPr sz="3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54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 animBg="1" advAuto="0"/>
      <p:bldP spid="740" grpId="0" animBg="1" advAuto="0"/>
      <p:bldP spid="741" grpId="0" animBg="1" advAuto="0"/>
      <p:bldP spid="742" grpId="0" animBg="1" advAuto="0"/>
      <p:bldP spid="743" grpId="0" animBg="1" advAuto="0"/>
      <p:bldP spid="14" grpId="0" animBg="1" advAuto="0"/>
      <p:bldP spid="15" grpId="0" animBg="1" advAuto="0"/>
      <p:bldP spid="17" grpId="0" animBg="1" advAuto="0"/>
      <p:bldP spid="1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337810" y="1705012"/>
            <a:ext cx="1098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altLang="zh-CN" sz="2800" b="1" dirty="0">
                <a:solidFill>
                  <a:schemeClr val="tx1"/>
                </a:solidFill>
              </a:rPr>
              <a:t>1m/s=</a:t>
            </a:r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2597950" y="1490210"/>
            <a:ext cx="1343000" cy="962025"/>
            <a:chOff x="0" y="0"/>
            <a:chExt cx="720" cy="606"/>
          </a:xfrm>
        </p:grpSpPr>
        <p:grpSp>
          <p:nvGrpSpPr>
            <p:cNvPr id="112645" name="Group 5"/>
            <p:cNvGrpSpPr>
              <a:grpSpLocks/>
            </p:cNvGrpSpPr>
            <p:nvPr/>
          </p:nvGrpSpPr>
          <p:grpSpPr bwMode="auto">
            <a:xfrm>
              <a:off x="0" y="0"/>
              <a:ext cx="480" cy="606"/>
              <a:chOff x="0" y="0"/>
              <a:chExt cx="480" cy="606"/>
            </a:xfrm>
          </p:grpSpPr>
          <p:sp>
            <p:nvSpPr>
              <p:cNvPr id="112646" name="Text Box 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3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>
                    <a:solidFill>
                      <a:schemeClr val="tx1"/>
                    </a:solidFill>
                  </a:rPr>
                  <a:t>1m</a:t>
                </a:r>
              </a:p>
            </p:txBody>
          </p:sp>
          <p:sp>
            <p:nvSpPr>
              <p:cNvPr id="112647" name="Text Box 7"/>
              <p:cNvSpPr txBox="1">
                <a:spLocks noChangeArrowheads="1"/>
              </p:cNvSpPr>
              <p:nvPr/>
            </p:nvSpPr>
            <p:spPr bwMode="auto">
              <a:xfrm>
                <a:off x="48" y="279"/>
                <a:ext cx="43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>
                    <a:solidFill>
                      <a:schemeClr val="tx1"/>
                    </a:solidFill>
                  </a:rPr>
                  <a:t>1s</a:t>
                </a:r>
              </a:p>
            </p:txBody>
          </p:sp>
          <p:sp>
            <p:nvSpPr>
              <p:cNvPr id="112648" name="Line 8"/>
              <p:cNvSpPr>
                <a:spLocks noChangeShapeType="1"/>
              </p:cNvSpPr>
              <p:nvPr/>
            </p:nvSpPr>
            <p:spPr bwMode="auto">
              <a:xfrm>
                <a:off x="48" y="327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12649" name="Text Box 9"/>
            <p:cNvSpPr txBox="1">
              <a:spLocks noChangeArrowheads="1"/>
            </p:cNvSpPr>
            <p:nvPr/>
          </p:nvSpPr>
          <p:spPr bwMode="auto">
            <a:xfrm>
              <a:off x="528" y="192"/>
              <a:ext cx="1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0" lang="en-US" altLang="zh-CN">
                  <a:solidFill>
                    <a:schemeClr val="tx1"/>
                  </a:solidFill>
                </a:rPr>
                <a:t>=</a:t>
              </a:r>
            </a:p>
          </p:txBody>
        </p:sp>
      </p:grpSp>
      <p:grpSp>
        <p:nvGrpSpPr>
          <p:cNvPr id="112650" name="Group 10"/>
          <p:cNvGrpSpPr>
            <a:grpSpLocks/>
          </p:cNvGrpSpPr>
          <p:nvPr/>
        </p:nvGrpSpPr>
        <p:grpSpPr bwMode="auto">
          <a:xfrm>
            <a:off x="4321950" y="2023610"/>
            <a:ext cx="1220788" cy="1052512"/>
            <a:chOff x="0" y="0"/>
            <a:chExt cx="769" cy="663"/>
          </a:xfrm>
        </p:grpSpPr>
        <p:grpSp>
          <p:nvGrpSpPr>
            <p:cNvPr id="112651" name="Group 11"/>
            <p:cNvGrpSpPr>
              <a:grpSpLocks/>
            </p:cNvGrpSpPr>
            <p:nvPr/>
          </p:nvGrpSpPr>
          <p:grpSpPr bwMode="auto">
            <a:xfrm>
              <a:off x="0" y="0"/>
              <a:ext cx="672" cy="663"/>
              <a:chOff x="0" y="0"/>
              <a:chExt cx="672" cy="663"/>
            </a:xfrm>
          </p:grpSpPr>
          <p:sp>
            <p:nvSpPr>
              <p:cNvPr id="112652" name="Text Box 12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43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12653" name="Text Box 13"/>
              <p:cNvSpPr txBox="1">
                <a:spLocks noChangeArrowheads="1"/>
              </p:cNvSpPr>
              <p:nvPr/>
            </p:nvSpPr>
            <p:spPr bwMode="auto">
              <a:xfrm>
                <a:off x="0" y="336"/>
                <a:ext cx="67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>
                    <a:solidFill>
                      <a:schemeClr val="tx1"/>
                    </a:solidFill>
                  </a:rPr>
                  <a:t>3600</a:t>
                </a:r>
              </a:p>
            </p:txBody>
          </p:sp>
          <p:sp>
            <p:nvSpPr>
              <p:cNvPr id="112654" name="Line 14"/>
              <p:cNvSpPr>
                <a:spLocks noChangeShapeType="1"/>
              </p:cNvSpPr>
              <p:nvPr/>
            </p:nvSpPr>
            <p:spPr bwMode="auto">
              <a:xfrm>
                <a:off x="48" y="336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12655" name="Text Box 15"/>
            <p:cNvSpPr txBox="1">
              <a:spLocks noChangeArrowheads="1"/>
            </p:cNvSpPr>
            <p:nvPr/>
          </p:nvSpPr>
          <p:spPr bwMode="auto">
            <a:xfrm>
              <a:off x="528" y="160"/>
              <a:ext cx="24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0" lang="en-US" altLang="zh-CN" sz="2800" b="1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112656" name="Group 16"/>
          <p:cNvGrpSpPr>
            <a:grpSpLocks/>
          </p:cNvGrpSpPr>
          <p:nvPr/>
        </p:nvGrpSpPr>
        <p:grpSpPr bwMode="auto">
          <a:xfrm>
            <a:off x="3903095" y="985385"/>
            <a:ext cx="1790455" cy="962025"/>
            <a:chOff x="0" y="0"/>
            <a:chExt cx="960" cy="606"/>
          </a:xfrm>
        </p:grpSpPr>
        <p:grpSp>
          <p:nvGrpSpPr>
            <p:cNvPr id="112657" name="Group 17"/>
            <p:cNvGrpSpPr>
              <a:grpSpLocks/>
            </p:cNvGrpSpPr>
            <p:nvPr/>
          </p:nvGrpSpPr>
          <p:grpSpPr bwMode="auto">
            <a:xfrm>
              <a:off x="0" y="0"/>
              <a:ext cx="576" cy="606"/>
              <a:chOff x="0" y="0"/>
              <a:chExt cx="576" cy="606"/>
            </a:xfrm>
          </p:grpSpPr>
          <p:sp>
            <p:nvSpPr>
              <p:cNvPr id="112658" name="Text Box 1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43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12659" name="Text Box 19"/>
              <p:cNvSpPr txBox="1">
                <a:spLocks noChangeArrowheads="1"/>
              </p:cNvSpPr>
              <p:nvPr/>
            </p:nvSpPr>
            <p:spPr bwMode="auto">
              <a:xfrm>
                <a:off x="0" y="279"/>
                <a:ext cx="576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 dirty="0">
                    <a:solidFill>
                      <a:schemeClr val="tx1"/>
                    </a:solidFill>
                  </a:rPr>
                  <a:t>1000</a:t>
                </a:r>
              </a:p>
            </p:txBody>
          </p:sp>
          <p:sp>
            <p:nvSpPr>
              <p:cNvPr id="112660" name="Line 20"/>
              <p:cNvSpPr>
                <a:spLocks noChangeShapeType="1"/>
              </p:cNvSpPr>
              <p:nvPr/>
            </p:nvSpPr>
            <p:spPr bwMode="auto">
              <a:xfrm>
                <a:off x="48" y="288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12661" name="Text Box 21"/>
            <p:cNvSpPr txBox="1">
              <a:spLocks noChangeArrowheads="1"/>
            </p:cNvSpPr>
            <p:nvPr/>
          </p:nvSpPr>
          <p:spPr bwMode="auto">
            <a:xfrm>
              <a:off x="532" y="90"/>
              <a:ext cx="4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0" lang="en-US" altLang="zh-CN" sz="2800" b="1">
                  <a:solidFill>
                    <a:schemeClr val="tx1"/>
                  </a:solidFill>
                </a:rPr>
                <a:t>km</a:t>
              </a:r>
            </a:p>
          </p:txBody>
        </p:sp>
      </p:grpSp>
      <p:sp>
        <p:nvSpPr>
          <p:cNvPr id="112662" name="Line 22"/>
          <p:cNvSpPr>
            <a:spLocks noChangeShapeType="1"/>
          </p:cNvSpPr>
          <p:nvPr/>
        </p:nvSpPr>
        <p:spPr bwMode="auto">
          <a:xfrm>
            <a:off x="4169550" y="202361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12663" name="Text Box 23"/>
          <p:cNvSpPr txBox="1">
            <a:spLocks noChangeArrowheads="1"/>
          </p:cNvSpPr>
          <p:nvPr/>
        </p:nvSpPr>
        <p:spPr bwMode="auto">
          <a:xfrm>
            <a:off x="5922150" y="1718810"/>
            <a:ext cx="1828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altLang="zh-CN" sz="2800" b="1">
                <a:solidFill>
                  <a:schemeClr val="tx1"/>
                </a:solidFill>
              </a:rPr>
              <a:t>=3.6km/h</a:t>
            </a:r>
          </a:p>
        </p:txBody>
      </p:sp>
      <p:sp>
        <p:nvSpPr>
          <p:cNvPr id="112675" name="Text Box 35"/>
          <p:cNvSpPr txBox="1">
            <a:spLocks noChangeArrowheads="1"/>
          </p:cNvSpPr>
          <p:nvPr/>
        </p:nvSpPr>
        <p:spPr bwMode="auto">
          <a:xfrm>
            <a:off x="1537320" y="4034547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altLang="zh-CN" sz="2800" b="1">
                <a:solidFill>
                  <a:schemeClr val="tx1"/>
                </a:solidFill>
              </a:rPr>
              <a:t>1km/h=</a:t>
            </a:r>
          </a:p>
        </p:txBody>
      </p:sp>
      <p:grpSp>
        <p:nvGrpSpPr>
          <p:cNvPr id="112676" name="Group 36"/>
          <p:cNvGrpSpPr>
            <a:grpSpLocks/>
          </p:cNvGrpSpPr>
          <p:nvPr/>
        </p:nvGrpSpPr>
        <p:grpSpPr bwMode="auto">
          <a:xfrm>
            <a:off x="5652120" y="3744035"/>
            <a:ext cx="1876425" cy="1052512"/>
            <a:chOff x="0" y="0"/>
            <a:chExt cx="1182" cy="663"/>
          </a:xfrm>
        </p:grpSpPr>
        <p:sp>
          <p:nvSpPr>
            <p:cNvPr id="112677" name="Text Box 37"/>
            <p:cNvSpPr txBox="1">
              <a:spLocks noChangeArrowheads="1"/>
            </p:cNvSpPr>
            <p:nvPr/>
          </p:nvSpPr>
          <p:spPr bwMode="auto">
            <a:xfrm>
              <a:off x="0" y="209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0" lang="en-US" altLang="zh-CN" b="1">
                  <a:solidFill>
                    <a:schemeClr val="tx1"/>
                  </a:solidFill>
                </a:rPr>
                <a:t>=</a:t>
              </a:r>
            </a:p>
          </p:txBody>
        </p:sp>
        <p:grpSp>
          <p:nvGrpSpPr>
            <p:cNvPr id="112678" name="Group 38"/>
            <p:cNvGrpSpPr>
              <a:grpSpLocks/>
            </p:cNvGrpSpPr>
            <p:nvPr/>
          </p:nvGrpSpPr>
          <p:grpSpPr bwMode="auto">
            <a:xfrm>
              <a:off x="202" y="0"/>
              <a:ext cx="980" cy="663"/>
              <a:chOff x="0" y="0"/>
              <a:chExt cx="980" cy="663"/>
            </a:xfrm>
          </p:grpSpPr>
          <p:grpSp>
            <p:nvGrpSpPr>
              <p:cNvPr id="112679" name="Group 39"/>
              <p:cNvGrpSpPr>
                <a:grpSpLocks/>
              </p:cNvGrpSpPr>
              <p:nvPr/>
            </p:nvGrpSpPr>
            <p:grpSpPr bwMode="auto">
              <a:xfrm>
                <a:off x="0" y="0"/>
                <a:ext cx="672" cy="663"/>
                <a:chOff x="0" y="0"/>
                <a:chExt cx="672" cy="663"/>
              </a:xfrm>
            </p:grpSpPr>
            <p:sp>
              <p:nvSpPr>
                <p:cNvPr id="112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144" y="0"/>
                  <a:ext cx="432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kumimoji="0" lang="en-US" altLang="zh-CN" sz="2800" b="1">
                      <a:solidFill>
                        <a:schemeClr val="tx1"/>
                      </a:solidFill>
                    </a:rPr>
                    <a:t>5</a:t>
                  </a:r>
                </a:p>
              </p:txBody>
            </p:sp>
            <p:sp>
              <p:nvSpPr>
                <p:cNvPr id="11268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0" y="336"/>
                  <a:ext cx="672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kumimoji="0" lang="en-US" altLang="zh-CN" sz="2800" b="1">
                      <a:solidFill>
                        <a:schemeClr val="tx1"/>
                      </a:solidFill>
                    </a:rPr>
                    <a:t> 18</a:t>
                  </a:r>
                </a:p>
              </p:txBody>
            </p:sp>
            <p:sp>
              <p:nvSpPr>
                <p:cNvPr id="112682" name="Line 42"/>
                <p:cNvSpPr>
                  <a:spLocks noChangeShapeType="1"/>
                </p:cNvSpPr>
                <p:nvPr/>
              </p:nvSpPr>
              <p:spPr bwMode="auto">
                <a:xfrm>
                  <a:off x="48" y="336"/>
                  <a:ext cx="4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  <p:sp>
            <p:nvSpPr>
              <p:cNvPr id="112683" name="Text Box 43"/>
              <p:cNvSpPr txBox="1">
                <a:spLocks noChangeArrowheads="1"/>
              </p:cNvSpPr>
              <p:nvPr/>
            </p:nvSpPr>
            <p:spPr bwMode="auto">
              <a:xfrm>
                <a:off x="528" y="160"/>
                <a:ext cx="4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0" lang="en-US" altLang="zh-CN" sz="2800" b="1">
                    <a:solidFill>
                      <a:schemeClr val="tx1"/>
                    </a:solidFill>
                  </a:rPr>
                  <a:t>m/s</a:t>
                </a:r>
              </a:p>
            </p:txBody>
          </p:sp>
        </p:grpSp>
      </p:grpSp>
      <p:grpSp>
        <p:nvGrpSpPr>
          <p:cNvPr id="112684" name="Group 44"/>
          <p:cNvGrpSpPr>
            <a:grpSpLocks/>
          </p:cNvGrpSpPr>
          <p:nvPr/>
        </p:nvGrpSpPr>
        <p:grpSpPr bwMode="auto">
          <a:xfrm>
            <a:off x="4356720" y="3729747"/>
            <a:ext cx="1631950" cy="998538"/>
            <a:chOff x="0" y="0"/>
            <a:chExt cx="1028" cy="629"/>
          </a:xfrm>
        </p:grpSpPr>
        <p:sp>
          <p:nvSpPr>
            <p:cNvPr id="112685" name="Text Box 45"/>
            <p:cNvSpPr txBox="1">
              <a:spLocks noChangeArrowheads="1"/>
            </p:cNvSpPr>
            <p:nvPr/>
          </p:nvSpPr>
          <p:spPr bwMode="auto">
            <a:xfrm>
              <a:off x="0" y="0"/>
              <a:ext cx="10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0" lang="en-US" altLang="zh-CN" sz="2800" b="1">
                  <a:solidFill>
                    <a:schemeClr val="tx1"/>
                  </a:solidFill>
                </a:rPr>
                <a:t>1000m</a:t>
              </a:r>
            </a:p>
          </p:txBody>
        </p:sp>
        <p:sp>
          <p:nvSpPr>
            <p:cNvPr id="112686" name="Text Box 46"/>
            <p:cNvSpPr txBox="1">
              <a:spLocks noChangeArrowheads="1"/>
            </p:cNvSpPr>
            <p:nvPr/>
          </p:nvSpPr>
          <p:spPr bwMode="auto">
            <a:xfrm>
              <a:off x="0" y="28"/>
              <a:ext cx="78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0" lang="en-US" altLang="zh-CN" sz="2800" b="1" dirty="0">
                  <a:solidFill>
                    <a:schemeClr val="tx1"/>
                  </a:solidFill>
                </a:rPr>
                <a:t> 3600s</a:t>
              </a:r>
            </a:p>
          </p:txBody>
        </p:sp>
        <p:sp>
          <p:nvSpPr>
            <p:cNvPr id="112687" name="Line 47"/>
            <p:cNvSpPr>
              <a:spLocks noChangeShapeType="1"/>
            </p:cNvSpPr>
            <p:nvPr/>
          </p:nvSpPr>
          <p:spPr bwMode="auto">
            <a:xfrm>
              <a:off x="48" y="33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112688" name="Group 48"/>
          <p:cNvGrpSpPr>
            <a:grpSpLocks/>
          </p:cNvGrpSpPr>
          <p:nvPr/>
        </p:nvGrpSpPr>
        <p:grpSpPr bwMode="auto">
          <a:xfrm>
            <a:off x="2908920" y="3805947"/>
            <a:ext cx="1600200" cy="976313"/>
            <a:chOff x="0" y="0"/>
            <a:chExt cx="1008" cy="615"/>
          </a:xfrm>
        </p:grpSpPr>
        <p:grpSp>
          <p:nvGrpSpPr>
            <p:cNvPr id="112689" name="Group 49"/>
            <p:cNvGrpSpPr>
              <a:grpSpLocks/>
            </p:cNvGrpSpPr>
            <p:nvPr/>
          </p:nvGrpSpPr>
          <p:grpSpPr bwMode="auto">
            <a:xfrm>
              <a:off x="0" y="0"/>
              <a:ext cx="816" cy="615"/>
              <a:chOff x="0" y="0"/>
              <a:chExt cx="816" cy="615"/>
            </a:xfrm>
          </p:grpSpPr>
          <p:sp>
            <p:nvSpPr>
              <p:cNvPr id="112690" name="Text Box 5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576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>
                    <a:solidFill>
                      <a:schemeClr val="tx1"/>
                    </a:solidFill>
                  </a:rPr>
                  <a:t>1km</a:t>
                </a:r>
              </a:p>
            </p:txBody>
          </p:sp>
          <p:sp>
            <p:nvSpPr>
              <p:cNvPr id="112691" name="Text Box 51"/>
              <p:cNvSpPr txBox="1">
                <a:spLocks noChangeArrowheads="1"/>
              </p:cNvSpPr>
              <p:nvPr/>
            </p:nvSpPr>
            <p:spPr bwMode="auto">
              <a:xfrm>
                <a:off x="48" y="288"/>
                <a:ext cx="76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kumimoji="0" lang="en-US" altLang="zh-CN" sz="2800" b="1">
                    <a:solidFill>
                      <a:schemeClr val="tx1"/>
                    </a:solidFill>
                  </a:rPr>
                  <a:t>1h</a:t>
                </a:r>
              </a:p>
            </p:txBody>
          </p:sp>
          <p:sp>
            <p:nvSpPr>
              <p:cNvPr id="112692" name="Line 52"/>
              <p:cNvSpPr>
                <a:spLocks noChangeShapeType="1"/>
              </p:cNvSpPr>
              <p:nvPr/>
            </p:nvSpPr>
            <p:spPr bwMode="auto">
              <a:xfrm>
                <a:off x="48" y="336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12693" name="Text Box 53"/>
            <p:cNvSpPr txBox="1">
              <a:spLocks noChangeArrowheads="1"/>
            </p:cNvSpPr>
            <p:nvPr/>
          </p:nvSpPr>
          <p:spPr bwMode="auto">
            <a:xfrm>
              <a:off x="624" y="144"/>
              <a:ext cx="38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0" lang="en-US" altLang="zh-CN" sz="2800" b="1">
                  <a:solidFill>
                    <a:schemeClr val="tx1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1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12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2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 autoUpdateAnimBg="0"/>
      <p:bldP spid="112662" grpId="0" animBg="1"/>
      <p:bldP spid="112663" grpId="0" animBg="1" autoUpdateAnimBg="0"/>
      <p:bldP spid="11267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634686093141502500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742" y="1217144"/>
            <a:ext cx="3140051" cy="257533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54" name="Shape 754"/>
          <p:cNvSpPr/>
          <p:nvPr/>
        </p:nvSpPr>
        <p:spPr>
          <a:xfrm>
            <a:off x="4217435" y="1847539"/>
            <a:ext cx="179486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>
                <a:solidFill>
                  <a:schemeClr val="tx1"/>
                </a:solidFill>
                <a:latin typeface="+mn-ea"/>
                <a:ea typeface="+mn-ea"/>
              </a:rPr>
              <a:t>人步行：</a:t>
            </a:r>
          </a:p>
        </p:txBody>
      </p:sp>
      <p:sp>
        <p:nvSpPr>
          <p:cNvPr id="755" name="Shape 755"/>
          <p:cNvSpPr/>
          <p:nvPr/>
        </p:nvSpPr>
        <p:spPr>
          <a:xfrm>
            <a:off x="5804773" y="1847539"/>
            <a:ext cx="2334506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>
                <a:solidFill>
                  <a:schemeClr val="tx1"/>
                </a:solidFill>
                <a:latin typeface="+mn-ea"/>
                <a:ea typeface="+mn-ea"/>
              </a:rPr>
              <a:t>约1-1.5m/s</a:t>
            </a:r>
          </a:p>
        </p:txBody>
      </p:sp>
      <p:pic>
        <p:nvPicPr>
          <p:cNvPr id="756" name="88f09b01jw1e5ls7leyotg206f05cjrr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278" y="3841518"/>
            <a:ext cx="3148980" cy="2617334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Shape 757"/>
          <p:cNvSpPr/>
          <p:nvPr/>
        </p:nvSpPr>
        <p:spPr>
          <a:xfrm>
            <a:off x="4295862" y="4187907"/>
            <a:ext cx="179486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>
                <a:solidFill>
                  <a:schemeClr val="tx1"/>
                </a:solidFill>
                <a:latin typeface="+mn-ea"/>
                <a:ea typeface="+mn-ea"/>
              </a:rPr>
              <a:t>自行车：</a:t>
            </a:r>
          </a:p>
        </p:txBody>
      </p:sp>
      <p:sp>
        <p:nvSpPr>
          <p:cNvPr id="758" name="Shape 758"/>
          <p:cNvSpPr/>
          <p:nvPr/>
        </p:nvSpPr>
        <p:spPr>
          <a:xfrm>
            <a:off x="6016372" y="4187907"/>
            <a:ext cx="1562124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>
                <a:solidFill>
                  <a:schemeClr val="tx1"/>
                </a:solidFill>
                <a:latin typeface="+mn-ea"/>
                <a:ea typeface="+mn-ea"/>
              </a:rPr>
              <a:t>约5m/s</a:t>
            </a:r>
          </a:p>
        </p:txBody>
      </p:sp>
      <p:sp>
        <p:nvSpPr>
          <p:cNvPr id="762" name="Shape 762"/>
          <p:cNvSpPr/>
          <p:nvPr/>
        </p:nvSpPr>
        <p:spPr>
          <a:xfrm>
            <a:off x="319626" y="330462"/>
            <a:ext cx="479524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三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CN" altLang="en-US" sz="3200" b="0" dirty="0" smtClean="0">
                <a:solidFill>
                  <a:schemeClr val="tx1"/>
                </a:solidFill>
                <a:latin typeface="+mn-ea"/>
                <a:ea typeface="+mn-ea"/>
              </a:rPr>
              <a:t>常见运动</a:t>
            </a:r>
            <a:r>
              <a:rPr sz="3200" b="0" dirty="0" err="1" smtClean="0">
                <a:solidFill>
                  <a:schemeClr val="tx1"/>
                </a:solidFill>
                <a:latin typeface="+mn-ea"/>
                <a:ea typeface="+mn-ea"/>
              </a:rPr>
              <a:t>速度</a:t>
            </a:r>
            <a:endParaRPr sz="3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556990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" grpId="0" animBg="1" advAuto="0"/>
      <p:bldP spid="755" grpId="0" animBg="1" advAuto="0"/>
      <p:bldP spid="757" grpId="0" animBg="1" advAuto="0"/>
      <p:bldP spid="758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lesson2_gif5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285" y="364303"/>
            <a:ext cx="2590824" cy="3269373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Shape 765"/>
          <p:cNvSpPr/>
          <p:nvPr/>
        </p:nvSpPr>
        <p:spPr>
          <a:xfrm>
            <a:off x="5067055" y="1358770"/>
            <a:ext cx="1539372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b="0" dirty="0">
                <a:solidFill>
                  <a:srgbClr val="000000"/>
                </a:solidFill>
                <a:latin typeface="+mn-ea"/>
                <a:ea typeface="+mn-ea"/>
              </a:rPr>
              <a:t>跑步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：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6466284" y="1379498"/>
            <a:ext cx="1371387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sz="3200" b="0" dirty="0">
                <a:solidFill>
                  <a:srgbClr val="000000"/>
                </a:solidFill>
                <a:latin typeface="+mn-ea"/>
                <a:ea typeface="+mn-ea"/>
              </a:rPr>
              <a:t>4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m/s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67" name="Shape 767"/>
          <p:cNvSpPr/>
          <p:nvPr/>
        </p:nvSpPr>
        <p:spPr>
          <a:xfrm>
            <a:off x="5067055" y="3969060"/>
            <a:ext cx="222349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普通列车：</a:t>
            </a:r>
          </a:p>
        </p:txBody>
      </p:sp>
      <p:sp>
        <p:nvSpPr>
          <p:cNvPr id="768" name="Shape 768"/>
          <p:cNvSpPr/>
          <p:nvPr/>
        </p:nvSpPr>
        <p:spPr>
          <a:xfrm>
            <a:off x="4691264" y="4993931"/>
            <a:ext cx="1406533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40m/s</a:t>
            </a:r>
          </a:p>
        </p:txBody>
      </p:sp>
      <p:sp>
        <p:nvSpPr>
          <p:cNvPr id="769" name="Shape 769"/>
          <p:cNvSpPr/>
          <p:nvPr/>
        </p:nvSpPr>
        <p:spPr>
          <a:xfrm>
            <a:off x="6063162" y="4976788"/>
            <a:ext cx="2177630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>
                <a:solidFill>
                  <a:srgbClr val="000000"/>
                </a:solidFill>
                <a:latin typeface="+mn-ea"/>
                <a:ea typeface="+mn-ea"/>
              </a:rPr>
              <a:t>=144km/h</a:t>
            </a:r>
          </a:p>
        </p:txBody>
      </p:sp>
      <p:pic>
        <p:nvPicPr>
          <p:cNvPr id="770" name="火车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915" y="3759923"/>
            <a:ext cx="3389281" cy="2444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40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" grpId="0" animBg="1" advAuto="0"/>
      <p:bldP spid="766" grpId="0" animBg="1" advAuto="0"/>
      <p:bldP spid="767" grpId="0" animBg="1" advAuto="0"/>
      <p:bldP spid="768" grpId="0" animBg="1" advAuto="0"/>
      <p:bldP spid="769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/>
          <p:nvPr/>
        </p:nvSpPr>
        <p:spPr>
          <a:xfrm>
            <a:off x="4751337" y="1053805"/>
            <a:ext cx="136624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高铁：</a:t>
            </a:r>
          </a:p>
        </p:txBody>
      </p:sp>
      <p:sp>
        <p:nvSpPr>
          <p:cNvPr id="773" name="Shape 773"/>
          <p:cNvSpPr/>
          <p:nvPr/>
        </p:nvSpPr>
        <p:spPr>
          <a:xfrm>
            <a:off x="4718337" y="4477400"/>
            <a:ext cx="2330649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>
                <a:solidFill>
                  <a:srgbClr val="000000"/>
                </a:solidFill>
                <a:latin typeface="+mn-ea"/>
                <a:ea typeface="+mn-ea"/>
              </a:rPr>
              <a:t> 波音飞机：</a:t>
            </a:r>
          </a:p>
        </p:txBody>
      </p:sp>
      <p:sp>
        <p:nvSpPr>
          <p:cNvPr id="774" name="Shape 774"/>
          <p:cNvSpPr/>
          <p:nvPr/>
        </p:nvSpPr>
        <p:spPr>
          <a:xfrm>
            <a:off x="5166154" y="1810968"/>
            <a:ext cx="2958585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300-350km/h</a:t>
            </a:r>
          </a:p>
        </p:txBody>
      </p:sp>
      <p:pic>
        <p:nvPicPr>
          <p:cNvPr id="775" name="高铁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747" y="442832"/>
            <a:ext cx="3993735" cy="265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波音飞机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658" y="3872285"/>
            <a:ext cx="3886450" cy="2355150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Shape 777"/>
          <p:cNvSpPr/>
          <p:nvPr/>
        </p:nvSpPr>
        <p:spPr>
          <a:xfrm>
            <a:off x="6912260" y="4734145"/>
            <a:ext cx="1723430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680m/s	</a:t>
            </a:r>
          </a:p>
        </p:txBody>
      </p:sp>
    </p:spTree>
    <p:extLst>
      <p:ext uri="{BB962C8B-B14F-4D97-AF65-F5344CB8AC3E}">
        <p14:creationId xmlns:p14="http://schemas.microsoft.com/office/powerpoint/2010/main" val="38890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" grpId="0" animBg="1" advAuto="0"/>
      <p:bldP spid="773" grpId="0" animBg="1" advAuto="0"/>
      <p:bldP spid="774" grpId="0" animBg="1" advAuto="0"/>
      <p:bldP spid="777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8" y="506425"/>
            <a:ext cx="4146674" cy="2894200"/>
          </a:xfrm>
          <a:prstGeom prst="rect">
            <a:avLst/>
          </a:prstGeom>
        </p:spPr>
      </p:pic>
      <p:sp>
        <p:nvSpPr>
          <p:cNvPr id="3" name="Shape 772"/>
          <p:cNvSpPr/>
          <p:nvPr/>
        </p:nvSpPr>
        <p:spPr>
          <a:xfrm>
            <a:off x="5004051" y="1068326"/>
            <a:ext cx="136624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声音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：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" name="Shape 774"/>
          <p:cNvSpPr/>
          <p:nvPr/>
        </p:nvSpPr>
        <p:spPr>
          <a:xfrm>
            <a:off x="5418867" y="1825489"/>
            <a:ext cx="2958585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3</a:t>
            </a:r>
            <a:r>
              <a:rPr lang="en-US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40</a:t>
            </a:r>
            <a:r>
              <a:rPr lang="en-US" altLang="zh-CN" sz="3200" b="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m/</a:t>
            </a:r>
            <a:r>
              <a:rPr lang="en-US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s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5" y="3879050"/>
            <a:ext cx="4146674" cy="2678906"/>
          </a:xfrm>
          <a:prstGeom prst="rect">
            <a:avLst/>
          </a:prstGeom>
        </p:spPr>
      </p:pic>
      <p:sp>
        <p:nvSpPr>
          <p:cNvPr id="6" name="Shape 772"/>
          <p:cNvSpPr/>
          <p:nvPr/>
        </p:nvSpPr>
        <p:spPr>
          <a:xfrm>
            <a:off x="5111207" y="4562356"/>
            <a:ext cx="136624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光速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：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" name="Shape 794"/>
          <p:cNvSpPr/>
          <p:nvPr/>
        </p:nvSpPr>
        <p:spPr>
          <a:xfrm>
            <a:off x="5859229" y="5474061"/>
            <a:ext cx="1969753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 3×10</a:t>
            </a:r>
            <a:r>
              <a:rPr sz="3200" b="0" baseline="31999" dirty="0">
                <a:solidFill>
                  <a:srgbClr val="000000"/>
                </a:solidFill>
                <a:latin typeface="+mn-ea"/>
                <a:ea typeface="+mn-ea"/>
              </a:rPr>
              <a:t>8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m/s </a:t>
            </a:r>
          </a:p>
        </p:txBody>
      </p:sp>
    </p:spTree>
    <p:extLst>
      <p:ext uri="{BB962C8B-B14F-4D97-AF65-F5344CB8AC3E}">
        <p14:creationId xmlns:p14="http://schemas.microsoft.com/office/powerpoint/2010/main" val="32483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99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9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6" grpId="0" animBg="1" advAuto="0"/>
      <p:bldP spid="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11660" y="5499230"/>
            <a:ext cx="6210690" cy="569995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跑得最快的鸟鸵鸟，</a:t>
            </a:r>
            <a:r>
              <a:rPr lang="en-US" altLang="zh-CN" sz="3200" dirty="0">
                <a:solidFill>
                  <a:srgbClr val="000000"/>
                </a:solidFill>
                <a:latin typeface="+mn-ea"/>
                <a:ea typeface="+mn-ea"/>
              </a:rPr>
              <a:t>72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千米</a:t>
            </a:r>
            <a:r>
              <a:rPr lang="en-US" altLang="zh-CN" sz="3200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小时</a:t>
            </a:r>
            <a:endParaRPr kumimoji="1" lang="zh-CN" altLang="en-US"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632222"/>
            <a:ext cx="5267325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77045" y="1313765"/>
            <a:ext cx="3627120" cy="3955537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zh-CN" altLang="en-US" sz="2800" b="0" dirty="0">
                <a:solidFill>
                  <a:srgbClr val="000000"/>
                </a:solidFill>
                <a:latin typeface="+mn-ea"/>
                <a:ea typeface="+mn-ea"/>
              </a:rPr>
              <a:t>长跑最快的动物</a:t>
            </a:r>
            <a:endParaRPr lang="en-US" altLang="zh-CN" sz="2800" b="0" dirty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sz="2800" b="0" dirty="0">
                <a:solidFill>
                  <a:srgbClr val="000000"/>
                </a:solidFill>
                <a:latin typeface="+mn-ea"/>
                <a:ea typeface="+mn-ea"/>
              </a:rPr>
              <a:t>藏羚羊具有特别善奔跑的优点，奔跑速度可达每小时</a:t>
            </a:r>
            <a:r>
              <a:rPr lang="en-US" altLang="zh-CN" sz="2800" b="0" dirty="0">
                <a:solidFill>
                  <a:srgbClr val="000000"/>
                </a:solidFill>
                <a:latin typeface="+mn-ea"/>
                <a:ea typeface="+mn-ea"/>
              </a:rPr>
              <a:t>70</a:t>
            </a:r>
            <a:r>
              <a:rPr lang="zh-CN" altLang="en-US" sz="2800" b="0" dirty="0">
                <a:solidFill>
                  <a:srgbClr val="000000"/>
                </a:solidFill>
                <a:latin typeface="+mn-ea"/>
                <a:ea typeface="+mn-ea"/>
              </a:rPr>
              <a:t>～</a:t>
            </a:r>
            <a:r>
              <a:rPr lang="en-US" altLang="zh-CN" sz="2800" b="0" dirty="0">
                <a:solidFill>
                  <a:srgbClr val="000000"/>
                </a:solidFill>
                <a:latin typeface="+mn-ea"/>
                <a:ea typeface="+mn-ea"/>
              </a:rPr>
              <a:t>110</a:t>
            </a:r>
            <a:r>
              <a:rPr lang="zh-CN" altLang="en-US" sz="2800" b="0" dirty="0">
                <a:solidFill>
                  <a:srgbClr val="000000"/>
                </a:solidFill>
                <a:latin typeface="+mn-ea"/>
                <a:ea typeface="+mn-ea"/>
              </a:rPr>
              <a:t>公里，即使是妊娠期满临产的雌藏羚，也会以很快的速度疾奔，它还是高原严酷环境下奔跑最快的动物。</a:t>
            </a:r>
            <a:endParaRPr kumimoji="1" lang="zh-CN" altLang="en-US" sz="28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6" y="1495045"/>
            <a:ext cx="4140868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17105" y="638690"/>
            <a:ext cx="3291840" cy="5986862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非洲的猎豹是陆地上短跑最快的动物</a:t>
            </a:r>
            <a:r>
              <a:rPr lang="en-US" altLang="zh-CN" sz="3200" dirty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时速可达</a:t>
            </a:r>
            <a:r>
              <a:rPr lang="en-US" altLang="zh-CN" sz="3200" dirty="0">
                <a:solidFill>
                  <a:srgbClr val="000000"/>
                </a:solidFill>
                <a:latin typeface="+mn-ea"/>
                <a:ea typeface="+mn-ea"/>
              </a:rPr>
              <a:t>110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公里。 </a:t>
            </a:r>
          </a:p>
          <a:p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它的长距离奔跑时速仅为</a:t>
            </a:r>
            <a:r>
              <a:rPr lang="en-US" altLang="zh-CN" sz="3200" dirty="0">
                <a:solidFill>
                  <a:srgbClr val="000000"/>
                </a:solidFill>
                <a:latin typeface="+mn-ea"/>
                <a:ea typeface="+mn-ea"/>
              </a:rPr>
              <a:t>60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公里左右。它们最快的速度只能维持一分钟</a:t>
            </a:r>
            <a:r>
              <a:rPr lang="en-US" altLang="zh-CN" sz="3200" dirty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接着便得花上二十分钟时间喘息、恢复。</a:t>
            </a:r>
          </a:p>
          <a:p>
            <a:endParaRPr kumimoji="1" lang="zh-CN" altLang="en-US"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" y="1077595"/>
            <a:ext cx="53721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742130" y="1853825"/>
            <a:ext cx="3060340" cy="3032207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冲刺速度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最快的鸟，游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隼，一种猎鹰，创造了每小时</a:t>
            </a:r>
            <a:r>
              <a:rPr lang="en-US" altLang="zh-CN" sz="3200" dirty="0">
                <a:solidFill>
                  <a:srgbClr val="000000"/>
                </a:solidFill>
                <a:latin typeface="+mn-ea"/>
                <a:ea typeface="+mn-ea"/>
              </a:rPr>
              <a:t>355</a:t>
            </a:r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千米的空中俯冲纪录。</a:t>
            </a:r>
          </a:p>
          <a:p>
            <a:endParaRPr lang="zh-CN" altLang="en-US"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2" y="1397001"/>
            <a:ext cx="4848225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7"/>
          <p:cNvSpPr/>
          <p:nvPr/>
        </p:nvSpPr>
        <p:spPr>
          <a:xfrm>
            <a:off x="2006715" y="2393885"/>
            <a:ext cx="5355595" cy="1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lang="zh-CN" altLang="en-US" sz="6000" dirty="0" smtClean="0">
                <a:solidFill>
                  <a:schemeClr val="tx1"/>
                </a:solidFill>
              </a:rPr>
              <a:t>怎样比较运动的快慢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7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" y="1566747"/>
            <a:ext cx="8756495" cy="3429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0902" y="4995747"/>
            <a:ext cx="7073030" cy="694311"/>
          </a:xfrm>
          <a:prstGeom prst="rect">
            <a:avLst/>
          </a:prstGeom>
          <a:noFill/>
        </p:spPr>
        <p:txBody>
          <a:bodyPr wrap="none" lIns="76802" tIns="38401" rIns="76802" bIns="38401" rtlCol="0">
            <a:spAutoFit/>
          </a:bodyPr>
          <a:lstStyle/>
          <a:p>
            <a:r>
              <a:rPr kumimoji="1" lang="zh-CN" altLang="en-US" sz="4000" dirty="0">
                <a:solidFill>
                  <a:schemeClr val="tx1"/>
                </a:solidFill>
                <a:latin typeface="+mj-ea"/>
                <a:ea typeface="+mj-ea"/>
              </a:rPr>
              <a:t>刹车距离</a:t>
            </a:r>
            <a:r>
              <a:rPr kumimoji="1" lang="en-US" altLang="zh-CN" sz="4000" dirty="0">
                <a:solidFill>
                  <a:schemeClr val="tx1"/>
                </a:solidFill>
                <a:latin typeface="+mj-ea"/>
                <a:ea typeface="+mj-ea"/>
              </a:rPr>
              <a:t>=</a:t>
            </a:r>
            <a:r>
              <a:rPr kumimoji="1" lang="zh-CN" altLang="en-US" sz="4000" dirty="0">
                <a:solidFill>
                  <a:schemeClr val="tx1"/>
                </a:solidFill>
                <a:latin typeface="+mj-ea"/>
                <a:ea typeface="+mj-ea"/>
              </a:rPr>
              <a:t>反应距离＋制动距离</a:t>
            </a:r>
          </a:p>
        </p:txBody>
      </p:sp>
    </p:spTree>
    <p:extLst>
      <p:ext uri="{BB962C8B-B14F-4D97-AF65-F5344CB8AC3E}">
        <p14:creationId xmlns:p14="http://schemas.microsoft.com/office/powerpoint/2010/main" val="17884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7972" y="667578"/>
            <a:ext cx="7390126" cy="154224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zh-CN" altLang="en-US" sz="3200" dirty="0" smtClean="0">
                <a:solidFill>
                  <a:srgbClr val="FF0000"/>
                </a:solidFill>
              </a:rPr>
              <a:t>例</a:t>
            </a:r>
            <a:r>
              <a:rPr lang="zh-CN" altLang="zh-CN" sz="3200" dirty="0" smtClean="0">
                <a:solidFill>
                  <a:srgbClr val="FF0000"/>
                </a:solidFill>
              </a:rPr>
              <a:t>．</a:t>
            </a:r>
            <a:r>
              <a:rPr lang="zh-CN" altLang="zh-CN" sz="3200" dirty="0" smtClean="0">
                <a:solidFill>
                  <a:schemeClr val="tx1"/>
                </a:solidFill>
              </a:rPr>
              <a:t>某次测试中</a:t>
            </a:r>
            <a:r>
              <a:rPr lang="en-US" altLang="zh-CN" sz="3200" dirty="0" smtClean="0">
                <a:solidFill>
                  <a:schemeClr val="tx1"/>
                </a:solidFill>
              </a:rPr>
              <a:t>,</a:t>
            </a:r>
            <a:r>
              <a:rPr lang="zh-CN" altLang="en-US" sz="3200" dirty="0" smtClean="0">
                <a:solidFill>
                  <a:schemeClr val="tx1"/>
                </a:solidFill>
              </a:rPr>
              <a:t>顺哥开着</a:t>
            </a:r>
            <a:r>
              <a:rPr lang="zh-CN" altLang="zh-CN" sz="3200" dirty="0" smtClean="0">
                <a:solidFill>
                  <a:schemeClr val="tx1"/>
                </a:solidFill>
              </a:rPr>
              <a:t>汽车在山路行驶</a:t>
            </a:r>
            <a:r>
              <a:rPr lang="zh-CN" altLang="en-US" sz="3200" dirty="0" smtClean="0">
                <a:solidFill>
                  <a:schemeClr val="tx1"/>
                </a:solidFill>
              </a:rPr>
              <a:t>了</a:t>
            </a:r>
            <a:r>
              <a:rPr lang="en-US" altLang="zh-CN" sz="3200" dirty="0" smtClean="0">
                <a:solidFill>
                  <a:schemeClr val="tx1"/>
                </a:solidFill>
              </a:rPr>
              <a:t>500s</a:t>
            </a:r>
            <a:r>
              <a:rPr lang="zh-CN" altLang="en-US" sz="3200" dirty="0" smtClean="0">
                <a:solidFill>
                  <a:schemeClr val="tx1"/>
                </a:solidFill>
              </a:rPr>
              <a:t>，共行驶了</a:t>
            </a:r>
            <a:r>
              <a:rPr lang="en-US" altLang="zh-CN" sz="3200" dirty="0" smtClean="0">
                <a:solidFill>
                  <a:schemeClr val="tx1"/>
                </a:solidFill>
              </a:rPr>
              <a:t>4000m,</a:t>
            </a:r>
            <a:r>
              <a:rPr lang="zh-CN" altLang="en-US" sz="3200" dirty="0" smtClean="0">
                <a:solidFill>
                  <a:schemeClr val="tx1"/>
                </a:solidFill>
              </a:rPr>
              <a:t>则顺哥开车的速度是多少？</a:t>
            </a:r>
            <a:endParaRPr lang="en-US" altLang="zh-CN" sz="3200" dirty="0" smtClean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6915" y="1763815"/>
            <a:ext cx="110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8m</a:t>
            </a:r>
            <a:r>
              <a:rPr kumimoji="1" lang="zh-CN" altLang="en-US" dirty="0" smtClean="0">
                <a:solidFill>
                  <a:srgbClr val="FF0000"/>
                </a:solidFill>
              </a:rPr>
              <a:t>／</a:t>
            </a:r>
            <a:r>
              <a:rPr kumimoji="1" lang="en-US" altLang="zh-CN" dirty="0" smtClean="0">
                <a:solidFill>
                  <a:srgbClr val="FF0000"/>
                </a:solidFill>
              </a:rPr>
              <a:t>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7972" y="667578"/>
            <a:ext cx="7390126" cy="104980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zh-CN" altLang="en-US" sz="3200" dirty="0" smtClean="0">
                <a:solidFill>
                  <a:srgbClr val="FF0000"/>
                </a:solidFill>
              </a:rPr>
              <a:t>例</a:t>
            </a:r>
            <a:r>
              <a:rPr lang="zh-CN" altLang="zh-CN" sz="3200" dirty="0" smtClean="0">
                <a:solidFill>
                  <a:srgbClr val="FF0000"/>
                </a:solidFill>
              </a:rPr>
              <a:t>．</a:t>
            </a:r>
            <a:r>
              <a:rPr lang="zh-CN" altLang="en-US" sz="3200" dirty="0" smtClean="0">
                <a:solidFill>
                  <a:schemeClr val="tx1"/>
                </a:solidFill>
              </a:rPr>
              <a:t>黄老师以</a:t>
            </a:r>
            <a:r>
              <a:rPr lang="zh-CN" altLang="zh-CN" sz="3200" dirty="0">
                <a:solidFill>
                  <a:schemeClr val="tx1"/>
                </a:solidFill>
              </a:rPr>
              <a:t>3</a:t>
            </a:r>
            <a:r>
              <a:rPr lang="en-US" altLang="zh-CN" sz="3200" dirty="0" smtClean="0">
                <a:solidFill>
                  <a:schemeClr val="tx1"/>
                </a:solidFill>
              </a:rPr>
              <a:t>m/s</a:t>
            </a:r>
            <a:r>
              <a:rPr lang="zh-CN" altLang="en-US" sz="3200" dirty="0" smtClean="0">
                <a:solidFill>
                  <a:schemeClr val="tx1"/>
                </a:solidFill>
              </a:rPr>
              <a:t>的速度向前行走，则她走</a:t>
            </a:r>
            <a:r>
              <a:rPr lang="en-US" altLang="zh-CN" sz="3200" dirty="0" smtClean="0">
                <a:solidFill>
                  <a:schemeClr val="tx1"/>
                </a:solidFill>
              </a:rPr>
              <a:t>20min</a:t>
            </a:r>
            <a:r>
              <a:rPr lang="zh-CN" altLang="en-US" sz="3200" dirty="0" smtClean="0">
                <a:solidFill>
                  <a:schemeClr val="tx1"/>
                </a:solidFill>
              </a:rPr>
              <a:t>通过的路程为多少</a:t>
            </a:r>
            <a:r>
              <a:rPr lang="en-US" altLang="zh-CN" sz="3200" dirty="0" smtClean="0">
                <a:solidFill>
                  <a:schemeClr val="tx1"/>
                </a:solidFill>
              </a:rPr>
              <a:t>m</a:t>
            </a:r>
            <a:r>
              <a:rPr lang="zh-CN" altLang="en-US" sz="3200" dirty="0" smtClean="0">
                <a:solidFill>
                  <a:schemeClr val="tx1"/>
                </a:solidFill>
              </a:rPr>
              <a:t>？</a:t>
            </a:r>
            <a:endParaRPr lang="en-US" altLang="zh-CN" sz="3200" dirty="0" smtClean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1570" y="2303875"/>
            <a:ext cx="7390126" cy="104980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zh-CN" altLang="en-US" sz="3200" dirty="0" smtClean="0">
                <a:solidFill>
                  <a:schemeClr val="tx1"/>
                </a:solidFill>
              </a:rPr>
              <a:t>若她以这样的速度走回家，共</a:t>
            </a:r>
            <a:r>
              <a:rPr lang="en-US" altLang="zh-CN" sz="3200" dirty="0" smtClean="0">
                <a:solidFill>
                  <a:schemeClr val="tx1"/>
                </a:solidFill>
              </a:rPr>
              <a:t>3000m</a:t>
            </a:r>
            <a:r>
              <a:rPr lang="zh-CN" altLang="en-US" sz="3200" dirty="0" smtClean="0">
                <a:solidFill>
                  <a:schemeClr val="tx1"/>
                </a:solidFill>
              </a:rPr>
              <a:t>，需要多少时间？</a:t>
            </a:r>
            <a:endParaRPr lang="en-US" altLang="zh-CN" sz="3200" dirty="0" smtClean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12260" y="1313765"/>
            <a:ext cx="112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>
                <a:solidFill>
                  <a:srgbClr val="FF0000"/>
                </a:solidFill>
              </a:rPr>
              <a:t>3</a:t>
            </a:r>
            <a:r>
              <a:rPr kumimoji="1" lang="en-US" altLang="zh-CN" dirty="0" smtClean="0">
                <a:solidFill>
                  <a:srgbClr val="FF0000"/>
                </a:solidFill>
              </a:rPr>
              <a:t>600m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49521" y="2978950"/>
            <a:ext cx="104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1000s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6565" y="1088740"/>
            <a:ext cx="7879437" cy="252713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zh-CN" altLang="en-US" sz="3200" dirty="0" smtClean="0">
                <a:solidFill>
                  <a:srgbClr val="FF0000"/>
                </a:solidFill>
              </a:rPr>
              <a:t>例．</a:t>
            </a:r>
            <a:r>
              <a:rPr lang="zh-CN" altLang="en-US" sz="3200" dirty="0" smtClean="0">
                <a:solidFill>
                  <a:srgbClr val="000000"/>
                </a:solidFill>
              </a:rPr>
              <a:t>小顺从家到学校通常需步</a:t>
            </a:r>
            <a:r>
              <a:rPr lang="zh-CN" altLang="en-US" sz="3200" dirty="0">
                <a:solidFill>
                  <a:srgbClr val="000000"/>
                </a:solidFill>
              </a:rPr>
              <a:t>行10min，</a:t>
            </a:r>
            <a:r>
              <a:rPr lang="zh-CN" altLang="en-US" sz="3200" dirty="0" smtClean="0">
                <a:solidFill>
                  <a:srgbClr val="000000"/>
                </a:solidFill>
              </a:rPr>
              <a:t>则小顺家</a:t>
            </a:r>
            <a:r>
              <a:rPr lang="zh-CN" altLang="en-US" sz="3200" dirty="0">
                <a:solidFill>
                  <a:srgbClr val="000000"/>
                </a:solidFill>
              </a:rPr>
              <a:t>到学校的路程最接近于（    </a:t>
            </a:r>
            <a:r>
              <a:rPr lang="zh-CN" altLang="en-US" sz="3200" dirty="0" smtClean="0">
                <a:solidFill>
                  <a:srgbClr val="000000"/>
                </a:solidFill>
              </a:rPr>
              <a:t>）</a:t>
            </a:r>
            <a:endParaRPr lang="en-US" altLang="zh-CN" sz="3200" dirty="0" smtClean="0">
              <a:solidFill>
                <a:srgbClr val="000000"/>
              </a:solidFill>
            </a:endParaRPr>
          </a:p>
          <a:p>
            <a:pPr algn="l"/>
            <a:endParaRPr lang="zh-CN" altLang="en-US" sz="3200" dirty="0">
              <a:solidFill>
                <a:srgbClr val="000000"/>
              </a:solidFill>
            </a:endParaRPr>
          </a:p>
          <a:p>
            <a:pPr algn="l"/>
            <a:r>
              <a:rPr lang="zh-CN" altLang="en-US" sz="3200" dirty="0">
                <a:solidFill>
                  <a:srgbClr val="000000"/>
                </a:solidFill>
              </a:rPr>
              <a:t>A．5m      	</a:t>
            </a:r>
            <a:r>
              <a:rPr lang="zh-CN" altLang="en-US" sz="3200" dirty="0" smtClean="0">
                <a:solidFill>
                  <a:srgbClr val="000000"/>
                </a:solidFill>
              </a:rPr>
              <a:t>B</a:t>
            </a:r>
            <a:r>
              <a:rPr lang="zh-CN" altLang="en-US" sz="3200" dirty="0">
                <a:solidFill>
                  <a:srgbClr val="000000"/>
                </a:solidFill>
              </a:rPr>
              <a:t>．500m   	    </a:t>
            </a:r>
            <a:endParaRPr lang="en-US" altLang="zh-CN" sz="3200" dirty="0" smtClean="0">
              <a:solidFill>
                <a:srgbClr val="000000"/>
              </a:solidFill>
            </a:endParaRPr>
          </a:p>
          <a:p>
            <a:pPr algn="l"/>
            <a:r>
              <a:rPr lang="zh-CN" altLang="en-US" sz="3200" dirty="0" smtClean="0">
                <a:solidFill>
                  <a:srgbClr val="000000"/>
                </a:solidFill>
              </a:rPr>
              <a:t>C</a:t>
            </a:r>
            <a:r>
              <a:rPr lang="zh-CN" altLang="en-US" sz="3200" dirty="0">
                <a:solidFill>
                  <a:srgbClr val="000000"/>
                </a:solidFill>
              </a:rPr>
              <a:t>．50m       </a:t>
            </a:r>
            <a:r>
              <a:rPr lang="en-US" altLang="zh-CN" sz="3200" dirty="0" smtClean="0">
                <a:solidFill>
                  <a:srgbClr val="000000"/>
                </a:solidFill>
              </a:rPr>
              <a:t> </a:t>
            </a:r>
            <a:r>
              <a:rPr lang="zh-CN" altLang="en-US" sz="3200" dirty="0" smtClean="0">
                <a:solidFill>
                  <a:srgbClr val="000000"/>
                </a:solidFill>
              </a:rPr>
              <a:t>D</a:t>
            </a:r>
            <a:r>
              <a:rPr lang="zh-CN" altLang="en-US" sz="3200" dirty="0">
                <a:solidFill>
                  <a:srgbClr val="000000"/>
                </a:solidFill>
              </a:rPr>
              <a:t>．5000m</a:t>
            </a:r>
          </a:p>
        </p:txBody>
      </p:sp>
      <p:sp>
        <p:nvSpPr>
          <p:cNvPr id="4" name="矩形 3"/>
          <p:cNvSpPr/>
          <p:nvPr/>
        </p:nvSpPr>
        <p:spPr>
          <a:xfrm>
            <a:off x="6642230" y="16288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877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>
            <a:spLocks noGrp="1"/>
          </p:cNvSpPr>
          <p:nvPr>
            <p:ph type="body" idx="4294967295"/>
          </p:nvPr>
        </p:nvSpPr>
        <p:spPr>
          <a:xfrm>
            <a:off x="566555" y="548680"/>
            <a:ext cx="8202848" cy="365743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 sz="44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3600" dirty="0" smtClean="0">
                <a:solidFill>
                  <a:srgbClr val="FF6600"/>
                </a:solidFill>
                <a:latin typeface="+mn-ea"/>
              </a:rPr>
              <a:t>例</a:t>
            </a:r>
            <a:r>
              <a:rPr sz="3600" dirty="0" smtClean="0">
                <a:solidFill>
                  <a:srgbClr val="FF6600"/>
                </a:solidFill>
                <a:latin typeface="+mn-ea"/>
              </a:rPr>
              <a:t>：</a:t>
            </a:r>
            <a:r>
              <a:rPr lang="zh-CN" altLang="en-US" sz="3600" dirty="0">
                <a:solidFill>
                  <a:srgbClr val="000000"/>
                </a:solidFill>
                <a:latin typeface="+mn-ea"/>
              </a:rPr>
              <a:t>甲乙两辆车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做</a:t>
            </a:r>
            <a:r>
              <a:rPr sz="3600" dirty="0">
                <a:solidFill>
                  <a:srgbClr val="000000"/>
                </a:solidFill>
                <a:latin typeface="+mn-ea"/>
              </a:rPr>
              <a:t>匀速直线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运动</a:t>
            </a:r>
            <a:r>
              <a:rPr lang="zh-CN" altLang="en-US" sz="3600" dirty="0" smtClean="0">
                <a:solidFill>
                  <a:srgbClr val="000000"/>
                </a:solidFill>
                <a:latin typeface="+mn-ea"/>
              </a:rPr>
              <a:t>，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时间</a:t>
            </a:r>
            <a:r>
              <a:rPr sz="3600" dirty="0">
                <a:solidFill>
                  <a:srgbClr val="000000"/>
                </a:solidFill>
                <a:latin typeface="+mn-ea"/>
              </a:rPr>
              <a:t>之比是4:3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，路程</a:t>
            </a:r>
            <a:r>
              <a:rPr sz="3600" dirty="0">
                <a:solidFill>
                  <a:srgbClr val="000000"/>
                </a:solidFill>
                <a:latin typeface="+mn-ea"/>
              </a:rPr>
              <a:t>之比是6:5。则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两辆车运动</a:t>
            </a:r>
            <a:r>
              <a:rPr sz="3600" dirty="0">
                <a:solidFill>
                  <a:srgbClr val="000000"/>
                </a:solidFill>
                <a:latin typeface="+mn-ea"/>
              </a:rPr>
              <a:t>速度之比是（    ）</a:t>
            </a:r>
          </a:p>
          <a:p>
            <a:pPr marL="0" indent="0">
              <a:buNone/>
              <a:defRPr sz="44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600" dirty="0" smtClean="0">
                <a:solidFill>
                  <a:srgbClr val="000000"/>
                </a:solidFill>
                <a:latin typeface="+mn-ea"/>
              </a:rPr>
              <a:t> </a:t>
            </a:r>
            <a:endParaRPr lang="en-US" sz="3600" dirty="0" smtClean="0">
              <a:solidFill>
                <a:srgbClr val="000000"/>
              </a:solidFill>
              <a:latin typeface="+mn-ea"/>
            </a:endParaRPr>
          </a:p>
          <a:p>
            <a:pPr marL="0" indent="0">
              <a:buNone/>
              <a:defRPr sz="44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600" dirty="0" smtClean="0">
                <a:solidFill>
                  <a:srgbClr val="000000"/>
                </a:solidFill>
                <a:latin typeface="+mn-ea"/>
              </a:rPr>
              <a:t>A</a:t>
            </a:r>
            <a:r>
              <a:rPr sz="3600" dirty="0">
                <a:solidFill>
                  <a:srgbClr val="000000"/>
                </a:solidFill>
                <a:latin typeface="+mn-ea"/>
              </a:rPr>
              <a:t>.3:2      B.5:3    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C.5:8    D.9:10</a:t>
            </a:r>
            <a:endParaRPr sz="36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24261" y="17638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33973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>
            <a:spLocks noGrp="1"/>
          </p:cNvSpPr>
          <p:nvPr>
            <p:ph type="body" idx="4294967295"/>
          </p:nvPr>
        </p:nvSpPr>
        <p:spPr>
          <a:xfrm>
            <a:off x="431540" y="503675"/>
            <a:ext cx="8572995" cy="33942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 sz="44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3600" dirty="0" smtClean="0">
                <a:solidFill>
                  <a:srgbClr val="FF0000"/>
                </a:solidFill>
                <a:latin typeface="+mn-ea"/>
              </a:rPr>
              <a:t>练习</a:t>
            </a:r>
            <a:r>
              <a:rPr sz="3600" dirty="0" smtClean="0">
                <a:solidFill>
                  <a:srgbClr val="FF0000"/>
                </a:solidFill>
                <a:latin typeface="+mn-ea"/>
              </a:rPr>
              <a:t>：</a:t>
            </a:r>
            <a:r>
              <a:rPr lang="zh-CN" altLang="en-US" sz="3600" dirty="0">
                <a:solidFill>
                  <a:srgbClr val="000000"/>
                </a:solidFill>
                <a:latin typeface="+mn-ea"/>
              </a:rPr>
              <a:t>甲乙两辆车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做</a:t>
            </a:r>
            <a:r>
              <a:rPr sz="3600" dirty="0">
                <a:solidFill>
                  <a:srgbClr val="000000"/>
                </a:solidFill>
                <a:latin typeface="+mn-ea"/>
              </a:rPr>
              <a:t>匀速直线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运动</a:t>
            </a:r>
            <a:r>
              <a:rPr lang="zh-CN" altLang="en-US" sz="3600" dirty="0" smtClean="0">
                <a:solidFill>
                  <a:srgbClr val="000000"/>
                </a:solidFill>
                <a:latin typeface="+mn-ea"/>
              </a:rPr>
              <a:t>，速度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之</a:t>
            </a:r>
            <a:r>
              <a:rPr sz="3600" dirty="0">
                <a:solidFill>
                  <a:srgbClr val="000000"/>
                </a:solidFill>
                <a:latin typeface="+mn-ea"/>
              </a:rPr>
              <a:t>比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是</a:t>
            </a:r>
            <a:r>
              <a:rPr lang="en-US" altLang="zh-CN" sz="3600" dirty="0" smtClean="0">
                <a:solidFill>
                  <a:srgbClr val="000000"/>
                </a:solidFill>
                <a:latin typeface="+mn-ea"/>
              </a:rPr>
              <a:t>2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:</a:t>
            </a:r>
            <a:r>
              <a:rPr lang="zh-CN" altLang="zh-CN" sz="3600" dirty="0">
                <a:solidFill>
                  <a:srgbClr val="000000"/>
                </a:solidFill>
                <a:latin typeface="+mn-ea"/>
              </a:rPr>
              <a:t>3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，路程</a:t>
            </a:r>
            <a:r>
              <a:rPr sz="3600" dirty="0">
                <a:solidFill>
                  <a:srgbClr val="000000"/>
                </a:solidFill>
                <a:latin typeface="+mn-ea"/>
              </a:rPr>
              <a:t>之比是6:5。则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两辆车运动</a:t>
            </a:r>
            <a:r>
              <a:rPr sz="3600" dirty="0">
                <a:solidFill>
                  <a:srgbClr val="000000"/>
                </a:solidFill>
                <a:latin typeface="+mn-ea"/>
              </a:rPr>
              <a:t>速度之比是（    ）</a:t>
            </a:r>
          </a:p>
          <a:p>
            <a:pPr marL="0" indent="0">
              <a:buNone/>
              <a:defRPr sz="44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6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sz="3600" dirty="0">
                <a:solidFill>
                  <a:srgbClr val="000000"/>
                </a:solidFill>
                <a:latin typeface="+mn-ea"/>
              </a:rPr>
              <a:t>A.3:2      B.5:3    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C.</a:t>
            </a:r>
            <a:r>
              <a:rPr lang="en-US" altLang="zh-CN" sz="3600" dirty="0" smtClean="0">
                <a:solidFill>
                  <a:srgbClr val="000000"/>
                </a:solidFill>
                <a:latin typeface="+mn-ea"/>
              </a:rPr>
              <a:t>9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:</a:t>
            </a:r>
            <a:r>
              <a:rPr lang="en-US" altLang="zh-CN" sz="3600" dirty="0">
                <a:solidFill>
                  <a:srgbClr val="000000"/>
                </a:solidFill>
                <a:latin typeface="+mn-ea"/>
              </a:rPr>
              <a:t>5</a:t>
            </a:r>
            <a:r>
              <a:rPr sz="3600" dirty="0" smtClean="0">
                <a:solidFill>
                  <a:srgbClr val="000000"/>
                </a:solidFill>
                <a:latin typeface="+mn-ea"/>
              </a:rPr>
              <a:t>    D.9:10</a:t>
            </a:r>
            <a:endParaRPr sz="36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07015" y="171881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00840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46575" y="773705"/>
            <a:ext cx="7194402" cy="3081130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zh-CN" altLang="en-US" sz="3200" dirty="0" smtClean="0">
                <a:solidFill>
                  <a:srgbClr val="FF0000"/>
                </a:solidFill>
              </a:rPr>
              <a:t>例:</a:t>
            </a:r>
            <a:r>
              <a:rPr lang="zh-CN" altLang="en-US" sz="3200" dirty="0">
                <a:solidFill>
                  <a:schemeClr val="tx1"/>
                </a:solidFill>
              </a:rPr>
              <a:t>下列说法中正确的是（   </a:t>
            </a:r>
            <a:r>
              <a:rPr lang="zh-CN" altLang="en-US" sz="3200" dirty="0" smtClean="0">
                <a:solidFill>
                  <a:schemeClr val="tx1"/>
                </a:solidFill>
              </a:rPr>
              <a:t>）</a:t>
            </a:r>
            <a:endParaRPr lang="en-US" altLang="zh-CN" sz="3200" dirty="0" smtClean="0">
              <a:solidFill>
                <a:schemeClr val="tx1"/>
              </a:solidFill>
            </a:endParaRPr>
          </a:p>
          <a:p>
            <a:pPr algn="l"/>
            <a:endParaRPr lang="zh-CN" altLang="en-US" sz="3200" dirty="0">
              <a:solidFill>
                <a:schemeClr val="tx1"/>
              </a:solidFill>
            </a:endParaRPr>
          </a:p>
          <a:p>
            <a:pPr algn="l"/>
            <a:r>
              <a:rPr lang="zh-CN" altLang="en-US" sz="3200" dirty="0">
                <a:solidFill>
                  <a:schemeClr val="tx1"/>
                </a:solidFill>
              </a:rPr>
              <a:t>A</a:t>
            </a:r>
            <a:r>
              <a:rPr lang="zh-CN" altLang="en-US" sz="3200" dirty="0" smtClean="0">
                <a:solidFill>
                  <a:schemeClr val="tx1"/>
                </a:solidFill>
              </a:rPr>
              <a:t>.速度</a:t>
            </a:r>
            <a:r>
              <a:rPr lang="zh-CN" altLang="en-US" sz="3200" dirty="0">
                <a:solidFill>
                  <a:schemeClr val="tx1"/>
                </a:solidFill>
              </a:rPr>
              <a:t>大的物体通过的路程一定长</a:t>
            </a:r>
          </a:p>
          <a:p>
            <a:pPr algn="l"/>
            <a:r>
              <a:rPr lang="en-US" altLang="zh-CN" sz="3200" dirty="0">
                <a:solidFill>
                  <a:srgbClr val="000000"/>
                </a:solidFill>
                <a:latin typeface="+mn-ea"/>
              </a:rPr>
              <a:t>B.</a:t>
            </a:r>
            <a:r>
              <a:rPr lang="zh-CN" altLang="en-US" sz="3200" dirty="0" smtClean="0">
                <a:solidFill>
                  <a:schemeClr val="tx1"/>
                </a:solidFill>
              </a:rPr>
              <a:t>速度</a:t>
            </a:r>
            <a:r>
              <a:rPr lang="zh-CN" altLang="en-US" sz="3200" dirty="0">
                <a:solidFill>
                  <a:schemeClr val="tx1"/>
                </a:solidFill>
              </a:rPr>
              <a:t>大的物体通过的路程一定</a:t>
            </a:r>
            <a:r>
              <a:rPr lang="zh-CN" altLang="en-US" sz="3200" dirty="0" smtClean="0">
                <a:solidFill>
                  <a:schemeClr val="tx1"/>
                </a:solidFill>
              </a:rPr>
              <a:t>短</a:t>
            </a:r>
            <a:endParaRPr lang="en-US" altLang="zh-CN" sz="32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3200" dirty="0" smtClean="0">
                <a:solidFill>
                  <a:schemeClr val="tx1"/>
                </a:solidFill>
              </a:rPr>
              <a:t>C.物体的速度由运动</a:t>
            </a:r>
            <a:r>
              <a:rPr lang="zh-CN" altLang="en-US" sz="3200" dirty="0">
                <a:solidFill>
                  <a:schemeClr val="tx1"/>
                </a:solidFill>
              </a:rPr>
              <a:t>的时间决定</a:t>
            </a:r>
          </a:p>
          <a:p>
            <a:pPr algn="l"/>
            <a:r>
              <a:rPr lang="zh-CN" altLang="en-US" sz="3200" dirty="0">
                <a:solidFill>
                  <a:schemeClr val="tx1"/>
                </a:solidFill>
              </a:rPr>
              <a:t>D</a:t>
            </a:r>
            <a:r>
              <a:rPr lang="zh-CN" altLang="en-US" sz="3200" dirty="0" smtClean="0">
                <a:solidFill>
                  <a:schemeClr val="tx1"/>
                </a:solidFill>
              </a:rPr>
              <a:t>.物体的速度与通过</a:t>
            </a:r>
            <a:r>
              <a:rPr lang="zh-CN" altLang="en-US" sz="3200" dirty="0">
                <a:solidFill>
                  <a:schemeClr val="tx1"/>
                </a:solidFill>
              </a:rPr>
              <a:t>的路程无关</a:t>
            </a:r>
          </a:p>
        </p:txBody>
      </p:sp>
      <p:sp>
        <p:nvSpPr>
          <p:cNvPr id="3" name="矩形 2"/>
          <p:cNvSpPr/>
          <p:nvPr/>
        </p:nvSpPr>
        <p:spPr>
          <a:xfrm>
            <a:off x="5562110" y="77370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804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7"/>
          <p:cNvSpPr/>
          <p:nvPr/>
        </p:nvSpPr>
        <p:spPr>
          <a:xfrm>
            <a:off x="1871700" y="2348880"/>
            <a:ext cx="5895655" cy="1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lang="zh-CN" altLang="en-US" sz="6000" dirty="0" smtClean="0">
                <a:solidFill>
                  <a:schemeClr val="tx1"/>
                </a:solidFill>
              </a:rPr>
              <a:t>匀速直线运动与变速直线运动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0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/>
          <p:nvPr/>
        </p:nvSpPr>
        <p:spPr>
          <a:xfrm>
            <a:off x="476545" y="5229200"/>
            <a:ext cx="8382099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dirty="0" err="1">
                <a:solidFill>
                  <a:srgbClr val="000000"/>
                </a:solidFill>
                <a:latin typeface="+mn-ea"/>
                <a:ea typeface="+mn-ea"/>
              </a:rPr>
              <a:t>汽车和过山车的运动路线有什么不同呢</a:t>
            </a:r>
            <a:r>
              <a:rPr sz="3600" dirty="0">
                <a:solidFill>
                  <a:srgbClr val="000000"/>
                </a:solidFill>
                <a:latin typeface="+mn-ea"/>
                <a:ea typeface="+mn-ea"/>
              </a:rPr>
              <a:t>？</a:t>
            </a:r>
          </a:p>
        </p:txBody>
      </p:sp>
      <p:pic>
        <p:nvPicPr>
          <p:cNvPr id="810" name="高速公路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027" y="866691"/>
            <a:ext cx="3706069" cy="3538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片 1" descr="过山车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3" y="613656"/>
            <a:ext cx="7639241" cy="405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Group 821"/>
          <p:cNvGrpSpPr/>
          <p:nvPr/>
        </p:nvGrpSpPr>
        <p:grpSpPr>
          <a:xfrm>
            <a:off x="382828" y="4207761"/>
            <a:ext cx="1316441" cy="671979"/>
            <a:chOff x="-25400" y="-73821"/>
            <a:chExt cx="1872269" cy="955700"/>
          </a:xfrm>
        </p:grpSpPr>
        <p:pic>
          <p:nvPicPr>
            <p:cNvPr id="819" name="图片 818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5400" y="-25400"/>
              <a:ext cx="1872269" cy="858857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820" name="Shape 820"/>
            <p:cNvSpPr/>
            <p:nvPr/>
          </p:nvSpPr>
          <p:spPr>
            <a:xfrm>
              <a:off x="162953" y="-73821"/>
              <a:ext cx="1495564" cy="955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0000"/>
                  </a:solidFill>
                  <a:latin typeface="DFWaWaSC-W5"/>
                  <a:ea typeface="DFWaWaSC-W5"/>
                  <a:cs typeface="DFWaWaSC-W5"/>
                  <a:sym typeface="DFWaWaSC-W5"/>
                </a:defRPr>
              </a:lvl1pPr>
            </a:lstStyle>
            <a:p>
              <a:r>
                <a:rPr>
                  <a:latin typeface="+mn-ea"/>
                  <a:ea typeface="+mn-ea"/>
                </a:rPr>
                <a:t>运动</a:t>
              </a:r>
            </a:p>
          </p:txBody>
        </p:sp>
      </p:grpSp>
      <p:grpSp>
        <p:nvGrpSpPr>
          <p:cNvPr id="824" name="Group 824"/>
          <p:cNvGrpSpPr/>
          <p:nvPr/>
        </p:nvGrpSpPr>
        <p:grpSpPr>
          <a:xfrm>
            <a:off x="2107740" y="5292794"/>
            <a:ext cx="2000548" cy="671979"/>
            <a:chOff x="-259677" y="-73821"/>
            <a:chExt cx="2845222" cy="955700"/>
          </a:xfrm>
        </p:grpSpPr>
        <p:pic>
          <p:nvPicPr>
            <p:cNvPr id="822" name="图片 82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-25400"/>
              <a:ext cx="2376671" cy="858857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823" name="Shape 823"/>
            <p:cNvSpPr/>
            <p:nvPr/>
          </p:nvSpPr>
          <p:spPr>
            <a:xfrm>
              <a:off x="-259677" y="-73821"/>
              <a:ext cx="2845222" cy="955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0000"/>
                  </a:solidFill>
                  <a:latin typeface="DFWaWaSC-W5"/>
                  <a:ea typeface="DFWaWaSC-W5"/>
                  <a:cs typeface="DFWaWaSC-W5"/>
                  <a:sym typeface="DFWaWaSC-W5"/>
                </a:defRPr>
              </a:lvl1pPr>
            </a:lstStyle>
            <a:p>
              <a:r>
                <a:rPr>
                  <a:latin typeface="+mn-ea"/>
                  <a:ea typeface="+mn-ea"/>
                </a:rPr>
                <a:t>曲线运动</a:t>
              </a:r>
            </a:p>
          </p:txBody>
        </p:sp>
      </p:grpSp>
      <p:grpSp>
        <p:nvGrpSpPr>
          <p:cNvPr id="827" name="Group 827"/>
          <p:cNvGrpSpPr/>
          <p:nvPr/>
        </p:nvGrpSpPr>
        <p:grpSpPr>
          <a:xfrm>
            <a:off x="4418669" y="1745171"/>
            <a:ext cx="2204348" cy="671979"/>
            <a:chOff x="-25400" y="-62308"/>
            <a:chExt cx="3135072" cy="955702"/>
          </a:xfrm>
        </p:grpSpPr>
        <p:pic>
          <p:nvPicPr>
            <p:cNvPr id="825" name="图片 82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-25400"/>
              <a:ext cx="3135072" cy="858857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826" name="Shape 826"/>
            <p:cNvSpPr/>
            <p:nvPr/>
          </p:nvSpPr>
          <p:spPr>
            <a:xfrm>
              <a:off x="119523" y="-62308"/>
              <a:ext cx="2845223" cy="955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0000"/>
                  </a:solidFill>
                  <a:latin typeface="DFWaWaSC-W5"/>
                  <a:ea typeface="DFWaWaSC-W5"/>
                  <a:cs typeface="DFWaWaSC-W5"/>
                  <a:sym typeface="DFWaWaSC-W5"/>
                </a:defRPr>
              </a:lvl1pPr>
            </a:lstStyle>
            <a:p>
              <a:r>
                <a:rPr dirty="0">
                  <a:latin typeface="+mn-ea"/>
                  <a:ea typeface="+mn-ea"/>
                </a:rPr>
                <a:t>匀速</a:t>
              </a:r>
              <a:r>
                <a:rPr dirty="0" smtClean="0">
                  <a:latin typeface="+mn-ea"/>
                  <a:ea typeface="+mn-ea"/>
                </a:rPr>
                <a:t>直线</a:t>
              </a:r>
              <a:endParaRPr dirty="0">
                <a:latin typeface="+mn-ea"/>
                <a:ea typeface="+mn-ea"/>
              </a:endParaRPr>
            </a:p>
          </p:txBody>
        </p:sp>
      </p:grpSp>
      <p:grpSp>
        <p:nvGrpSpPr>
          <p:cNvPr id="830" name="Group 830"/>
          <p:cNvGrpSpPr/>
          <p:nvPr/>
        </p:nvGrpSpPr>
        <p:grpSpPr>
          <a:xfrm>
            <a:off x="4282520" y="3837322"/>
            <a:ext cx="2476647" cy="671979"/>
            <a:chOff x="-25400" y="-73822"/>
            <a:chExt cx="3522342" cy="955702"/>
          </a:xfrm>
        </p:grpSpPr>
        <p:pic>
          <p:nvPicPr>
            <p:cNvPr id="828" name="图片 827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5400" y="-25400"/>
              <a:ext cx="3522342" cy="858857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829" name="Shape 829"/>
            <p:cNvSpPr/>
            <p:nvPr/>
          </p:nvSpPr>
          <p:spPr>
            <a:xfrm>
              <a:off x="313159" y="-73822"/>
              <a:ext cx="2845223" cy="955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0000"/>
                  </a:solidFill>
                  <a:latin typeface="DFWaWaSC-W5"/>
                  <a:ea typeface="DFWaWaSC-W5"/>
                  <a:cs typeface="DFWaWaSC-W5"/>
                  <a:sym typeface="DFWaWaSC-W5"/>
                </a:defRPr>
              </a:lvl1pPr>
            </a:lstStyle>
            <a:p>
              <a:r>
                <a:rPr dirty="0">
                  <a:latin typeface="+mn-ea"/>
                  <a:ea typeface="+mn-ea"/>
                </a:rPr>
                <a:t>变速</a:t>
              </a:r>
              <a:r>
                <a:rPr dirty="0" smtClean="0">
                  <a:latin typeface="+mn-ea"/>
                  <a:ea typeface="+mn-ea"/>
                </a:rPr>
                <a:t>直线</a:t>
              </a:r>
              <a:endParaRPr dirty="0">
                <a:latin typeface="+mn-ea"/>
                <a:ea typeface="+mn-ea"/>
              </a:endParaRPr>
            </a:p>
          </p:txBody>
        </p:sp>
      </p:grpSp>
      <p:grpSp>
        <p:nvGrpSpPr>
          <p:cNvPr id="833" name="Group 833"/>
          <p:cNvGrpSpPr/>
          <p:nvPr/>
        </p:nvGrpSpPr>
        <p:grpSpPr>
          <a:xfrm>
            <a:off x="6779094" y="2530332"/>
            <a:ext cx="2248812" cy="671979"/>
            <a:chOff x="-25400" y="-73822"/>
            <a:chExt cx="3198308" cy="955702"/>
          </a:xfrm>
        </p:grpSpPr>
        <p:pic>
          <p:nvPicPr>
            <p:cNvPr id="831" name="图片 830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5400" y="-25400"/>
              <a:ext cx="3198308" cy="858857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832" name="Shape 832"/>
            <p:cNvSpPr/>
            <p:nvPr/>
          </p:nvSpPr>
          <p:spPr>
            <a:xfrm>
              <a:off x="825970" y="-73822"/>
              <a:ext cx="1495565" cy="955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0000"/>
                  </a:solidFill>
                  <a:latin typeface="DFWaWaSC-W5"/>
                  <a:ea typeface="DFWaWaSC-W5"/>
                  <a:cs typeface="DFWaWaSC-W5"/>
                  <a:sym typeface="DFWaWaSC-W5"/>
                </a:defRPr>
              </a:lvl1pPr>
            </a:lstStyle>
            <a:p>
              <a:r>
                <a:rPr dirty="0" smtClean="0">
                  <a:latin typeface="+mn-ea"/>
                  <a:ea typeface="+mn-ea"/>
                </a:rPr>
                <a:t>加速</a:t>
              </a:r>
              <a:endParaRPr dirty="0">
                <a:latin typeface="+mn-ea"/>
                <a:ea typeface="+mn-ea"/>
              </a:endParaRPr>
            </a:p>
          </p:txBody>
        </p:sp>
      </p:grpSp>
      <p:grpSp>
        <p:nvGrpSpPr>
          <p:cNvPr id="836" name="Group 836"/>
          <p:cNvGrpSpPr/>
          <p:nvPr/>
        </p:nvGrpSpPr>
        <p:grpSpPr>
          <a:xfrm>
            <a:off x="6801326" y="5092073"/>
            <a:ext cx="2204348" cy="682580"/>
            <a:chOff x="-25400" y="-25400"/>
            <a:chExt cx="3135072" cy="970779"/>
          </a:xfrm>
        </p:grpSpPr>
        <p:pic>
          <p:nvPicPr>
            <p:cNvPr id="834" name="图片 833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-25400"/>
              <a:ext cx="3135072" cy="858857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835" name="Shape 835"/>
            <p:cNvSpPr/>
            <p:nvPr/>
          </p:nvSpPr>
          <p:spPr>
            <a:xfrm>
              <a:off x="794352" y="-10323"/>
              <a:ext cx="1495566" cy="955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0000"/>
                  </a:solidFill>
                  <a:latin typeface="DFWaWaSC-W5"/>
                  <a:ea typeface="DFWaWaSC-W5"/>
                  <a:cs typeface="DFWaWaSC-W5"/>
                  <a:sym typeface="DFWaWaSC-W5"/>
                </a:defRPr>
              </a:lvl1pPr>
            </a:lstStyle>
            <a:p>
              <a:r>
                <a:rPr dirty="0" smtClean="0">
                  <a:latin typeface="+mn-ea"/>
                  <a:ea typeface="+mn-ea"/>
                </a:rPr>
                <a:t>减速</a:t>
              </a:r>
              <a:endParaRPr dirty="0">
                <a:latin typeface="+mn-ea"/>
                <a:ea typeface="+mn-ea"/>
              </a:endParaRPr>
            </a:p>
          </p:txBody>
        </p:sp>
      </p:grpSp>
      <p:grpSp>
        <p:nvGrpSpPr>
          <p:cNvPr id="839" name="Group 839"/>
          <p:cNvGrpSpPr/>
          <p:nvPr/>
        </p:nvGrpSpPr>
        <p:grpSpPr>
          <a:xfrm>
            <a:off x="2107740" y="2894220"/>
            <a:ext cx="2104220" cy="671979"/>
            <a:chOff x="-259677" y="-50792"/>
            <a:chExt cx="3248695" cy="955700"/>
          </a:xfrm>
        </p:grpSpPr>
        <p:pic>
          <p:nvPicPr>
            <p:cNvPr id="837" name="图片 83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-25400"/>
              <a:ext cx="2376671" cy="858857"/>
            </a:xfrm>
            <a:prstGeom prst="rect">
              <a:avLst/>
            </a:prstGeom>
            <a:effectLst>
              <a:outerShdw blurRad="50800" dist="25400" dir="5400000" rotWithShape="0">
                <a:srgbClr val="000000">
                  <a:alpha val="25000"/>
                </a:srgbClr>
              </a:outerShdw>
            </a:effectLst>
          </p:spPr>
        </p:pic>
        <p:sp>
          <p:nvSpPr>
            <p:cNvPr id="838" name="Shape 838"/>
            <p:cNvSpPr/>
            <p:nvPr/>
          </p:nvSpPr>
          <p:spPr>
            <a:xfrm>
              <a:off x="-259677" y="-50792"/>
              <a:ext cx="3248695" cy="955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000000"/>
                  </a:solidFill>
                  <a:latin typeface="DFWaWaSC-W5"/>
                  <a:ea typeface="DFWaWaSC-W5"/>
                  <a:cs typeface="DFWaWaSC-W5"/>
                  <a:sym typeface="DFWaWaSC-W5"/>
                </a:defRPr>
              </a:lvl1pPr>
            </a:lstStyle>
            <a:p>
              <a:r>
                <a:rPr dirty="0">
                  <a:latin typeface="+mn-ea"/>
                  <a:ea typeface="+mn-ea"/>
                </a:rPr>
                <a:t>直线运动</a:t>
              </a:r>
            </a:p>
          </p:txBody>
        </p:sp>
      </p:grpSp>
      <p:pic>
        <p:nvPicPr>
          <p:cNvPr id="840" name="图片 839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00">
            <a:off x="1634255" y="3737285"/>
            <a:ext cx="855655" cy="282173"/>
          </a:xfrm>
          <a:prstGeom prst="rect">
            <a:avLst/>
          </a:prstGeom>
        </p:spPr>
      </p:pic>
      <p:pic>
        <p:nvPicPr>
          <p:cNvPr id="842" name="图片 841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700000">
            <a:off x="6648308" y="4506558"/>
            <a:ext cx="864699" cy="282174"/>
          </a:xfrm>
          <a:prstGeom prst="rect">
            <a:avLst/>
          </a:prstGeom>
        </p:spPr>
      </p:pic>
      <p:pic>
        <p:nvPicPr>
          <p:cNvPr id="844" name="图片 843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700000">
            <a:off x="3831345" y="3442977"/>
            <a:ext cx="768173" cy="282174"/>
          </a:xfrm>
          <a:prstGeom prst="rect">
            <a:avLst/>
          </a:prstGeom>
        </p:spPr>
      </p:pic>
      <p:pic>
        <p:nvPicPr>
          <p:cNvPr id="846" name="图片 845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700000">
            <a:off x="1588318" y="4965011"/>
            <a:ext cx="768388" cy="282174"/>
          </a:xfrm>
          <a:prstGeom prst="rect">
            <a:avLst/>
          </a:prstGeom>
        </p:spPr>
      </p:pic>
      <p:pic>
        <p:nvPicPr>
          <p:cNvPr id="848" name="图片 847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387523">
            <a:off x="6540312" y="3457159"/>
            <a:ext cx="910899" cy="282174"/>
          </a:xfrm>
          <a:prstGeom prst="rect">
            <a:avLst/>
          </a:prstGeom>
        </p:spPr>
      </p:pic>
      <p:pic>
        <p:nvPicPr>
          <p:cNvPr id="850" name="图片 849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8350402">
            <a:off x="3797989" y="2610611"/>
            <a:ext cx="854636" cy="282173"/>
          </a:xfrm>
          <a:prstGeom prst="rect">
            <a:avLst/>
          </a:prstGeom>
        </p:spPr>
      </p:pic>
      <p:sp>
        <p:nvSpPr>
          <p:cNvPr id="856" name="Shape 856"/>
          <p:cNvSpPr/>
          <p:nvPr/>
        </p:nvSpPr>
        <p:spPr>
          <a:xfrm>
            <a:off x="378562" y="308106"/>
            <a:ext cx="342835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dirty="0">
                <a:latin typeface="+mn-ea"/>
                <a:ea typeface="+mn-ea"/>
              </a:rPr>
              <a:t> </a:t>
            </a:r>
            <a:r>
              <a:rPr lang="zh-CN" altLang="en-US" sz="3900" dirty="0" smtClean="0">
                <a:solidFill>
                  <a:srgbClr val="000000"/>
                </a:solidFill>
                <a:latin typeface="+mn-ea"/>
                <a:ea typeface="+mn-ea"/>
              </a:rPr>
              <a:t>四</a:t>
            </a:r>
            <a:r>
              <a:rPr sz="390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3900" dirty="0">
                <a:solidFill>
                  <a:srgbClr val="000000"/>
                </a:solidFill>
                <a:latin typeface="+mn-ea"/>
                <a:ea typeface="+mn-ea"/>
              </a:rPr>
              <a:t>运动的分类</a:t>
            </a:r>
            <a:endParaRPr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89730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" grpId="0" animBg="1" advAuto="0"/>
      <p:bldP spid="824" grpId="0" animBg="1" advAuto="0"/>
      <p:bldP spid="827" grpId="0" animBg="1" advAuto="0"/>
      <p:bldP spid="830" grpId="0" animBg="1" advAuto="0"/>
      <p:bldP spid="833" grpId="0" animBg="1" advAuto="0"/>
      <p:bldP spid="836" grpId="0" animBg="1" advAuto="0"/>
      <p:bldP spid="839" grpId="0" animBg="1" advAuto="0"/>
      <p:bldP spid="840" grpId="0" animBg="1" advAuto="0"/>
      <p:bldP spid="842" grpId="0" animBg="1" advAuto="0"/>
      <p:bldP spid="844" grpId="0" animBg="1" advAuto="0"/>
      <p:bldP spid="846" grpId="0" animBg="1" advAuto="0"/>
      <p:bldP spid="848" grpId="0" animBg="1" advAuto="0"/>
      <p:bldP spid="85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刘翔夺冠视频——运动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515" y="773705"/>
            <a:ext cx="8805469" cy="55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/>
          <p:nvPr/>
        </p:nvSpPr>
        <p:spPr>
          <a:xfrm>
            <a:off x="1016605" y="1313765"/>
            <a:ext cx="1293151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err="1" smtClean="0">
                <a:solidFill>
                  <a:srgbClr val="000000"/>
                </a:solidFill>
                <a:latin typeface="+mn-ea"/>
                <a:ea typeface="+mn-ea"/>
              </a:rPr>
              <a:t>定义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：</a:t>
            </a:r>
          </a:p>
        </p:txBody>
      </p:sp>
      <p:sp>
        <p:nvSpPr>
          <p:cNvPr id="859" name="Shape 859"/>
          <p:cNvSpPr/>
          <p:nvPr/>
        </p:nvSpPr>
        <p:spPr>
          <a:xfrm>
            <a:off x="2208591" y="1313765"/>
            <a:ext cx="6548874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err="1">
                <a:solidFill>
                  <a:srgbClr val="000000"/>
                </a:solidFill>
                <a:latin typeface="+mn-ea"/>
                <a:ea typeface="+mn-ea"/>
              </a:rPr>
              <a:t>物体沿直线做速度大小不变的运动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。</a:t>
            </a:r>
          </a:p>
        </p:txBody>
      </p:sp>
      <p:sp>
        <p:nvSpPr>
          <p:cNvPr id="861" name="Shape 861"/>
          <p:cNvSpPr/>
          <p:nvPr/>
        </p:nvSpPr>
        <p:spPr>
          <a:xfrm>
            <a:off x="2141730" y="2033845"/>
            <a:ext cx="5112638" cy="6697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925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>
                <a:solidFill>
                  <a:srgbClr val="000000"/>
                </a:solidFill>
                <a:latin typeface="+mn-ea"/>
                <a:ea typeface="+mn-ea"/>
              </a:rPr>
              <a:t>＊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</a:rPr>
              <a:t>速度大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小和运动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</a:rPr>
              <a:t>方向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都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</a:rPr>
              <a:t>不变</a:t>
            </a:r>
            <a:endParaRPr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865" name="Shape 865"/>
          <p:cNvSpPr/>
          <p:nvPr/>
        </p:nvSpPr>
        <p:spPr>
          <a:xfrm>
            <a:off x="476545" y="368660"/>
            <a:ext cx="350936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3200" dirty="0" err="1" smtClean="0">
                <a:solidFill>
                  <a:srgbClr val="000000"/>
                </a:solidFill>
                <a:latin typeface="+mn-ea"/>
                <a:ea typeface="+mn-ea"/>
              </a:rPr>
              <a:t>匀速直线运动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69" name="Shape 869"/>
          <p:cNvSpPr/>
          <p:nvPr/>
        </p:nvSpPr>
        <p:spPr>
          <a:xfrm>
            <a:off x="476545" y="3789040"/>
            <a:ext cx="350936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3200" dirty="0" err="1" smtClean="0">
                <a:solidFill>
                  <a:srgbClr val="000000"/>
                </a:solidFill>
                <a:latin typeface="+mn-ea"/>
                <a:ea typeface="+mn-ea"/>
              </a:rPr>
              <a:t>变速直线运动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70" name="Shape 870"/>
          <p:cNvSpPr/>
          <p:nvPr/>
        </p:nvSpPr>
        <p:spPr>
          <a:xfrm>
            <a:off x="1061610" y="4779150"/>
            <a:ext cx="733581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定义：沿着直线，</a:t>
            </a:r>
            <a:r>
              <a:rPr sz="3200" dirty="0">
                <a:solidFill>
                  <a:srgbClr val="FF0000"/>
                </a:solidFill>
                <a:latin typeface="+mn-ea"/>
                <a:ea typeface="+mn-ea"/>
              </a:rPr>
              <a:t>速度大小变化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的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运动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" name="Shape 861"/>
          <p:cNvSpPr/>
          <p:nvPr/>
        </p:nvSpPr>
        <p:spPr>
          <a:xfrm>
            <a:off x="2141730" y="2753925"/>
            <a:ext cx="3600400" cy="669727"/>
          </a:xfrm>
          <a:prstGeom prst="rect">
            <a:avLst/>
          </a:prstGeom>
          <a:solidFill>
            <a:srgbClr val="FCD5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＊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每时每刻都相等</a:t>
            </a:r>
            <a:endParaRPr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07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 advAuto="0"/>
      <p:bldP spid="869" grpId="0" animBg="1"/>
      <p:bldP spid="870" grpId="0" animBg="1" advAuto="0"/>
      <p:bldP spid="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图片 87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540" y="458670"/>
            <a:ext cx="8325925" cy="4230470"/>
          </a:xfrm>
          <a:prstGeom prst="rect">
            <a:avLst/>
          </a:prstGeom>
        </p:spPr>
      </p:pic>
      <p:sp>
        <p:nvSpPr>
          <p:cNvPr id="873" name="Shape 873"/>
          <p:cNvSpPr>
            <a:spLocks noGrp="1"/>
          </p:cNvSpPr>
          <p:nvPr>
            <p:ph type="body" sz="quarter" idx="4294967295"/>
          </p:nvPr>
        </p:nvSpPr>
        <p:spPr>
          <a:xfrm>
            <a:off x="971600" y="5184195"/>
            <a:ext cx="7650850" cy="1056750"/>
          </a:xfrm>
          <a:prstGeom prst="rect">
            <a:avLst/>
          </a:prstGeom>
        </p:spPr>
        <p:txBody>
          <a:bodyPr/>
          <a:lstStyle>
            <a:lvl1pPr marL="0" indent="0" defTabSz="525779">
              <a:spcBef>
                <a:spcPts val="2700"/>
              </a:spcBef>
              <a:buSzTx/>
              <a:buNone/>
              <a:defRPr sz="4319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err="1">
                <a:solidFill>
                  <a:srgbClr val="000000"/>
                </a:solidFill>
              </a:rPr>
              <a:t>思考：甲乙两个小球分别做什么样的运动</a:t>
            </a:r>
            <a:endParaRPr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/>
          <p:nvPr/>
        </p:nvSpPr>
        <p:spPr>
          <a:xfrm>
            <a:off x="656565" y="413665"/>
            <a:ext cx="4128236" cy="669727"/>
          </a:xfrm>
          <a:prstGeom prst="rect">
            <a:avLst/>
          </a:prstGeom>
          <a:solidFill>
            <a:srgbClr val="FCD5B5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3</a:t>
            </a:r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、路程</a:t>
            </a:r>
            <a:r>
              <a:rPr lang="en-US" altLang="zh-CN" sz="3600" dirty="0" smtClean="0">
                <a:solidFill>
                  <a:srgbClr val="000000"/>
                </a:solidFill>
                <a:latin typeface="+mn-ea"/>
                <a:ea typeface="+mn-ea"/>
              </a:rPr>
              <a:t>—</a:t>
            </a:r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时间</a:t>
            </a:r>
            <a:r>
              <a:rPr sz="3600" dirty="0" smtClean="0">
                <a:solidFill>
                  <a:srgbClr val="000000"/>
                </a:solidFill>
                <a:latin typeface="+mn-ea"/>
                <a:ea typeface="+mn-ea"/>
              </a:rPr>
              <a:t>图像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76" name="Shape 876"/>
          <p:cNvSpPr/>
          <p:nvPr/>
        </p:nvSpPr>
        <p:spPr>
          <a:xfrm>
            <a:off x="1511660" y="1898830"/>
            <a:ext cx="602475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dirty="0">
                <a:solidFill>
                  <a:srgbClr val="000000"/>
                </a:solidFill>
              </a:rPr>
              <a:t>s/m</a:t>
            </a:r>
          </a:p>
        </p:txBody>
      </p:sp>
      <p:sp>
        <p:nvSpPr>
          <p:cNvPr id="877" name="Shape 877"/>
          <p:cNvSpPr/>
          <p:nvPr/>
        </p:nvSpPr>
        <p:spPr>
          <a:xfrm>
            <a:off x="7200409" y="5754776"/>
            <a:ext cx="431304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>
                <a:solidFill>
                  <a:srgbClr val="000000"/>
                </a:solidFill>
              </a:rPr>
              <a:t>t/s</a:t>
            </a:r>
          </a:p>
        </p:txBody>
      </p:sp>
      <p:grpSp>
        <p:nvGrpSpPr>
          <p:cNvPr id="892" name="Group 892"/>
          <p:cNvGrpSpPr/>
          <p:nvPr/>
        </p:nvGrpSpPr>
        <p:grpSpPr>
          <a:xfrm>
            <a:off x="2411760" y="1943835"/>
            <a:ext cx="4677478" cy="3745782"/>
            <a:chOff x="0" y="-704078"/>
            <a:chExt cx="6652410" cy="5327332"/>
          </a:xfrm>
        </p:grpSpPr>
        <p:sp>
          <p:nvSpPr>
            <p:cNvPr id="878" name="Shape 878"/>
            <p:cNvSpPr/>
            <p:nvPr/>
          </p:nvSpPr>
          <p:spPr>
            <a:xfrm flipV="1">
              <a:off x="889604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79" name="Shape 879"/>
            <p:cNvSpPr/>
            <p:nvPr/>
          </p:nvSpPr>
          <p:spPr>
            <a:xfrm flipV="1">
              <a:off x="5381618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80" name="Shape 880"/>
            <p:cNvSpPr/>
            <p:nvPr/>
          </p:nvSpPr>
          <p:spPr>
            <a:xfrm flipV="1">
              <a:off x="4483216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81" name="Shape 881"/>
            <p:cNvSpPr/>
            <p:nvPr/>
          </p:nvSpPr>
          <p:spPr>
            <a:xfrm flipV="1">
              <a:off x="3584813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82" name="Shape 882"/>
            <p:cNvSpPr/>
            <p:nvPr/>
          </p:nvSpPr>
          <p:spPr>
            <a:xfrm flipV="1">
              <a:off x="2686410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83" name="Shape 883"/>
            <p:cNvSpPr/>
            <p:nvPr/>
          </p:nvSpPr>
          <p:spPr>
            <a:xfrm flipV="1">
              <a:off x="1788007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>
                <a:solidFill>
                  <a:srgbClr val="000000"/>
                </a:solidFill>
              </a:endParaRPr>
            </a:p>
          </p:txBody>
        </p:sp>
        <p:grpSp>
          <p:nvGrpSpPr>
            <p:cNvPr id="891" name="Group 891"/>
            <p:cNvGrpSpPr/>
            <p:nvPr/>
          </p:nvGrpSpPr>
          <p:grpSpPr>
            <a:xfrm>
              <a:off x="0" y="-704078"/>
              <a:ext cx="6652410" cy="5327332"/>
              <a:chOff x="0" y="-704077"/>
              <a:chExt cx="6652409" cy="5327330"/>
            </a:xfrm>
          </p:grpSpPr>
          <p:sp>
            <p:nvSpPr>
              <p:cNvPr id="884" name="Shape 884"/>
              <p:cNvSpPr/>
              <p:nvPr/>
            </p:nvSpPr>
            <p:spPr>
              <a:xfrm flipH="1" flipV="1">
                <a:off x="1" y="-704077"/>
                <a:ext cx="4983" cy="532733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5" name="Shape 885"/>
              <p:cNvSpPr/>
              <p:nvPr/>
            </p:nvSpPr>
            <p:spPr>
              <a:xfrm>
                <a:off x="0" y="4565475"/>
                <a:ext cx="665240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0134" y="3893411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20135" y="3149319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20135" y="2405226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20135" y="1664132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0" name="Shape 890"/>
              <p:cNvSpPr/>
              <p:nvPr/>
            </p:nvSpPr>
            <p:spPr>
              <a:xfrm>
                <a:off x="20135" y="920039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93" name="Shape 893"/>
          <p:cNvSpPr/>
          <p:nvPr/>
        </p:nvSpPr>
        <p:spPr>
          <a:xfrm flipV="1">
            <a:off x="2436580" y="3001877"/>
            <a:ext cx="3288520" cy="2637630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grpSp>
        <p:nvGrpSpPr>
          <p:cNvPr id="901" name="Group 901"/>
          <p:cNvGrpSpPr/>
          <p:nvPr/>
        </p:nvGrpSpPr>
        <p:grpSpPr>
          <a:xfrm>
            <a:off x="2161216" y="5739546"/>
            <a:ext cx="4282998" cy="471924"/>
            <a:chOff x="46070" y="54574"/>
            <a:chExt cx="6091375" cy="671180"/>
          </a:xfrm>
        </p:grpSpPr>
        <p:sp>
          <p:nvSpPr>
            <p:cNvPr id="894" name="Shape 894"/>
            <p:cNvSpPr/>
            <p:nvPr/>
          </p:nvSpPr>
          <p:spPr>
            <a:xfrm>
              <a:off x="46070" y="54574"/>
              <a:ext cx="389352" cy="67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895" name="Shape 895"/>
            <p:cNvSpPr/>
            <p:nvPr/>
          </p:nvSpPr>
          <p:spPr>
            <a:xfrm>
              <a:off x="1239575" y="54574"/>
              <a:ext cx="389352" cy="67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96" name="Shape 896"/>
            <p:cNvSpPr/>
            <p:nvPr/>
          </p:nvSpPr>
          <p:spPr>
            <a:xfrm>
              <a:off x="2149177" y="54574"/>
              <a:ext cx="389352" cy="67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897" name="Shape 897"/>
            <p:cNvSpPr/>
            <p:nvPr/>
          </p:nvSpPr>
          <p:spPr>
            <a:xfrm>
              <a:off x="3011959" y="54574"/>
              <a:ext cx="389352" cy="67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898" name="Shape 898"/>
            <p:cNvSpPr/>
            <p:nvPr/>
          </p:nvSpPr>
          <p:spPr>
            <a:xfrm>
              <a:off x="3934784" y="54574"/>
              <a:ext cx="389352" cy="67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899" name="Shape 899"/>
            <p:cNvSpPr/>
            <p:nvPr/>
          </p:nvSpPr>
          <p:spPr>
            <a:xfrm>
              <a:off x="4844938" y="54574"/>
              <a:ext cx="389352" cy="67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00" name="Shape 900"/>
            <p:cNvSpPr/>
            <p:nvPr/>
          </p:nvSpPr>
          <p:spPr>
            <a:xfrm>
              <a:off x="5748093" y="54574"/>
              <a:ext cx="389352" cy="67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6</a:t>
              </a:r>
            </a:p>
          </p:txBody>
        </p:sp>
      </p:grpSp>
      <p:grpSp>
        <p:nvGrpSpPr>
          <p:cNvPr id="907" name="Group 907"/>
          <p:cNvGrpSpPr/>
          <p:nvPr/>
        </p:nvGrpSpPr>
        <p:grpSpPr>
          <a:xfrm>
            <a:off x="1820730" y="2842838"/>
            <a:ext cx="452808" cy="2562577"/>
            <a:chOff x="157453" y="54573"/>
            <a:chExt cx="643993" cy="3644553"/>
          </a:xfrm>
        </p:grpSpPr>
        <p:sp>
          <p:nvSpPr>
            <p:cNvPr id="902" name="Shape 902"/>
            <p:cNvSpPr/>
            <p:nvPr/>
          </p:nvSpPr>
          <p:spPr>
            <a:xfrm>
              <a:off x="157453" y="3027945"/>
              <a:ext cx="632794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903" name="Shape 903"/>
            <p:cNvSpPr/>
            <p:nvPr/>
          </p:nvSpPr>
          <p:spPr>
            <a:xfrm>
              <a:off x="168652" y="2283853"/>
              <a:ext cx="632794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904" name="Shape 904"/>
            <p:cNvSpPr/>
            <p:nvPr/>
          </p:nvSpPr>
          <p:spPr>
            <a:xfrm>
              <a:off x="168652" y="1541259"/>
              <a:ext cx="632794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905" name="Shape 905"/>
            <p:cNvSpPr/>
            <p:nvPr/>
          </p:nvSpPr>
          <p:spPr>
            <a:xfrm>
              <a:off x="168652" y="797168"/>
              <a:ext cx="632794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906" name="Shape 906"/>
            <p:cNvSpPr/>
            <p:nvPr/>
          </p:nvSpPr>
          <p:spPr>
            <a:xfrm>
              <a:off x="168652" y="54573"/>
              <a:ext cx="632794" cy="671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>
                  <a:solidFill>
                    <a:srgbClr val="000000"/>
                  </a:solidFill>
                </a:rPr>
                <a:t>50</a:t>
              </a:r>
            </a:p>
          </p:txBody>
        </p:sp>
      </p:grpSp>
      <p:sp>
        <p:nvSpPr>
          <p:cNvPr id="908" name="Shape 908"/>
          <p:cNvSpPr/>
          <p:nvPr/>
        </p:nvSpPr>
        <p:spPr>
          <a:xfrm>
            <a:off x="4882355" y="3566813"/>
            <a:ext cx="149595" cy="132000"/>
          </a:xfrm>
          <a:prstGeom prst="ellipse">
            <a:avLst/>
          </a:prstGeom>
          <a:solidFill>
            <a:srgbClr val="FF7777"/>
          </a:solidFill>
          <a:ln w="12700">
            <a:solidFill>
              <a:schemeClr val="bg2">
                <a:lumMod val="20000"/>
                <a:lumOff val="80000"/>
              </a:scheme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09" name="Shape 909"/>
          <p:cNvSpPr/>
          <p:nvPr/>
        </p:nvSpPr>
        <p:spPr>
          <a:xfrm flipH="1" flipV="1">
            <a:off x="2456765" y="3609020"/>
            <a:ext cx="2486053" cy="1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10" name="Shape 910"/>
          <p:cNvSpPr/>
          <p:nvPr/>
        </p:nvSpPr>
        <p:spPr>
          <a:xfrm>
            <a:off x="4932040" y="3564015"/>
            <a:ext cx="1" cy="1985686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13" name="Shape 913"/>
          <p:cNvSpPr/>
          <p:nvPr/>
        </p:nvSpPr>
        <p:spPr>
          <a:xfrm>
            <a:off x="4225845" y="4058126"/>
            <a:ext cx="149595" cy="132000"/>
          </a:xfrm>
          <a:prstGeom prst="ellipse">
            <a:avLst/>
          </a:prstGeom>
          <a:solidFill>
            <a:srgbClr val="FFE63A"/>
          </a:solidFill>
          <a:ln w="12700">
            <a:solidFill>
              <a:schemeClr val="bg2">
                <a:lumMod val="20000"/>
                <a:lumOff val="80000"/>
              </a:scheme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rgbClr val="FF7777"/>
                </a:solidFill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14" name="Shape 914"/>
          <p:cNvSpPr/>
          <p:nvPr/>
        </p:nvSpPr>
        <p:spPr>
          <a:xfrm flipH="1">
            <a:off x="4301970" y="4239090"/>
            <a:ext cx="1" cy="1384103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15" name="Shape 915"/>
          <p:cNvSpPr/>
          <p:nvPr/>
        </p:nvSpPr>
        <p:spPr>
          <a:xfrm flipH="1">
            <a:off x="2411760" y="4149080"/>
            <a:ext cx="1891083" cy="1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16" name="Shape 916"/>
          <p:cNvSpPr/>
          <p:nvPr/>
        </p:nvSpPr>
        <p:spPr>
          <a:xfrm>
            <a:off x="2348657" y="5598290"/>
            <a:ext cx="149595" cy="132000"/>
          </a:xfrm>
          <a:prstGeom prst="ellipse">
            <a:avLst/>
          </a:prstGeom>
          <a:solidFill>
            <a:schemeClr val="accent2"/>
          </a:solidFill>
          <a:ln w="12700">
            <a:noFill/>
            <a:miter lim="400000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chemeClr val="accent4"/>
                </a:solidFill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4" name="Shape 893"/>
          <p:cNvSpPr/>
          <p:nvPr/>
        </p:nvSpPr>
        <p:spPr>
          <a:xfrm flipV="1">
            <a:off x="2427152" y="2182386"/>
            <a:ext cx="1411951" cy="3467604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5" name="Shape 920"/>
          <p:cNvSpPr/>
          <p:nvPr/>
        </p:nvSpPr>
        <p:spPr>
          <a:xfrm>
            <a:off x="5789953" y="2399880"/>
            <a:ext cx="37990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</a:rPr>
              <a:t>甲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6" name="Shape 920"/>
          <p:cNvSpPr/>
          <p:nvPr/>
        </p:nvSpPr>
        <p:spPr>
          <a:xfrm>
            <a:off x="4019123" y="1732337"/>
            <a:ext cx="37990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</a:rPr>
              <a:t>乙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7" name="Shape 893"/>
          <p:cNvSpPr/>
          <p:nvPr/>
        </p:nvSpPr>
        <p:spPr>
          <a:xfrm flipV="1">
            <a:off x="2411760" y="4644135"/>
            <a:ext cx="3751126" cy="0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8" name="Shape 920"/>
          <p:cNvSpPr/>
          <p:nvPr/>
        </p:nvSpPr>
        <p:spPr>
          <a:xfrm>
            <a:off x="6292987" y="4365059"/>
            <a:ext cx="37990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</a:rPr>
              <a:t>丙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9" name="Shape 893"/>
          <p:cNvSpPr/>
          <p:nvPr/>
        </p:nvSpPr>
        <p:spPr>
          <a:xfrm flipV="1">
            <a:off x="3658870" y="2540212"/>
            <a:ext cx="1289353" cy="3138562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0" name="Shape 920"/>
          <p:cNvSpPr/>
          <p:nvPr/>
        </p:nvSpPr>
        <p:spPr>
          <a:xfrm>
            <a:off x="5040368" y="2195804"/>
            <a:ext cx="37990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</a:rPr>
              <a:t>丁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51" name="Shape 920"/>
          <p:cNvSpPr/>
          <p:nvPr/>
        </p:nvSpPr>
        <p:spPr>
          <a:xfrm>
            <a:off x="6314378" y="2407412"/>
            <a:ext cx="130323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（匀直）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2" name="Shape 920"/>
          <p:cNvSpPr/>
          <p:nvPr/>
        </p:nvSpPr>
        <p:spPr>
          <a:xfrm>
            <a:off x="4391980" y="1673805"/>
            <a:ext cx="130323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（匀直）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3" name="Shape 920"/>
          <p:cNvSpPr/>
          <p:nvPr/>
        </p:nvSpPr>
        <p:spPr>
          <a:xfrm>
            <a:off x="6732240" y="4374105"/>
            <a:ext cx="130323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（静止）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6" name="Shape 881"/>
          <p:cNvSpPr/>
          <p:nvPr/>
        </p:nvSpPr>
        <p:spPr>
          <a:xfrm flipV="1">
            <a:off x="3086835" y="5454225"/>
            <a:ext cx="0" cy="18002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7" name="Shape 881"/>
          <p:cNvSpPr/>
          <p:nvPr/>
        </p:nvSpPr>
        <p:spPr>
          <a:xfrm flipV="1">
            <a:off x="3671900" y="5454225"/>
            <a:ext cx="0" cy="18002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8" name="Shape 881"/>
          <p:cNvSpPr/>
          <p:nvPr/>
        </p:nvSpPr>
        <p:spPr>
          <a:xfrm flipV="1">
            <a:off x="5607115" y="5499230"/>
            <a:ext cx="0" cy="18002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9" name="Shape 881"/>
          <p:cNvSpPr/>
          <p:nvPr/>
        </p:nvSpPr>
        <p:spPr>
          <a:xfrm flipV="1">
            <a:off x="6282190" y="5454225"/>
            <a:ext cx="0" cy="18002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0" name="Shape 920"/>
          <p:cNvSpPr/>
          <p:nvPr/>
        </p:nvSpPr>
        <p:spPr>
          <a:xfrm>
            <a:off x="5202070" y="1943835"/>
            <a:ext cx="130323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（匀直）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241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" grpId="0" animBg="1"/>
      <p:bldP spid="44" grpId="0" animBg="1"/>
      <p:bldP spid="45" grpId="0"/>
      <p:bldP spid="46" grpId="0"/>
      <p:bldP spid="47" grpId="0" animBg="1"/>
      <p:bldP spid="48" grpId="0"/>
      <p:bldP spid="49" grpId="0" animBg="1"/>
      <p:bldP spid="50" grpId="0"/>
      <p:bldP spid="51" grpId="0"/>
      <p:bldP spid="52" grpId="0"/>
      <p:bldP spid="53" grpId="0"/>
      <p:bldP spid="6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99" y="1294804"/>
            <a:ext cx="5822175" cy="41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/>
          <p:nvPr/>
        </p:nvSpPr>
        <p:spPr>
          <a:xfrm>
            <a:off x="2366755" y="3293985"/>
            <a:ext cx="3653144" cy="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20" name="Shape 920"/>
          <p:cNvSpPr/>
          <p:nvPr/>
        </p:nvSpPr>
        <p:spPr>
          <a:xfrm>
            <a:off x="836585" y="1673805"/>
            <a:ext cx="1394809" cy="5645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v/(m/s)</a:t>
            </a:r>
          </a:p>
        </p:txBody>
      </p:sp>
      <p:sp>
        <p:nvSpPr>
          <p:cNvPr id="921" name="Shape 921"/>
          <p:cNvSpPr/>
          <p:nvPr/>
        </p:nvSpPr>
        <p:spPr>
          <a:xfrm>
            <a:off x="7108359" y="5364659"/>
            <a:ext cx="551029" cy="5645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sz="3200">
                <a:solidFill>
                  <a:schemeClr val="tx1"/>
                </a:solidFill>
                <a:latin typeface="+mn-ea"/>
                <a:ea typeface="+mn-ea"/>
              </a:rPr>
              <a:t>t/s</a:t>
            </a:r>
          </a:p>
        </p:txBody>
      </p:sp>
      <p:grpSp>
        <p:nvGrpSpPr>
          <p:cNvPr id="936" name="Group 936"/>
          <p:cNvGrpSpPr/>
          <p:nvPr/>
        </p:nvGrpSpPr>
        <p:grpSpPr>
          <a:xfrm>
            <a:off x="2379572" y="2110327"/>
            <a:ext cx="4677477" cy="3250728"/>
            <a:chOff x="0" y="-2"/>
            <a:chExt cx="6652410" cy="4623256"/>
          </a:xfrm>
        </p:grpSpPr>
        <p:sp>
          <p:nvSpPr>
            <p:cNvPr id="922" name="Shape 922"/>
            <p:cNvSpPr/>
            <p:nvPr/>
          </p:nvSpPr>
          <p:spPr>
            <a:xfrm flipV="1">
              <a:off x="889604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923" name="Shape 923"/>
            <p:cNvSpPr/>
            <p:nvPr/>
          </p:nvSpPr>
          <p:spPr>
            <a:xfrm flipV="1">
              <a:off x="5381618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924" name="Shape 924"/>
            <p:cNvSpPr/>
            <p:nvPr/>
          </p:nvSpPr>
          <p:spPr>
            <a:xfrm flipV="1">
              <a:off x="4483216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925" name="Shape 925"/>
            <p:cNvSpPr/>
            <p:nvPr/>
          </p:nvSpPr>
          <p:spPr>
            <a:xfrm flipV="1">
              <a:off x="3584813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926" name="Shape 926"/>
            <p:cNvSpPr/>
            <p:nvPr/>
          </p:nvSpPr>
          <p:spPr>
            <a:xfrm flipV="1">
              <a:off x="2686410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927" name="Shape 927"/>
            <p:cNvSpPr/>
            <p:nvPr/>
          </p:nvSpPr>
          <p:spPr>
            <a:xfrm flipV="1">
              <a:off x="1788007" y="4369421"/>
              <a:ext cx="1" cy="1974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endParaRPr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grpSp>
          <p:nvGrpSpPr>
            <p:cNvPr id="935" name="Group 935"/>
            <p:cNvGrpSpPr/>
            <p:nvPr/>
          </p:nvGrpSpPr>
          <p:grpSpPr>
            <a:xfrm>
              <a:off x="0" y="-2"/>
              <a:ext cx="6652410" cy="4623256"/>
              <a:chOff x="0" y="-1"/>
              <a:chExt cx="6652409" cy="4623254"/>
            </a:xfrm>
          </p:grpSpPr>
          <p:sp>
            <p:nvSpPr>
              <p:cNvPr id="928" name="Shape 928"/>
              <p:cNvSpPr/>
              <p:nvPr/>
            </p:nvSpPr>
            <p:spPr>
              <a:xfrm flipV="1">
                <a:off x="4983" y="-1"/>
                <a:ext cx="1" cy="462325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29" name="Shape 929"/>
              <p:cNvSpPr/>
              <p:nvPr/>
            </p:nvSpPr>
            <p:spPr>
              <a:xfrm>
                <a:off x="0" y="4565475"/>
                <a:ext cx="665240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30" name="Shape 930"/>
              <p:cNvSpPr/>
              <p:nvPr/>
            </p:nvSpPr>
            <p:spPr>
              <a:xfrm>
                <a:off x="20135" y="3893412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31" name="Shape 931"/>
              <p:cNvSpPr/>
              <p:nvPr/>
            </p:nvSpPr>
            <p:spPr>
              <a:xfrm>
                <a:off x="20135" y="3149319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20135" y="2405226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20135" y="920039"/>
                <a:ext cx="1974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000"/>
                </a:pPr>
                <a:endParaRPr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944" name="Group 944"/>
          <p:cNvGrpSpPr/>
          <p:nvPr/>
        </p:nvGrpSpPr>
        <p:grpSpPr>
          <a:xfrm>
            <a:off x="2100500" y="5349429"/>
            <a:ext cx="4340055" cy="595035"/>
            <a:chOff x="5497" y="-32971"/>
            <a:chExt cx="6172523" cy="846271"/>
          </a:xfrm>
        </p:grpSpPr>
        <p:sp>
          <p:nvSpPr>
            <p:cNvPr id="937" name="Shape 937"/>
            <p:cNvSpPr/>
            <p:nvPr/>
          </p:nvSpPr>
          <p:spPr>
            <a:xfrm>
              <a:off x="5497" y="-32971"/>
              <a:ext cx="470500" cy="846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0</a:t>
              </a:r>
            </a:p>
          </p:txBody>
        </p:sp>
        <p:sp>
          <p:nvSpPr>
            <p:cNvPr id="938" name="Shape 938"/>
            <p:cNvSpPr/>
            <p:nvPr/>
          </p:nvSpPr>
          <p:spPr>
            <a:xfrm>
              <a:off x="1199002" y="-32971"/>
              <a:ext cx="470500" cy="846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1</a:t>
              </a:r>
            </a:p>
          </p:txBody>
        </p:sp>
        <p:sp>
          <p:nvSpPr>
            <p:cNvPr id="939" name="Shape 939"/>
            <p:cNvSpPr/>
            <p:nvPr/>
          </p:nvSpPr>
          <p:spPr>
            <a:xfrm>
              <a:off x="2108604" y="-32971"/>
              <a:ext cx="470500" cy="846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2</a:t>
              </a:r>
            </a:p>
          </p:txBody>
        </p:sp>
        <p:sp>
          <p:nvSpPr>
            <p:cNvPr id="940" name="Shape 940"/>
            <p:cNvSpPr/>
            <p:nvPr/>
          </p:nvSpPr>
          <p:spPr>
            <a:xfrm>
              <a:off x="2971386" y="-32971"/>
              <a:ext cx="470500" cy="846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3</a:t>
              </a:r>
            </a:p>
          </p:txBody>
        </p:sp>
        <p:sp>
          <p:nvSpPr>
            <p:cNvPr id="941" name="Shape 941"/>
            <p:cNvSpPr/>
            <p:nvPr/>
          </p:nvSpPr>
          <p:spPr>
            <a:xfrm>
              <a:off x="3894211" y="-32971"/>
              <a:ext cx="470500" cy="846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4</a:t>
              </a:r>
            </a:p>
          </p:txBody>
        </p:sp>
        <p:sp>
          <p:nvSpPr>
            <p:cNvPr id="942" name="Shape 942"/>
            <p:cNvSpPr/>
            <p:nvPr/>
          </p:nvSpPr>
          <p:spPr>
            <a:xfrm>
              <a:off x="4804365" y="-32971"/>
              <a:ext cx="470500" cy="846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5</a:t>
              </a:r>
            </a:p>
          </p:txBody>
        </p:sp>
        <p:sp>
          <p:nvSpPr>
            <p:cNvPr id="943" name="Shape 943"/>
            <p:cNvSpPr/>
            <p:nvPr/>
          </p:nvSpPr>
          <p:spPr>
            <a:xfrm>
              <a:off x="5707520" y="-32971"/>
              <a:ext cx="470500" cy="846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6</a:t>
              </a:r>
            </a:p>
          </p:txBody>
        </p:sp>
      </p:grpSp>
      <p:grpSp>
        <p:nvGrpSpPr>
          <p:cNvPr id="950" name="Group 950"/>
          <p:cNvGrpSpPr/>
          <p:nvPr/>
        </p:nvGrpSpPr>
        <p:grpSpPr>
          <a:xfrm>
            <a:off x="1845600" y="2452721"/>
            <a:ext cx="338695" cy="2685689"/>
            <a:chOff x="238602" y="-32972"/>
            <a:chExt cx="481697" cy="3819645"/>
          </a:xfrm>
        </p:grpSpPr>
        <p:sp>
          <p:nvSpPr>
            <p:cNvPr id="945" name="Shape 945"/>
            <p:cNvSpPr/>
            <p:nvPr/>
          </p:nvSpPr>
          <p:spPr>
            <a:xfrm>
              <a:off x="238602" y="2940401"/>
              <a:ext cx="470497" cy="84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1</a:t>
              </a:r>
            </a:p>
          </p:txBody>
        </p:sp>
        <p:sp>
          <p:nvSpPr>
            <p:cNvPr id="946" name="Shape 946"/>
            <p:cNvSpPr/>
            <p:nvPr/>
          </p:nvSpPr>
          <p:spPr>
            <a:xfrm>
              <a:off x="249802" y="2196308"/>
              <a:ext cx="470497" cy="84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2</a:t>
              </a:r>
            </a:p>
          </p:txBody>
        </p:sp>
        <p:sp>
          <p:nvSpPr>
            <p:cNvPr id="947" name="Shape 947"/>
            <p:cNvSpPr/>
            <p:nvPr/>
          </p:nvSpPr>
          <p:spPr>
            <a:xfrm>
              <a:off x="249802" y="1453715"/>
              <a:ext cx="470497" cy="84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3</a:t>
              </a:r>
            </a:p>
          </p:txBody>
        </p:sp>
        <p:sp>
          <p:nvSpPr>
            <p:cNvPr id="948" name="Shape 948"/>
            <p:cNvSpPr/>
            <p:nvPr/>
          </p:nvSpPr>
          <p:spPr>
            <a:xfrm>
              <a:off x="249802" y="709623"/>
              <a:ext cx="470497" cy="84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4</a:t>
              </a:r>
            </a:p>
          </p:txBody>
        </p:sp>
        <p:sp>
          <p:nvSpPr>
            <p:cNvPr id="949" name="Shape 949"/>
            <p:cNvSpPr/>
            <p:nvPr/>
          </p:nvSpPr>
          <p:spPr>
            <a:xfrm>
              <a:off x="249802" y="-32972"/>
              <a:ext cx="470497" cy="84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sz="3200">
                  <a:solidFill>
                    <a:schemeClr val="tx1"/>
                  </a:solidFill>
                  <a:latin typeface="+mn-ea"/>
                  <a:ea typeface="+mn-ea"/>
                </a:rPr>
                <a:t>5</a:t>
              </a:r>
            </a:p>
          </p:txBody>
        </p:sp>
      </p:grpSp>
      <p:sp>
        <p:nvSpPr>
          <p:cNvPr id="951" name="Shape 951"/>
          <p:cNvSpPr/>
          <p:nvPr/>
        </p:nvSpPr>
        <p:spPr>
          <a:xfrm>
            <a:off x="3551643" y="3220391"/>
            <a:ext cx="149595" cy="132000"/>
          </a:xfrm>
          <a:prstGeom prst="ellipse">
            <a:avLst/>
          </a:prstGeom>
          <a:solidFill>
            <a:srgbClr val="FF7777"/>
          </a:solidFill>
          <a:ln w="12700">
            <a:solidFill>
              <a:schemeClr val="bg2">
                <a:lumMod val="20000"/>
                <a:lumOff val="80000"/>
              </a:scheme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52" name="Shape 952"/>
          <p:cNvSpPr/>
          <p:nvPr/>
        </p:nvSpPr>
        <p:spPr>
          <a:xfrm>
            <a:off x="2925485" y="3220391"/>
            <a:ext cx="149595" cy="132000"/>
          </a:xfrm>
          <a:prstGeom prst="ellipse">
            <a:avLst/>
          </a:prstGeom>
          <a:solidFill>
            <a:srgbClr val="FFE63A"/>
          </a:solidFill>
          <a:ln w="12700">
            <a:solidFill>
              <a:schemeClr val="bg2">
                <a:lumMod val="20000"/>
                <a:lumOff val="80000"/>
              </a:scheme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rgbClr val="FF7777"/>
                </a:solidFill>
              </a:defRPr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53" name="Shape 953"/>
          <p:cNvSpPr/>
          <p:nvPr/>
        </p:nvSpPr>
        <p:spPr>
          <a:xfrm>
            <a:off x="4815572" y="3229321"/>
            <a:ext cx="149595" cy="132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2">
                <a:lumMod val="20000"/>
                <a:lumOff val="80000"/>
              </a:scheme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chemeClr val="accent4"/>
                </a:solidFill>
              </a:defRPr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55" name="Shape 955"/>
          <p:cNvSpPr/>
          <p:nvPr/>
        </p:nvSpPr>
        <p:spPr>
          <a:xfrm flipH="1">
            <a:off x="2996825" y="3293985"/>
            <a:ext cx="1" cy="1895486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57" name="Shape 957"/>
          <p:cNvSpPr/>
          <p:nvPr/>
        </p:nvSpPr>
        <p:spPr>
          <a:xfrm flipH="1">
            <a:off x="3626895" y="3248980"/>
            <a:ext cx="1" cy="1985685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59" name="Shape 959"/>
          <p:cNvSpPr/>
          <p:nvPr/>
        </p:nvSpPr>
        <p:spPr>
          <a:xfrm flipH="1">
            <a:off x="4887035" y="3293985"/>
            <a:ext cx="28999" cy="2056597"/>
          </a:xfrm>
          <a:prstGeom prst="line">
            <a:avLst/>
          </a:prstGeom>
          <a:ln w="38100">
            <a:solidFill>
              <a:srgbClr val="0000FF"/>
            </a:solidFill>
            <a:prstDash val="sysDot"/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3" name="Shape 918"/>
          <p:cNvSpPr/>
          <p:nvPr/>
        </p:nvSpPr>
        <p:spPr>
          <a:xfrm flipV="1">
            <a:off x="2366755" y="2393885"/>
            <a:ext cx="3587196" cy="2911340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4" name="Shape 918"/>
          <p:cNvSpPr/>
          <p:nvPr/>
        </p:nvSpPr>
        <p:spPr>
          <a:xfrm flipH="1" flipV="1">
            <a:off x="2456765" y="2753925"/>
            <a:ext cx="1833986" cy="2563199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5" name="Shape 920"/>
          <p:cNvSpPr/>
          <p:nvPr/>
        </p:nvSpPr>
        <p:spPr>
          <a:xfrm>
            <a:off x="6102170" y="1898830"/>
            <a:ext cx="412594" cy="5645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甲</a:t>
            </a:r>
            <a:endParaRPr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6" name="Shape 920"/>
          <p:cNvSpPr/>
          <p:nvPr/>
        </p:nvSpPr>
        <p:spPr>
          <a:xfrm>
            <a:off x="6220511" y="2885524"/>
            <a:ext cx="482500" cy="5645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乙</a:t>
            </a:r>
            <a:endParaRPr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7" name="Shape 920"/>
          <p:cNvSpPr/>
          <p:nvPr/>
        </p:nvSpPr>
        <p:spPr>
          <a:xfrm>
            <a:off x="3896925" y="4329100"/>
            <a:ext cx="482500" cy="5645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丙</a:t>
            </a:r>
            <a:endParaRPr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8" name="Shape 875"/>
          <p:cNvSpPr/>
          <p:nvPr/>
        </p:nvSpPr>
        <p:spPr>
          <a:xfrm>
            <a:off x="521550" y="368660"/>
            <a:ext cx="4230470" cy="669727"/>
          </a:xfrm>
          <a:prstGeom prst="rect">
            <a:avLst/>
          </a:prstGeom>
          <a:solidFill>
            <a:srgbClr val="FCD5B5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60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lang="zh-CN" altLang="en-US" sz="3600" dirty="0" smtClean="0">
                <a:solidFill>
                  <a:schemeClr val="tx1"/>
                </a:solidFill>
                <a:latin typeface="+mn-ea"/>
                <a:ea typeface="+mn-ea"/>
              </a:rPr>
              <a:t>、速度</a:t>
            </a:r>
            <a:r>
              <a:rPr lang="en-US" altLang="zh-CN" sz="3600" dirty="0" smtClean="0">
                <a:solidFill>
                  <a:schemeClr val="tx1"/>
                </a:solidFill>
                <a:latin typeface="+mn-ea"/>
                <a:ea typeface="+mn-ea"/>
              </a:rPr>
              <a:t>—</a:t>
            </a:r>
            <a:r>
              <a:rPr lang="zh-CN" altLang="en-US" sz="3600" dirty="0" smtClean="0">
                <a:solidFill>
                  <a:schemeClr val="tx1"/>
                </a:solidFill>
                <a:latin typeface="+mn-ea"/>
                <a:ea typeface="+mn-ea"/>
              </a:rPr>
              <a:t>时间</a:t>
            </a:r>
            <a:r>
              <a:rPr sz="3600" dirty="0" smtClean="0">
                <a:solidFill>
                  <a:schemeClr val="tx1"/>
                </a:solidFill>
                <a:latin typeface="+mn-ea"/>
                <a:ea typeface="+mn-ea"/>
              </a:rPr>
              <a:t>图像</a:t>
            </a:r>
            <a:endParaRPr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1" name="Shape 920"/>
          <p:cNvSpPr/>
          <p:nvPr/>
        </p:nvSpPr>
        <p:spPr>
          <a:xfrm>
            <a:off x="6580018" y="1943835"/>
            <a:ext cx="1337652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（加速）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2" name="Shape 920"/>
          <p:cNvSpPr/>
          <p:nvPr/>
        </p:nvSpPr>
        <p:spPr>
          <a:xfrm>
            <a:off x="6704442" y="2933945"/>
            <a:ext cx="130323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（匀速）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3" name="Shape 920"/>
          <p:cNvSpPr/>
          <p:nvPr/>
        </p:nvSpPr>
        <p:spPr>
          <a:xfrm>
            <a:off x="4391980" y="4419110"/>
            <a:ext cx="1303238" cy="44146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（减速）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9" name="Shape 927"/>
          <p:cNvSpPr/>
          <p:nvPr/>
        </p:nvSpPr>
        <p:spPr>
          <a:xfrm>
            <a:off x="4301969" y="5229201"/>
            <a:ext cx="1" cy="90009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000"/>
            </a:pPr>
            <a:endParaRPr sz="320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29173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" grpId="0" animBg="1"/>
      <p:bldP spid="955" grpId="0" animBg="1"/>
      <p:bldP spid="957" grpId="0" animBg="1"/>
      <p:bldP spid="959" grpId="0" animBg="1"/>
      <p:bldP spid="43" grpId="0" animBg="1"/>
      <p:bldP spid="44" grpId="0" animBg="1"/>
      <p:bldP spid="45" grpId="0"/>
      <p:bldP spid="46" grpId="0"/>
      <p:bldP spid="47" grpId="0"/>
      <p:bldP spid="51" grpId="0"/>
      <p:bldP spid="52" grpId="0"/>
      <p:bldP spid="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45" y="1538790"/>
            <a:ext cx="4660542" cy="37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/>
          <p:nvPr/>
        </p:nvSpPr>
        <p:spPr>
          <a:xfrm>
            <a:off x="1466655" y="1088740"/>
            <a:ext cx="2025225" cy="94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区间测速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1731" t="7829" r="10738" b="13713"/>
          <a:stretch/>
        </p:blipFill>
        <p:spPr>
          <a:xfrm>
            <a:off x="341530" y="2078850"/>
            <a:ext cx="3870430" cy="3217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33845"/>
            <a:ext cx="4230470" cy="3285365"/>
          </a:xfrm>
          <a:prstGeom prst="rect">
            <a:avLst/>
          </a:prstGeom>
        </p:spPr>
      </p:pic>
      <p:sp>
        <p:nvSpPr>
          <p:cNvPr id="6" name="Shape 961"/>
          <p:cNvSpPr/>
          <p:nvPr/>
        </p:nvSpPr>
        <p:spPr>
          <a:xfrm>
            <a:off x="6237185" y="1088740"/>
            <a:ext cx="1350150" cy="94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925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测速点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12406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/>
          <p:nvPr/>
        </p:nvSpPr>
        <p:spPr>
          <a:xfrm>
            <a:off x="971600" y="1223755"/>
            <a:ext cx="256528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1.瞬时速度：</a:t>
            </a:r>
          </a:p>
        </p:txBody>
      </p:sp>
      <p:sp>
        <p:nvSpPr>
          <p:cNvPr id="971" name="Shape 971"/>
          <p:cNvSpPr/>
          <p:nvPr/>
        </p:nvSpPr>
        <p:spPr>
          <a:xfrm>
            <a:off x="1241630" y="2078850"/>
            <a:ext cx="7290810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err="1">
                <a:solidFill>
                  <a:srgbClr val="000000"/>
                </a:solidFill>
                <a:latin typeface="+mn-ea"/>
                <a:ea typeface="+mn-ea"/>
              </a:rPr>
              <a:t>运动物体在某一时刻或某一位置的速度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。</a:t>
            </a:r>
          </a:p>
        </p:txBody>
      </p:sp>
      <p:sp>
        <p:nvSpPr>
          <p:cNvPr id="977" name="Shape 977"/>
          <p:cNvSpPr/>
          <p:nvPr/>
        </p:nvSpPr>
        <p:spPr>
          <a:xfrm>
            <a:off x="457082" y="351357"/>
            <a:ext cx="510502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五</a:t>
            </a:r>
            <a:r>
              <a:rPr sz="360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lang="zh-CN" altLang="en-US" sz="3600" dirty="0">
                <a:solidFill>
                  <a:srgbClr val="000000"/>
                </a:solidFill>
                <a:latin typeface="+mn-ea"/>
                <a:ea typeface="+mn-ea"/>
              </a:rPr>
              <a:t>瞬时</a:t>
            </a:r>
            <a:r>
              <a:rPr sz="3600" dirty="0" smtClean="0">
                <a:solidFill>
                  <a:srgbClr val="000000"/>
                </a:solidFill>
                <a:latin typeface="+mn-ea"/>
                <a:ea typeface="+mn-ea"/>
              </a:rPr>
              <a:t>速度和</a:t>
            </a:r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平均</a:t>
            </a:r>
            <a:r>
              <a:rPr sz="3600" dirty="0" smtClean="0">
                <a:solidFill>
                  <a:srgbClr val="000000"/>
                </a:solidFill>
                <a:latin typeface="+mn-ea"/>
                <a:ea typeface="+mn-ea"/>
              </a:rPr>
              <a:t>速度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6638"/>
          <a:stretch/>
        </p:blipFill>
        <p:spPr>
          <a:xfrm>
            <a:off x="2096725" y="2978950"/>
            <a:ext cx="4905545" cy="34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61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70"/>
          <p:cNvSpPr/>
          <p:nvPr/>
        </p:nvSpPr>
        <p:spPr>
          <a:xfrm>
            <a:off x="521550" y="413665"/>
            <a:ext cx="274530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925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dirty="0">
                <a:solidFill>
                  <a:srgbClr val="000000"/>
                </a:solidFill>
                <a:latin typeface="+mn-ea"/>
                <a:ea typeface="+mn-ea"/>
              </a:rPr>
              <a:t>2.平均速度：</a:t>
            </a:r>
          </a:p>
        </p:txBody>
      </p:sp>
      <p:sp>
        <p:nvSpPr>
          <p:cNvPr id="3" name="Shape 972"/>
          <p:cNvSpPr/>
          <p:nvPr/>
        </p:nvSpPr>
        <p:spPr>
          <a:xfrm>
            <a:off x="926595" y="1268760"/>
            <a:ext cx="7463125" cy="126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表示运动物体在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</a:rPr>
              <a:t>某一段路程内</a:t>
            </a:r>
            <a:r>
              <a:rPr sz="3200" dirty="0">
                <a:solidFill>
                  <a:srgbClr val="FF0000"/>
                </a:solidFill>
                <a:latin typeface="+mn-ea"/>
                <a:ea typeface="+mn-ea"/>
              </a:rPr>
              <a:t>（或某一段时间内）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的平均快慢程度。</a:t>
            </a:r>
          </a:p>
        </p:txBody>
      </p:sp>
      <p:sp>
        <p:nvSpPr>
          <p:cNvPr id="4" name="Shape 982"/>
          <p:cNvSpPr/>
          <p:nvPr/>
        </p:nvSpPr>
        <p:spPr>
          <a:xfrm>
            <a:off x="2951820" y="458670"/>
            <a:ext cx="337971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1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dirty="0">
                <a:solidFill>
                  <a:srgbClr val="FF0000"/>
                </a:solidFill>
                <a:latin typeface="+mn-ea"/>
                <a:ea typeface="+mn-ea"/>
              </a:rPr>
              <a:t>v</a:t>
            </a:r>
          </a:p>
        </p:txBody>
      </p:sp>
      <p:sp>
        <p:nvSpPr>
          <p:cNvPr id="5" name="Shape 983"/>
          <p:cNvSpPr/>
          <p:nvPr/>
        </p:nvSpPr>
        <p:spPr>
          <a:xfrm>
            <a:off x="3446875" y="368660"/>
            <a:ext cx="1490259" cy="735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600" dirty="0">
                <a:solidFill>
                  <a:srgbClr val="FF0000"/>
                </a:solidFill>
                <a:latin typeface="+mn-ea"/>
                <a:ea typeface="+mn-ea"/>
              </a:rPr>
              <a:t>=</a:t>
            </a:r>
            <a:r>
              <a:rPr sz="3600" dirty="0" err="1">
                <a:solidFill>
                  <a:srgbClr val="FF0000"/>
                </a:solidFill>
                <a:latin typeface="+mn-ea"/>
                <a:ea typeface="+mn-ea"/>
              </a:rPr>
              <a:t>s</a:t>
            </a:r>
            <a:r>
              <a:rPr sz="3600" baseline="-5999" dirty="0" err="1">
                <a:solidFill>
                  <a:srgbClr val="FF0000"/>
                </a:solidFill>
                <a:latin typeface="+mn-ea"/>
                <a:ea typeface="+mn-ea"/>
              </a:rPr>
              <a:t>总</a:t>
            </a:r>
            <a:r>
              <a:rPr sz="3600" dirty="0">
                <a:solidFill>
                  <a:srgbClr val="FF0000"/>
                </a:solidFill>
                <a:latin typeface="+mn-ea"/>
                <a:ea typeface="+mn-ea"/>
              </a:rPr>
              <a:t>/</a:t>
            </a:r>
            <a:r>
              <a:rPr sz="3600" dirty="0" err="1">
                <a:solidFill>
                  <a:srgbClr val="FF0000"/>
                </a:solidFill>
                <a:latin typeface="+mn-ea"/>
                <a:ea typeface="+mn-ea"/>
              </a:rPr>
              <a:t>t</a:t>
            </a:r>
            <a:r>
              <a:rPr sz="3600" baseline="-5999" dirty="0" err="1">
                <a:solidFill>
                  <a:srgbClr val="FF0000"/>
                </a:solidFill>
                <a:latin typeface="+mn-ea"/>
                <a:ea typeface="+mn-ea"/>
              </a:rPr>
              <a:t>总</a:t>
            </a:r>
            <a:endParaRPr sz="3600" baseline="-5999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63915"/>
            <a:ext cx="5895655" cy="36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5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1656" y="597293"/>
            <a:ext cx="8425809" cy="252713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zh-CN" altLang="en-US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</a:t>
            </a:r>
            <a:r>
              <a:rPr lang="en-US" altLang="zh-CN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一辆汽车在一条直线上行驶，第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内通过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5m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，第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内通过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20m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，第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3s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内通过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20m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，第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4s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内通过</a:t>
            </a:r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5m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。</a:t>
            </a:r>
            <a:r>
              <a:rPr lang="zh-CN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则此汽车在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最初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内的平均速度是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______m/s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，中间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2s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内的平均速度是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______m/s</a:t>
            </a:r>
            <a:r>
              <a:rPr lang="zh-CN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，全部时间内的平均速度是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______m/s</a:t>
            </a:r>
            <a:endParaRPr lang="zh-CN" altLang="zh-CN"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6545" y="2033845"/>
            <a:ext cx="883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12.5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17305" y="2033845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20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62110" y="2528900"/>
            <a:ext cx="883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12.5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/>
        </p:nvSpPr>
        <p:spPr>
          <a:xfrm>
            <a:off x="1196625" y="1268760"/>
            <a:ext cx="3942202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1.</a:t>
            </a:r>
            <a:r>
              <a:rPr sz="2800" dirty="0" smtClean="0">
                <a:solidFill>
                  <a:srgbClr val="FF0000"/>
                </a:solidFill>
                <a:latin typeface="+mn-ea"/>
                <a:ea typeface="+mn-ea"/>
              </a:rPr>
              <a:t>相同时间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，比较路程。</a:t>
            </a:r>
          </a:p>
        </p:txBody>
      </p:sp>
      <p:pic>
        <p:nvPicPr>
          <p:cNvPr id="706" name="图片 70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700" y="1988840"/>
            <a:ext cx="4960561" cy="3448643"/>
          </a:xfrm>
          <a:prstGeom prst="rect">
            <a:avLst/>
          </a:prstGeom>
        </p:spPr>
      </p:pic>
      <p:sp>
        <p:nvSpPr>
          <p:cNvPr id="707" name="Shape 707"/>
          <p:cNvSpPr/>
          <p:nvPr/>
        </p:nvSpPr>
        <p:spPr>
          <a:xfrm>
            <a:off x="1196625" y="5679250"/>
            <a:ext cx="3960440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sz="2800" dirty="0" smtClean="0">
                <a:solidFill>
                  <a:srgbClr val="FF0000"/>
                </a:solidFill>
                <a:latin typeface="+mn-ea"/>
                <a:ea typeface="+mn-ea"/>
              </a:rPr>
              <a:t>相同路程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，比较时间。</a:t>
            </a:r>
          </a:p>
        </p:txBody>
      </p:sp>
      <p:sp>
        <p:nvSpPr>
          <p:cNvPr id="711" name="Shape 711"/>
          <p:cNvSpPr/>
          <p:nvPr/>
        </p:nvSpPr>
        <p:spPr>
          <a:xfrm>
            <a:off x="476545" y="323655"/>
            <a:ext cx="6281496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err="1">
                <a:solidFill>
                  <a:schemeClr val="tx1"/>
                </a:solidFill>
                <a:latin typeface="+mn-ea"/>
                <a:ea typeface="+mn-ea"/>
              </a:rPr>
              <a:t>一、比较运动快慢的方法</a:t>
            </a:r>
            <a:endParaRPr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88790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" grpId="0" animBg="1" advAuto="0"/>
      <p:bldP spid="706" grpId="0" advAuto="0"/>
      <p:bldP spid="707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90"/>
          <p:cNvSpPr/>
          <p:nvPr/>
        </p:nvSpPr>
        <p:spPr>
          <a:xfrm>
            <a:off x="836585" y="503675"/>
            <a:ext cx="7200800" cy="1992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小顺去小雪家，走的速度是</a:t>
            </a:r>
            <a:r>
              <a:rPr lang="zh-CN" altLang="zh-CN" sz="3200" dirty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m/s</a:t>
            </a:r>
          </a:p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时间是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5s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，走累了，跳的速度是</a:t>
            </a:r>
            <a:r>
              <a:rPr lang="zh-CN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3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m/s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，</a:t>
            </a:r>
            <a:endParaRPr lang="en-US" altLang="zh-CN" sz="32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时间也是</a:t>
            </a:r>
            <a:r>
              <a:rPr lang="zh-CN" altLang="zh-CN" sz="3200" dirty="0">
                <a:solidFill>
                  <a:srgbClr val="000000"/>
                </a:solidFill>
                <a:latin typeface="+mn-ea"/>
                <a:ea typeface="+mn-ea"/>
              </a:rPr>
              <a:t>5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s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，求平均速度？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52176" y="279893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2.5</a:t>
            </a:r>
            <a:r>
              <a:rPr lang="en-US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m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/s</a:t>
            </a:r>
            <a:endParaRPr kumimoji="1" lang="zh-CN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72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90"/>
          <p:cNvSpPr/>
          <p:nvPr/>
        </p:nvSpPr>
        <p:spPr>
          <a:xfrm>
            <a:off x="431540" y="503675"/>
            <a:ext cx="7058905" cy="1992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6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dirty="0" smtClean="0">
                <a:solidFill>
                  <a:schemeClr val="tx1"/>
                </a:solidFill>
                <a:latin typeface="+mn-ea"/>
                <a:ea typeface="+mn-ea"/>
              </a:rPr>
              <a:t>小红去小顺家，走的速度是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m/s</a:t>
            </a:r>
          </a:p>
          <a:p>
            <a:r>
              <a:rPr lang="zh-CN" altLang="en-US" dirty="0" smtClean="0">
                <a:solidFill>
                  <a:schemeClr val="tx1"/>
                </a:solidFill>
                <a:latin typeface="+mn-ea"/>
                <a:ea typeface="+mn-ea"/>
              </a:rPr>
              <a:t>走了</a:t>
            </a:r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20m</a:t>
            </a:r>
            <a:r>
              <a:rPr lang="zh-CN" altLang="en-US" dirty="0" smtClean="0">
                <a:solidFill>
                  <a:schemeClr val="tx1"/>
                </a:solidFill>
                <a:latin typeface="+mn-ea"/>
                <a:ea typeface="+mn-ea"/>
              </a:rPr>
              <a:t>，走累了，跑的速度是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m/s</a:t>
            </a:r>
            <a:r>
              <a:rPr lang="zh-CN" altLang="en-US" dirty="0" smtClean="0">
                <a:solidFill>
                  <a:schemeClr val="tx1"/>
                </a:solidFill>
                <a:latin typeface="+mn-ea"/>
                <a:ea typeface="+mn-ea"/>
              </a:rPr>
              <a:t>，</a:t>
            </a:r>
            <a:endParaRPr lang="en-US" altLang="zh-CN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zh-CN" altLang="en-US" dirty="0" smtClean="0">
                <a:solidFill>
                  <a:schemeClr val="tx1"/>
                </a:solidFill>
                <a:latin typeface="+mn-ea"/>
                <a:ea typeface="+mn-ea"/>
              </a:rPr>
              <a:t>跑了</a:t>
            </a:r>
            <a:r>
              <a:rPr lang="zh-CN" altLang="zh-CN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+mn-ea"/>
                <a:ea typeface="+mn-ea"/>
              </a:rPr>
              <a:t>0m</a:t>
            </a:r>
            <a:r>
              <a:rPr lang="zh-CN" altLang="en-US" dirty="0" smtClean="0">
                <a:solidFill>
                  <a:schemeClr val="tx1"/>
                </a:solidFill>
                <a:latin typeface="+mn-ea"/>
                <a:ea typeface="+mn-ea"/>
              </a:rPr>
              <a:t>，求平均速度？</a:t>
            </a:r>
            <a:endParaRPr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2408" y="279893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2.</a:t>
            </a:r>
            <a:r>
              <a:rPr kumimoji="1" lang="zh-CN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6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7</a:t>
            </a:r>
            <a:r>
              <a:rPr lang="en-US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m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/s</a:t>
            </a:r>
            <a:endParaRPr kumimoji="1" lang="zh-CN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0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665096"/>
              </p:ext>
            </p:extLst>
          </p:nvPr>
        </p:nvGraphicFramePr>
        <p:xfrm>
          <a:off x="336509" y="413647"/>
          <a:ext cx="8464510" cy="2385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文档" r:id="rId3" imgW="5270500" imgH="1066800" progId="Word.Document.12">
                  <p:embed/>
                </p:oleObj>
              </mc:Choice>
              <mc:Fallback>
                <p:oleObj name="文档" r:id="rId3" imgW="5270500" imgH="106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509" y="413647"/>
                        <a:ext cx="8464510" cy="2385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462210" y="77370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加速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36519" y="1268760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25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图片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"/>
          <a:stretch/>
        </p:blipFill>
        <p:spPr bwMode="auto">
          <a:xfrm>
            <a:off x="2681790" y="2303875"/>
            <a:ext cx="4005445" cy="34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81590" y="728700"/>
            <a:ext cx="7605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dirty="0" smtClean="0">
                <a:solidFill>
                  <a:srgbClr val="FF0000"/>
                </a:solidFill>
              </a:rPr>
              <a:t>例：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如图，分析物体在</a:t>
            </a:r>
            <a:r>
              <a:rPr kumimoji="1" lang="en-US" altLang="zh-CN" sz="2800" dirty="0" smtClean="0">
                <a:solidFill>
                  <a:schemeClr val="tx1"/>
                </a:solidFill>
              </a:rPr>
              <a:t>0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～</a:t>
            </a:r>
            <a:r>
              <a:rPr kumimoji="1" lang="en-US" altLang="zh-CN" sz="2800" dirty="0" smtClean="0">
                <a:solidFill>
                  <a:schemeClr val="tx1"/>
                </a:solidFill>
              </a:rPr>
              <a:t>1s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，</a:t>
            </a:r>
            <a:r>
              <a:rPr kumimoji="1" lang="en-US" altLang="zh-CN" sz="2800" dirty="0" smtClean="0">
                <a:solidFill>
                  <a:schemeClr val="tx1"/>
                </a:solidFill>
              </a:rPr>
              <a:t>1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～</a:t>
            </a:r>
            <a:r>
              <a:rPr kumimoji="1" lang="en-US" altLang="zh-CN" sz="2800" dirty="0" smtClean="0">
                <a:solidFill>
                  <a:schemeClr val="tx1"/>
                </a:solidFill>
              </a:rPr>
              <a:t>3s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，</a:t>
            </a:r>
            <a:r>
              <a:rPr kumimoji="1" lang="en-US" altLang="zh-CN" sz="2800" dirty="0" smtClean="0">
                <a:solidFill>
                  <a:schemeClr val="tx1"/>
                </a:solidFill>
              </a:rPr>
              <a:t>3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～</a:t>
            </a:r>
            <a:r>
              <a:rPr kumimoji="1" lang="en-US" altLang="zh-CN" sz="2800" dirty="0" smtClean="0">
                <a:solidFill>
                  <a:schemeClr val="tx1"/>
                </a:solidFill>
              </a:rPr>
              <a:t>4s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分别做什么运动？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/>
          <p:nvPr/>
        </p:nvSpPr>
        <p:spPr>
          <a:xfrm>
            <a:off x="3581890" y="728700"/>
            <a:ext cx="179486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b="0" dirty="0">
                <a:solidFill>
                  <a:schemeClr val="tx1"/>
                </a:solidFill>
                <a:latin typeface="+mn-ea"/>
                <a:ea typeface="+mn-ea"/>
              </a:rPr>
              <a:t>谁更快？</a:t>
            </a:r>
          </a:p>
        </p:txBody>
      </p:sp>
      <p:sp>
        <p:nvSpPr>
          <p:cNvPr id="717" name="Shape 717"/>
          <p:cNvSpPr/>
          <p:nvPr/>
        </p:nvSpPr>
        <p:spPr>
          <a:xfrm>
            <a:off x="206515" y="4239090"/>
            <a:ext cx="414046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lvl="2"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600" b="0" dirty="0">
                <a:solidFill>
                  <a:schemeClr val="tx1"/>
                </a:solidFill>
                <a:latin typeface="+mn-ea"/>
                <a:ea typeface="+mn-ea"/>
              </a:rPr>
              <a:t>汽车1s中通过的路程为10米</a:t>
            </a:r>
          </a:p>
        </p:txBody>
      </p:sp>
      <p:sp>
        <p:nvSpPr>
          <p:cNvPr id="718" name="Shape 718"/>
          <p:cNvSpPr/>
          <p:nvPr/>
        </p:nvSpPr>
        <p:spPr>
          <a:xfrm>
            <a:off x="5022049" y="4239090"/>
            <a:ext cx="3465385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b="0" dirty="0">
                <a:solidFill>
                  <a:schemeClr val="tx1"/>
                </a:solidFill>
                <a:latin typeface="+mn-ea"/>
                <a:ea typeface="+mn-ea"/>
              </a:rPr>
              <a:t>飞机</a:t>
            </a:r>
            <a:r>
              <a:rPr sz="3600" b="0" dirty="0" smtClean="0">
                <a:solidFill>
                  <a:schemeClr val="tx1"/>
                </a:solidFill>
                <a:latin typeface="+mn-ea"/>
                <a:ea typeface="+mn-ea"/>
              </a:rPr>
              <a:t>1s</a:t>
            </a:r>
            <a:r>
              <a:rPr sz="3600" b="0" dirty="0">
                <a:solidFill>
                  <a:schemeClr val="tx1"/>
                </a:solidFill>
                <a:latin typeface="+mn-ea"/>
                <a:ea typeface="+mn-ea"/>
              </a:rPr>
              <a:t>中通过的路程为</a:t>
            </a:r>
            <a:r>
              <a:rPr sz="3600" b="0" dirty="0" smtClean="0">
                <a:solidFill>
                  <a:schemeClr val="tx1"/>
                </a:solidFill>
                <a:latin typeface="+mn-ea"/>
                <a:ea typeface="+mn-ea"/>
              </a:rPr>
              <a:t>500</a:t>
            </a:r>
            <a:r>
              <a:rPr sz="3600" b="0" dirty="0">
                <a:solidFill>
                  <a:schemeClr val="tx1"/>
                </a:solidFill>
                <a:latin typeface="+mn-ea"/>
                <a:ea typeface="+mn-ea"/>
              </a:rPr>
              <a:t>米</a:t>
            </a:r>
          </a:p>
        </p:txBody>
      </p:sp>
      <p:pic>
        <p:nvPicPr>
          <p:cNvPr id="719" name="汽车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771" y="1740508"/>
            <a:ext cx="3932022" cy="2138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飞机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1369" y="1740508"/>
            <a:ext cx="3775602" cy="21385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76834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 animBg="1" advAuto="0"/>
      <p:bldP spid="717" grpId="0" animBg="1" advAuto="0"/>
      <p:bldP spid="718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/>
          <p:nvPr/>
        </p:nvSpPr>
        <p:spPr>
          <a:xfrm>
            <a:off x="3671900" y="728700"/>
            <a:ext cx="179486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b="0">
                <a:solidFill>
                  <a:srgbClr val="000000"/>
                </a:solidFill>
                <a:latin typeface="+mn-ea"/>
                <a:ea typeface="+mn-ea"/>
              </a:rPr>
              <a:t>谁更快？</a:t>
            </a:r>
          </a:p>
        </p:txBody>
      </p:sp>
      <p:sp>
        <p:nvSpPr>
          <p:cNvPr id="717" name="Shape 717"/>
          <p:cNvSpPr/>
          <p:nvPr/>
        </p:nvSpPr>
        <p:spPr>
          <a:xfrm>
            <a:off x="566555" y="4284095"/>
            <a:ext cx="3780420" cy="126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85000" lnSpcReduction="10000"/>
          </a:bodyPr>
          <a:lstStyle/>
          <a:p>
            <a:pPr lvl="2"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汽车通过路程</a:t>
            </a:r>
            <a:r>
              <a:rPr sz="3600" b="0" dirty="0">
                <a:solidFill>
                  <a:srgbClr val="000000"/>
                </a:solidFill>
                <a:latin typeface="+mn-ea"/>
                <a:ea typeface="+mn-ea"/>
              </a:rPr>
              <a:t>为</a:t>
            </a: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10</a:t>
            </a:r>
            <a:r>
              <a:rPr lang="en-US" altLang="zh-CN" sz="3600" b="0" dirty="0" smtClean="0">
                <a:solidFill>
                  <a:srgbClr val="000000"/>
                </a:solidFill>
                <a:latin typeface="+mn-ea"/>
                <a:ea typeface="+mn-ea"/>
              </a:rPr>
              <a:t>0</a:t>
            </a: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米</a:t>
            </a:r>
            <a:r>
              <a:rPr lang="zh-CN" altLang="en-US" sz="3600" b="0" dirty="0" smtClean="0">
                <a:solidFill>
                  <a:srgbClr val="000000"/>
                </a:solidFill>
                <a:latin typeface="+mn-ea"/>
                <a:ea typeface="+mn-ea"/>
              </a:rPr>
              <a:t>用时</a:t>
            </a:r>
            <a:r>
              <a:rPr lang="en-US" altLang="zh-CN" sz="3600" b="0" dirty="0" smtClean="0">
                <a:solidFill>
                  <a:srgbClr val="000000"/>
                </a:solidFill>
                <a:latin typeface="+mn-ea"/>
                <a:ea typeface="+mn-ea"/>
              </a:rPr>
              <a:t>10s</a:t>
            </a:r>
            <a:endParaRPr sz="36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18" name="Shape 718"/>
          <p:cNvSpPr/>
          <p:nvPr/>
        </p:nvSpPr>
        <p:spPr>
          <a:xfrm>
            <a:off x="4932040" y="4284095"/>
            <a:ext cx="3297259" cy="126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飞机通过路程为</a:t>
            </a:r>
            <a:r>
              <a:rPr lang="en-US" altLang="zh-CN" sz="3600" b="0" dirty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00米</a:t>
            </a:r>
            <a:r>
              <a:rPr lang="en-US" altLang="zh-CN" sz="3600" b="0" dirty="0" smtClean="0">
                <a:solidFill>
                  <a:srgbClr val="000000"/>
                </a:solidFill>
                <a:latin typeface="+mn-ea"/>
                <a:ea typeface="+mn-ea"/>
              </a:rPr>
              <a:t>0.2s</a:t>
            </a:r>
            <a:endParaRPr sz="36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719" name="汽车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771" y="1740508"/>
            <a:ext cx="3932022" cy="1932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飞机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1369" y="1740508"/>
            <a:ext cx="3775602" cy="19328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16395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 animBg="1" advAuto="0"/>
      <p:bldP spid="717" grpId="0" animBg="1" advAuto="0"/>
      <p:bldP spid="718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/>
          <p:nvPr/>
        </p:nvSpPr>
        <p:spPr>
          <a:xfrm>
            <a:off x="206515" y="5274205"/>
            <a:ext cx="4185465" cy="126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lvl="2"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3600" b="0" dirty="0">
                <a:solidFill>
                  <a:srgbClr val="000000"/>
                </a:solidFill>
                <a:latin typeface="+mn-ea"/>
                <a:ea typeface="+mn-ea"/>
              </a:rPr>
              <a:t>挖掘机</a:t>
            </a: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1s中通过的路程为</a:t>
            </a:r>
            <a:r>
              <a:rPr lang="en-US" sz="3600" b="0" dirty="0">
                <a:solidFill>
                  <a:srgbClr val="000000"/>
                </a:solidFill>
                <a:latin typeface="+mn-ea"/>
                <a:ea typeface="+mn-ea"/>
              </a:rPr>
              <a:t>5</a:t>
            </a: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米</a:t>
            </a:r>
            <a:endParaRPr sz="36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18" name="Shape 718"/>
          <p:cNvSpPr/>
          <p:nvPr/>
        </p:nvSpPr>
        <p:spPr>
          <a:xfrm>
            <a:off x="5292080" y="5274205"/>
            <a:ext cx="3285365" cy="126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b="0" dirty="0" smtClean="0">
                <a:solidFill>
                  <a:srgbClr val="000000"/>
                </a:solidFill>
                <a:latin typeface="+mn-ea"/>
                <a:ea typeface="+mn-ea"/>
              </a:rPr>
              <a:t>狗狗</a:t>
            </a: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10s中通过的路程为</a:t>
            </a:r>
            <a:r>
              <a:rPr lang="en-US" sz="3600" b="0" dirty="0" smtClean="0">
                <a:solidFill>
                  <a:srgbClr val="000000"/>
                </a:solidFill>
                <a:latin typeface="+mn-ea"/>
                <a:ea typeface="+mn-ea"/>
              </a:rPr>
              <a:t>50</a:t>
            </a:r>
            <a:r>
              <a:rPr sz="3600" b="0" dirty="0" smtClean="0">
                <a:solidFill>
                  <a:srgbClr val="000000"/>
                </a:solidFill>
                <a:latin typeface="+mn-ea"/>
                <a:ea typeface="+mn-ea"/>
              </a:rPr>
              <a:t>米</a:t>
            </a:r>
            <a:endParaRPr sz="36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00" y="331543"/>
            <a:ext cx="3621052" cy="495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162" y="1752545"/>
            <a:ext cx="3536156" cy="26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376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" grpId="0" animBg="1" advAuto="0"/>
      <p:bldP spid="71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/>
        </p:nvSpPr>
        <p:spPr>
          <a:xfrm>
            <a:off x="701570" y="1538790"/>
            <a:ext cx="1733146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</a:rPr>
              <a:t>1.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定义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：</a:t>
            </a:r>
          </a:p>
        </p:txBody>
      </p:sp>
      <p:sp>
        <p:nvSpPr>
          <p:cNvPr id="727" name="Shape 727"/>
          <p:cNvSpPr/>
          <p:nvPr/>
        </p:nvSpPr>
        <p:spPr>
          <a:xfrm>
            <a:off x="476545" y="368660"/>
            <a:ext cx="1794868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err="1">
                <a:solidFill>
                  <a:srgbClr val="000000"/>
                </a:solidFill>
                <a:latin typeface="+mn-ea"/>
                <a:ea typeface="+mn-ea"/>
              </a:rPr>
              <a:t>二、速度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2411760" y="1538790"/>
            <a:ext cx="5916030" cy="135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10000"/>
          </a:bodyPr>
          <a:lstStyle>
            <a:lvl1pPr algn="l">
              <a:spcBef>
                <a:spcPts val="3000"/>
              </a:spcBef>
              <a:defRPr sz="44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物体通过的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</a:rPr>
              <a:t>路程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与通过这段路程</a:t>
            </a:r>
            <a:endParaRPr lang="en-US" altLang="zh-CN" sz="32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所用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时间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的比值叫速度。</a:t>
            </a:r>
            <a:endParaRPr sz="32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" name="Shape 733"/>
          <p:cNvSpPr/>
          <p:nvPr/>
        </p:nvSpPr>
        <p:spPr>
          <a:xfrm>
            <a:off x="690939" y="3250688"/>
            <a:ext cx="1756292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b="0" dirty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r>
              <a:rPr 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公式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：</a:t>
            </a:r>
          </a:p>
        </p:txBody>
      </p:sp>
      <p:sp>
        <p:nvSpPr>
          <p:cNvPr id="9" name="Shape 734"/>
          <p:cNvSpPr/>
          <p:nvPr/>
        </p:nvSpPr>
        <p:spPr>
          <a:xfrm>
            <a:off x="2651090" y="3304266"/>
            <a:ext cx="1106067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FF0000"/>
                </a:solidFill>
                <a:latin typeface="+mn-ea"/>
                <a:ea typeface="+mn-ea"/>
              </a:rPr>
              <a:t>v=s/t</a:t>
            </a:r>
          </a:p>
        </p:txBody>
      </p:sp>
      <p:sp>
        <p:nvSpPr>
          <p:cNvPr id="10" name="Shape 735"/>
          <p:cNvSpPr/>
          <p:nvPr/>
        </p:nvSpPr>
        <p:spPr>
          <a:xfrm>
            <a:off x="2570413" y="5096778"/>
            <a:ext cx="4997554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v:速度—— 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m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s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1" name="Shape 736"/>
          <p:cNvSpPr/>
          <p:nvPr/>
        </p:nvSpPr>
        <p:spPr>
          <a:xfrm>
            <a:off x="2593773" y="3875559"/>
            <a:ext cx="3604094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s:路程—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—m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12" name="Shape 737"/>
          <p:cNvSpPr/>
          <p:nvPr/>
        </p:nvSpPr>
        <p:spPr>
          <a:xfrm>
            <a:off x="2613490" y="4555291"/>
            <a:ext cx="3484936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t:时间—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— s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31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速度吃西瓜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579571" cy="5362232"/>
          </a:xfrm>
          <a:prstGeom prst="rect">
            <a:avLst/>
          </a:prstGeom>
        </p:spPr>
      </p:pic>
      <p:sp>
        <p:nvSpPr>
          <p:cNvPr id="3" name="Shape 729"/>
          <p:cNvSpPr/>
          <p:nvPr/>
        </p:nvSpPr>
        <p:spPr>
          <a:xfrm>
            <a:off x="656565" y="5769260"/>
            <a:ext cx="175519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意义：</a:t>
            </a:r>
          </a:p>
        </p:txBody>
      </p:sp>
      <p:sp>
        <p:nvSpPr>
          <p:cNvPr id="4" name="Shape 730"/>
          <p:cNvSpPr/>
          <p:nvPr/>
        </p:nvSpPr>
        <p:spPr>
          <a:xfrm>
            <a:off x="2321750" y="5859270"/>
            <a:ext cx="3813099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spcBef>
                <a:spcPts val="2109"/>
              </a:spcBef>
              <a:defRPr sz="44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表示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物体</a:t>
            </a:r>
            <a:r>
              <a:rPr sz="3200" dirty="0">
                <a:solidFill>
                  <a:srgbClr val="FF0000"/>
                </a:solidFill>
                <a:latin typeface="+mn-ea"/>
                <a:ea typeface="+mn-ea"/>
              </a:rPr>
              <a:t>运动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</a:rPr>
              <a:t>快慢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endParaRPr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89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 advAuto="0"/>
      <p:bldP spid="4" grpId="0" animBg="1" advAuto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6532</TotalTime>
  <Words>933</Words>
  <Application>Microsoft Macintosh PowerPoint</Application>
  <PresentationFormat>全屏显示(4:3)</PresentationFormat>
  <Paragraphs>193</Paragraphs>
  <Slides>43</Slides>
  <Notes>1</Notes>
  <HiddenSlides>0</HiddenSlides>
  <MMClips>2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5" baseType="lpstr">
      <vt:lpstr>Office 主题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2020-03-07T14:37:18Z</dcterms:modified>
</cp:coreProperties>
</file>