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Default Extension="tiff" ContentType="image/tiff"/>
  <Default Extension="jpg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7" r:id="rId1"/>
  </p:sldMasterIdLst>
  <p:notesMasterIdLst>
    <p:notesMasterId r:id="rId22"/>
  </p:notesMasterIdLst>
  <p:handoutMasterIdLst>
    <p:handoutMasterId r:id="rId23"/>
  </p:handoutMasterIdLst>
  <p:sldIdLst>
    <p:sldId id="345" r:id="rId2"/>
    <p:sldId id="303" r:id="rId3"/>
    <p:sldId id="346" r:id="rId4"/>
    <p:sldId id="362" r:id="rId5"/>
    <p:sldId id="347" r:id="rId6"/>
    <p:sldId id="348" r:id="rId7"/>
    <p:sldId id="349" r:id="rId8"/>
    <p:sldId id="350" r:id="rId9"/>
    <p:sldId id="351" r:id="rId10"/>
    <p:sldId id="352" r:id="rId11"/>
    <p:sldId id="301" r:id="rId12"/>
    <p:sldId id="353" r:id="rId13"/>
    <p:sldId id="354" r:id="rId14"/>
    <p:sldId id="358" r:id="rId15"/>
    <p:sldId id="359" r:id="rId16"/>
    <p:sldId id="363" r:id="rId17"/>
    <p:sldId id="360" r:id="rId18"/>
    <p:sldId id="357" r:id="rId19"/>
    <p:sldId id="361" r:id="rId20"/>
    <p:sldId id="364" r:id="rId21"/>
  </p:sldIdLst>
  <p:sldSz cx="9144000" cy="5143500" type="screen16x9"/>
  <p:notesSz cx="7104063" cy="10234613"/>
  <p:custDataLst>
    <p:tags r:id="rId2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/>
  <p:cmAuthor id="2" name="作者" initials="A" lastIdx="0" clrIdx="1"/>
  <p:cmAuthor id="3" name="飞 张" initials="飞" lastIdx="1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F0D9"/>
    <a:srgbClr val="0000FF"/>
    <a:srgbClr val="0000CC"/>
    <a:srgbClr val="FF0066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20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  <a:t>2020/4/22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7712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455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黑体" panose="02010609060101010101" pitchFamily="49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946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703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276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99162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6676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0266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961767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25705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6535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素养目标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1297766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探究新知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1902704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巩固练习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2472100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课堂检测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3316544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课堂小结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2229684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课后作业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1886202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5895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7248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324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5744774" y="23689"/>
            <a:ext cx="3645711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685324">
              <a:defRPr/>
            </a:pPr>
            <a:r>
              <a:rPr lang="en-US" altLang="zh-CN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1.4 </a:t>
            </a:r>
            <a:r>
              <a:rPr lang="zh-CN" altLang="en-US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测量平均速度</a:t>
            </a:r>
            <a:r>
              <a:rPr lang="en-US" altLang="zh-CN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</a:p>
        </p:txBody>
      </p:sp>
      <p:grpSp>
        <p:nvGrpSpPr>
          <p:cNvPr id="14" name="组合 5"/>
          <p:cNvGrpSpPr/>
          <p:nvPr userDrawn="1"/>
        </p:nvGrpSpPr>
        <p:grpSpPr bwMode="auto">
          <a:xfrm>
            <a:off x="-7031" y="44021"/>
            <a:ext cx="1835831" cy="356694"/>
            <a:chOff x="-19612" y="-12043"/>
            <a:chExt cx="2447406" cy="475593"/>
          </a:xfrm>
        </p:grpSpPr>
        <p:cxnSp>
          <p:nvCxnSpPr>
            <p:cNvPr id="15" name="直线连接符 10"/>
            <p:cNvCxnSpPr/>
            <p:nvPr/>
          </p:nvCxnSpPr>
          <p:spPr>
            <a:xfrm>
              <a:off x="-19612" y="463550"/>
              <a:ext cx="2447406" cy="0"/>
            </a:xfrm>
            <a:prstGeom prst="line">
              <a:avLst/>
            </a:prstGeom>
            <a:noFill/>
            <a:ln w="25400" cap="flat" cmpd="sng" algn="ctr">
              <a:solidFill>
                <a:srgbClr val="00B05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15415" y="-12043"/>
              <a:ext cx="486916" cy="43114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rgbClr val="FFBF53">
                <a:lumMod val="75000"/>
              </a:srgbClr>
            </a:solidFill>
            <a:ln>
              <a:noFill/>
            </a:ln>
          </p:spPr>
          <p:txBody>
            <a:bodyPr/>
            <a:lstStyle/>
            <a:p>
              <a:pPr defTabSz="685324"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557" y="0"/>
            <a:ext cx="1177443" cy="46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960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</p:sldLayoutIdLst>
  <p:timing>
    <p:tnLst>
      <p:par>
        <p:cTn id="1" dur="indefinite" restart="never" nodeType="tmRoot"/>
      </p:par>
    </p:tnLst>
  </p:timing>
  <p:txStyles>
    <p:titleStyle>
      <a:lvl1pPr algn="l" defTabSz="685324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32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28369;&#22359;&#22312;&#27668;&#22443;&#23548;&#36712;&#19978;&#30340;&#36816;&#21160;.mp4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1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9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0.jpeg"/><Relationship Id="rId4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27979;&#37327;&#23567;&#36710;&#30340;&#24179;&#22343;&#36895;&#24230;.mp4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5" Type="http://schemas.openxmlformats.org/officeDocument/2006/relationships/image" Target="../media/image16.png"/><Relationship Id="rId4" Type="http://schemas.openxmlformats.org/officeDocument/2006/relationships/hyperlink" Target="&#27979;&#36895;&#24230;.sw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175" y="-2726"/>
            <a:ext cx="9324000" cy="514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 idx="4294967295"/>
            <p:custDataLst>
              <p:tags r:id="rId2"/>
            </p:custDataLst>
          </p:nvPr>
        </p:nvSpPr>
        <p:spPr>
          <a:xfrm>
            <a:off x="-145175" y="1338263"/>
            <a:ext cx="9551113" cy="2408237"/>
          </a:xfrm>
          <a:prstGeom prst="rect">
            <a:avLst/>
          </a:prstGeom>
          <a:solidFill>
            <a:srgbClr val="E2F0D9">
              <a:alpha val="38039"/>
            </a:srgbClr>
          </a:solidFill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第一章  机械运动</a:t>
            </a:r>
            <a:br>
              <a:rPr lang="zh-CN" altLang="en-US" sz="5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4900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49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49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节  </a:t>
            </a:r>
            <a:r>
              <a:rPr lang="zh-CN" altLang="en-US" sz="4900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测量平</a:t>
            </a:r>
            <a:r>
              <a:rPr lang="zh-CN" altLang="en-US" sz="49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均速度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-145175" y="32775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 dirty="0">
              <a:solidFill>
                <a:prstClr val="black"/>
              </a:solidFill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-33533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版 物理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/>
            </a:endParaRPr>
          </a:p>
        </p:txBody>
      </p:sp>
      <p:pic>
        <p:nvPicPr>
          <p:cNvPr id="7" name="Picture 2" descr="G:\其他部门资源\美编\图标\QQ图片2020021710422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879" y="1874"/>
            <a:ext cx="1999391" cy="79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文本框 49154"/>
          <p:cNvSpPr txBox="1"/>
          <p:nvPr/>
        </p:nvSpPr>
        <p:spPr>
          <a:xfrm>
            <a:off x="6114098" y="1503997"/>
            <a:ext cx="2785110" cy="154590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小车沿斜面下滑的</a:t>
            </a:r>
            <a:r>
              <a:rPr lang="zh-CN" altLang="en-US" sz="2400" b="1" dirty="0">
                <a:solidFill>
                  <a:srgbClr val="CC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速度越来越</a:t>
            </a:r>
            <a:r>
              <a:rPr lang="zh-CN" altLang="en-US" sz="2400" b="1" dirty="0" smtClean="0">
                <a:solidFill>
                  <a:srgbClr val="CC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，说明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小车沿斜面下滑</a:t>
            </a:r>
            <a:r>
              <a:rPr lang="zh-CN" altLang="en-US" sz="2400" b="1" dirty="0">
                <a:solidFill>
                  <a:srgbClr val="CC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运动越来越快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49156" name="矩形 49155"/>
          <p:cNvSpPr/>
          <p:nvPr/>
        </p:nvSpPr>
        <p:spPr>
          <a:xfrm>
            <a:off x="6680835" y="1066323"/>
            <a:ext cx="1420428" cy="4376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2400" b="1" i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&lt;</a:t>
            </a:r>
            <a:r>
              <a:rPr lang="en-US" altLang="zh-CN" sz="2400" b="1" i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&lt;</a:t>
            </a:r>
            <a:r>
              <a:rPr lang="en-US" altLang="zh-CN" sz="2400" b="1" i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v</a:t>
            </a:r>
            <a:r>
              <a:rPr lang="en-US" altLang="zh-CN" sz="2400" b="1" baseline="-25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endParaRPr lang="en-US" altLang="zh-CN" sz="2400" b="1" baseline="-250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extLst>
              <p:ext uri="{D42A27DB-BD31-4B8C-83A1-F6EECF244321}">
                <p14:modId xmlns:p14="http://schemas.microsoft.com/office/powerpoint/2010/main" val="317409260"/>
              </p:ext>
            </p:extLst>
          </p:nvPr>
        </p:nvGraphicFramePr>
        <p:xfrm>
          <a:off x="358140" y="1204437"/>
          <a:ext cx="5543550" cy="18454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06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597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831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6434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路  程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(m)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运动时间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(s)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平均速度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(m/s)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s</a:t>
                      </a:r>
                      <a:r>
                        <a:rPr lang="en-US" altLang="zh-CN" sz="2400" b="1" baseline="-25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1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=0.6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t</a:t>
                      </a:r>
                      <a:r>
                        <a:rPr lang="en-US" altLang="zh-CN" sz="2400" b="1" baseline="-25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1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=4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  v</a:t>
                      </a:r>
                      <a:r>
                        <a:rPr lang="en-US" altLang="zh-CN" sz="2400" b="1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1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=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s</a:t>
                      </a:r>
                      <a:r>
                        <a:rPr lang="en-US" altLang="zh-CN" sz="2400" b="1" baseline="-25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=0.3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t</a:t>
                      </a:r>
                      <a:r>
                        <a:rPr lang="en-US" altLang="zh-CN" sz="2400" b="1" baseline="-25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=2.5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  v</a:t>
                      </a:r>
                      <a:r>
                        <a:rPr lang="en-US" altLang="zh-CN" sz="2400" b="1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=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6725">
                <a:tc>
                  <a:txBody>
                    <a:bodyPr/>
                    <a:lstStyle/>
                    <a:p>
                      <a:pPr marL="0" marR="0" lvl="0" indent="0" algn="l" defTabSz="6853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s</a:t>
                      </a:r>
                      <a:r>
                        <a:rPr lang="en-US" altLang="zh-CN" sz="2400" b="1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3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=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s</a:t>
                      </a:r>
                      <a:r>
                        <a:rPr lang="en-US" altLang="zh-CN" sz="2400" b="1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1</a:t>
                      </a:r>
                      <a:r>
                        <a:rPr kumimoji="0" lang="en-US" altLang="zh-CN" sz="2400" b="1" i="0" u="none" strike="noStrike" kern="0" cap="none" spc="0" normalizeH="0" baseline="0" noProof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s</a:t>
                      </a:r>
                      <a:r>
                        <a:rPr lang="en-US" altLang="zh-CN" sz="2400" b="1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=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6853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 t</a:t>
                      </a:r>
                      <a:r>
                        <a:rPr lang="en-US" altLang="zh-CN" sz="2400" b="1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3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= </a:t>
                      </a: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t</a:t>
                      </a:r>
                      <a:r>
                        <a:rPr lang="en-US" altLang="zh-CN" sz="2400" b="1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1</a:t>
                      </a:r>
                      <a:r>
                        <a:rPr kumimoji="0" lang="en-US" altLang="zh-CN" sz="2400" b="1" i="0" u="none" strike="noStrike" kern="0" cap="none" spc="0" normalizeH="0" baseline="0" noProof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altLang="zh-CN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altLang="zh-CN"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t</a:t>
                      </a:r>
                      <a:r>
                        <a:rPr lang="en-US" altLang="zh-CN" sz="2400" b="1" baseline="-25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=</a:t>
                      </a:r>
                      <a:endParaRPr lang="en-US" altLang="zh-CN" sz="2400" b="1" baseline="-25000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    </a:t>
                      </a:r>
                      <a:r>
                        <a:rPr lang="en-US" altLang="zh-CN" sz="2400" b="1" i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v</a:t>
                      </a:r>
                      <a:r>
                        <a:rPr lang="en-US" altLang="zh-CN" sz="2400" b="1" baseline="-250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3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=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48157" name="文本框 48156"/>
          <p:cNvSpPr txBox="1"/>
          <p:nvPr/>
        </p:nvSpPr>
        <p:spPr>
          <a:xfrm>
            <a:off x="4532472" y="1700689"/>
            <a:ext cx="756047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0.15</a:t>
            </a:r>
          </a:p>
        </p:txBody>
      </p:sp>
      <p:sp>
        <p:nvSpPr>
          <p:cNvPr id="48156" name="文本框 48155"/>
          <p:cNvSpPr txBox="1"/>
          <p:nvPr/>
        </p:nvSpPr>
        <p:spPr>
          <a:xfrm>
            <a:off x="4532234" y="2138125"/>
            <a:ext cx="810815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0.12</a:t>
            </a:r>
          </a:p>
        </p:txBody>
      </p:sp>
      <p:sp>
        <p:nvSpPr>
          <p:cNvPr id="48153" name="文本框 48152"/>
          <p:cNvSpPr txBox="1"/>
          <p:nvPr/>
        </p:nvSpPr>
        <p:spPr>
          <a:xfrm>
            <a:off x="1561408" y="2612231"/>
            <a:ext cx="540544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0.3</a:t>
            </a:r>
          </a:p>
        </p:txBody>
      </p:sp>
      <p:sp>
        <p:nvSpPr>
          <p:cNvPr id="48154" name="文本框 48153"/>
          <p:cNvSpPr txBox="1"/>
          <p:nvPr/>
        </p:nvSpPr>
        <p:spPr>
          <a:xfrm>
            <a:off x="3348689" y="2604210"/>
            <a:ext cx="540544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</a:t>
            </a:r>
          </a:p>
        </p:txBody>
      </p:sp>
      <p:sp>
        <p:nvSpPr>
          <p:cNvPr id="48155" name="文本框 48154"/>
          <p:cNvSpPr txBox="1"/>
          <p:nvPr/>
        </p:nvSpPr>
        <p:spPr>
          <a:xfrm>
            <a:off x="4667727" y="2579847"/>
            <a:ext cx="540544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0.2</a:t>
            </a:r>
          </a:p>
        </p:txBody>
      </p:sp>
      <p:sp>
        <p:nvSpPr>
          <p:cNvPr id="10269" name="文本框 10268"/>
          <p:cNvSpPr txBox="1"/>
          <p:nvPr/>
        </p:nvSpPr>
        <p:spPr>
          <a:xfrm>
            <a:off x="487204" y="4102894"/>
            <a:ext cx="701944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不相同。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因为斜面的坡度、选取路程等不同。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16605" y="533174"/>
            <a:ext cx="2026444" cy="437674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kumimoji="1"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实验数据分析</a:t>
            </a:r>
          </a:p>
        </p:txBody>
      </p:sp>
      <p:pic>
        <p:nvPicPr>
          <p:cNvPr id="17" name="图片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44" y="4102894"/>
            <a:ext cx="364115" cy="564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907892" y="3305254"/>
            <a:ext cx="750623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你的数据和其他同学相同吗？为什么？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4363" y="3250571"/>
            <a:ext cx="1571248" cy="654879"/>
            <a:chOff x="383119" y="652379"/>
            <a:chExt cx="1571248" cy="654878"/>
          </a:xfrm>
        </p:grpSpPr>
        <p:grpSp>
          <p:nvGrpSpPr>
            <p:cNvPr id="21" name="组合 20"/>
            <p:cNvGrpSpPr/>
            <p:nvPr/>
          </p:nvGrpSpPr>
          <p:grpSpPr>
            <a:xfrm>
              <a:off x="835070" y="764930"/>
              <a:ext cx="1119297" cy="438801"/>
              <a:chOff x="835070" y="764930"/>
              <a:chExt cx="1119297" cy="438801"/>
            </a:xfrm>
          </p:grpSpPr>
          <p:sp>
            <p:nvSpPr>
              <p:cNvPr id="23" name="流程图: 库存数据 22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02B3C5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sz="1800" kern="0" dirty="0" smtClean="0">
                  <a:solidFill>
                    <a:prstClr val="white"/>
                  </a:solidFill>
                  <a:latin typeface="Times New Roman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951067" y="778094"/>
                <a:ext cx="1003300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2000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说一说</a:t>
                </a:r>
              </a:p>
            </p:txBody>
          </p:sp>
        </p:grpSp>
        <p:pic>
          <p:nvPicPr>
            <p:cNvPr id="22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5" t="4593" r="3507" b="2832"/>
            <a:stretch/>
          </p:blipFill>
          <p:spPr bwMode="auto">
            <a:xfrm>
              <a:off x="383119" y="652379"/>
              <a:ext cx="643128" cy="65487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1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81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1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0" animBg="1"/>
      <p:bldP spid="48153" grpId="0"/>
      <p:bldP spid="48154" grpId="0"/>
      <p:bldP spid="48155" grpId="0"/>
      <p:bldP spid="10269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矩形 12290"/>
          <p:cNvSpPr>
            <a:spLocks noChangeArrowheads="1"/>
          </p:cNvSpPr>
          <p:nvPr/>
        </p:nvSpPr>
        <p:spPr bwMode="auto">
          <a:xfrm>
            <a:off x="1" y="648177"/>
            <a:ext cx="9144000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>
              <a:defRPr/>
            </a:pPr>
            <a:r>
              <a:rPr lang="en-US" altLang="zh-CN" sz="2100" b="1" spc="75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zh-CN" altLang="en-US" sz="2100" b="1" spc="75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扩展性实验</a:t>
            </a:r>
            <a:r>
              <a:rPr lang="zh-CN" altLang="zh-CN" sz="2100" b="1" spc="75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：滑块在气垫导轨上的运动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0E47D01-C80D-42A2-9DF5-F7153D56A371}"/>
              </a:ext>
            </a:extLst>
          </p:cNvPr>
          <p:cNvGrpSpPr/>
          <p:nvPr/>
        </p:nvGrpSpPr>
        <p:grpSpPr>
          <a:xfrm>
            <a:off x="924262" y="1433586"/>
            <a:ext cx="837045" cy="3170498"/>
            <a:chOff x="464930" y="1150512"/>
            <a:chExt cx="837045" cy="3170498"/>
          </a:xfrm>
        </p:grpSpPr>
        <p:sp>
          <p:nvSpPr>
            <p:cNvPr id="13" name="右箭头标注 18">
              <a:extLst>
                <a:ext uri="{FF2B5EF4-FFF2-40B4-BE49-F238E27FC236}">
                  <a16:creationId xmlns:a16="http://schemas.microsoft.com/office/drawing/2014/main" xmlns="" id="{FD20AD17-7CA1-4D00-8C73-25CAA638766A}"/>
                </a:ext>
              </a:extLst>
            </p:cNvPr>
            <p:cNvSpPr/>
            <p:nvPr/>
          </p:nvSpPr>
          <p:spPr>
            <a:xfrm>
              <a:off x="464930" y="1150512"/>
              <a:ext cx="837045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>
                <a:defRPr/>
              </a:pPr>
              <a:endParaRPr lang="zh-CN" altLang="en-US" dirty="0">
                <a:solidFill>
                  <a:srgbClr val="FFFFFF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xmlns="" id="{DA124618-CB16-4293-AC6A-A5C10CBB55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TextBox 20">
              <a:extLst>
                <a:ext uri="{FF2B5EF4-FFF2-40B4-BE49-F238E27FC236}">
                  <a16:creationId xmlns:a16="http://schemas.microsoft.com/office/drawing/2014/main" xmlns="" id="{C2BC9D23-03BA-4F50-8025-3C2F3B4FBC70}"/>
                </a:ext>
              </a:extLst>
            </p:cNvPr>
            <p:cNvSpPr txBox="1"/>
            <p:nvPr/>
          </p:nvSpPr>
          <p:spPr>
            <a:xfrm>
              <a:off x="487931" y="1668378"/>
              <a:ext cx="430887" cy="26526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783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点击图片播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放实验视</a:t>
              </a:r>
              <a:r>
                <a:rPr lang="zh-CN" altLang="en-US" sz="1600" b="1" spc="300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频</a:t>
              </a:r>
            </a:p>
          </p:txBody>
        </p:sp>
      </p:grpSp>
      <p:pic>
        <p:nvPicPr>
          <p:cNvPr id="17410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892" y="1433586"/>
            <a:ext cx="6094506" cy="30158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9744" y="1069106"/>
            <a:ext cx="8536343" cy="248529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如图，测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平均速度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时，测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得小车从斜面的顶端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处由静止开始滑到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处所用时间为</a:t>
            </a:r>
            <a:r>
              <a:rPr lang="zh-CN" altLang="en-US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t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，小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车长为</a:t>
            </a:r>
            <a:r>
              <a: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</a:t>
            </a:r>
            <a:r>
              <a:rPr lang="zh-CN" altLang="en-US" sz="21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，斜面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长为</a:t>
            </a:r>
            <a:r>
              <a: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</a:t>
            </a:r>
            <a:r>
              <a:rPr lang="zh-CN" altLang="en-US" sz="21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  <a:p>
            <a:pPr>
              <a:spcBef>
                <a:spcPts val="1200"/>
              </a:spcBef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（1）小车从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到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的平均速度的数学表达式为</a:t>
            </a:r>
            <a:r>
              <a:rPr lang="en-US" altLang="zh-CN" sz="2100" b="1" u="sng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en-US" altLang="zh-CN" sz="21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用题中字母来表示）；                                </a:t>
            </a:r>
            <a:endParaRPr lang="en-US" altLang="zh-CN" sz="21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2）若小车还没放开之前就已开始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计时，则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测得的平均速度跟真实值相比偏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</a:t>
            </a:r>
          </a:p>
          <a:p>
            <a:pPr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（3）图2中能够准确反应小车运动情况的是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439" y="3568320"/>
            <a:ext cx="4460237" cy="1325064"/>
          </a:xfrm>
          <a:prstGeom prst="rect">
            <a:avLst/>
          </a:prstGeom>
        </p:spPr>
      </p:pic>
      <p:graphicFrame>
        <p:nvGraphicFramePr>
          <p:cNvPr id="11" name="对象 10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689160"/>
              </p:ext>
            </p:extLst>
          </p:nvPr>
        </p:nvGraphicFramePr>
        <p:xfrm>
          <a:off x="5822950" y="1571625"/>
          <a:ext cx="684213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9" name="Equation" r:id="rId5" imgW="406080" imgH="393480" progId="Equation.DSMT4">
                  <p:embed/>
                </p:oleObj>
              </mc:Choice>
              <mc:Fallback>
                <p:oleObj name="Equation" r:id="rId5" imgW="406080" imgH="393480" progId="Equation.DSMT4">
                  <p:embed/>
                  <p:pic>
                    <p:nvPicPr>
                      <p:cNvPr id="11" name="对象 10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22950" y="1571625"/>
                        <a:ext cx="684213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527388" y="2765509"/>
            <a:ext cx="45577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883919" y="3091209"/>
            <a:ext cx="45577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</a:p>
        </p:txBody>
      </p:sp>
      <p:grpSp>
        <p:nvGrpSpPr>
          <p:cNvPr id="26" name="组合 3">
            <a:extLst>
              <a:ext uri="{FF2B5EF4-FFF2-40B4-BE49-F238E27FC236}">
                <a16:creationId xmlns:a16="http://schemas.microsoft.com/office/drawing/2014/main" xmlns="" id="{163527CC-208A-4D41-992B-07DF696E08C4}"/>
              </a:ext>
            </a:extLst>
          </p:cNvPr>
          <p:cNvGrpSpPr>
            <a:grpSpLocks/>
          </p:cNvGrpSpPr>
          <p:nvPr/>
        </p:nvGrpSpPr>
        <p:grpSpPr bwMode="auto">
          <a:xfrm>
            <a:off x="3435746" y="578135"/>
            <a:ext cx="1879600" cy="477054"/>
            <a:chOff x="497257" y="753279"/>
            <a:chExt cx="1881032" cy="477860"/>
          </a:xfrm>
        </p:grpSpPr>
        <p:grpSp>
          <p:nvGrpSpPr>
            <p:cNvPr id="27" name="组合 2">
              <a:extLst>
                <a:ext uri="{FF2B5EF4-FFF2-40B4-BE49-F238E27FC236}">
                  <a16:creationId xmlns:a16="http://schemas.microsoft.com/office/drawing/2014/main" xmlns="" id="{06855F09-F5C0-45C8-8254-C608E4A9A1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C991D0B4-F7E6-411B-A71D-4EDC92F6ABE3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296DCCCD-3A78-43F2-8882-90950E2B8B21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:a16="http://schemas.microsoft.com/office/drawing/2014/main" xmlns="" id="{AD206CB1-A8A5-481C-99BF-BD2C259321D4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32" name="缺角矩形 31">
                <a:extLst>
                  <a:ext uri="{FF2B5EF4-FFF2-40B4-BE49-F238E27FC236}">
                    <a16:creationId xmlns:a16="http://schemas.microsoft.com/office/drawing/2014/main" xmlns="" id="{CA47256C-81EE-455D-B15F-E68E0B2D666F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itchFamily="18" charset="0"/>
                </a:endParaRPr>
              </a:p>
            </p:txBody>
          </p:sp>
        </p:grpSp>
        <p:sp>
          <p:nvSpPr>
            <p:cNvPr id="28" name="矩形 1">
              <a:extLst>
                <a:ext uri="{FF2B5EF4-FFF2-40B4-BE49-F238E27FC236}">
                  <a16:creationId xmlns:a16="http://schemas.microsoft.com/office/drawing/2014/main" xmlns="" id="{578B98F2-FB07-4F51-865C-75951B8B98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378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8591" y="687705"/>
            <a:ext cx="8826818" cy="443198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如图所示的斜面上测量小车运动的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平均速度，让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小车从斜面的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点由静止开始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下滑，分别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测出小车到达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点和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点的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时间，即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可测出不同阶段的平均速度。对上述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实验，数据处理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正确的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是（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A．图中AB段的路程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</a:t>
            </a:r>
            <a:r>
              <a:rPr lang="zh-CN" altLang="en-US" sz="2100" b="1" i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AB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=50.0cm 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B．如果测得AC段的时间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t</a:t>
            </a:r>
            <a:r>
              <a:rPr lang="zh-CN" altLang="en-US" sz="2100" b="1" i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AC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=2.5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s，</a:t>
            </a:r>
            <a:endParaRPr lang="en-US" altLang="zh-CN" sz="21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则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AC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段的平均速度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v</a:t>
            </a:r>
            <a:r>
              <a:rPr lang="zh-CN" altLang="en-US" sz="2100" b="1" i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AC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=32.0cm/s 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C．在测量小车到达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点的时间时，如果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小车过了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点才停止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计时，测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得</a:t>
            </a:r>
            <a:r>
              <a:rPr lang="zh-CN" altLang="en-US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AB </a:t>
            </a:r>
            <a:endParaRPr lang="en-US" altLang="zh-CN" sz="21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段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的平均速度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v</a:t>
            </a:r>
            <a:r>
              <a:rPr lang="zh-CN" altLang="en-US" sz="2100" b="1" i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AB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会偏大 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D．为了测量小车在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BC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段的平均速度</a:t>
            </a:r>
            <a:r>
              <a:rPr lang="zh-CN" altLang="en-US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v</a:t>
            </a:r>
            <a:r>
              <a:rPr lang="zh-CN" altLang="en-US" sz="2100" b="1" i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BC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，可以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将小车从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点静止释放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692" y="2289169"/>
            <a:ext cx="3530202" cy="122905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7E88692-CAE9-4DBF-A2EC-3EBF66B444F4}"/>
              </a:ext>
            </a:extLst>
          </p:cNvPr>
          <p:cNvSpPr txBox="1"/>
          <p:nvPr/>
        </p:nvSpPr>
        <p:spPr>
          <a:xfrm>
            <a:off x="5713285" y="1718812"/>
            <a:ext cx="310021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0" name="组合 3">
            <a:extLst>
              <a:ext uri="{FF2B5EF4-FFF2-40B4-BE49-F238E27FC236}">
                <a16:creationId xmlns:a16="http://schemas.microsoft.com/office/drawing/2014/main" xmlns="" id="{358EF58E-AD7D-4C36-9C32-09050EE8A18D}"/>
              </a:ext>
            </a:extLst>
          </p:cNvPr>
          <p:cNvGrpSpPr>
            <a:grpSpLocks/>
          </p:cNvGrpSpPr>
          <p:nvPr/>
        </p:nvGrpSpPr>
        <p:grpSpPr bwMode="auto">
          <a:xfrm>
            <a:off x="3462639" y="201015"/>
            <a:ext cx="1879600" cy="477054"/>
            <a:chOff x="497257" y="753279"/>
            <a:chExt cx="1881032" cy="477860"/>
          </a:xfrm>
        </p:grpSpPr>
        <p:grpSp>
          <p:nvGrpSpPr>
            <p:cNvPr id="31" name="组合 2">
              <a:extLst>
                <a:ext uri="{FF2B5EF4-FFF2-40B4-BE49-F238E27FC236}">
                  <a16:creationId xmlns:a16="http://schemas.microsoft.com/office/drawing/2014/main" xmlns="" id="{B15B00CC-7B70-48E0-884D-B229F604F1E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3" name="缺角矩形 32">
                <a:extLst>
                  <a:ext uri="{FF2B5EF4-FFF2-40B4-BE49-F238E27FC236}">
                    <a16:creationId xmlns:a16="http://schemas.microsoft.com/office/drawing/2014/main" xmlns="" id="{09A11F56-154A-463B-A345-9A48B0EFBFAA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34" name="缺角矩形 33">
                <a:extLst>
                  <a:ext uri="{FF2B5EF4-FFF2-40B4-BE49-F238E27FC236}">
                    <a16:creationId xmlns:a16="http://schemas.microsoft.com/office/drawing/2014/main" xmlns="" id="{8CD0C0DE-AA20-4097-8B18-541597FFCE16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35" name="缺角矩形 34">
                <a:extLst>
                  <a:ext uri="{FF2B5EF4-FFF2-40B4-BE49-F238E27FC236}">
                    <a16:creationId xmlns:a16="http://schemas.microsoft.com/office/drawing/2014/main" xmlns="" id="{ABF15C9A-B893-429E-B0B1-F2F22702D664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36" name="缺角矩形 35">
                <a:extLst>
                  <a:ext uri="{FF2B5EF4-FFF2-40B4-BE49-F238E27FC236}">
                    <a16:creationId xmlns:a16="http://schemas.microsoft.com/office/drawing/2014/main" xmlns="" id="{4073F0E4-DBFF-4C97-BBD0-AFE4D6314009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itchFamily="18" charset="0"/>
                </a:endParaRPr>
              </a:p>
            </p:txBody>
          </p:sp>
        </p:grpSp>
        <p:sp>
          <p:nvSpPr>
            <p:cNvPr id="32" name="矩形 1">
              <a:extLst>
                <a:ext uri="{FF2B5EF4-FFF2-40B4-BE49-F238E27FC236}">
                  <a16:creationId xmlns:a16="http://schemas.microsoft.com/office/drawing/2014/main" xmlns="" id="{431D6F9F-5741-4F6C-B4D9-32C798106B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378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3251" y="1132642"/>
            <a:ext cx="8622983" cy="173124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如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图记录了汽车在平直的公路上行驶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时，在相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同时间间隔内通过的路程。由图可知汽车在各段时间内速度是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的，汽车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从20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s到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40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s的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平均速度是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m/s。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2" y="3177975"/>
            <a:ext cx="7756684" cy="127245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881711" y="1762291"/>
            <a:ext cx="757259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不同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675148" y="2354965"/>
            <a:ext cx="677108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37.5</a:t>
            </a:r>
          </a:p>
        </p:txBody>
      </p:sp>
      <p:grpSp>
        <p:nvGrpSpPr>
          <p:cNvPr id="25" name="组合 3">
            <a:extLst>
              <a:ext uri="{FF2B5EF4-FFF2-40B4-BE49-F238E27FC236}">
                <a16:creationId xmlns:a16="http://schemas.microsoft.com/office/drawing/2014/main" xmlns="" id="{53E5B739-8C9C-446C-839D-20572E65ED73}"/>
              </a:ext>
            </a:extLst>
          </p:cNvPr>
          <p:cNvGrpSpPr>
            <a:grpSpLocks/>
          </p:cNvGrpSpPr>
          <p:nvPr/>
        </p:nvGrpSpPr>
        <p:grpSpPr bwMode="auto">
          <a:xfrm>
            <a:off x="3130550" y="498491"/>
            <a:ext cx="2480310" cy="477175"/>
            <a:chOff x="5083" y="1140"/>
            <a:chExt cx="3905" cy="751"/>
          </a:xfrm>
        </p:grpSpPr>
        <p:grpSp>
          <p:nvGrpSpPr>
            <p:cNvPr id="26" name="组合 1">
              <a:extLst>
                <a:ext uri="{FF2B5EF4-FFF2-40B4-BE49-F238E27FC236}">
                  <a16:creationId xmlns:a16="http://schemas.microsoft.com/office/drawing/2014/main" xmlns="" id="{44DAEC6C-60B1-4E2E-BF94-EA9E9BCC0B5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4E639DE9-7C92-4D28-AA27-5177536AACCF}"/>
                  </a:ext>
                </a:extLst>
              </p:cNvPr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78825CDF-26C3-43D6-B848-B720F2B94D4E}"/>
                  </a:ext>
                </a:extLst>
              </p:cNvPr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760E69E4-5367-489A-8D9A-DADB7783F276}"/>
                  </a:ext>
                </a:extLst>
              </p:cNvPr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:a16="http://schemas.microsoft.com/office/drawing/2014/main" xmlns="" id="{C15026BF-1D83-4265-B90A-E3A04799B673}"/>
                  </a:ext>
                </a:extLst>
              </p:cNvPr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2" name="缺角矩形 31">
                <a:extLst>
                  <a:ext uri="{FF2B5EF4-FFF2-40B4-BE49-F238E27FC236}">
                    <a16:creationId xmlns:a16="http://schemas.microsoft.com/office/drawing/2014/main" xmlns="" id="{C034B24F-3B2F-4C08-BA0C-0B64FB93CBDD}"/>
                  </a:ext>
                </a:extLst>
              </p:cNvPr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sp>
          <p:nvSpPr>
            <p:cNvPr id="27" name="TextBox 15">
              <a:extLst>
                <a:ext uri="{FF2B5EF4-FFF2-40B4-BE49-F238E27FC236}">
                  <a16:creationId xmlns:a16="http://schemas.microsoft.com/office/drawing/2014/main" xmlns="" id="{AF5795B6-AED2-45E9-B19D-B9F6493574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378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矩形 131073"/>
          <p:cNvSpPr/>
          <p:nvPr/>
        </p:nvSpPr>
        <p:spPr>
          <a:xfrm>
            <a:off x="246697" y="1152077"/>
            <a:ext cx="8628698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indent="104775">
              <a:lnSpc>
                <a:spcPct val="150000"/>
              </a:lnSpc>
              <a:spcAft>
                <a:spcPct val="2500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一个物体沿平直的高速公路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运动，在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10s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内通过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60m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路程，通过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前一半路程用了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4s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，那么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该物体在前、后半程内的平均速度分别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是（  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</a:p>
          <a:p>
            <a:pPr indent="104775">
              <a:lnSpc>
                <a:spcPct val="150000"/>
              </a:lnSpc>
              <a:spcAft>
                <a:spcPct val="25000"/>
              </a:spcAft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6m/s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7.5m/s                               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5m/s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7.5m/s  </a:t>
            </a:r>
          </a:p>
          <a:p>
            <a:pPr indent="104775">
              <a:lnSpc>
                <a:spcPct val="150000"/>
              </a:lnSpc>
              <a:spcAft>
                <a:spcPct val="25000"/>
              </a:spcAft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5m/s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6m/s       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7.5m/s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5m/s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1075" name="文本框 131074"/>
          <p:cNvSpPr txBox="1"/>
          <p:nvPr/>
        </p:nvSpPr>
        <p:spPr>
          <a:xfrm>
            <a:off x="1875553" y="2379379"/>
            <a:ext cx="472679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400" b="1" baseline="-25000" dirty="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3">
            <a:extLst>
              <a:ext uri="{FF2B5EF4-FFF2-40B4-BE49-F238E27FC236}">
                <a16:creationId xmlns:a16="http://schemas.microsoft.com/office/drawing/2014/main" xmlns="" id="{53E5B739-8C9C-446C-839D-20572E65ED73}"/>
              </a:ext>
            </a:extLst>
          </p:cNvPr>
          <p:cNvGrpSpPr>
            <a:grpSpLocks/>
          </p:cNvGrpSpPr>
          <p:nvPr/>
        </p:nvGrpSpPr>
        <p:grpSpPr bwMode="auto">
          <a:xfrm>
            <a:off x="3130550" y="570680"/>
            <a:ext cx="2480310" cy="477175"/>
            <a:chOff x="5083" y="1140"/>
            <a:chExt cx="3905" cy="751"/>
          </a:xfrm>
        </p:grpSpPr>
        <p:grpSp>
          <p:nvGrpSpPr>
            <p:cNvPr id="11" name="组合 1">
              <a:extLst>
                <a:ext uri="{FF2B5EF4-FFF2-40B4-BE49-F238E27FC236}">
                  <a16:creationId xmlns:a16="http://schemas.microsoft.com/office/drawing/2014/main" xmlns="" id="{44DAEC6C-60B1-4E2E-BF94-EA9E9BCC0B5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3" name="缺角矩形 12">
                <a:extLst>
                  <a:ext uri="{FF2B5EF4-FFF2-40B4-BE49-F238E27FC236}">
                    <a16:creationId xmlns:a16="http://schemas.microsoft.com/office/drawing/2014/main" xmlns="" id="{4E639DE9-7C92-4D28-AA27-5177536AACCF}"/>
                  </a:ext>
                </a:extLst>
              </p:cNvPr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4" name="缺角矩形 13">
                <a:extLst>
                  <a:ext uri="{FF2B5EF4-FFF2-40B4-BE49-F238E27FC236}">
                    <a16:creationId xmlns:a16="http://schemas.microsoft.com/office/drawing/2014/main" xmlns="" id="{78825CDF-26C3-43D6-B848-B720F2B94D4E}"/>
                  </a:ext>
                </a:extLst>
              </p:cNvPr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5" name="缺角矩形 14">
                <a:extLst>
                  <a:ext uri="{FF2B5EF4-FFF2-40B4-BE49-F238E27FC236}">
                    <a16:creationId xmlns:a16="http://schemas.microsoft.com/office/drawing/2014/main" xmlns="" id="{760E69E4-5367-489A-8D9A-DADB7783F276}"/>
                  </a:ext>
                </a:extLst>
              </p:cNvPr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6" name="缺角矩形 15">
                <a:extLst>
                  <a:ext uri="{FF2B5EF4-FFF2-40B4-BE49-F238E27FC236}">
                    <a16:creationId xmlns:a16="http://schemas.microsoft.com/office/drawing/2014/main" xmlns="" id="{C15026BF-1D83-4265-B90A-E3A04799B673}"/>
                  </a:ext>
                </a:extLst>
              </p:cNvPr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7" name="缺角矩形 16">
                <a:extLst>
                  <a:ext uri="{FF2B5EF4-FFF2-40B4-BE49-F238E27FC236}">
                    <a16:creationId xmlns:a16="http://schemas.microsoft.com/office/drawing/2014/main" xmlns="" id="{C034B24F-3B2F-4C08-BA0C-0B64FB93CBDD}"/>
                  </a:ext>
                </a:extLst>
              </p:cNvPr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sp>
          <p:nvSpPr>
            <p:cNvPr id="12" name="TextBox 15">
              <a:extLst>
                <a:ext uri="{FF2B5EF4-FFF2-40B4-BE49-F238E27FC236}">
                  <a16:creationId xmlns:a16="http://schemas.microsoft.com/office/drawing/2014/main" xmlns="" id="{AF5795B6-AED2-45E9-B19D-B9F6493574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378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矩形 131073"/>
          <p:cNvSpPr/>
          <p:nvPr/>
        </p:nvSpPr>
        <p:spPr>
          <a:xfrm>
            <a:off x="302844" y="1130629"/>
            <a:ext cx="8367913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indent="104775">
              <a:lnSpc>
                <a:spcPct val="150000"/>
              </a:lnSpc>
              <a:spcAft>
                <a:spcPct val="25000"/>
              </a:spcAft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3.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做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直线运动的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物体，在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开始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5s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内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通过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路程，接着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静止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5s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，再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5s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内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通过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10m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路程，物体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在这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15s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内的平均速度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是（  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 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104775">
              <a:lnSpc>
                <a:spcPct val="150000"/>
              </a:lnSpc>
              <a:spcAft>
                <a:spcPct val="25000"/>
              </a:spcAft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A.1m/s                                                  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  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B.15m/s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  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</a:t>
            </a:r>
          </a:p>
          <a:p>
            <a:pPr indent="104775">
              <a:lnSpc>
                <a:spcPct val="150000"/>
              </a:lnSpc>
              <a:spcAft>
                <a:spcPct val="25000"/>
              </a:spcAft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C.2m/s            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  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                      D.1.5m/s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1076" name="文本框 131075"/>
          <p:cNvSpPr txBox="1"/>
          <p:nvPr/>
        </p:nvSpPr>
        <p:spPr>
          <a:xfrm>
            <a:off x="652790" y="2335159"/>
            <a:ext cx="472679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</a:t>
            </a:r>
            <a:endParaRPr lang="en-US" altLang="zh-CN" sz="2400" b="1" baseline="-25000" dirty="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3">
            <a:extLst>
              <a:ext uri="{FF2B5EF4-FFF2-40B4-BE49-F238E27FC236}">
                <a16:creationId xmlns:a16="http://schemas.microsoft.com/office/drawing/2014/main" xmlns="" id="{53E5B739-8C9C-446C-839D-20572E65ED73}"/>
              </a:ext>
            </a:extLst>
          </p:cNvPr>
          <p:cNvGrpSpPr>
            <a:grpSpLocks/>
          </p:cNvGrpSpPr>
          <p:nvPr/>
        </p:nvGrpSpPr>
        <p:grpSpPr bwMode="auto">
          <a:xfrm>
            <a:off x="3130550" y="570680"/>
            <a:ext cx="2480310" cy="477175"/>
            <a:chOff x="5083" y="1140"/>
            <a:chExt cx="3905" cy="751"/>
          </a:xfrm>
        </p:grpSpPr>
        <p:grpSp>
          <p:nvGrpSpPr>
            <p:cNvPr id="7" name="组合 1">
              <a:extLst>
                <a:ext uri="{FF2B5EF4-FFF2-40B4-BE49-F238E27FC236}">
                  <a16:creationId xmlns:a16="http://schemas.microsoft.com/office/drawing/2014/main" xmlns="" id="{44DAEC6C-60B1-4E2E-BF94-EA9E9BCC0B5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0" name="缺角矩形 9">
                <a:extLst>
                  <a:ext uri="{FF2B5EF4-FFF2-40B4-BE49-F238E27FC236}">
                    <a16:creationId xmlns:a16="http://schemas.microsoft.com/office/drawing/2014/main" xmlns="" id="{4E639DE9-7C92-4D28-AA27-5177536AACCF}"/>
                  </a:ext>
                </a:extLst>
              </p:cNvPr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:a16="http://schemas.microsoft.com/office/drawing/2014/main" xmlns="" id="{78825CDF-26C3-43D6-B848-B720F2B94D4E}"/>
                  </a:ext>
                </a:extLst>
              </p:cNvPr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:a16="http://schemas.microsoft.com/office/drawing/2014/main" xmlns="" id="{760E69E4-5367-489A-8D9A-DADB7783F276}"/>
                  </a:ext>
                </a:extLst>
              </p:cNvPr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3" name="缺角矩形 12">
                <a:extLst>
                  <a:ext uri="{FF2B5EF4-FFF2-40B4-BE49-F238E27FC236}">
                    <a16:creationId xmlns:a16="http://schemas.microsoft.com/office/drawing/2014/main" xmlns="" id="{C15026BF-1D83-4265-B90A-E3A04799B673}"/>
                  </a:ext>
                </a:extLst>
              </p:cNvPr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4" name="缺角矩形 13">
                <a:extLst>
                  <a:ext uri="{FF2B5EF4-FFF2-40B4-BE49-F238E27FC236}">
                    <a16:creationId xmlns:a16="http://schemas.microsoft.com/office/drawing/2014/main" xmlns="" id="{C034B24F-3B2F-4C08-BA0C-0B64FB93CBDD}"/>
                  </a:ext>
                </a:extLst>
              </p:cNvPr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sp>
          <p:nvSpPr>
            <p:cNvPr id="8" name="TextBox 15">
              <a:extLst>
                <a:ext uri="{FF2B5EF4-FFF2-40B4-BE49-F238E27FC236}">
                  <a16:creationId xmlns:a16="http://schemas.microsoft.com/office/drawing/2014/main" xmlns="" id="{AF5795B6-AED2-45E9-B19D-B9F6493574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378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027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7" name="矩形 125956"/>
          <p:cNvSpPr/>
          <p:nvPr/>
        </p:nvSpPr>
        <p:spPr>
          <a:xfrm>
            <a:off x="550784" y="2076702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5959" name="矩形 125958"/>
          <p:cNvSpPr/>
          <p:nvPr/>
        </p:nvSpPr>
        <p:spPr>
          <a:xfrm>
            <a:off x="53816" y="852432"/>
            <a:ext cx="9036368" cy="41319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indent="200025" eaLnBrk="0" hangingPunct="0"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明在“测小车的平均速度”的实验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中，设计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了下图的实验装置：小车从带刻度（分度值为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1mm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）的斜面顶端由静止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下滑，图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中的圆圈是小车到达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三处时电子表的显示：</a:t>
            </a:r>
          </a:p>
          <a:p>
            <a:pPr indent="200025" eaLnBrk="0" hangingPunct="0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）该实验是根据公式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进行测量的。</a:t>
            </a:r>
          </a:p>
          <a:p>
            <a:pPr indent="200025" eaLnBrk="0" hangingPunct="0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）实验中为了方便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计时，应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使斜面坡度较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  <a:p>
            <a:pPr indent="200025" eaLnBrk="0" hangingPunct="0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）请根据图中所给信息回答：</a:t>
            </a:r>
          </a:p>
          <a:p>
            <a:pPr indent="200025" eaLnBrk="0" hangingPunct="0">
              <a:defRPr/>
            </a:pPr>
            <a:r>
              <a:rPr lang="zh-CN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b="1" i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i="1" baseline="-25000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AB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＝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 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t</a:t>
            </a:r>
            <a:r>
              <a:rPr lang="en-US" altLang="zh-CN" sz="2400" b="1" i="1" baseline="-25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i="1" baseline="-25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＝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 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i="1" baseline="-25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AC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＝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m/s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  <a:p>
            <a:pPr indent="200025" eaLnBrk="0" hangingPunct="0"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）实验前必须学会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熟</a:t>
            </a:r>
          </a:p>
          <a:p>
            <a:pPr indent="200025" eaLnBrk="0" hangingPunct="0"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练使用电子表，如果让小车过了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200025" eaLnBrk="0" hangingPunct="0"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点后才开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始计时，则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会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使所测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200025" eaLnBrk="0" hangingPunct="0"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AC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段的平均速度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i="1" baseline="-25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AC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偏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。</a:t>
            </a:r>
          </a:p>
        </p:txBody>
      </p:sp>
      <p:sp>
        <p:nvSpPr>
          <p:cNvPr id="125966" name="文本框 125965"/>
          <p:cNvSpPr txBox="1"/>
          <p:nvPr/>
        </p:nvSpPr>
        <p:spPr>
          <a:xfrm>
            <a:off x="6459341" y="2314264"/>
            <a:ext cx="540544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endParaRPr lang="zh-CN" altLang="en-US" sz="2400" b="1" baseline="-25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5967" name="文本框 125966"/>
          <p:cNvSpPr txBox="1"/>
          <p:nvPr/>
        </p:nvSpPr>
        <p:spPr>
          <a:xfrm>
            <a:off x="1888724" y="3075104"/>
            <a:ext cx="1012031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4.00</a:t>
            </a:r>
            <a:endParaRPr lang="en-US" altLang="zh-CN" sz="2400" b="1" baseline="-25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5968" name="文本框 125967"/>
          <p:cNvSpPr txBox="1"/>
          <p:nvPr/>
        </p:nvSpPr>
        <p:spPr>
          <a:xfrm>
            <a:off x="4489648" y="3084112"/>
            <a:ext cx="50601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altLang="zh-CN" sz="2400" b="1" baseline="-25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5969" name="文本框 125968"/>
          <p:cNvSpPr txBox="1"/>
          <p:nvPr/>
        </p:nvSpPr>
        <p:spPr>
          <a:xfrm>
            <a:off x="6461734" y="3075104"/>
            <a:ext cx="1113235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0.03</a:t>
            </a:r>
            <a:endParaRPr lang="en-US" altLang="zh-CN" sz="2400" b="1" baseline="-25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5970" name="文本框 125969"/>
          <p:cNvSpPr txBox="1"/>
          <p:nvPr/>
        </p:nvSpPr>
        <p:spPr>
          <a:xfrm>
            <a:off x="3629572" y="4515971"/>
            <a:ext cx="39100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endParaRPr lang="zh-CN" altLang="en-US" sz="2400" b="1" baseline="-25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5964" name="图片 1259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718" y="3512778"/>
            <a:ext cx="3996423" cy="143039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3">
            <a:extLst>
              <a:ext uri="{FF2B5EF4-FFF2-40B4-BE49-F238E27FC236}">
                <a16:creationId xmlns:a16="http://schemas.microsoft.com/office/drawing/2014/main" xmlns="" id="{53E5B739-8C9C-446C-839D-20572E65ED73}"/>
              </a:ext>
            </a:extLst>
          </p:cNvPr>
          <p:cNvGrpSpPr>
            <a:grpSpLocks/>
          </p:cNvGrpSpPr>
          <p:nvPr/>
        </p:nvGrpSpPr>
        <p:grpSpPr bwMode="auto">
          <a:xfrm>
            <a:off x="3130550" y="442344"/>
            <a:ext cx="2480310" cy="477175"/>
            <a:chOff x="5083" y="1140"/>
            <a:chExt cx="3905" cy="751"/>
          </a:xfrm>
        </p:grpSpPr>
        <p:grpSp>
          <p:nvGrpSpPr>
            <p:cNvPr id="17" name="组合 1">
              <a:extLst>
                <a:ext uri="{FF2B5EF4-FFF2-40B4-BE49-F238E27FC236}">
                  <a16:creationId xmlns:a16="http://schemas.microsoft.com/office/drawing/2014/main" xmlns="" id="{44DAEC6C-60B1-4E2E-BF94-EA9E9BCC0B5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4E639DE9-7C92-4D28-AA27-5177536AACCF}"/>
                  </a:ext>
                </a:extLst>
              </p:cNvPr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78825CDF-26C3-43D6-B848-B720F2B94D4E}"/>
                  </a:ext>
                </a:extLst>
              </p:cNvPr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760E69E4-5367-489A-8D9A-DADB7783F276}"/>
                  </a:ext>
                </a:extLst>
              </p:cNvPr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:a16="http://schemas.microsoft.com/office/drawing/2014/main" xmlns="" id="{C15026BF-1D83-4265-B90A-E3A04799B673}"/>
                  </a:ext>
                </a:extLst>
              </p:cNvPr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C034B24F-3B2F-4C08-BA0C-0B64FB93CBDD}"/>
                  </a:ext>
                </a:extLst>
              </p:cNvPr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sp>
          <p:nvSpPr>
            <p:cNvPr id="18" name="TextBox 15">
              <a:extLst>
                <a:ext uri="{FF2B5EF4-FFF2-40B4-BE49-F238E27FC236}">
                  <a16:creationId xmlns:a16="http://schemas.microsoft.com/office/drawing/2014/main" xmlns="" id="{AF5795B6-AED2-45E9-B19D-B9F6493574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378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能</a:t>
              </a:r>
              <a:r>
                <a:rPr lang="zh-CN" altLang="en-US" sz="2500" b="1" kern="0" dirty="0" smtClean="0">
                  <a:solidFill>
                    <a:sysClr val="window" lastClr="FFFFFF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力提升题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46699" y="1860885"/>
            <a:ext cx="1248965" cy="533997"/>
            <a:chOff x="3746699" y="1860885"/>
            <a:chExt cx="1248965" cy="533997"/>
          </a:xfrm>
        </p:grpSpPr>
        <p:sp>
          <p:nvSpPr>
            <p:cNvPr id="125965" name="文本框 125964"/>
            <p:cNvSpPr txBox="1"/>
            <p:nvPr/>
          </p:nvSpPr>
          <p:spPr>
            <a:xfrm>
              <a:off x="3746699" y="1957208"/>
              <a:ext cx="1248965" cy="43767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>
                <a:defRPr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= </a:t>
              </a:r>
              <a:endPara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TextBox 1"/>
                <p:cNvSpPr txBox="1"/>
                <p:nvPr/>
              </p:nvSpPr>
              <p:spPr>
                <a:xfrm>
                  <a:off x="4138863" y="1860885"/>
                  <a:ext cx="338554" cy="51757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16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16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𝒔</m:t>
                            </m:r>
                          </m:num>
                          <m:den>
                            <m:r>
                              <a:rPr lang="en-US" altLang="zh-CN" sz="16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𝒕</m:t>
                            </m:r>
                          </m:den>
                        </m:f>
                      </m:oMath>
                    </m:oMathPara>
                  </a14:m>
                  <a:endParaRPr lang="zh-CN" alt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" name="TextBox 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38863" y="1860885"/>
                  <a:ext cx="338554" cy="517578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b="-2353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5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5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5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5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5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5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5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5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66" grpId="0"/>
      <p:bldP spid="125967" grpId="0"/>
      <p:bldP spid="125968" grpId="0"/>
      <p:bldP spid="125969" grpId="0"/>
      <p:bldP spid="12597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P25.eps" descr="id:2147509986;FounderCES"/>
          <p:cNvPicPr>
            <a:picLocks noChangeAspect="1"/>
          </p:cNvPicPr>
          <p:nvPr/>
        </p:nvPicPr>
        <p:blipFill>
          <a:blip r:embed="rId2"/>
          <a:srcRect r="12538"/>
          <a:stretch>
            <a:fillRect/>
          </a:stretch>
        </p:blipFill>
        <p:spPr>
          <a:xfrm>
            <a:off x="110490" y="1290662"/>
            <a:ext cx="9033510" cy="1986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 bwMode="auto">
          <a:xfrm rot="16200000">
            <a:off x="565774" y="1289271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lIns="68580" tIns="34290" rIns="68580" bIns="34290" anchor="ctr"/>
          <a:lstStyle/>
          <a:p>
            <a:pPr algn="ctr">
              <a:lnSpc>
                <a:spcPct val="120000"/>
              </a:lnSpc>
              <a:defRPr/>
            </a:pPr>
            <a:endParaRPr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 bwMode="auto">
          <a:xfrm>
            <a:off x="148922" y="1945912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zh-CN" sz="2400" b="1" spc="225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  <a:defRPr/>
            </a:pPr>
            <a:r>
              <a:rPr lang="zh-CN" altLang="zh-CN" sz="2400" b="1" spc="225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3856253" y="2092993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0000"/>
              </a:lnSpc>
              <a:defRPr/>
            </a:pPr>
            <a:endParaRPr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3856253" y="3026979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0000"/>
              </a:lnSpc>
              <a:defRPr/>
            </a:pPr>
            <a:endParaRPr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 bwMode="auto">
          <a:xfrm>
            <a:off x="4114324" y="1945958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b="1" spc="225" dirty="0">
                <a:solidFill>
                  <a:srgbClr val="178AA1">
                    <a:lumMod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 bwMode="auto">
          <a:xfrm>
            <a:off x="4114323" y="2283143"/>
            <a:ext cx="4390073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完成课后</a:t>
            </a:r>
            <a:r>
              <a:rPr lang="en-US" altLang="zh-CN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动手动脑学物理</a:t>
            </a:r>
            <a:r>
              <a:rPr lang="en-US" altLang="zh-CN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练习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 bwMode="auto">
          <a:xfrm>
            <a:off x="4114324" y="2879884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b="1" spc="225" dirty="0">
                <a:solidFill>
                  <a:srgbClr val="40A693">
                    <a:lumMod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 bwMode="auto">
          <a:xfrm>
            <a:off x="4114324" y="3182303"/>
            <a:ext cx="290464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</a:t>
            </a:r>
            <a:r>
              <a:rPr lang="zh-CN" altLang="en-US" sz="2100" b="1" spc="113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册练</a:t>
            </a: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392617" y="683821"/>
            <a:ext cx="8201275" cy="17312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着我国经济的快速发展和人民生活水平的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提高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越来越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多的家庭有了自己的小轿车。小轿车在行驶时的速度有快有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慢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生活中怎样测量汽车的平均速度呢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989" y="2634763"/>
            <a:ext cx="3415965" cy="18309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22" y="2695073"/>
            <a:ext cx="2693991" cy="116739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1604705" y="1708150"/>
            <a:ext cx="5929829" cy="854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4950" b="1" noProof="1">
                <a:solidFill>
                  <a:srgbClr val="FF6600"/>
                </a:solidFill>
                <a:latin typeface="宋体" panose="02010600030101010101" pitchFamily="2" charset="-122"/>
                <a:ea typeface="宋体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27999979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171713" y="1290397"/>
            <a:ext cx="7320745" cy="8201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68580" tIns="34290" rIns="68580" bIns="34290"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2. 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能写出简单的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实验报告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内容占位符 2"/>
          <p:cNvSpPr txBox="1"/>
          <p:nvPr/>
        </p:nvSpPr>
        <p:spPr bwMode="auto">
          <a:xfrm>
            <a:off x="666102" y="2254705"/>
            <a:ext cx="7444672" cy="20465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68580" tIns="34290" rIns="68580" bIns="34290"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1. 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能用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刻度尺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测出物体运动的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路程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，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能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用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停表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测出物体通过这段路程所用的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时间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，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能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根据公式</a:t>
            </a:r>
            <a:r>
              <a:rPr lang="en-US" sz="2800" i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v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=     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计算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出物体在这段时间内运动的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平均速度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。</a:t>
            </a:r>
          </a:p>
        </p:txBody>
      </p:sp>
      <p:graphicFrame>
        <p:nvGraphicFramePr>
          <p:cNvPr id="9" name="对象 8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5842354"/>
              </p:ext>
            </p:extLst>
          </p:nvPr>
        </p:nvGraphicFramePr>
        <p:xfrm>
          <a:off x="1477768" y="3163986"/>
          <a:ext cx="351031" cy="8855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0" name="Equation" r:id="rId3" imgW="139700" imgH="393700" progId="Equation.DSMT4">
                  <p:embed/>
                </p:oleObj>
              </mc:Choice>
              <mc:Fallback>
                <p:oleObj name="Equation" r:id="rId3" imgW="139700" imgH="393700" progId="Equation.DSMT4">
                  <p:embed/>
                  <p:pic>
                    <p:nvPicPr>
                      <p:cNvPr id="9" name="对象 8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7768" y="3163986"/>
                        <a:ext cx="351031" cy="8855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7124069D-D100-4A39-8084-EEF383E4010B}"/>
              </a:ext>
            </a:extLst>
          </p:cNvPr>
          <p:cNvGrpSpPr/>
          <p:nvPr/>
        </p:nvGrpSpPr>
        <p:grpSpPr>
          <a:xfrm>
            <a:off x="467980" y="748504"/>
            <a:ext cx="8208040" cy="3612245"/>
            <a:chOff x="106577" y="596406"/>
            <a:chExt cx="7864592" cy="3252389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18C9AC30-100E-4C8D-83B7-2DC498124723}"/>
                </a:ext>
              </a:extLst>
            </p:cNvPr>
            <p:cNvGrpSpPr/>
            <p:nvPr/>
          </p:nvGrpSpPr>
          <p:grpSpPr>
            <a:xfrm>
              <a:off x="106577" y="929507"/>
              <a:ext cx="7864311" cy="2919288"/>
              <a:chOff x="481" y="728"/>
              <a:chExt cx="13973" cy="6049"/>
            </a:xfrm>
          </p:grpSpPr>
          <p:sp>
            <p:nvSpPr>
              <p:cNvPr id="17" name="直接箭头连接符 16">
                <a:extLst>
                  <a:ext uri="{FF2B5EF4-FFF2-40B4-BE49-F238E27FC236}">
                    <a16:creationId xmlns:a16="http://schemas.microsoft.com/office/drawing/2014/main" xmlns="" id="{997F460B-C114-43FA-B483-93F6EAF6F061}"/>
                  </a:ext>
                </a:extLst>
              </p:cNvPr>
              <p:cNvSpPr/>
              <p:nvPr/>
            </p:nvSpPr>
            <p:spPr>
              <a:xfrm flipV="1">
                <a:off x="481" y="6682"/>
                <a:ext cx="13414" cy="95"/>
              </a:xfrm>
              <a:prstGeom prst="straightConnector1">
                <a:avLst/>
              </a:prstGeom>
              <a:ln w="50800">
                <a:solidFill>
                  <a:schemeClr val="accent1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8" name="肘形连接符 23">
                <a:extLst>
                  <a:ext uri="{FF2B5EF4-FFF2-40B4-BE49-F238E27FC236}">
                    <a16:creationId xmlns:a16="http://schemas.microsoft.com/office/drawing/2014/main" xmlns="" id="{92B7B053-206B-4FC2-B7EA-4206AF32AEA0}"/>
                  </a:ext>
                </a:extLst>
              </p:cNvPr>
              <p:cNvSpPr/>
              <p:nvPr/>
            </p:nvSpPr>
            <p:spPr>
              <a:xfrm rot="5400000" flipH="1" flipV="1">
                <a:off x="11165" y="3392"/>
                <a:ext cx="5954" cy="625"/>
              </a:xfrm>
              <a:prstGeom prst="bentConnector3">
                <a:avLst>
                  <a:gd name="adj1" fmla="val 64926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6" name="直接箭头连接符 15">
              <a:extLst>
                <a:ext uri="{FF2B5EF4-FFF2-40B4-BE49-F238E27FC236}">
                  <a16:creationId xmlns:a16="http://schemas.microsoft.com/office/drawing/2014/main" xmlns="" id="{F4DB0D99-62C9-4ED1-8781-6738124F3F23}"/>
                </a:ext>
              </a:extLst>
            </p:cNvPr>
            <p:cNvCxnSpPr/>
            <p:nvPr/>
          </p:nvCxnSpPr>
          <p:spPr>
            <a:xfrm flipV="1">
              <a:off x="7971169" y="596406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8" tmFilter="0, 0; 0.125,0.2665; 0.25,0.4; 0.375,0.465; 0.5,0.5;  0.625,0.535; 0.75,0.6; 0.875,0.7335; 1,1">
                                          <p:stCondLst>
                                            <p:cond delay="82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04" decel="50000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04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矩形 23554"/>
          <p:cNvSpPr/>
          <p:nvPr/>
        </p:nvSpPr>
        <p:spPr>
          <a:xfrm>
            <a:off x="641932" y="1341062"/>
            <a:ext cx="6062663" cy="4376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阅读课本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sz="2400" b="1" baseline="-1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23-24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内容，同时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思考以下问题：</a:t>
            </a:r>
          </a:p>
        </p:txBody>
      </p:sp>
      <p:sp>
        <p:nvSpPr>
          <p:cNvPr id="6" name="文本占位符 5"/>
          <p:cNvSpPr>
            <a:spLocks noGrp="1"/>
          </p:cNvSpPr>
          <p:nvPr>
            <p:ph idx="4294967295"/>
          </p:nvPr>
        </p:nvSpPr>
        <p:spPr>
          <a:xfrm>
            <a:off x="1090613" y="2001838"/>
            <a:ext cx="8053387" cy="2097087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70000"/>
              </a:lnSpc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1.《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测量物体运动的平均速度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的实验原理是什么？</a:t>
            </a:r>
          </a:p>
          <a:p>
            <a:pPr>
              <a:lnSpc>
                <a:spcPct val="170000"/>
              </a:lnSpc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测量平均速度需要测量哪些物理量？</a:t>
            </a:r>
          </a:p>
          <a:p>
            <a:pPr>
              <a:lnSpc>
                <a:spcPct val="170000"/>
              </a:lnSpc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测量路程需要什么仪器？测量时间需要什么仪器？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12307" y="501592"/>
            <a:ext cx="2304157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自学指导与检测</a:t>
            </a:r>
            <a:endParaRPr lang="zh-CN" altLang="en-US" sz="24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771" y="501592"/>
            <a:ext cx="681664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309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矩形 25602"/>
          <p:cNvSpPr/>
          <p:nvPr/>
        </p:nvSpPr>
        <p:spPr>
          <a:xfrm>
            <a:off x="480577" y="1368349"/>
            <a:ext cx="8117991" cy="28392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spcAft>
                <a:spcPct val="30000"/>
              </a:spcAft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测量平均速度的实验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中，测量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的物理量有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，分别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测量，然后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由公式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计算出运动物体在某一段时间内的平均速度。路程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和时间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，即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选定某路程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，必须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所用的时间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 </a:t>
            </a:r>
          </a:p>
        </p:txBody>
      </p:sp>
      <p:sp>
        <p:nvSpPr>
          <p:cNvPr id="25604" name="矩形 25603"/>
          <p:cNvSpPr/>
          <p:nvPr/>
        </p:nvSpPr>
        <p:spPr>
          <a:xfrm>
            <a:off x="2989723" y="2028941"/>
            <a:ext cx="1284685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刻度尺</a:t>
            </a:r>
          </a:p>
        </p:txBody>
      </p:sp>
      <p:sp>
        <p:nvSpPr>
          <p:cNvPr id="25605" name="矩形 25604"/>
          <p:cNvSpPr/>
          <p:nvPr/>
        </p:nvSpPr>
        <p:spPr>
          <a:xfrm>
            <a:off x="4751002" y="2010593"/>
            <a:ext cx="1001315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停表</a:t>
            </a:r>
          </a:p>
        </p:txBody>
      </p:sp>
      <p:sp>
        <p:nvSpPr>
          <p:cNvPr id="25606" name="矩形 25605"/>
          <p:cNvSpPr/>
          <p:nvPr/>
        </p:nvSpPr>
        <p:spPr>
          <a:xfrm>
            <a:off x="2528572" y="3095267"/>
            <a:ext cx="757259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对应</a:t>
            </a:r>
          </a:p>
        </p:txBody>
      </p:sp>
      <p:sp>
        <p:nvSpPr>
          <p:cNvPr id="25608" name="矩形 25607"/>
          <p:cNvSpPr/>
          <p:nvPr/>
        </p:nvSpPr>
        <p:spPr>
          <a:xfrm>
            <a:off x="539949" y="3656741"/>
            <a:ext cx="2518410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通过这一段路程</a:t>
            </a:r>
          </a:p>
        </p:txBody>
      </p:sp>
      <p:sp>
        <p:nvSpPr>
          <p:cNvPr id="25611" name="矩形 25610"/>
          <p:cNvSpPr/>
          <p:nvPr/>
        </p:nvSpPr>
        <p:spPr>
          <a:xfrm>
            <a:off x="7093355" y="1474095"/>
            <a:ext cx="1032272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路程</a:t>
            </a:r>
          </a:p>
        </p:txBody>
      </p:sp>
      <p:sp>
        <p:nvSpPr>
          <p:cNvPr id="25612" name="矩形 25611"/>
          <p:cNvSpPr/>
          <p:nvPr/>
        </p:nvSpPr>
        <p:spPr>
          <a:xfrm>
            <a:off x="653850" y="2024063"/>
            <a:ext cx="94535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时间</a:t>
            </a:r>
          </a:p>
        </p:txBody>
      </p:sp>
      <p:graphicFrame>
        <p:nvGraphicFramePr>
          <p:cNvPr id="13314" name="对象 133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9165989"/>
              </p:ext>
            </p:extLst>
          </p:nvPr>
        </p:nvGraphicFramePr>
        <p:xfrm>
          <a:off x="747898" y="2412824"/>
          <a:ext cx="611739" cy="568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2" name="Equation" r:id="rId3" imgW="355320" imgH="393480" progId="Equation.DSMT4">
                  <p:embed/>
                </p:oleObj>
              </mc:Choice>
              <mc:Fallback>
                <p:oleObj name="Equation" r:id="rId3" imgW="355320" imgH="393480" progId="Equation.DSMT4">
                  <p:embed/>
                  <p:pic>
                    <p:nvPicPr>
                      <p:cNvPr id="13314" name="对象 133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7898" y="2412824"/>
                        <a:ext cx="611739" cy="56804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3435549" y="368827"/>
            <a:ext cx="1964539" cy="891331"/>
            <a:chOff x="3232404" y="598947"/>
            <a:chExt cx="1964539" cy="891331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2404" y="598947"/>
              <a:ext cx="1964539" cy="891331"/>
            </a:xfrm>
            <a:prstGeom prst="rect">
              <a:avLst/>
            </a:prstGeom>
          </p:spPr>
        </p:pic>
        <p:sp>
          <p:nvSpPr>
            <p:cNvPr id="20" name="圆角矩形 31"/>
            <p:cNvSpPr>
              <a:spLocks noChangeArrowheads="1"/>
            </p:cNvSpPr>
            <p:nvPr/>
          </p:nvSpPr>
          <p:spPr bwMode="auto">
            <a:xfrm>
              <a:off x="3629366" y="959995"/>
              <a:ext cx="1244600" cy="387351"/>
            </a:xfrm>
            <a:prstGeom prst="roundRect">
              <a:avLst>
                <a:gd name="adj" fmla="val 16667"/>
              </a:avLst>
            </a:prstGeom>
            <a:noFill/>
            <a:ln w="25400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defTabSz="914400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itchFamily="34" charset="-122"/>
                </a:rPr>
                <a:t>填一填</a:t>
              </a:r>
              <a:endParaRPr lang="zh-CN" altLang="en-US" sz="24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  <p:bldP spid="25606" grpId="0"/>
      <p:bldP spid="25608" grpId="0"/>
      <p:bldP spid="25611" grpId="0"/>
      <p:bldP spid="256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982980" y="1648064"/>
            <a:ext cx="5486400" cy="1200150"/>
            <a:chOff x="720" y="2256"/>
            <a:chExt cx="4608" cy="1008"/>
          </a:xfrm>
        </p:grpSpPr>
        <p:sp>
          <p:nvSpPr>
            <p:cNvPr id="54278" name="Line 6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79" name="Line 7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80" name="Rectangle 8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81" name="Line 9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82" name="Line 10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83" name="Line 11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84" name="Line 12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85" name="Line 13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86" name="Line 14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87" name="Line 15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88" name="Line 16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89" name="Line 17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90" name="Line 18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91" name="Line 19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92" name="Line 20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93" name="Line 21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94" name="Line 22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95" name="Line 23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96" name="Line 24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97" name="Line 25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98" name="Line 26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99" name="Line 27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00" name="Line 28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01" name="Line 29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02" name="Line 30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03" name="Line 31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04" name="Line 32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05" name="Line 33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06" name="Line 34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07" name="Line 35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08" name="Line 36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09" name="Line 37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10" name="Line 38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11" name="Line 39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12" name="Line 40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13" name="Line 41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14" name="Line 42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15" name="Line 43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16" name="Line 44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17" name="Line 45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18" name="Line 46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19" name="Line 47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20" name="Line 48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21" name="Line 49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22" name="Line 50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23" name="Line 51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24" name="Line 52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25" name="Line 53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54"/>
          <p:cNvGrpSpPr/>
          <p:nvPr/>
        </p:nvGrpSpPr>
        <p:grpSpPr>
          <a:xfrm rot="-863535">
            <a:off x="5383531" y="1181339"/>
            <a:ext cx="754856" cy="523875"/>
            <a:chOff x="1872" y="672"/>
            <a:chExt cx="1296" cy="768"/>
          </a:xfrm>
        </p:grpSpPr>
        <p:sp>
          <p:nvSpPr>
            <p:cNvPr id="54327" name="Rectangle 55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9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28" name="Oval 56"/>
            <p:cNvSpPr>
              <a:spLocks noChangeArrowheads="1"/>
            </p:cNvSpPr>
            <p:nvPr/>
          </p:nvSpPr>
          <p:spPr bwMode="auto">
            <a:xfrm>
              <a:off x="2013" y="1199"/>
              <a:ext cx="241" cy="2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29" name="Oval 57"/>
            <p:cNvSpPr>
              <a:spLocks noChangeArrowheads="1"/>
            </p:cNvSpPr>
            <p:nvPr/>
          </p:nvSpPr>
          <p:spPr bwMode="auto">
            <a:xfrm>
              <a:off x="2831" y="1199"/>
              <a:ext cx="239" cy="237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Group 58"/>
          <p:cNvGrpSpPr/>
          <p:nvPr/>
        </p:nvGrpSpPr>
        <p:grpSpPr>
          <a:xfrm rot="-863535">
            <a:off x="1383031" y="1990964"/>
            <a:ext cx="754856" cy="523875"/>
            <a:chOff x="1872" y="672"/>
            <a:chExt cx="1296" cy="768"/>
          </a:xfrm>
        </p:grpSpPr>
        <p:sp>
          <p:nvSpPr>
            <p:cNvPr id="54331" name="Rectangle 59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9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32" name="Oval 60"/>
            <p:cNvSpPr>
              <a:spLocks noChangeArrowheads="1"/>
            </p:cNvSpPr>
            <p:nvPr/>
          </p:nvSpPr>
          <p:spPr bwMode="auto">
            <a:xfrm>
              <a:off x="2013" y="1199"/>
              <a:ext cx="241" cy="239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33" name="Oval 61"/>
            <p:cNvSpPr>
              <a:spLocks noChangeArrowheads="1"/>
            </p:cNvSpPr>
            <p:nvPr/>
          </p:nvSpPr>
          <p:spPr bwMode="auto">
            <a:xfrm>
              <a:off x="2831" y="1199"/>
              <a:ext cx="239" cy="237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4334" name="Line 62"/>
          <p:cNvSpPr>
            <a:spLocks noChangeShapeType="1"/>
          </p:cNvSpPr>
          <p:nvPr/>
        </p:nvSpPr>
        <p:spPr bwMode="auto">
          <a:xfrm flipH="1" flipV="1">
            <a:off x="5212080" y="962264"/>
            <a:ext cx="228600" cy="8001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</p:spPr>
        <p:txBody>
          <a:bodyPr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335" name="Line 63"/>
          <p:cNvSpPr>
            <a:spLocks noChangeShapeType="1"/>
          </p:cNvSpPr>
          <p:nvPr/>
        </p:nvSpPr>
        <p:spPr bwMode="auto">
          <a:xfrm flipH="1" flipV="1">
            <a:off x="1211580" y="1762364"/>
            <a:ext cx="228600" cy="8001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</p:spPr>
        <p:txBody>
          <a:bodyPr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336" name="Line 64"/>
          <p:cNvSpPr>
            <a:spLocks noChangeShapeType="1"/>
          </p:cNvSpPr>
          <p:nvPr/>
        </p:nvSpPr>
        <p:spPr bwMode="auto">
          <a:xfrm flipH="1" flipV="1">
            <a:off x="3326130" y="1648064"/>
            <a:ext cx="171450" cy="5143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</p:spPr>
        <p:txBody>
          <a:bodyPr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337" name="Line 65"/>
          <p:cNvSpPr>
            <a:spLocks noChangeShapeType="1"/>
          </p:cNvSpPr>
          <p:nvPr/>
        </p:nvSpPr>
        <p:spPr bwMode="auto">
          <a:xfrm rot="180000" flipV="1">
            <a:off x="3446384" y="1370648"/>
            <a:ext cx="1837135" cy="50839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338" name="Line 66"/>
          <p:cNvSpPr>
            <a:spLocks noChangeShapeType="1"/>
          </p:cNvSpPr>
          <p:nvPr/>
        </p:nvSpPr>
        <p:spPr bwMode="auto">
          <a:xfrm flipV="1">
            <a:off x="1286590" y="992029"/>
            <a:ext cx="3942160" cy="917972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</p:spPr>
        <p:txBody>
          <a:bodyPr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339" name="Text Box 67"/>
          <p:cNvSpPr txBox="1">
            <a:spLocks noChangeArrowheads="1"/>
          </p:cNvSpPr>
          <p:nvPr/>
        </p:nvSpPr>
        <p:spPr bwMode="auto">
          <a:xfrm>
            <a:off x="2909174" y="991791"/>
            <a:ext cx="361317" cy="4385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b="1" i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1" lang="en-US" altLang="zh-CN" sz="2400" b="1" baseline="-25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1" lang="en-US" altLang="zh-CN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4340" name="Text Box 68"/>
          <p:cNvSpPr txBox="1">
            <a:spLocks noChangeArrowheads="1"/>
          </p:cNvSpPr>
          <p:nvPr/>
        </p:nvSpPr>
        <p:spPr bwMode="auto">
          <a:xfrm>
            <a:off x="4148853" y="1262301"/>
            <a:ext cx="361317" cy="4385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1" lang="en-US" altLang="zh-CN" sz="24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1"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4343" name="Rectangle 71"/>
          <p:cNvSpPr>
            <a:spLocks noChangeArrowheads="1"/>
          </p:cNvSpPr>
          <p:nvPr/>
        </p:nvSpPr>
        <p:spPr bwMode="auto">
          <a:xfrm>
            <a:off x="3175873" y="496491"/>
            <a:ext cx="3043714" cy="437674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制定计划与设计实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验</a:t>
            </a:r>
            <a:endParaRPr kumimoji="1"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4344" name="Line 72"/>
          <p:cNvSpPr>
            <a:spLocks noChangeShapeType="1"/>
          </p:cNvSpPr>
          <p:nvPr/>
        </p:nvSpPr>
        <p:spPr bwMode="auto">
          <a:xfrm rot="21420000" flipV="1">
            <a:off x="1366362" y="1802845"/>
            <a:ext cx="2026444" cy="39147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345" name="Text Box 73"/>
          <p:cNvSpPr txBox="1">
            <a:spLocks noChangeArrowheads="1"/>
          </p:cNvSpPr>
          <p:nvPr/>
        </p:nvSpPr>
        <p:spPr bwMode="auto">
          <a:xfrm>
            <a:off x="2204561" y="1586151"/>
            <a:ext cx="401241" cy="4376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b="1">
                <a:solidFill>
                  <a:srgbClr val="ED7D3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1" lang="en-US" altLang="zh-CN" sz="2400" b="1" baseline="-25000">
                <a:solidFill>
                  <a:srgbClr val="ED7D3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1" lang="zh-CN" altLang="en-US" sz="2400" b="1" baseline="-25000">
              <a:solidFill>
                <a:srgbClr val="ED7D3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4346" name="Text Box 74"/>
          <p:cNvSpPr txBox="1">
            <a:spLocks noChangeArrowheads="1"/>
          </p:cNvSpPr>
          <p:nvPr/>
        </p:nvSpPr>
        <p:spPr bwMode="auto">
          <a:xfrm>
            <a:off x="2420065" y="1856423"/>
            <a:ext cx="401241" cy="4376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b="1" i="1">
                <a:solidFill>
                  <a:srgbClr val="ED7D3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1" lang="en-US" altLang="zh-CN" sz="2400" b="1" baseline="-25000">
                <a:solidFill>
                  <a:srgbClr val="ED7D3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1" lang="zh-CN" altLang="en-US" sz="2400" b="1" baseline="-25000">
              <a:solidFill>
                <a:srgbClr val="ED7D3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4347" name="Text Box 75"/>
          <p:cNvSpPr txBox="1">
            <a:spLocks noChangeArrowheads="1"/>
          </p:cNvSpPr>
          <p:nvPr/>
        </p:nvSpPr>
        <p:spPr bwMode="auto">
          <a:xfrm>
            <a:off x="4148852" y="1532573"/>
            <a:ext cx="401241" cy="4376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1" lang="en-US" altLang="zh-CN" sz="24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1" lang="zh-CN" altLang="en-US" sz="2400" b="1" baseline="-25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4348" name="Text Box 76"/>
          <p:cNvSpPr txBox="1">
            <a:spLocks noChangeArrowheads="1"/>
          </p:cNvSpPr>
          <p:nvPr/>
        </p:nvSpPr>
        <p:spPr bwMode="auto">
          <a:xfrm>
            <a:off x="2991326" y="1358028"/>
            <a:ext cx="401241" cy="4376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b="1" i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1" lang="en-US" altLang="zh-CN" sz="2400" b="1" baseline="-25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1" lang="zh-CN" altLang="en-US" sz="2400" b="1" baseline="-250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4349" name="Text Box 77"/>
          <p:cNvSpPr txBox="1">
            <a:spLocks noChangeArrowheads="1"/>
          </p:cNvSpPr>
          <p:nvPr/>
        </p:nvSpPr>
        <p:spPr bwMode="auto">
          <a:xfrm>
            <a:off x="-17145" y="3421380"/>
            <a:ext cx="1228725" cy="80724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kumimoji="1"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便于测量时</a:t>
            </a:r>
            <a:r>
              <a:rPr kumimoji="1" lang="zh-CN" altLang="en-US" sz="24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间。</a:t>
            </a:r>
            <a:endParaRPr kumimoji="1" lang="zh-CN" altLang="en-US" sz="24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1840230" y="3045387"/>
            <a:ext cx="6383655" cy="191500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注意：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．小车运动距离为车头到车头的距离。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．小车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斜面顶端要从静止释放。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．测量过程中不要改变斜面的坡度。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同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组的两名同学分别完成一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次，并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对比。</a:t>
            </a:r>
          </a:p>
        </p:txBody>
      </p:sp>
      <p:sp>
        <p:nvSpPr>
          <p:cNvPr id="5" name="下箭头标注 4"/>
          <p:cNvSpPr/>
          <p:nvPr/>
        </p:nvSpPr>
        <p:spPr>
          <a:xfrm>
            <a:off x="24765" y="1700212"/>
            <a:ext cx="919639" cy="1721168"/>
          </a:xfrm>
          <a:prstGeom prst="downArrow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金属挡板</a:t>
            </a:r>
          </a:p>
        </p:txBody>
      </p:sp>
      <p:sp>
        <p:nvSpPr>
          <p:cNvPr id="7172" name="TextBox 3"/>
          <p:cNvSpPr txBox="1"/>
          <p:nvPr/>
        </p:nvSpPr>
        <p:spPr>
          <a:xfrm>
            <a:off x="6613683" y="715328"/>
            <a:ext cx="2398511" cy="1915001"/>
          </a:xfrm>
          <a:prstGeom prst="rect">
            <a:avLst/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注意：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调整斜面呈较小的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坡度，可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延长小车运动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时间，便于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计时。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54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4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5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5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54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5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5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5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5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5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339" grpId="0" bldLvl="0" animBg="1"/>
      <p:bldP spid="54340" grpId="0" bldLvl="0" animBg="1"/>
      <p:bldP spid="54345" grpId="0" bldLvl="0" animBg="1"/>
      <p:bldP spid="54346" grpId="0" bldLvl="0" animBg="1"/>
      <p:bldP spid="54347" grpId="0" bldLvl="0" animBg="1"/>
      <p:bldP spid="54348" grpId="0" bldLvl="0" animBg="1"/>
      <p:bldP spid="54349" grpId="0" bldLvl="0" animBg="1"/>
      <p:bldP spid="8196" grpId="0" animBg="1"/>
      <p:bldP spid="5" grpId="0" animBg="1"/>
      <p:bldP spid="717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矩形 137217"/>
          <p:cNvSpPr/>
          <p:nvPr/>
        </p:nvSpPr>
        <p:spPr>
          <a:xfrm>
            <a:off x="180023" y="508159"/>
            <a:ext cx="8783955" cy="442941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3405"/>
              </a:lnSpc>
              <a:defRPr/>
            </a:pPr>
            <a:endParaRPr lang="en-US" altLang="en-US" sz="2400" b="1" dirty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405"/>
              </a:lnSpc>
              <a:defRPr/>
            </a:pPr>
            <a:r>
              <a:rPr lang="en-US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把小车放在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金属片放在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测出小车将要通过的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</a:t>
            </a:r>
          </a:p>
          <a:p>
            <a:pPr>
              <a:lnSpc>
                <a:spcPts val="3405"/>
              </a:lnSpc>
              <a:defRPr/>
            </a:pPr>
            <a:r>
              <a:rPr lang="en-US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用停表测量小车从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滑下到撞击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</a:t>
            </a:r>
          </a:p>
          <a:p>
            <a:pPr>
              <a:lnSpc>
                <a:spcPts val="3405"/>
              </a:lnSpc>
              <a:defRPr/>
            </a:pPr>
            <a:r>
              <a:rPr lang="en-US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根据测得的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利用公式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算出小车通过斜面全程的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_________________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</a:t>
            </a:r>
          </a:p>
          <a:p>
            <a:pPr>
              <a:lnSpc>
                <a:spcPts val="3405"/>
              </a:lnSpc>
              <a:defRPr/>
            </a:pPr>
            <a:r>
              <a:rPr lang="en-US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将金属片移至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，测出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小车到金属片的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</a:t>
            </a:r>
          </a:p>
          <a:p>
            <a:pPr>
              <a:lnSpc>
                <a:spcPts val="3405"/>
              </a:lnSpc>
              <a:defRPr/>
            </a:pPr>
            <a:r>
              <a:rPr lang="en-US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测出小车从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滑过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___________________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所用的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算出小车通过上半段路程的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_________________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</a:t>
            </a:r>
          </a:p>
        </p:txBody>
      </p:sp>
      <p:sp>
        <p:nvSpPr>
          <p:cNvPr id="137219" name="文本框 137218"/>
          <p:cNvSpPr txBox="1"/>
          <p:nvPr/>
        </p:nvSpPr>
        <p:spPr>
          <a:xfrm>
            <a:off x="2052876" y="919399"/>
            <a:ext cx="1451372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斜面顶端</a:t>
            </a:r>
          </a:p>
        </p:txBody>
      </p:sp>
      <p:sp>
        <p:nvSpPr>
          <p:cNvPr id="137221" name="文本框 137220"/>
          <p:cNvSpPr txBox="1"/>
          <p:nvPr/>
        </p:nvSpPr>
        <p:spPr>
          <a:xfrm>
            <a:off x="5410438" y="937735"/>
            <a:ext cx="1451372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斜面底端</a:t>
            </a:r>
          </a:p>
        </p:txBody>
      </p:sp>
      <p:sp>
        <p:nvSpPr>
          <p:cNvPr id="137222" name="文本框 137221"/>
          <p:cNvSpPr txBox="1"/>
          <p:nvPr/>
        </p:nvSpPr>
        <p:spPr>
          <a:xfrm>
            <a:off x="7669998" y="946072"/>
            <a:ext cx="1451372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刻度尺</a:t>
            </a:r>
          </a:p>
        </p:txBody>
      </p:sp>
      <p:sp>
        <p:nvSpPr>
          <p:cNvPr id="137223" name="文本框 137222"/>
          <p:cNvSpPr txBox="1"/>
          <p:nvPr/>
        </p:nvSpPr>
        <p:spPr>
          <a:xfrm>
            <a:off x="3095430" y="1357073"/>
            <a:ext cx="1451372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路程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37224" name="文本框 137223"/>
          <p:cNvSpPr txBox="1"/>
          <p:nvPr/>
        </p:nvSpPr>
        <p:spPr>
          <a:xfrm>
            <a:off x="3222325" y="1801177"/>
            <a:ext cx="1451372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斜面顶端</a:t>
            </a:r>
          </a:p>
        </p:txBody>
      </p:sp>
      <p:sp>
        <p:nvSpPr>
          <p:cNvPr id="137225" name="文本框 137224"/>
          <p:cNvSpPr txBox="1"/>
          <p:nvPr/>
        </p:nvSpPr>
        <p:spPr>
          <a:xfrm>
            <a:off x="6944312" y="1801177"/>
            <a:ext cx="1451372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金属片</a:t>
            </a:r>
          </a:p>
        </p:txBody>
      </p:sp>
      <p:sp>
        <p:nvSpPr>
          <p:cNvPr id="137226" name="文本框 137225"/>
          <p:cNvSpPr txBox="1"/>
          <p:nvPr/>
        </p:nvSpPr>
        <p:spPr>
          <a:xfrm>
            <a:off x="623698" y="2232420"/>
            <a:ext cx="1079897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37227" name="文本框 137226"/>
          <p:cNvSpPr txBox="1"/>
          <p:nvPr/>
        </p:nvSpPr>
        <p:spPr>
          <a:xfrm>
            <a:off x="2183249" y="2616042"/>
            <a:ext cx="1079897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37229" name="文本框 137228"/>
          <p:cNvSpPr txBox="1"/>
          <p:nvPr/>
        </p:nvSpPr>
        <p:spPr>
          <a:xfrm>
            <a:off x="1074182" y="3073713"/>
            <a:ext cx="243006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平均速度公式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37231" name="文本框 137230"/>
          <p:cNvSpPr txBox="1"/>
          <p:nvPr/>
        </p:nvSpPr>
        <p:spPr>
          <a:xfrm>
            <a:off x="2588657" y="3513768"/>
            <a:ext cx="1720454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斜面的中部</a:t>
            </a:r>
          </a:p>
        </p:txBody>
      </p:sp>
      <p:sp>
        <p:nvSpPr>
          <p:cNvPr id="137232" name="文本框 137231"/>
          <p:cNvSpPr txBox="1"/>
          <p:nvPr/>
        </p:nvSpPr>
        <p:spPr>
          <a:xfrm>
            <a:off x="7588031" y="3511387"/>
            <a:ext cx="1451372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37233" name="文本框 137232"/>
          <p:cNvSpPr txBox="1"/>
          <p:nvPr/>
        </p:nvSpPr>
        <p:spPr>
          <a:xfrm>
            <a:off x="2052876" y="3952858"/>
            <a:ext cx="1451372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斜面顶端</a:t>
            </a:r>
          </a:p>
        </p:txBody>
      </p:sp>
      <p:sp>
        <p:nvSpPr>
          <p:cNvPr id="137234" name="文本框 137233"/>
          <p:cNvSpPr txBox="1"/>
          <p:nvPr/>
        </p:nvSpPr>
        <p:spPr>
          <a:xfrm>
            <a:off x="4435198" y="3908823"/>
            <a:ext cx="2565797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斜面上半段路程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37235" name="文本框 137234"/>
          <p:cNvSpPr txBox="1"/>
          <p:nvPr/>
        </p:nvSpPr>
        <p:spPr>
          <a:xfrm>
            <a:off x="563880" y="4328871"/>
            <a:ext cx="1020604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37237" name="文本框 137236"/>
          <p:cNvSpPr txBox="1"/>
          <p:nvPr/>
        </p:nvSpPr>
        <p:spPr>
          <a:xfrm>
            <a:off x="6079480" y="4350306"/>
            <a:ext cx="243006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平均速度公式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</a:p>
        </p:txBody>
      </p:sp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7870461"/>
              </p:ext>
            </p:extLst>
          </p:nvPr>
        </p:nvGraphicFramePr>
        <p:xfrm>
          <a:off x="5220134" y="2434092"/>
          <a:ext cx="652011" cy="654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2" name="Equation" r:id="rId3" imgW="431640" imgH="431640" progId="Equation.DSMT4">
                  <p:embed/>
                </p:oleObj>
              </mc:Choice>
              <mc:Fallback>
                <p:oleObj name="Equation" r:id="rId3" imgW="431640" imgH="431640" progId="Equation.DSMT4">
                  <p:embed/>
                  <p:pic>
                    <p:nvPicPr>
                      <p:cNvPr id="3" name="对象 2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20134" y="2434092"/>
                        <a:ext cx="652011" cy="6543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71"/>
          <p:cNvSpPr>
            <a:spLocks noChangeArrowheads="1"/>
          </p:cNvSpPr>
          <p:nvPr/>
        </p:nvSpPr>
        <p:spPr bwMode="auto">
          <a:xfrm>
            <a:off x="1395014" y="471748"/>
            <a:ext cx="6557367" cy="438582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kumimoji="1"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测量物体运动的平均速度</a:t>
            </a:r>
            <a:r>
              <a:rPr kumimoji="1"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kumimoji="1"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实验步骤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7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7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/>
      <p:bldP spid="137221" grpId="0"/>
      <p:bldP spid="137222" grpId="0"/>
      <p:bldP spid="137223" grpId="0"/>
      <p:bldP spid="137224" grpId="0"/>
      <p:bldP spid="137225" grpId="0"/>
      <p:bldP spid="137226" grpId="0"/>
      <p:bldP spid="137227" grpId="0"/>
      <p:bldP spid="137229" grpId="0"/>
      <p:bldP spid="137231" grpId="0"/>
      <p:bldP spid="137232" grpId="0"/>
      <p:bldP spid="137233" grpId="0"/>
      <p:bldP spid="137234" grpId="0"/>
      <p:bldP spid="137235" grpId="0"/>
      <p:bldP spid="1372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矩形 12290"/>
          <p:cNvSpPr>
            <a:spLocks noChangeArrowheads="1"/>
          </p:cNvSpPr>
          <p:nvPr/>
        </p:nvSpPr>
        <p:spPr bwMode="auto">
          <a:xfrm>
            <a:off x="1" y="504349"/>
            <a:ext cx="9143999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>
              <a:defRPr/>
            </a:pPr>
            <a:r>
              <a:rPr lang="en-US" altLang="zh-CN" sz="2100" b="1" spc="75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zh-CN" altLang="zh-CN" sz="2100" b="1" spc="75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探究实验：测量物体运动的平均速度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D06B5C8-6887-4CA1-8B23-3E18889156B3}"/>
              </a:ext>
            </a:extLst>
          </p:cNvPr>
          <p:cNvGrpSpPr/>
          <p:nvPr/>
        </p:nvGrpSpPr>
        <p:grpSpPr>
          <a:xfrm>
            <a:off x="1167952" y="1490230"/>
            <a:ext cx="837045" cy="3427171"/>
            <a:chOff x="464930" y="1150512"/>
            <a:chExt cx="837045" cy="3427171"/>
          </a:xfrm>
        </p:grpSpPr>
        <p:sp>
          <p:nvSpPr>
            <p:cNvPr id="10" name="右箭头标注 18">
              <a:extLst>
                <a:ext uri="{FF2B5EF4-FFF2-40B4-BE49-F238E27FC236}">
                  <a16:creationId xmlns:a16="http://schemas.microsoft.com/office/drawing/2014/main" xmlns="" id="{D367E46A-1498-4AD7-BDD1-E7A286A812CA}"/>
                </a:ext>
              </a:extLst>
            </p:cNvPr>
            <p:cNvSpPr/>
            <p:nvPr/>
          </p:nvSpPr>
          <p:spPr>
            <a:xfrm>
              <a:off x="464930" y="1150512"/>
              <a:ext cx="837045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>
                <a:defRPr/>
              </a:pPr>
              <a:endParaRPr lang="zh-CN" altLang="en-US" dirty="0">
                <a:solidFill>
                  <a:srgbClr val="FFFFFF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pic>
          <p:nvPicPr>
            <p:cNvPr id="12" name="Picture 3">
              <a:extLst>
                <a:ext uri="{FF2B5EF4-FFF2-40B4-BE49-F238E27FC236}">
                  <a16:creationId xmlns:a16="http://schemas.microsoft.com/office/drawing/2014/main" xmlns="" id="{35EC7807-9A26-4100-A35E-531A7E4398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TextBox 20">
              <a:extLst>
                <a:ext uri="{FF2B5EF4-FFF2-40B4-BE49-F238E27FC236}">
                  <a16:creationId xmlns:a16="http://schemas.microsoft.com/office/drawing/2014/main" xmlns="" id="{EEFD3717-5868-4AFC-BBBA-3177AB6C699C}"/>
                </a:ext>
              </a:extLst>
            </p:cNvPr>
            <p:cNvSpPr txBox="1"/>
            <p:nvPr/>
          </p:nvSpPr>
          <p:spPr>
            <a:xfrm>
              <a:off x="487931" y="1668378"/>
              <a:ext cx="430887" cy="290930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783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点击图片播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放实验视</a:t>
              </a:r>
              <a:r>
                <a:rPr lang="zh-CN" altLang="en-US" sz="1600" b="1" spc="300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频</a:t>
              </a:r>
            </a:p>
          </p:txBody>
        </p:sp>
      </p:grpSp>
      <p:pic>
        <p:nvPicPr>
          <p:cNvPr id="11277" name="Picture 1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57307" y="1561764"/>
            <a:ext cx="4814821" cy="27898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矩形 12290"/>
          <p:cNvSpPr>
            <a:spLocks noChangeArrowheads="1"/>
          </p:cNvSpPr>
          <p:nvPr/>
        </p:nvSpPr>
        <p:spPr bwMode="auto">
          <a:xfrm>
            <a:off x="1" y="504349"/>
            <a:ext cx="9144000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>
              <a:defRPr/>
            </a:pPr>
            <a:r>
              <a:rPr lang="en-US" altLang="zh-CN" sz="2100" b="1" spc="75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zh-CN" altLang="zh-CN" sz="2100" b="1" spc="75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探究实验：测量物体运动的平均速度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D06B5C8-6887-4CA1-8B23-3E18889156B3}"/>
              </a:ext>
            </a:extLst>
          </p:cNvPr>
          <p:cNvGrpSpPr/>
          <p:nvPr/>
        </p:nvGrpSpPr>
        <p:grpSpPr>
          <a:xfrm>
            <a:off x="1295242" y="1330857"/>
            <a:ext cx="837045" cy="3114747"/>
            <a:chOff x="464930" y="1150512"/>
            <a:chExt cx="837045" cy="3114747"/>
          </a:xfrm>
        </p:grpSpPr>
        <p:sp>
          <p:nvSpPr>
            <p:cNvPr id="9" name="右箭头标注 18">
              <a:extLst>
                <a:ext uri="{FF2B5EF4-FFF2-40B4-BE49-F238E27FC236}">
                  <a16:creationId xmlns:a16="http://schemas.microsoft.com/office/drawing/2014/main" xmlns="" id="{D367E46A-1498-4AD7-BDD1-E7A286A812CA}"/>
                </a:ext>
              </a:extLst>
            </p:cNvPr>
            <p:cNvSpPr/>
            <p:nvPr/>
          </p:nvSpPr>
          <p:spPr>
            <a:xfrm>
              <a:off x="464930" y="1150512"/>
              <a:ext cx="837045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>
                <a:defRPr/>
              </a:pPr>
              <a:endParaRPr lang="zh-CN" altLang="en-US" dirty="0">
                <a:solidFill>
                  <a:srgbClr val="FFFFFF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pic>
          <p:nvPicPr>
            <p:cNvPr id="10" name="Picture 3">
              <a:extLst>
                <a:ext uri="{FF2B5EF4-FFF2-40B4-BE49-F238E27FC236}">
                  <a16:creationId xmlns:a16="http://schemas.microsoft.com/office/drawing/2014/main" xmlns="" id="{35EC7807-9A26-4100-A35E-531A7E4398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TextBox 20">
              <a:extLst>
                <a:ext uri="{FF2B5EF4-FFF2-40B4-BE49-F238E27FC236}">
                  <a16:creationId xmlns:a16="http://schemas.microsoft.com/office/drawing/2014/main" xmlns="" id="{EEFD3717-5868-4AFC-BBBA-3177AB6C699C}"/>
                </a:ext>
              </a:extLst>
            </p:cNvPr>
            <p:cNvSpPr txBox="1"/>
            <p:nvPr/>
          </p:nvSpPr>
          <p:spPr>
            <a:xfrm>
              <a:off x="487931" y="1668379"/>
              <a:ext cx="430887" cy="25968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783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点击图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片演示测量实验</a:t>
              </a:r>
              <a:endParaRPr lang="zh-CN" altLang="en-US" sz="1600" b="1" spc="3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16386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957" y="1196864"/>
            <a:ext cx="4034088" cy="32487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32f8bd88-8345-4a1b-91ef-3628dd608a84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1097</Words>
  <Application>Microsoft Office PowerPoint</Application>
  <PresentationFormat>全屏显示(16:9)</PresentationFormat>
  <Paragraphs>138</Paragraphs>
  <Slides>20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Yuanti SC</vt:lpstr>
      <vt:lpstr>仿宋</vt:lpstr>
      <vt:lpstr>黑体</vt:lpstr>
      <vt:lpstr>楷体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Equation</vt:lpstr>
      <vt:lpstr>第一章  机械运动 第4节  测量平均速度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38</cp:revision>
  <dcterms:created xsi:type="dcterms:W3CDTF">2018-11-01T00:57:00Z</dcterms:created>
  <dcterms:modified xsi:type="dcterms:W3CDTF">2020-04-22T05:10:32Z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