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70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010025" y="2095500"/>
          <a:ext cx="9134475" cy="2095500"/>
          <a:chOff x="4010025" y="2095500"/>
          <a:chExt cx="9134475" cy="2095500"/>
        </a:xfrm>
      </p:grpSpPr>
      <p:sp>
        <p:nvSpPr>
          <p:cNvPr id="2" name="文本框 1"/>
          <p:cNvSpPr txBox="1"/>
          <p:nvPr/>
        </p:nvSpPr>
        <p:spPr>
          <a:xfrm>
            <a:off x="3275856" y="1491630"/>
            <a:ext cx="5124450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smtClean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 阻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00600"/>
          <a:chOff x="381000" y="266700"/>
          <a:chExt cx="9134475" cy="4800600"/>
        </a:xfrm>
      </p:grpSpPr>
      <p:sp>
        <p:nvSpPr>
          <p:cNvPr id="2" name="文本框 1"/>
          <p:cNvSpPr txBox="1"/>
          <p:nvPr/>
        </p:nvSpPr>
        <p:spPr>
          <a:xfrm>
            <a:off x="609600" y="752475"/>
            <a:ext cx="789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1．在物理学中，用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来表示导体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对电流阻碍作用的大小。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导体的电阻越大，表示导体对电流的阻碍作用就越大。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导体的电阻通常用字母R表示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9600" y="2076450"/>
            <a:ext cx="666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028825"/>
            <a:ext cx="5517356" cy="53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" y="2533650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486025"/>
            <a:ext cx="4360069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2800" y="3028950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5" y="2981325"/>
            <a:ext cx="1974056" cy="533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" y="3886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3838575"/>
            <a:ext cx="2895600" cy="533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09600" y="2667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9600" y="43148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4267200"/>
            <a:ext cx="3395663" cy="5334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9600" y="33528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换算关系是：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247775" y="352425"/>
          <a:ext cx="9134475" cy="4124325"/>
          <a:chOff x="1247775" y="352425"/>
          <a:chExt cx="9134475" cy="4124325"/>
        </a:xfrm>
      </p:grpSpPr>
      <p:sp>
        <p:nvSpPr>
          <p:cNvPr id="2" name="文本框 1"/>
          <p:cNvSpPr txBox="1"/>
          <p:nvPr/>
        </p:nvSpPr>
        <p:spPr>
          <a:xfrm>
            <a:off x="3514725" y="352425"/>
            <a:ext cx="5619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欧姆 (1789-1854)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7775" y="876300"/>
            <a:ext cx="388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乔治·西蒙·欧姆，德国物理学家。1787年3月16日出生于德国埃尔兰根。欧姆是家里七个孩子中的长子，他的父亲是一位熟练的锁匠，爱好哲学和数学。欧姆从小就在父亲的教育下学习数学，这对欧姆以后的发展起了一定的作用。
欧姆在物理学中的主要贡献是发现了欧姆定律。另外，欧姆还发现了电阻与导线的长度及横截面的关系
为纪念他，电阻的单位“欧姆”，以他的姓氏命名。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1143000"/>
            <a:ext cx="2238375" cy="29813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42950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在电子技术中，我们常用到有一定电阻值的元件——电阻器，也叫做定值电阻，简称电阻。电路图中用符号                表示。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95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5528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695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5" y="1314450"/>
            <a:ext cx="1285875" cy="190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5" y="35528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514725" y="1933575"/>
            <a:ext cx="1714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62100"/>
          <a:chOff x="381000" y="266700"/>
          <a:chExt cx="9134475" cy="1562100"/>
        </a:xfrm>
      </p:grpSpPr>
      <p:sp>
        <p:nvSpPr>
          <p:cNvPr id="2" name="文本框 1"/>
          <p:cNvSpPr txBox="1"/>
          <p:nvPr/>
        </p:nvSpPr>
        <p:spPr>
          <a:xfrm>
            <a:off x="1485900" y="1562100"/>
            <a:ext cx="348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人的双手间（干燥）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人的双手间（潮湿）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照明灯泡（工作时）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实验用小灯泡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实验室用的导线（每根） 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38825" y="1552575"/>
            <a:ext cx="329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1 000~5 000 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200~800 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100~2 000 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5~50 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0.01~0.1 Ω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常见的电阻值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962275"/>
          <a:chOff x="381000" y="266700"/>
          <a:chExt cx="9134475" cy="2962275"/>
        </a:xfrm>
      </p:grpSpPr>
      <p:sp>
        <p:nvSpPr>
          <p:cNvPr id="2" name="文本框 1"/>
          <p:cNvSpPr txBox="1"/>
          <p:nvPr/>
        </p:nvSpPr>
        <p:spPr>
          <a:xfrm>
            <a:off x="628650" y="1066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请注意：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在初中阶段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1819275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1、导线、开关、电流表（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电阻很小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），可以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看做没有电阻，即：R=0Ω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9622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2、电压表（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电阻很大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），可以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看做断路（开路），即：R=∞Ω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电流表和电压表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400550"/>
          <a:chOff x="381000" y="276225"/>
          <a:chExt cx="9134475" cy="4400550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8700" y="3028950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电线的阻值是越大越好，还是越小越好？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8700" y="3552825"/>
            <a:ext cx="759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高压输电用的电线，使用的金属线很粗。为什么不用细导线输电呢？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8700" y="4400550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猜想一下：导体的电阻与哪些因素有关？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8477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3052763"/>
            <a:ext cx="419100" cy="4191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3581400"/>
            <a:ext cx="419100" cy="4191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8382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600450"/>
          <a:chOff x="381000" y="276225"/>
          <a:chExt cx="9134475" cy="3600450"/>
        </a:xfrm>
      </p:grpSpPr>
      <p:sp>
        <p:nvSpPr>
          <p:cNvPr id="2" name="文本框 1"/>
          <p:cNvSpPr txBox="1"/>
          <p:nvPr/>
        </p:nvSpPr>
        <p:spPr>
          <a:xfrm>
            <a:off x="561975" y="1038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猜想假设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2450" y="1892300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  导体的电阻可能与导体的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材料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274637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二  导体的电阻可能与导体的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975" y="360045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三  导体的电阻可能与导体的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粗细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1857375"/>
          <a:chOff x="381000" y="276225"/>
          <a:chExt cx="9134475" cy="1857375"/>
        </a:xfrm>
      </p:grpSpPr>
      <p:sp>
        <p:nvSpPr>
          <p:cNvPr id="2" name="文本框 1"/>
          <p:cNvSpPr txBox="1"/>
          <p:nvPr/>
        </p:nvSpPr>
        <p:spPr>
          <a:xfrm>
            <a:off x="561975" y="1038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设计实验方案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975" y="185737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你怎样知道导体电阻的大小？你能设计一个合理的电路吗?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190875"/>
          <a:chOff x="381000" y="276225"/>
          <a:chExt cx="9134475" cy="31908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4800" y="781050"/>
            <a:ext cx="501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转换法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450" y="3114675"/>
            <a:ext cx="2457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通过比较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灯的亮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暗来判断，如灯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亮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，则对电流阻碍作用小，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电阻小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5663" y="3095625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通过比较电流表中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电流的大小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，如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电流大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，则对电流的阻碍作用小，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电阻小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4575" y="3190875"/>
            <a:ext cx="2362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既可比较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灯的亮暗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，也可比较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电流的大小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57313"/>
            <a:ext cx="2266950" cy="1581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62075"/>
            <a:ext cx="2276475" cy="15716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352550"/>
            <a:ext cx="2286000" cy="15906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257675"/>
          <a:chOff x="381000" y="276225"/>
          <a:chExt cx="9134475" cy="4257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0" y="781050"/>
            <a:ext cx="434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实验过程中需记录的内容有哪些？你能设计一张表格来表示吗？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372427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一个科学量可能与多个因素有关时，如何展开研究？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0" y="425767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控制变量法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752850"/>
            <a:ext cx="419100" cy="4191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66800" y="1828800"/>
          <a:ext cx="7143750" cy="1905000"/>
        </p:xfrm>
        <a:graphic>
          <a:graphicData uri="http://schemas.openxmlformats.org/drawingml/2006/table">
            <a:tbl>
              <a:tblPr firstRow="1" bandRow="1"/>
              <a:tblGrid>
                <a:gridCol w="1190625"/>
                <a:gridCol w="1190625"/>
                <a:gridCol w="1190625"/>
                <a:gridCol w="1190625"/>
                <a:gridCol w="1190625"/>
                <a:gridCol w="1190625"/>
              </a:tblGrid>
              <a:tr h="476250">
                <a:tc gridSpan="3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71750" y="1838325"/>
            <a:ext cx="656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90650" y="2305050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4125" y="2305050"/>
            <a:ext cx="6610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长度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67100" y="2305050"/>
            <a:ext cx="5667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43475" y="1857375"/>
            <a:ext cx="419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灯的
亮暗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24575" y="1847850"/>
            <a:ext cx="300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
示数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62800" y="1847850"/>
            <a:ext cx="90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电阻的大小</a:t>
            </a:r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6381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552700" y="866775"/>
          <a:ext cx="9134475" cy="3829050"/>
          <a:chOff x="2552700" y="866775"/>
          <a:chExt cx="9134475" cy="38290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86677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2981325" y="3829050"/>
            <a:ext cx="615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大街上车太多就会发生堵塞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514850"/>
          <a:chOff x="381000" y="276225"/>
          <a:chExt cx="9134475" cy="4514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9175" y="819150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1．探究导体电阻与材料的关系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5" y="4057650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你会选择哪两根导体做实验？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095750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23975"/>
            <a:ext cx="520065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95775"/>
          <a:chOff x="381000" y="266700"/>
          <a:chExt cx="9134475" cy="4295775"/>
        </a:xfrm>
      </p:grpSpPr>
      <p:sp>
        <p:nvSpPr>
          <p:cNvPr id="2" name="文本框 1"/>
          <p:cNvSpPr txBox="1"/>
          <p:nvPr/>
        </p:nvSpPr>
        <p:spPr>
          <a:xfrm>
            <a:off x="628650" y="857250"/>
            <a:ext cx="755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把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长短、粗细相同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铜丝和镍铬合金丝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分别接入电路，闭合开关，观察电路中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小灯泡的亮度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1771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3733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实验现象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5475" y="3733800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小灯泡的亮度不同。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42957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看来材料不同，阻碍作用不同。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演示实验1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790700"/>
            <a:ext cx="4238625" cy="2009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62275" y="371475"/>
            <a:ext cx="1514475" cy="4000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723900"/>
            <a:ext cx="371475" cy="238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00375" y="314325"/>
            <a:ext cx="6134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控制变量法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1625" y="1695450"/>
            <a:ext cx="375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转换法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24475" y="1752600"/>
            <a:ext cx="971550" cy="3905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543050"/>
            <a:ext cx="3714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038600"/>
          <a:chOff x="381000" y="276225"/>
          <a:chExt cx="9134475" cy="40386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7620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1．探究导体电阻与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9650" y="12477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控制的不变量有_____、_________。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450" y="340042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1975" y="40386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长度、横截面积相同的导体，电阻大小与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材料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0" y="236220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866900"/>
            <a:ext cx="2800350" cy="1857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09900" y="1238250"/>
            <a:ext cx="612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52875" y="1247775"/>
            <a:ext cx="5181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09600" y="1943100"/>
          <a:ext cx="4981575" cy="1428750"/>
        </p:xfrm>
        <a:graphic>
          <a:graphicData uri="http://schemas.openxmlformats.org/drawingml/2006/table">
            <a:tbl>
              <a:tblPr firstRow="1" bandRow="1"/>
              <a:tblGrid>
                <a:gridCol w="714375"/>
                <a:gridCol w="1300163"/>
                <a:gridCol w="1666875"/>
                <a:gridCol w="1300163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800225" y="2447925"/>
            <a:ext cx="7334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86125" y="2447925"/>
            <a:ext cx="5848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81550" y="2447925"/>
            <a:ext cx="435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09750" y="2905125"/>
            <a:ext cx="7324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95650" y="2905125"/>
            <a:ext cx="5838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91075" y="2905125"/>
            <a:ext cx="434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9638" y="24479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9638" y="29051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850" y="19526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0175" y="1952625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灯的亮度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14625" y="1952625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电流表示数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43400" y="1952625"/>
            <a:ext cx="479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533900"/>
          <a:chOff x="381000" y="276225"/>
          <a:chExt cx="9134475" cy="45339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81915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1．探究导体电阻与材料的关系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975" y="13811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在20℃时，长1米，横截面积1毫米2的各种材料的电阻(欧姆)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0550" y="1895475"/>
          <a:ext cx="7381875" cy="2638425"/>
        </p:xfrm>
        <a:graphic>
          <a:graphicData uri="http://schemas.openxmlformats.org/drawingml/2006/table">
            <a:tbl>
              <a:tblPr firstRow="1" bandRow="1"/>
              <a:tblGrid>
                <a:gridCol w="1845469"/>
                <a:gridCol w="1845469"/>
                <a:gridCol w="1845469"/>
                <a:gridCol w="1845469"/>
              </a:tblGrid>
              <a:tr h="52768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762250" y="1895475"/>
            <a:ext cx="6372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电阻(欧姆)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33950" y="1895475"/>
            <a:ext cx="420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2225" y="1895475"/>
            <a:ext cx="2762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电阻(欧姆)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90850" y="2466975"/>
            <a:ext cx="614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0.016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90850" y="2981325"/>
            <a:ext cx="614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0.017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90850" y="3514725"/>
            <a:ext cx="614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0.027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90850" y="4029075"/>
            <a:ext cx="614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0.052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76825" y="2466975"/>
            <a:ext cx="4057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38675" y="2981325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锰铜合金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67250" y="3514725"/>
            <a:ext cx="446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镍铬合金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33950" y="4029075"/>
            <a:ext cx="420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橡胶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96050" y="2466975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0.096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96050" y="2981325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0.44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6050" y="3514725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15100" y="4048125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4000500"/>
            <a:ext cx="1188244" cy="5334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28725" y="189547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71600" y="24669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71600" y="298132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铜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71600" y="351472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铝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71600" y="40290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钨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495800"/>
          <a:chOff x="381000" y="276225"/>
          <a:chExt cx="9134475" cy="4495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电阻与材料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238250"/>
            <a:ext cx="5362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在其他条件相同的情况下，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电阻较小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的材料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导电性能较强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；反之，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电阻较大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导电性能较弱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 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28650"/>
            <a:ext cx="1276350" cy="3867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428750"/>
            <a:ext cx="114300" cy="1143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14625"/>
            <a:ext cx="114300" cy="114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0575" y="2552700"/>
            <a:ext cx="5191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右图展示的是不同材料在导电性能上的排序，从上至下，材料的导电性能依次减弱。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495800"/>
          <a:chOff x="381000" y="276225"/>
          <a:chExt cx="9134475" cy="4495800"/>
        </a:xfrm>
      </p:grpSpPr>
      <p:sp>
        <p:nvSpPr>
          <p:cNvPr id="2" name="文本框 1"/>
          <p:cNvSpPr txBox="1"/>
          <p:nvPr/>
        </p:nvSpPr>
        <p:spPr>
          <a:xfrm>
            <a:off x="781050" y="1114425"/>
            <a:ext cx="4895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绝缘体不是完全不导电，只是对电流的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阻碍作用大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，如玻璃、橡胶；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1050" y="2286000"/>
            <a:ext cx="4972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导体不是对电流没有阻碍作用，只是阻碍作用小，如铜、铝。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3524250"/>
            <a:ext cx="8353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绝缘体和导体并没有绝对界限。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电阻与材料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28650"/>
            <a:ext cx="1276350" cy="3867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295400"/>
            <a:ext cx="114300" cy="1143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457450"/>
            <a:ext cx="114300" cy="1143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3724275"/>
            <a:ext cx="1143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381500"/>
          <a:chOff x="381000" y="276225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电阻与材料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0" y="362902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高压线的绝缘子为什么用陶瓷材料而不用玻璃？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418147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陶瓷比玻璃的绝缘能力更强。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676650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514350"/>
            <a:ext cx="1276350" cy="3867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038225"/>
            <a:ext cx="2038350" cy="20383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10572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191000"/>
          <a:chOff x="381000" y="276225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8382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2．探究电阻与导体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5240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391025"/>
          <a:chOff x="381000" y="276225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8382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2．探究电阻与导体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3948113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你会选择哪两根导体做实验？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438275"/>
            <a:ext cx="4686796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3971925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838575"/>
          <a:chOff x="381000" y="276225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7620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2．探究导体电阻与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9650" y="12477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控制的不变量有_____、_________。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450" y="340042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0" y="236220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866900"/>
            <a:ext cx="2800350" cy="185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9900" y="1238250"/>
            <a:ext cx="612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52875" y="1247775"/>
            <a:ext cx="5181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19125" y="1919288"/>
          <a:ext cx="4981575" cy="1428750"/>
        </p:xfrm>
        <a:graphic>
          <a:graphicData uri="http://schemas.openxmlformats.org/drawingml/2006/table">
            <a:tbl>
              <a:tblPr firstRow="1" bandRow="1"/>
              <a:tblGrid>
                <a:gridCol w="714375"/>
                <a:gridCol w="1300163"/>
                <a:gridCol w="1666875"/>
                <a:gridCol w="1300163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781175" y="2895600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52975" y="2438400"/>
            <a:ext cx="438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57550" y="2438400"/>
            <a:ext cx="5876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81175" y="2438400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62500" y="2895600"/>
            <a:ext cx="437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57550" y="2895600"/>
            <a:ext cx="5876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9638" y="24098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2450" y="383857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导体的电阻与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有关。 </a:t>
            </a:r>
            <a:r>
              <a:t/>
            </a:r>
            <a:br/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材料、横截面积相同，导体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越长，电阻越大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9638" y="29051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850" y="19526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0175" y="1952625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灯的亮度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52725" y="1952625"/>
            <a:ext cx="638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电流表示数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43400" y="1952625"/>
            <a:ext cx="479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162175" y="676275"/>
          <a:ext cx="9134475" cy="3476625"/>
          <a:chOff x="2162175" y="676275"/>
          <a:chExt cx="9134475" cy="3476625"/>
        </a:xfrm>
      </p:grpSpPr>
      <p:sp>
        <p:nvSpPr>
          <p:cNvPr id="2" name="文本框 1"/>
          <p:cNvSpPr txBox="1"/>
          <p:nvPr/>
        </p:nvSpPr>
        <p:spPr>
          <a:xfrm>
            <a:off x="2209800" y="3476625"/>
            <a:ext cx="6924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那么电流在导体中会不会受到阻碍呢？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76275"/>
            <a:ext cx="4951852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229100"/>
          <a:chOff x="381000" y="276225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2185988" y="895350"/>
            <a:ext cx="69484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3．探究电阻与导体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5621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0"/>
          <a:ext cx="9134475" cy="4576763"/>
          <a:chOff x="381000" y="285750"/>
          <a:chExt cx="9134475" cy="4576763"/>
        </a:xfrm>
      </p:grpSpPr>
      <p:sp>
        <p:nvSpPr>
          <p:cNvPr id="2" name="文本框 1"/>
          <p:cNvSpPr txBox="1"/>
          <p:nvPr/>
        </p:nvSpPr>
        <p:spPr>
          <a:xfrm>
            <a:off x="1076325" y="4133850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你会选择哪两根导体做实验？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6325" y="885825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3．探究电阻与导体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61975" y="28575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157663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33525"/>
            <a:ext cx="4686796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810000"/>
          <a:chOff x="381000" y="276225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762000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3．探究导体电阻与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9650" y="12477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控制的不变量有_____、_____。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450" y="340042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0" y="236220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866900"/>
            <a:ext cx="2800350" cy="185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9900" y="1238250"/>
            <a:ext cx="612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52875" y="1247775"/>
            <a:ext cx="5181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 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19125" y="1919288"/>
          <a:ext cx="4981575" cy="1428750"/>
        </p:xfrm>
        <a:graphic>
          <a:graphicData uri="http://schemas.openxmlformats.org/drawingml/2006/table">
            <a:tbl>
              <a:tblPr firstRow="1" bandRow="1"/>
              <a:tblGrid>
                <a:gridCol w="714375"/>
                <a:gridCol w="1300163"/>
                <a:gridCol w="1666875"/>
                <a:gridCol w="1300163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781175" y="2895600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52975" y="2438400"/>
            <a:ext cx="438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57550" y="2438400"/>
            <a:ext cx="5876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81175" y="2438400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62500" y="2895600"/>
            <a:ext cx="437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57550" y="2895600"/>
            <a:ext cx="5876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9638" y="24098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9638" y="2905125"/>
            <a:ext cx="82248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2450" y="3810000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导体的电阻与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横截面积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有关；
材料、长度相同，导体的横截面积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越大，电阻越小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850" y="19526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0175" y="1952625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灯的亮度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52725" y="1952625"/>
            <a:ext cx="638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电流表示数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43400" y="1952625"/>
            <a:ext cx="479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609975"/>
          <a:chOff x="381000" y="276225"/>
          <a:chExt cx="9134475" cy="3609975"/>
        </a:xfrm>
      </p:grpSpPr>
      <p:sp>
        <p:nvSpPr>
          <p:cNvPr id="2" name="文本框 1"/>
          <p:cNvSpPr txBox="1"/>
          <p:nvPr/>
        </p:nvSpPr>
        <p:spPr>
          <a:xfrm>
            <a:off x="752475" y="800100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2475" y="122872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在材料、横截面积相同的情况下，导体的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电阻跟长度有关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长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，电阻越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2475" y="2305050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在材料、长度相同的情况下，导体的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电阻跟横截面积有关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横截面积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，电阻越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2475" y="33051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注意：导体的电阻是导体本身的一种性质。只与它本身的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材料、长度、横截面积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有关，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与通过导体的电流大小和导体两端的电压大小无关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 也与是否有电无关。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390650"/>
            <a:ext cx="114300" cy="1143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457450"/>
            <a:ext cx="114300" cy="1143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495675"/>
            <a:ext cx="1143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19150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从表中可知，在同样条件下，___、___材料的电阻很小，_____、材料的电阻很大。一般常用___材料来做导线，____来做绝缘体。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19250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人体电阻的一般值是_____________欧。出汗时，人体的电阻值较___；干燥时，人体的电阻值较___。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19500" y="80010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71950" y="809625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76500" y="1162050"/>
            <a:ext cx="665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3875" y="1152525"/>
            <a:ext cx="4800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橡胶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0" y="790575"/>
            <a:ext cx="284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橡胶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5100" y="1628775"/>
            <a:ext cx="642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1000－2000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29450" y="160020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52725" y="1952625"/>
            <a:ext cx="638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47700" y="2562225"/>
          <a:ext cx="7381876" cy="2047875"/>
        </p:xfrm>
        <a:graphic>
          <a:graphicData uri="http://schemas.openxmlformats.org/drawingml/2006/table">
            <a:tbl>
              <a:tblPr firstRow="1" bandRow="1"/>
              <a:tblGrid>
                <a:gridCol w="1845469"/>
                <a:gridCol w="1845469"/>
                <a:gridCol w="1845469"/>
                <a:gridCol w="1845469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819400" y="2581275"/>
            <a:ext cx="631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电阻(欧姆)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10150" y="2581275"/>
            <a:ext cx="412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10350" y="2590800"/>
            <a:ext cx="252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电阻(欧姆)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19425" y="3019425"/>
            <a:ext cx="6115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0.016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28950" y="3409950"/>
            <a:ext cx="610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0.017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48000" y="3800475"/>
            <a:ext cx="6086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0.027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38475" y="4243388"/>
            <a:ext cx="6096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0.052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24450" y="3009900"/>
            <a:ext cx="401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81550" y="3409950"/>
            <a:ext cx="435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锰铜合金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81550" y="3781425"/>
            <a:ext cx="435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镍铬合金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10150" y="4243388"/>
            <a:ext cx="412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橡胶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24625" y="3019425"/>
            <a:ext cx="260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0.096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34150" y="3409950"/>
            <a:ext cx="2600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0.44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15100" y="3800475"/>
            <a:ext cx="261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86525" y="4248150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0" name="图片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4200525"/>
            <a:ext cx="966788" cy="44767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285875" y="258127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00175" y="3019425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09700" y="34099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铜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09700" y="3819525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铝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28750" y="4243388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333625"/>
          <a:chOff x="381000" y="266700"/>
          <a:chExt cx="9134475" cy="2333625"/>
        </a:xfrm>
      </p:grpSpPr>
      <p:sp>
        <p:nvSpPr>
          <p:cNvPr id="2" name="文本框 1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  影响铜导体的电阻大小的因素有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、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___________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09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2.“铜导线比铁导线的电阻小。”这种说法对吗？应当怎么说？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2333625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答：不对。
    正确说法是：长度、横截面积都相同的导线，铜导线比铁导线的电阻小。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9675" y="990600"/>
            <a:ext cx="411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5975" y="981075"/>
            <a:ext cx="323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52575"/>
          <a:chOff x="381000" y="266700"/>
          <a:chExt cx="9134475" cy="1552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95375"/>
            <a:ext cx="7429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关于导线电阻的大小，下列说法中正确的是（温度对电阻的影响可以不计）  （        ）
A.横截面积越大的导线，电阻越小
B.横截面积相同的导线，长导线的电阻大
C.长度相同的导线，细导线的电阻大
D.同种材料制成的长短相同的导线，粗导线的电阻小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57525" y="1552575"/>
            <a:ext cx="607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000125"/>
          <a:chOff x="381000" y="266700"/>
          <a:chExt cx="9134475" cy="1000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关于导体的电阻，下列说法中正确的是（    ）
A．导体中有电流，导体才能有电阻
B．导体电阻的大小取决于通过它的电流的大小
C．导体电阻是导体本身的一种性质
D．导体的电阻只与导体的长度有关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48350" y="1000125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876300"/>
          <a:chOff x="381000" y="266700"/>
          <a:chExt cx="9134475" cy="8763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下列措施中能够减小导体电阻的是（    ）
A．减小导体两端的电压
B．减小导体中的电流
C．减小导体的横截面积
D．减小导体的长度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57800" y="86677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447800"/>
          <a:chOff x="381000" y="266700"/>
          <a:chExt cx="9134475" cy="1447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3822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一个导体接在3伏的电源上，电阻大小为10欧，若从电路中取下这个导体，导体的电阻值为_____欧。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1000" y="1447800"/>
            <a:ext cx="4943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67238"/>
          <a:chOff x="381000" y="266700"/>
          <a:chExt cx="9134475" cy="4567238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876300"/>
            <a:ext cx="2876550" cy="28765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876300"/>
            <a:ext cx="2914650" cy="29146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1085850" y="4105275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为什么导线要用铝或铜做材料？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148138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选材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295525"/>
          <a:chOff x="381000" y="266700"/>
          <a:chExt cx="9134475" cy="2295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19175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探究影响电阻大小的实验中，由于探究过程中涉及到多个因素,因此实验时采用___________法对每个因素逐一研究。通过比较电流表示数的大小来比较电阻的大小，电流表的示数越大，接入电路中的电阻丝的电阻越____,这种方法叫做转换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95625" y="1428750"/>
            <a:ext cx="6038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控制变量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8175" y="2295525"/>
            <a:ext cx="468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10163175" cy="4171950"/>
          <a:chOff x="381000" y="266700"/>
          <a:chExt cx="10163175" cy="4171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2457450"/>
            <a:ext cx="760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根据表格回答问题：
（1）若探究电阻的大小跟导体材料的关系，应选择序号为____和____的两根金属丝。  
（2）若探究电阻的大小跟导体长度的关系，应选择序号为____和____的两根金属丝。
（3）若探究电阻的大小跟导体横截面积的关系，应选择序号为____和____的两根金属丝。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48450" y="2790825"/>
            <a:ext cx="248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91450" y="4171950"/>
            <a:ext cx="134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24725" y="2790825"/>
            <a:ext cx="1809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67575" y="3495675"/>
            <a:ext cx="186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15175" y="4171950"/>
            <a:ext cx="2019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67500" y="3495675"/>
            <a:ext cx="246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5800" y="723900"/>
          <a:ext cx="7543800" cy="1743075"/>
        </p:xfrm>
        <a:graphic>
          <a:graphicData uri="http://schemas.openxmlformats.org/drawingml/2006/table">
            <a:tbl>
              <a:tblPr firstRow="1" bandRow="1"/>
              <a:tblGrid>
                <a:gridCol w="1885950"/>
                <a:gridCol w="1885950"/>
                <a:gridCol w="1885950"/>
                <a:gridCol w="1885950"/>
              </a:tblGrid>
              <a:tr h="34861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47750" y="73342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金属丝序号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8288" y="1085850"/>
            <a:ext cx="75961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47813" y="1438275"/>
            <a:ext cx="75866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47813" y="1790700"/>
            <a:ext cx="75866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38288" y="2133600"/>
            <a:ext cx="75961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4700" y="704850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29000" y="1057275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86100" y="1409700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镍铬合金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86100" y="1762125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镍铬合金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86100" y="2124075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镍铬合金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8700" y="723900"/>
            <a:ext cx="429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长度L（m）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95913" y="1085850"/>
            <a:ext cx="37385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00663" y="2124075"/>
            <a:ext cx="38338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95913" y="1381125"/>
            <a:ext cx="37385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95913" y="1743075"/>
            <a:ext cx="37385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53175" y="704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657225"/>
            <a:ext cx="1981200" cy="4476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129463" y="1066800"/>
            <a:ext cx="20050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1.0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129463" y="1400175"/>
            <a:ext cx="20050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1.0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124700" y="2105025"/>
            <a:ext cx="200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29463" y="1752600"/>
            <a:ext cx="20050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190875"/>
          <a:chOff x="381000" y="266700"/>
          <a:chExt cx="9134475" cy="31908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给你两根长度相同但横截面积不同的镍铬合金线、一个电源、一只电流表、一只滑动变阻器、一个开关、若干根导线，现需要研究的课题有：①导体的电阻跟它的横截面积的关系；②导体的电阻跟它的长度的关系；③导体的电阻跟它的材料的关系。由上述实验器材，可以完成的研究课题是（    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800" y="319087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A．只有①　　            B．只有②    
C．①和②　　            D．①、②和③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6550" y="2552700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62500"/>
          <a:chOff x="381000" y="266700"/>
          <a:chExt cx="9134475" cy="4762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0010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在做“研究电阻大小的因素”的实验时，为了便于研究，采用控制变量的方法，每次需挑选两根合适的导线，测出通过它们的电流，然后进行比较，最后得出结论。
  （1）为了研究电阻与导体材料的关系，应选用的两根导线是_____；
  （2）为了研究电阻与导体长度的关系，应选用导线C和导线_____；
 （3）为了研究电阻与____________的关系，应选用导线A和导线D。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8650" y="2857500"/>
          <a:ext cx="7343775" cy="190500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831396"/>
                <a:gridCol w="831396"/>
                <a:gridCol w="831396"/>
                <a:gridCol w="831396"/>
                <a:gridCol w="831396"/>
                <a:gridCol w="831396"/>
                <a:gridCol w="831396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52500" y="2914650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导线代号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5375" y="436245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0600" y="3414713"/>
            <a:ext cx="95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367088"/>
            <a:ext cx="831056" cy="447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38400" y="2862263"/>
            <a:ext cx="6696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4700" y="2862263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81500" y="2881313"/>
            <a:ext cx="4752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133850" y="2862263"/>
            <a:ext cx="5000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53000" y="2862263"/>
            <a:ext cx="418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19775" y="2862263"/>
            <a:ext cx="331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58075" y="2862263"/>
            <a:ext cx="167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62738" y="2862263"/>
            <a:ext cx="24717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F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57450" y="3352800"/>
            <a:ext cx="6677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24313" y="3352800"/>
            <a:ext cx="51101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05475" y="3352800"/>
            <a:ext cx="342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00400" y="3352800"/>
            <a:ext cx="5934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2050" y="3352800"/>
            <a:ext cx="416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43675" y="3352800"/>
            <a:ext cx="2590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53300" y="3352800"/>
            <a:ext cx="178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33625" y="3819525"/>
            <a:ext cx="680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05163" y="3819525"/>
            <a:ext cx="59293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0.8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48225" y="3819525"/>
            <a:ext cx="428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0.8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00713" y="3819525"/>
            <a:ext cx="34337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53300" y="3819525"/>
            <a:ext cx="178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1.2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38913" y="3819525"/>
            <a:ext cx="25955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19550" y="3819525"/>
            <a:ext cx="511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309813" y="4362450"/>
            <a:ext cx="68246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锰铜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90888" y="4362450"/>
            <a:ext cx="58435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钨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95738" y="4362450"/>
            <a:ext cx="51387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515100" y="4362450"/>
            <a:ext cx="261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锰铜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24413" y="4362450"/>
            <a:ext cx="43100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锰铜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91200" y="4362450"/>
            <a:ext cx="3343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钨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29488" y="4362450"/>
            <a:ext cx="18049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镍铬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34175" y="1819275"/>
            <a:ext cx="2400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C、F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981325" y="2495550"/>
            <a:ext cx="615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619875" y="2181225"/>
            <a:ext cx="2514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C、G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38175" y="3876675"/>
            <a:ext cx="1524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3" name="图片 4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829050"/>
            <a:ext cx="15811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0"/>
          <a:ext cx="9134475" cy="876300"/>
          <a:chOff x="381000" y="285750"/>
          <a:chExt cx="9134475" cy="876300"/>
        </a:xfrm>
      </p:grpSpPr>
      <p:sp>
        <p:nvSpPr>
          <p:cNvPr id="2" name="文本框 1"/>
          <p:cNvSpPr txBox="1"/>
          <p:nvPr/>
        </p:nvSpPr>
        <p:spPr>
          <a:xfrm>
            <a:off x="628650" y="876300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1.有两段导线A和B，在相同的电压下，通过导线A的电流较大，通过导线B的电流较小，哪段导线的电阻大？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90550" y="28575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838200"/>
          <a:chOff x="381000" y="266700"/>
          <a:chExt cx="9134475" cy="838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38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 24 000Ω=________kΩ =________MΩ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847725"/>
          <a:chOff x="381000" y="266700"/>
          <a:chExt cx="9134475" cy="847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47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3.铁比铜便宜，为什么家庭电路中用铜导线而不用铁导线？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838200"/>
          <a:chOff x="381000" y="266700"/>
          <a:chExt cx="9134475" cy="838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38200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4.A、B两根完全一样的导线，长度都是1m。把A剪去一半，剩下的一半跟B相比，哪个电阻大？把A剩下的一半再拉长到1m跟B相比，哪个电阻大？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886325"/>
          <a:chOff x="381000" y="276225"/>
          <a:chExt cx="9134475" cy="4886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52450" y="27622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450" y="68580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.在做“探究影响导体电阻大小的因素”的实验中，分别对导体电阻跟它的长度、横截面积、材料有关的猜想进行了实验检验。某实验小组准备实验时对每一个猜想都用三个实验数据进行对比，下表中给出了可供选择的几种导体，分别是A~G七个字母代表。请你按该组的要求选用。
  （1）为检验“导体电阻跟长度有关”的猜想，应选用哪三种导体？
  （2）为检验“导体电阻跟横截面积有关”的猜想，应选用哪三种导体？
 （3）为检验“导体电阻跟材料有关”的猜想，应选用哪三种导体？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076575"/>
            <a:ext cx="562927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47700" y="519113"/>
          <a:ext cx="9134475" cy="4086225"/>
          <a:chOff x="647700" y="519113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1123950" y="519113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绝缘体可以变为导体吗？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3950" y="1009650"/>
            <a:ext cx="4972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玻璃为绝缘体，当加热后，则成为导体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3950" y="3629025"/>
            <a:ext cx="588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影响电阻大小的因素除了材料、长度、横截面积，还有什么？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24250" y="4038600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温度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42925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667125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514475"/>
            <a:ext cx="377190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67238"/>
          <a:chOff x="381000" y="266700"/>
          <a:chExt cx="9134475" cy="4567238"/>
        </a:xfrm>
      </p:grpSpPr>
      <p:sp>
        <p:nvSpPr>
          <p:cNvPr id="2" name="文本框 1"/>
          <p:cNvSpPr txBox="1"/>
          <p:nvPr/>
        </p:nvSpPr>
        <p:spPr>
          <a:xfrm>
            <a:off x="2114550" y="3371850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银导线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29350" y="3371850"/>
            <a:ext cx="2905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银触点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6800" y="4124325"/>
            <a:ext cx="8067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为什么有些导线和触点要用价格昂贵的银做呢？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48138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选材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1239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11239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667250"/>
          <a:chOff x="381000" y="276225"/>
          <a:chExt cx="9134475" cy="4667250"/>
        </a:xfrm>
      </p:grpSpPr>
      <p:sp>
        <p:nvSpPr>
          <p:cNvPr id="2" name="文本框 1"/>
          <p:cNvSpPr txBox="1"/>
          <p:nvPr/>
        </p:nvSpPr>
        <p:spPr>
          <a:xfrm>
            <a:off x="561975" y="71437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探究导体电阻与温度的关系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61975" y="276225"/>
            <a:ext cx="857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探究影响电阻大小的因素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8625" y="1276350"/>
            <a:ext cx="4895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电阻大小与温度有关。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4238625" y="1762125"/>
            <a:ext cx="421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对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大多数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导体来说(比如金属），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越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越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但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也有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少数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导体（比如半导体），电阻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随温度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升高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减小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00125"/>
            <a:ext cx="3384586" cy="2381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95450" y="1171575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2575" y="1895475"/>
            <a:ext cx="7581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加热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885950"/>
            <a:ext cx="819150" cy="38100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28650" y="3457575"/>
          <a:ext cx="7524750" cy="1209675"/>
        </p:xfrm>
        <a:graphic>
          <a:graphicData uri="http://schemas.openxmlformats.org/drawingml/2006/table">
            <a:tbl>
              <a:tblPr firstRow="1" bandRow="1"/>
              <a:tblGrid>
                <a:gridCol w="4762500"/>
                <a:gridCol w="27622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23925" y="3848100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“220V  40W”白炽灯炮（冷态）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43175" y="3438525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3450" y="4238625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“220V  40W”白炽灯炮（热态）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72200" y="3438525"/>
            <a:ext cx="2962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电阻值/Ω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81750" y="3829050"/>
            <a:ext cx="275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约100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96025" y="4229100"/>
            <a:ext cx="283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52825"/>
          <a:chOff x="381000" y="266700"/>
          <a:chExt cx="9134475" cy="3552825"/>
        </a:xfrm>
      </p:grpSpPr>
      <p:sp>
        <p:nvSpPr>
          <p:cNvPr id="2" name="文本框 1"/>
          <p:cNvSpPr txBox="1"/>
          <p:nvPr/>
        </p:nvSpPr>
        <p:spPr>
          <a:xfrm>
            <a:off x="628650" y="355282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某些材料的温度降低到一定程度时，电阻会突然消失。这就是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超导现象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。具有超导现象的导体叫做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超导体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
利用超导原理,出现了磁悬浮列车。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477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超导体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314450"/>
          <a:chOff x="381000" y="266700"/>
          <a:chExt cx="9134475" cy="1314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6677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长10米、电阻均为10欧的铜导线两根，接成为20米的导线，接长后的导线电阻为  (     )
    A．10欧      B．20欧      C．5欧      D．40欧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90875" y="1314450"/>
            <a:ext cx="5943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657350"/>
          <a:chOff x="381000" y="266700"/>
          <a:chExt cx="9134475" cy="1657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114425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A．1欧       B．2欧           C．0．5欧           D、4欧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4175" y="1190625"/>
            <a:ext cx="2400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74295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95325"/>
            <a:ext cx="832485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304925"/>
          <a:chOff x="381000" y="266700"/>
          <a:chExt cx="9134475" cy="1304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66775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把长10米、电阻为10欧的铜导线平分两等份后，合成一根长5米的铜导线，合并后的铜导线电阻为 (     )
 A．10欧        B．20欧        C．40欧        D．2.5欧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57825" y="1304925"/>
            <a:ext cx="367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57575" y="971550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的电阻为  10Ω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1375" y="1943100"/>
            <a:ext cx="575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拉成长度是原来的2倍。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9000" y="2590800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它的电阻为多少?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76900" y="2590800"/>
            <a:ext cx="3457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40欧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0650" y="319087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压成长度是原来的0.5倍。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24075" y="3829050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它的电阻为多少?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2450" y="3819525"/>
            <a:ext cx="477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2.5欧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4900"/>
            <a:ext cx="2505075" cy="1428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28725"/>
            <a:ext cx="1354849" cy="30384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76350"/>
            <a:ext cx="4800600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238500"/>
          <a:chOff x="381000" y="266700"/>
          <a:chExt cx="9134475" cy="3238500"/>
        </a:xfrm>
      </p:grpSpPr>
      <p:sp>
        <p:nvSpPr>
          <p:cNvPr id="2" name="文本框 1"/>
          <p:cNvSpPr txBox="1"/>
          <p:nvPr/>
        </p:nvSpPr>
        <p:spPr>
          <a:xfrm>
            <a:off x="628650" y="8667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1、物理学中，用______来表示导体对电流阻碍作用的大小。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18478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2、电阻的单位是______ ，简称___ ，符号___。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8003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3、电阻是导体本身的性质。它的大小取决于导体的______ 、 ______ 、 _________ 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57500" y="1828800"/>
            <a:ext cx="627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欧姆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05500" y="1847850"/>
            <a:ext cx="322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62800" y="2790825"/>
            <a:ext cx="197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4850" y="32099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47850" y="3238500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86075" y="857250"/>
            <a:ext cx="6248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62475" y="1857375"/>
            <a:ext cx="457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238500"/>
          <a:chOff x="381000" y="266700"/>
          <a:chExt cx="9134475" cy="3238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667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1、物理学中，用______来表示导体对电流阻碍作用的大小。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8478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2、电阻的单位是______ ，简称___ ，符号___。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8003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3、电阻是导体本身的性质。它的大小取决于导体的______ 、 ______ 、 _________ 、 ______。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57500" y="1828800"/>
            <a:ext cx="627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欧姆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05500" y="1847850"/>
            <a:ext cx="322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62800" y="2790825"/>
            <a:ext cx="197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材料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850" y="32099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47850" y="3238500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横截面积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86075" y="857250"/>
            <a:ext cx="6248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62475" y="1857375"/>
            <a:ext cx="457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95675" y="3238500"/>
            <a:ext cx="563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67238"/>
          <a:chOff x="381000" y="266700"/>
          <a:chExt cx="9134475" cy="4567238"/>
        </a:xfrm>
      </p:grpSpPr>
      <p:sp>
        <p:nvSpPr>
          <p:cNvPr id="2" name="文本框 1"/>
          <p:cNvSpPr txBox="1"/>
          <p:nvPr/>
        </p:nvSpPr>
        <p:spPr>
          <a:xfrm>
            <a:off x="1085850" y="4086225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铁也是导体，为什么不用既多又便宜的铁做呢？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48138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选材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4192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14192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57650"/>
          <a:chOff x="381000" y="266700"/>
          <a:chExt cx="9134475" cy="4057650"/>
        </a:xfrm>
      </p:grpSpPr>
      <p:sp>
        <p:nvSpPr>
          <p:cNvPr id="2" name="文本框 1"/>
          <p:cNvSpPr txBox="1"/>
          <p:nvPr/>
        </p:nvSpPr>
        <p:spPr>
          <a:xfrm>
            <a:off x="628650" y="733425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把长短、粗细相同的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铜丝和镍铬合金丝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分别接入电路，闭合开关，观察电路中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小灯泡的亮度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演示实验1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7145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4057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实验现象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5475" y="4057650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小灯泡的亮度不同。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685925"/>
            <a:ext cx="48387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809625" y="116205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在上述实验中，接入电流表，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观察电流表的示数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变化，并继续观察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小灯泡的亮度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演示实验2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9625" y="3533775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铜丝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接入电路时，电流较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，小灯泡较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明亮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
把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镍铬合金丝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接入电路时，电流较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，小灯泡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较暗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 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9625" y="4362450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导体确实对电流有阻碍作用。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543425"/>
            <a:ext cx="114300" cy="114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9625" y="2009775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实验电路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625" y="3143250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实验现象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85925"/>
            <a:ext cx="41338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09600" y="533400"/>
          <a:ext cx="9134475" cy="4229100"/>
          <a:chOff x="609600" y="5334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1028700" y="533400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在相同的电压下，通过铜丝的电流比镍铬合金丝的大，为什么会有这种差别呢？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61975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8700" y="149542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实验现象: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8225" y="195262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导体虽然容易导电，但对电流也有一定的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阻碍作用。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038225" y="242887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在相同的电压下，通过铜丝的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比较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，表明铜丝对电流的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阻碍作用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比较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8700" y="3286125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通过镍铬合金丝的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比较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，表明镍铬合金丝对电流的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阻碍作用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比较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8700" y="4229100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不同导体对电流的阻碍作用不同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43125"/>
            <a:ext cx="114300" cy="1143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476625"/>
            <a:ext cx="114300" cy="1143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619375"/>
            <a:ext cx="1143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全屏显示(16:9)</PresentationFormat>
  <Paragraphs>374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8" baseType="lpstr">
      <vt:lpstr>Theme92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十六章第三节：电阻</dc:title>
  <dc:subject/>
  <dc:creator>Unknown Creator</dc:creator>
  <cp:keywords/>
  <dc:description/>
  <cp:lastModifiedBy>User</cp:lastModifiedBy>
  <cp:revision>3</cp:revision>
  <dcterms:created xsi:type="dcterms:W3CDTF">2019-12-06T08:26:40Z</dcterms:created>
  <dcterms:modified xsi:type="dcterms:W3CDTF">2020-02-16T03:09:45Z</dcterms:modified>
  <cp:category/>
</cp:coreProperties>
</file>