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70" r:id="rId4"/>
    <p:sldId id="269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60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1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 snapToGrid="0">
      <p:cViewPr varScale="1">
        <p:scale>
          <a:sx n="89" d="100"/>
          <a:sy n="89" d="100"/>
        </p:scale>
        <p:origin x="-210" y="-108"/>
      </p:cViewPr>
      <p:guideLst>
        <p:guide orient="horz" pos="572"/>
        <p:guide pos="1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1" y="833953"/>
            <a:ext cx="5642391" cy="5080622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5914575"/>
            <a:ext cx="12192000" cy="208639"/>
          </a:xfrm>
          <a:prstGeom prst="rect">
            <a:avLst/>
          </a:prstGeom>
          <a:solidFill>
            <a:srgbClr val="FFF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 userDrawn="1"/>
        </p:nvSpPr>
        <p:spPr>
          <a:xfrm>
            <a:off x="8907672" y="5514752"/>
            <a:ext cx="2073728" cy="96168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16431" y="4850780"/>
            <a:ext cx="3260272" cy="238760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438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7" animBg="1"/>
      <p:bldP spid="4" grpId="0" animBg="1"/>
      <p:bldP spid="4" grpId="5" animBg="1"/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236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05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44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95642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2642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707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775899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947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738956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967320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6702013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0847063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>
            <a:hlinkClick r:id="rId2" action="ppaction://hlinksldjump" tooltip="点击进入"/>
          </p:cNvPr>
          <p:cNvSpPr/>
          <p:nvPr userDrawn="1"/>
        </p:nvSpPr>
        <p:spPr>
          <a:xfrm>
            <a:off x="8665070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982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49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 userDrawn="1"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第十二章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4" action="ppaction://hlinksldjump" tooltip="点击进入"/>
          </p:cNvPr>
          <p:cNvSpPr/>
          <p:nvPr userDrawn="1"/>
        </p:nvSpPr>
        <p:spPr>
          <a:xfrm>
            <a:off x="2775899" y="49466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>
            <a:spLocks/>
          </p:cNvSpPr>
          <p:nvPr userDrawn="1"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5" action="ppaction://hlinksldjump" tooltip="点击进入"/>
          </p:cNvPr>
          <p:cNvSpPr/>
          <p:nvPr userDrawn="1"/>
        </p:nvSpPr>
        <p:spPr>
          <a:xfrm>
            <a:off x="4738956" y="49466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6" action="ppaction://hlinksldjump" tooltip="点击进入"/>
          </p:cNvPr>
          <p:cNvSpPr/>
          <p:nvPr userDrawn="1"/>
        </p:nvSpPr>
        <p:spPr>
          <a:xfrm>
            <a:off x="6702013" y="49466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章末小结与提升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5063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Document16.docx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Document18.docx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Word_Document20.docx"/><Relationship Id="rId4" Type="http://schemas.openxmlformats.org/officeDocument/2006/relationships/image" Target="../media/image22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Document8.docx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章末小结与提升</a:t>
            </a:r>
          </a:p>
        </p:txBody>
      </p:sp>
    </p:spTree>
    <p:extLst>
      <p:ext uri="{BB962C8B-B14F-4D97-AF65-F5344CB8AC3E}">
        <p14:creationId xmlns:p14="http://schemas.microsoft.com/office/powerpoint/2010/main" val="11979489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每个滑轮的重力相等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不计绳重和摩擦力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=60 N,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=38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甲、乙两种情况下在绳子相等拉力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作用下静止。则每个动滑轮的重力为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 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B.6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C.11 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D.22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139507"/>
              </p:ext>
            </p:extLst>
          </p:nvPr>
        </p:nvGraphicFramePr>
        <p:xfrm>
          <a:off x="381000" y="2682844"/>
          <a:ext cx="11430000" cy="2055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文档" r:id="rId3" imgW="4918254" imgH="884426" progId="Word.Document.12">
                  <p:embed/>
                </p:oleObj>
              </mc:Choice>
              <mc:Fallback>
                <p:oleObj name="文档" r:id="rId3" imgW="4918254" imgH="8844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682844"/>
                        <a:ext cx="11430000" cy="20554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453828" y="209516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543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9451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巴中中考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利用如图所示的滑轮组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将一边长为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、密度为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的正方体石块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匀速从水中提起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已知动滑轮重力为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N(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不计绳重、摩擦和水的阻力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物体浸没在水中时所受到的浮力大小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物体浸没在水中匀速上升时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动滑轮下端挂钩处绳对物体的拉力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物体完全离开水面后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继续匀速向上提升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此时滑轮组的机械效率大小。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060531"/>
              </p:ext>
            </p:extLst>
          </p:nvPr>
        </p:nvGraphicFramePr>
        <p:xfrm>
          <a:off x="381000" y="2470801"/>
          <a:ext cx="11430000" cy="2350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文档" r:id="rId3" imgW="4918254" imgH="1011492" progId="Word.Document.12">
                  <p:embed/>
                </p:oleObj>
              </mc:Choice>
              <mc:Fallback>
                <p:oleObj name="文档" r:id="rId3" imgW="4918254" imgH="10114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470801"/>
                        <a:ext cx="11430000" cy="2350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555808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0929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物体的体积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=0.2 m×0.2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m×0.2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m=8×10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物体浸没在水中时所受到的浮力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 N/kg×8×10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物体的重力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 N/kg×8×10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物体静止在水中时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受到竖直向下的重力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竖直向上的拉力和浮力的作用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则动滑轮下端挂钩处绳对物体的拉力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=200 N-80 N=120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物体完全离开水面后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设物体升高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滑轮组的有用功为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=200 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N×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由题图可知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不计绳重、摩擦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500873"/>
              </p:ext>
            </p:extLst>
          </p:nvPr>
        </p:nvGraphicFramePr>
        <p:xfrm>
          <a:off x="471153" y="4959663"/>
          <a:ext cx="11430000" cy="1680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文档" r:id="rId3" imgW="4918254" imgH="723163" progId="Word.Document.12">
                  <p:embed/>
                </p:oleObj>
              </mc:Choice>
              <mc:Fallback>
                <p:oleObj name="文档" r:id="rId3" imgW="4918254" imgH="7231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153" y="4959663"/>
                        <a:ext cx="11430000" cy="16806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149833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58232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实验一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探究杠杆的平衡条件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实验器材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铁架台、杠杆、钩码等。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实验步骤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给杠杆两侧挂上不同数量的钩码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移动钩码的位置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使杠杆重新在水平位置平衡。这时杠杆两侧受到的作用力等于各自钩码所受的重力。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设右侧钩码对杠杆的拉力为动力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左侧钩码对杠杆的拉力为阻力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测出杠杆平衡时的动力臂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和阻力臂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的数值填入表格中。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和动力臂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相应调节阻力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和阻力臂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再做几次实验。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328236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96663"/>
            <a:ext cx="1731564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zh-CN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表格</a:t>
            </a:r>
            <a:r>
              <a:rPr lang="en-US" altLang="zh-CN" sz="24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4757103"/>
              </p:ext>
            </p:extLst>
          </p:nvPr>
        </p:nvGraphicFramePr>
        <p:xfrm>
          <a:off x="381000" y="2073156"/>
          <a:ext cx="11430000" cy="3352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文档" r:id="rId3" imgW="4918254" imgH="1442366" progId="Word.Document.12">
                  <p:embed/>
                </p:oleObj>
              </mc:Choice>
              <mc:Fallback>
                <p:oleObj name="文档" r:id="rId3" imgW="4918254" imgH="14423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073156"/>
                        <a:ext cx="11430000" cy="3352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964257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杠杆的平衡条件是动力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057496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33642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小明进行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探究杠杆平衡条件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的实验。每个钩码都完全相同。实验前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小明通过调节杠杆两端的平衡螺母使杠杆在水平位置平衡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消除杠杆自重对实验的影响。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758744"/>
              </p:ext>
            </p:extLst>
          </p:nvPr>
        </p:nvGraphicFramePr>
        <p:xfrm>
          <a:off x="381000" y="2805011"/>
          <a:ext cx="11430000" cy="2171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文档" r:id="rId3" imgW="4918254" imgH="934460" progId="Word.Document.12">
                  <p:embed/>
                </p:oleObj>
              </mc:Choice>
              <mc:Fallback>
                <p:oleObj name="文档" r:id="rId3" imgW="4918254" imgH="9344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805011"/>
                        <a:ext cx="11430000" cy="2171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5068516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要使图甲中杠杆水平平衡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处挂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06391" y="5155029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126174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58232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有同学根据自己的实验数据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得到如下结论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支点到动力作用点的距离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支点到阻力作用点的距离。这个结论与杠杆的平衡条件不符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原因是实验过程中没有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多次进行实验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改变力的大小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改变力的方向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改变力的作用点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小明改变实验方法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重心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点不再是支点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点仍挂两个钩码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对杠杆的拉力为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用校过零的弹簧测力计正确地测出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点使杠杆水平平衡时的拉力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3318" y="2718623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5971" y="4911105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627913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60640" y="1052262"/>
            <a:ext cx="4270720" cy="5043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实验二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测量滑轮组的</a:t>
            </a:r>
            <a:r>
              <a:rPr lang="zh-CN" altLang="zh-CN" sz="24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机械效率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187509"/>
              </p:ext>
            </p:extLst>
          </p:nvPr>
        </p:nvGraphicFramePr>
        <p:xfrm>
          <a:off x="484032" y="1556631"/>
          <a:ext cx="11430000" cy="755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name="文档" r:id="rId3" imgW="4918254" imgH="325045" progId="Word.Document.12">
                  <p:embed/>
                </p:oleObj>
              </mc:Choice>
              <mc:Fallback>
                <p:oleObj name="文档" r:id="rId3" imgW="4918254" imgH="3250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4032" y="1556631"/>
                        <a:ext cx="11430000" cy="7554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267993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实验器材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铁架台、滑轮若干、细线、钩码若干、弹簧测力计、刻度尺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805974"/>
              </p:ext>
            </p:extLst>
          </p:nvPr>
        </p:nvGraphicFramePr>
        <p:xfrm>
          <a:off x="381000" y="2842161"/>
          <a:ext cx="11430000" cy="35779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文档" r:id="rId5" imgW="4918254" imgH="1539556" progId="Word.Document.12">
                  <p:embed/>
                </p:oleObj>
              </mc:Choice>
              <mc:Fallback>
                <p:oleObj name="文档" r:id="rId5" imgW="4918254" imgH="15395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2842161"/>
                        <a:ext cx="11430000" cy="35779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5368345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6633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实验操作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安装如图甲所示的滑轮组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测出钩码的重力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后挂在动滑轮的下端。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记下钩码和细线自由端对应的刻度线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匀速拉动细线末端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使钩码匀速上升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记下弹簧测力计的示数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同时测出钩码上升的高度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和细线自由端移动的距离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算出滑轮组的机械效率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改变钩码重力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设第二次重为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重新测滑轮组的机械效率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5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更换不同的滑轮组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重复上述步骤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分别测出提升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时对应的机械效率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6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研究得出滑轮组的机械效率跟什么因素有关。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256598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25298"/>
            <a:ext cx="11430000" cy="9432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实验讨论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实验需直接测量的物理量有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分别是物重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、物体上升的高度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953344"/>
              </p:ext>
            </p:extLst>
          </p:nvPr>
        </p:nvGraphicFramePr>
        <p:xfrm>
          <a:off x="484032" y="2894263"/>
          <a:ext cx="11430000" cy="532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文档" r:id="rId3" imgW="4918254" imgH="228936" progId="Word.Document.12">
                  <p:embed/>
                </p:oleObj>
              </mc:Choice>
              <mc:Fallback>
                <p:oleObj name="文档" r:id="rId3" imgW="4918254" imgH="2289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4032" y="2894263"/>
                        <a:ext cx="11430000" cy="5320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452067"/>
            <a:ext cx="6776214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弹簧测力计的示数是在运动过程中读取的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521848"/>
              </p:ext>
            </p:extLst>
          </p:nvPr>
        </p:nvGraphicFramePr>
        <p:xfrm>
          <a:off x="484032" y="3987598"/>
          <a:ext cx="11430000" cy="527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文档" r:id="rId5" imgW="4918254" imgH="227136" progId="Word.Document.12">
                  <p:embed/>
                </p:oleObj>
              </mc:Choice>
              <mc:Fallback>
                <p:oleObj name="文档" r:id="rId5" imgW="4918254" imgH="2271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4032" y="3987598"/>
                        <a:ext cx="11430000" cy="5270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81000" y="4514625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通过分析可知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滑轮组的机械效率与所提物重、动滑轮的重力、摩擦力均有关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593854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0478" y="1005758"/>
            <a:ext cx="10891059" cy="5667158"/>
            <a:chOff x="378656" y="954242"/>
            <a:chExt cx="10891059" cy="5667158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78656" y="2873019"/>
              <a:ext cx="569387" cy="18296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简</a:t>
              </a:r>
              <a:endPara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单</a:t>
              </a:r>
              <a:endPara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机</a:t>
              </a:r>
              <a:endPara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械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400" dirty="0"/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73127723"/>
                </p:ext>
              </p:extLst>
            </p:nvPr>
          </p:nvGraphicFramePr>
          <p:xfrm>
            <a:off x="922285" y="954242"/>
            <a:ext cx="10347430" cy="56671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2" name="文档" r:id="rId3" imgW="5075200" imgH="2779624" progId="Word.Document.12">
                    <p:embed/>
                  </p:oleObj>
                </mc:Choice>
                <mc:Fallback>
                  <p:oleObj name="文档" r:id="rId3" imgW="5075200" imgH="2779624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22285" y="954242"/>
                          <a:ext cx="10347430" cy="566715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矩形 4"/>
          <p:cNvSpPr/>
          <p:nvPr/>
        </p:nvSpPr>
        <p:spPr>
          <a:xfrm>
            <a:off x="7508254" y="1471456"/>
            <a:ext cx="752519" cy="362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6881" y="2874229"/>
            <a:ext cx="752519" cy="362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6881" y="3393774"/>
            <a:ext cx="752519" cy="362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42936" y="4816885"/>
            <a:ext cx="752519" cy="362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68026" y="5783240"/>
            <a:ext cx="1324019" cy="362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12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1363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探究小组为探究影响滑轮组的机械效率的因素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实验装置如图所示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数据如下表所示。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473212"/>
              </p:ext>
            </p:extLst>
          </p:nvPr>
        </p:nvGraphicFramePr>
        <p:xfrm>
          <a:off x="381000" y="1873309"/>
          <a:ext cx="11430000" cy="2129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name="文档" r:id="rId3" imgW="4918254" imgH="916102" progId="Word.Document.12">
                  <p:embed/>
                </p:oleObj>
              </mc:Choice>
              <mc:Fallback>
                <p:oleObj name="文档" r:id="rId3" imgW="4918254" imgH="9161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873309"/>
                        <a:ext cx="11430000" cy="21290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771010"/>
              </p:ext>
            </p:extLst>
          </p:nvPr>
        </p:nvGraphicFramePr>
        <p:xfrm>
          <a:off x="381000" y="4119526"/>
          <a:ext cx="11430000" cy="3019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文档" r:id="rId5" imgW="4918254" imgH="1299461" progId="Word.Document.12">
                  <p:embed/>
                </p:oleObj>
              </mc:Choice>
              <mc:Fallback>
                <p:oleObj name="文档" r:id="rId5" imgW="4918254" imgH="12994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4119526"/>
                        <a:ext cx="11430000" cy="30199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006562" y="5797547"/>
            <a:ext cx="401837" cy="272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7608" y="5807938"/>
            <a:ext cx="756001" cy="272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75235" y="5807938"/>
            <a:ext cx="756001" cy="272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740740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34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请把表格中三个未完成的空补充完整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甲同学根据表格数据可以得出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钩码重力逐渐增大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滑轮组机械效率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。请你解释出现这种现象的原因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动滑轮重力不变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随着钩码重力增大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有用功比例增大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乙同学进一步研究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测出动滑轮的质量为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根据表格中的数据得出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总功总是大于有用功与克服动滑轮重力的功之和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&gt;W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+W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他猜测还有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绳重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或各种摩擦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因素影响机械效率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答一种因素即可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丙同学计算出每一组总功与有用功和克服动滑轮重力的功的差值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W=W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-W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通过比较第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组的数据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发现重物的重力越大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越大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请你利用所学知识对此作出解释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所挂钩码增多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摩擦力增大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额外功增多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95590" y="1617187"/>
            <a:ext cx="8044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6563" y="2053606"/>
            <a:ext cx="304891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013" y="2500416"/>
            <a:ext cx="444889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82962" y="3375463"/>
            <a:ext cx="211764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7013" y="3806877"/>
            <a:ext cx="1248496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53227" y="469289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21090" y="4692896"/>
            <a:ext cx="94255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36526" y="5126306"/>
            <a:ext cx="3332465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7013" y="5562940"/>
            <a:ext cx="2297978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685155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6565" y="1196155"/>
            <a:ext cx="11418882" cy="4848481"/>
            <a:chOff x="114745" y="1131760"/>
            <a:chExt cx="11418882" cy="4848481"/>
          </a:xfrm>
        </p:grpSpPr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05441156"/>
                </p:ext>
              </p:extLst>
            </p:nvPr>
          </p:nvGraphicFramePr>
          <p:xfrm>
            <a:off x="658374" y="1131760"/>
            <a:ext cx="10875253" cy="48484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6" name="文档" r:id="rId3" imgW="5346617" imgH="2383666" progId="Word.Document.12">
                    <p:embed/>
                  </p:oleObj>
                </mc:Choice>
                <mc:Fallback>
                  <p:oleObj name="文档" r:id="rId3" imgW="5346617" imgH="2383666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58374" y="1131760"/>
                          <a:ext cx="10875253" cy="484848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114745" y="2641198"/>
              <a:ext cx="569387" cy="18296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简</a:t>
              </a:r>
              <a:endPara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单</a:t>
              </a:r>
              <a:endPara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机</a:t>
              </a:r>
              <a:endPara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械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400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3102509" y="3397828"/>
            <a:ext cx="773300" cy="330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17408" y="3397828"/>
            <a:ext cx="773300" cy="330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55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杠杆的作图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如图甲是用撬棒撬石头的情景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选项中关于该撬棒使用时的杠杆示意图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876455"/>
              </p:ext>
            </p:extLst>
          </p:nvPr>
        </p:nvGraphicFramePr>
        <p:xfrm>
          <a:off x="658374" y="2120168"/>
          <a:ext cx="10875253" cy="4528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文档" r:id="rId3" imgW="4918254" imgH="2047822" progId="Word.Document.12">
                  <p:embed/>
                </p:oleObj>
              </mc:Choice>
              <mc:Fallback>
                <p:oleObj name="文档" r:id="rId3" imgW="4918254" imgH="2047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8374" y="2120168"/>
                        <a:ext cx="10875253" cy="45281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543872" y="1939325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7397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杠杆的分析与计算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一均匀木板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端固定在墙壁的转轴上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木板可在竖直面内转动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木板下垫有长方体木块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恰好使木板水平放置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现有水平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缓慢匀速推动木块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在推动过程中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先增加后减小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398711"/>
              </p:ext>
            </p:extLst>
          </p:nvPr>
        </p:nvGraphicFramePr>
        <p:xfrm>
          <a:off x="381000" y="3272468"/>
          <a:ext cx="11430000" cy="1288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文档" r:id="rId3" imgW="4918254" imgH="554341" progId="Word.Document.12">
                  <p:embed/>
                </p:oleObj>
              </mc:Choice>
              <mc:Fallback>
                <p:oleObj name="文档" r:id="rId3" imgW="4918254" imgH="5543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272468"/>
                        <a:ext cx="11430000" cy="12882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040163" y="2973129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81288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湘西中考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一根原木放在水平地面上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粗略估计它的质量时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我们视其粗细相同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质量分布均匀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现抬起一端使它稍离地面需要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则原木的质量大约为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A.50 kg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B.100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C.250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	D.500 kg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03962"/>
              </p:ext>
            </p:extLst>
          </p:nvPr>
        </p:nvGraphicFramePr>
        <p:xfrm>
          <a:off x="381000" y="2735789"/>
          <a:ext cx="11430000" cy="200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3" imgW="4918254" imgH="861028" progId="Word.Document.12">
                  <p:embed/>
                </p:oleObj>
              </mc:Choice>
              <mc:Fallback>
                <p:oleObj name="文档" r:id="rId3" imgW="4918254" imgH="8610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735789"/>
                        <a:ext cx="11430000" cy="200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242536" y="2302987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92246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51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轻质杠杆的支点为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=0.2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=0.4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端挂一体积为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端施加竖直向下、大小为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杠杆恰好能在水平位置平衡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的密度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浸没于水中时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若杠杆仍然平衡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端施加的最小拉力。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401514"/>
              </p:ext>
            </p:extLst>
          </p:nvPr>
        </p:nvGraphicFramePr>
        <p:xfrm>
          <a:off x="381000" y="2167390"/>
          <a:ext cx="11430000" cy="2390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3" imgW="4918254" imgH="1028770" progId="Word.Document.12">
                  <p:embed/>
                </p:oleObj>
              </mc:Choice>
              <mc:Fallback>
                <p:oleObj name="文档" r:id="rId3" imgW="4918254" imgH="10287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167390"/>
                        <a:ext cx="11430000" cy="23908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670702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045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因为杠杆平衡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N×0.4 m=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×0.2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149385"/>
              </p:ext>
            </p:extLst>
          </p:nvPr>
        </p:nvGraphicFramePr>
        <p:xfrm>
          <a:off x="484032" y="2532882"/>
          <a:ext cx="11430000" cy="1120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文档" r:id="rId3" imgW="4918254" imgH="482709" progId="Word.Document.12">
                  <p:embed/>
                </p:oleObj>
              </mc:Choice>
              <mc:Fallback>
                <p:oleObj name="文档" r:id="rId3" imgW="4918254" imgH="4827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4032" y="2532882"/>
                        <a:ext cx="11430000" cy="11209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688241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当物体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浸没于水中时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端受到的拉力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 N-1.0×10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 N/kg=10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端施加的拉力竖直向下时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动力臂最大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此时拉力最小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杠杆平衡条件可得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拉小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i="1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959310"/>
              </p:ext>
            </p:extLst>
          </p:nvPr>
        </p:nvGraphicFramePr>
        <p:xfrm>
          <a:off x="484032" y="5574870"/>
          <a:ext cx="11430000" cy="578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文档" r:id="rId5" imgW="4918254" imgH="248733" progId="Word.Document.12">
                  <p:embed/>
                </p:oleObj>
              </mc:Choice>
              <mc:Fallback>
                <p:oleObj name="文档" r:id="rId5" imgW="4918254" imgH="2487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4032" y="5574870"/>
                        <a:ext cx="11430000" cy="5780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764173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3762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滑轮的分析与计算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同一滑轮用如图所示甲、乙两种装置匀速提升重均为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已知滑轮重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绳重和滑轮的摩擦力不计。则下列说法中正确的是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物体受到的合力与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物体受到的合力相等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两物体都被提升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则利用乙装置做的有用功比较多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两物体都被提升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则手的拉力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做的功比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做的功多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488971"/>
              </p:ext>
            </p:extLst>
          </p:nvPr>
        </p:nvGraphicFramePr>
        <p:xfrm>
          <a:off x="381000" y="2395026"/>
          <a:ext cx="11430000" cy="239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文档" r:id="rId3" imgW="4918254" imgH="1032370" progId="Word.Document.12">
                  <p:embed/>
                </p:oleObj>
              </mc:Choice>
              <mc:Fallback>
                <p:oleObj name="文档" r:id="rId3" imgW="4918254" imgH="10323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95026"/>
                        <a:ext cx="11430000" cy="2399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183664" y="1939305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0298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B8104B3C-B17D-4874-AA84-C3B96AD56409}" vid="{891D0624-B59D-46C8-9FF8-EF24F8C83B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75</TotalTime>
  <Words>1173</Words>
  <Application>Microsoft Office PowerPoint</Application>
  <PresentationFormat>自定义</PresentationFormat>
  <Paragraphs>116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文档</vt:lpstr>
      <vt:lpstr>章末小结与提升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运动的描述　匀变速直线运动</dc:title>
  <dc:creator>dbc</dc:creator>
  <cp:lastModifiedBy>dreamsummit</cp:lastModifiedBy>
  <cp:revision>23</cp:revision>
  <dcterms:created xsi:type="dcterms:W3CDTF">2016-02-26T08:04:26Z</dcterms:created>
  <dcterms:modified xsi:type="dcterms:W3CDTF">2019-12-18T07:02:09Z</dcterms:modified>
</cp:coreProperties>
</file>