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85" r:id="rId2"/>
    <p:sldId id="360" r:id="rId3"/>
    <p:sldId id="359" r:id="rId4"/>
    <p:sldId id="361" r:id="rId5"/>
    <p:sldId id="297" r:id="rId6"/>
    <p:sldId id="317" r:id="rId7"/>
    <p:sldId id="378" r:id="rId8"/>
    <p:sldId id="377" r:id="rId9"/>
    <p:sldId id="379" r:id="rId10"/>
    <p:sldId id="362" r:id="rId11"/>
    <p:sldId id="363" r:id="rId12"/>
    <p:sldId id="364" r:id="rId13"/>
    <p:sldId id="365" r:id="rId14"/>
    <p:sldId id="366" r:id="rId15"/>
    <p:sldId id="380" r:id="rId16"/>
    <p:sldId id="384" r:id="rId17"/>
    <p:sldId id="367" r:id="rId18"/>
    <p:sldId id="368" r:id="rId19"/>
    <p:sldId id="383" r:id="rId20"/>
    <p:sldId id="369" r:id="rId21"/>
    <p:sldId id="370" r:id="rId22"/>
    <p:sldId id="386" r:id="rId23"/>
    <p:sldId id="372" r:id="rId24"/>
    <p:sldId id="381" r:id="rId25"/>
    <p:sldId id="382" r:id="rId26"/>
    <p:sldId id="387" r:id="rId27"/>
    <p:sldId id="371" r:id="rId28"/>
    <p:sldId id="385" r:id="rId29"/>
  </p:sldIdLst>
  <p:sldSz cx="9144000" cy="6858000" type="screen4x3"/>
  <p:notesSz cx="6858000" cy="9144000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1pPr>
    <a:lvl2pPr marL="4572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2pPr>
    <a:lvl3pPr marL="9144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3pPr>
    <a:lvl4pPr marL="13716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4pPr>
    <a:lvl5pPr marL="18288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7DFFFC"/>
    <a:srgbClr val="00D1CC"/>
    <a:srgbClr val="CC0000"/>
    <a:srgbClr val="969696"/>
    <a:srgbClr val="828282"/>
    <a:srgbClr val="77777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465" autoAdjust="0"/>
  </p:normalViewPr>
  <p:slideViewPr>
    <p:cSldViewPr>
      <p:cViewPr>
        <p:scale>
          <a:sx n="99" d="100"/>
          <a:sy n="99" d="100"/>
        </p:scale>
        <p:origin x="-104" y="-456"/>
      </p:cViewPr>
      <p:guideLst>
        <p:guide orient="horz" pos="935"/>
        <p:guide pos="6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F9AE45F9-63BF-CC46-A0CB-2C36C12012F9}" type="datetimeFigureOut">
              <a:rPr lang="zh-CN" altLang="en-US"/>
              <a:pPr>
                <a:defRPr/>
              </a:pPr>
              <a:t>20/3/7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二级</a:t>
            </a:r>
          </a:p>
          <a:p>
            <a:pPr lvl="2"/>
            <a:r>
              <a:rPr lang="zh-CN" altLang="en-US" noProof="0" smtClean="0"/>
              <a:t>三级</a:t>
            </a:r>
          </a:p>
          <a:p>
            <a:pPr lvl="3"/>
            <a:r>
              <a:rPr lang="zh-CN" altLang="en-US" noProof="0" smtClean="0"/>
              <a:t>四级</a:t>
            </a:r>
          </a:p>
          <a:p>
            <a:pPr lvl="4"/>
            <a:r>
              <a:rPr lang="zh-CN" altLang="en-US" noProof="0" smtClean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C717A408-8A27-3644-AF58-CA86BD27E7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3042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宋体" charset="0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2495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0EB4A-A10F-D948-A50B-1B167658BC45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0B1E-3116-F042-B6EA-09FF6F2D7EF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8987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702E1-3869-874E-B346-40BF34B43C7A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16C8E-0463-EC49-9B47-1D524A7974E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526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E8F74-BFD6-5848-BFC3-357F9A224ED6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E6B6-546A-2D4C-A9E7-0BF1DC9F30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7813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F4825-7CA5-5F48-A0DE-2FA4AEA12C76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BF379-541E-DF4A-A4DD-36500B4E9C3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903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48FA4-584E-9A4A-A12B-BCA74ACB73D6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70BED-B79D-1641-858B-B73E0B5C0F7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708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C804D-8206-7C4C-9EED-E91EA4D26136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CDC2F-BC3F-BF41-8E23-1E32E61CCBB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344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306BC-01FB-4446-8F84-EE190481D425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8E343-BAE8-564A-B95B-387C498542C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432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ABDFC-ABC8-8F49-8ED7-1A663C5FB24B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1A3D7-7AFD-5A45-BE1E-431E2270170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808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3EE43-76F2-844B-B158-DCB3C4BAA66D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84ACF-7841-E148-8716-91CD34B9015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3752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8BB68-8380-0C47-94BE-89F3A739007E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E917D-E602-1141-8525-D0A9C43F06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156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62C8C-6240-3F44-98EC-BD997287CC0F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4512-A7A9-BA44-9181-2B26275AA3E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636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C96978B9-0307-9E45-9F83-383352CB9239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B992CBE-B8A1-0F46-9441-C5855EAFDD0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gif"/><Relationship Id="rId3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Relationship Id="rId3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971550" y="2214563"/>
            <a:ext cx="738028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9pPr>
          </a:lstStyle>
          <a:p>
            <a:r>
              <a:rPr kumimoji="1" lang="zh-CN" altLang="en-US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第二章 </a:t>
            </a:r>
            <a:r>
              <a:rPr kumimoji="1" lang="en-US" altLang="zh-CN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  </a:t>
            </a:r>
            <a:r>
              <a:rPr kumimoji="1" lang="zh-CN" altLang="en-US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运动的世界</a:t>
            </a:r>
            <a:endParaRPr kumimoji="1" lang="en-US" altLang="zh-CN" sz="3200" dirty="0">
              <a:solidFill>
                <a:srgbClr val="111111"/>
              </a:solidFill>
              <a:latin typeface="楷体_GB2312" charset="0"/>
              <a:ea typeface="楷体_GB2312" charset="0"/>
              <a:cs typeface="楷体_GB2312" charset="0"/>
            </a:endParaRPr>
          </a:p>
          <a:p>
            <a:endParaRPr kumimoji="1" lang="en-US" altLang="zh-CN" sz="3200" dirty="0">
              <a:solidFill>
                <a:srgbClr val="111111"/>
              </a:solidFill>
              <a:latin typeface="楷体_GB2312" charset="0"/>
              <a:ea typeface="楷体_GB2312" charset="0"/>
              <a:cs typeface="楷体_GB2312" charset="0"/>
            </a:endParaRPr>
          </a:p>
          <a:p>
            <a:r>
              <a:rPr kumimoji="1" lang="zh-CN" altLang="en-US" sz="3200" dirty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第</a:t>
            </a:r>
            <a:r>
              <a:rPr kumimoji="1" lang="en-US" altLang="zh-CN" sz="3200" dirty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1</a:t>
            </a:r>
            <a:r>
              <a:rPr kumimoji="1" lang="zh-CN" altLang="en-US" sz="3200" dirty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节</a:t>
            </a:r>
            <a:r>
              <a:rPr kumimoji="1" lang="en-US" altLang="zh-CN" sz="3200" dirty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  </a:t>
            </a:r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动与静</a:t>
            </a:r>
            <a:endParaRPr lang="zh-CN" altLang="en-US" sz="3200" dirty="0">
              <a:solidFill>
                <a:srgbClr val="FF0000"/>
              </a:solidFill>
              <a:latin typeface="楷体_GB2312" charset="0"/>
              <a:ea typeface="楷体_GB2312" charset="0"/>
              <a:cs typeface="楷体_GB23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971600" y="1043735"/>
            <a:ext cx="1783588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Autofit/>
          </a:bodyPr>
          <a:lstStyle>
            <a:lvl1pPr marL="593557" indent="-593557" algn="l">
              <a:spcBef>
                <a:spcPts val="3000"/>
              </a:spcBef>
              <a:buSzPct val="25000"/>
              <a:buBlip>
                <a:blip r:embed="rId2"/>
              </a:buBlip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marL="0" indent="0">
              <a:buNone/>
            </a:pPr>
            <a:r>
              <a:rPr lang="en-US" sz="2800" b="0" dirty="0" smtClean="0">
                <a:solidFill>
                  <a:srgbClr val="000000"/>
                </a:solidFill>
                <a:latin typeface="+mn-ea"/>
                <a:ea typeface="+mn-ea"/>
              </a:rPr>
              <a:t>1</a:t>
            </a:r>
            <a:r>
              <a:rPr lang="zh-CN" altLang="en-US" sz="2800" b="0" dirty="0" smtClean="0">
                <a:solidFill>
                  <a:srgbClr val="000000"/>
                </a:solidFill>
                <a:latin typeface="+mn-ea"/>
                <a:ea typeface="+mn-ea"/>
              </a:rPr>
              <a:t>、</a:t>
            </a:r>
            <a:r>
              <a:rPr sz="2800" b="0" dirty="0" err="1" smtClean="0">
                <a:solidFill>
                  <a:srgbClr val="000000"/>
                </a:solidFill>
                <a:latin typeface="+mn-ea"/>
                <a:ea typeface="+mn-ea"/>
              </a:rPr>
              <a:t>定义</a:t>
            </a:r>
            <a:r>
              <a:rPr sz="2800" b="0" dirty="0">
                <a:solidFill>
                  <a:srgbClr val="000000"/>
                </a:solidFill>
                <a:latin typeface="+mn-ea"/>
                <a:ea typeface="+mn-ea"/>
              </a:rPr>
              <a:t>：</a:t>
            </a:r>
          </a:p>
        </p:txBody>
      </p:sp>
      <p:sp>
        <p:nvSpPr>
          <p:cNvPr id="229" name="Shape 229"/>
          <p:cNvSpPr/>
          <p:nvPr/>
        </p:nvSpPr>
        <p:spPr>
          <a:xfrm>
            <a:off x="2726795" y="1178750"/>
            <a:ext cx="6255695" cy="1229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6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b="0" dirty="0">
                <a:solidFill>
                  <a:srgbClr val="FF0000"/>
                </a:solidFill>
                <a:latin typeface="+mn-ea"/>
                <a:ea typeface="+mn-ea"/>
              </a:rPr>
              <a:t>一个物体</a:t>
            </a:r>
            <a:r>
              <a:rPr b="0" dirty="0">
                <a:solidFill>
                  <a:srgbClr val="000000"/>
                </a:solidFill>
                <a:latin typeface="+mn-ea"/>
                <a:ea typeface="+mn-ea"/>
              </a:rPr>
              <a:t>相对于</a:t>
            </a:r>
            <a:r>
              <a:rPr b="0" dirty="0">
                <a:solidFill>
                  <a:srgbClr val="FF0000"/>
                </a:solidFill>
                <a:latin typeface="+mn-ea"/>
                <a:ea typeface="+mn-ea"/>
              </a:rPr>
              <a:t>另一个</a:t>
            </a:r>
            <a:r>
              <a:rPr b="0" dirty="0" smtClean="0">
                <a:solidFill>
                  <a:srgbClr val="FF0000"/>
                </a:solidFill>
                <a:latin typeface="+mn-ea"/>
                <a:ea typeface="+mn-ea"/>
              </a:rPr>
              <a:t>物体</a:t>
            </a:r>
            <a:r>
              <a:rPr b="0" dirty="0" smtClean="0">
                <a:solidFill>
                  <a:srgbClr val="000000"/>
                </a:solidFill>
                <a:latin typeface="+mn-ea"/>
                <a:ea typeface="+mn-ea"/>
              </a:rPr>
              <a:t>位置</a:t>
            </a:r>
            <a:endParaRPr lang="en-US" b="0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r>
              <a:rPr lang="zh-CN" altLang="en-US" b="0" dirty="0" smtClean="0">
                <a:solidFill>
                  <a:srgbClr val="000000"/>
                </a:solidFill>
                <a:latin typeface="+mn-ea"/>
                <a:ea typeface="+mn-ea"/>
              </a:rPr>
              <a:t>的改变，简称运动</a:t>
            </a:r>
            <a:r>
              <a:rPr b="0" dirty="0" smtClean="0">
                <a:solidFill>
                  <a:srgbClr val="000000"/>
                </a:solidFill>
                <a:latin typeface="+mn-ea"/>
                <a:ea typeface="+mn-ea"/>
              </a:rPr>
              <a:t>。</a:t>
            </a:r>
            <a:endParaRPr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431540" y="278650"/>
            <a:ext cx="2705696" cy="6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Autofit/>
          </a:bodyPr>
          <a:lstStyle>
            <a:lvl1pPr algn="l">
              <a:spcBef>
                <a:spcPts val="3000"/>
              </a:spcBef>
              <a:defRPr sz="49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 dirty="0" err="1">
                <a:solidFill>
                  <a:srgbClr val="000000"/>
                </a:solidFill>
                <a:latin typeface="+mn-ea"/>
                <a:ea typeface="+mn-ea"/>
              </a:rPr>
              <a:t>一、机械运动</a:t>
            </a:r>
            <a:endParaRPr sz="32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12" name="Shape 237"/>
          <p:cNvSpPr/>
          <p:nvPr/>
        </p:nvSpPr>
        <p:spPr>
          <a:xfrm>
            <a:off x="971600" y="5724255"/>
            <a:ext cx="1935215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marL="593557" indent="-593557" algn="l">
              <a:spcBef>
                <a:spcPts val="3000"/>
              </a:spcBef>
              <a:buSzPct val="25000"/>
              <a:buBlip>
                <a:blip r:embed="rId2"/>
              </a:buBlip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marL="0" indent="0">
              <a:buNone/>
            </a:pPr>
            <a:r>
              <a:rPr lang="en-US" sz="2800" b="0" dirty="0" smtClean="0">
                <a:solidFill>
                  <a:srgbClr val="000000"/>
                </a:solidFill>
                <a:latin typeface="+mn-ea"/>
                <a:ea typeface="+mn-ea"/>
              </a:rPr>
              <a:t>2</a:t>
            </a:r>
            <a:r>
              <a:rPr lang="zh-CN" altLang="en-US" sz="2800" b="0" dirty="0" smtClean="0">
                <a:solidFill>
                  <a:srgbClr val="000000"/>
                </a:solidFill>
                <a:latin typeface="+mn-ea"/>
                <a:ea typeface="+mn-ea"/>
              </a:rPr>
              <a:t>、</a:t>
            </a:r>
            <a:r>
              <a:rPr sz="2800" b="0" dirty="0" err="1" smtClean="0">
                <a:solidFill>
                  <a:srgbClr val="000000"/>
                </a:solidFill>
                <a:latin typeface="+mn-ea"/>
                <a:ea typeface="+mn-ea"/>
              </a:rPr>
              <a:t>分类</a:t>
            </a:r>
            <a:r>
              <a:rPr sz="2800" b="0" dirty="0">
                <a:solidFill>
                  <a:srgbClr val="000000"/>
                </a:solidFill>
                <a:latin typeface="+mn-ea"/>
                <a:ea typeface="+mn-ea"/>
              </a:rPr>
              <a:t>：</a:t>
            </a:r>
          </a:p>
        </p:txBody>
      </p:sp>
      <p:sp>
        <p:nvSpPr>
          <p:cNvPr id="13" name="Shape 238"/>
          <p:cNvSpPr/>
          <p:nvPr/>
        </p:nvSpPr>
        <p:spPr>
          <a:xfrm>
            <a:off x="2816805" y="5724255"/>
            <a:ext cx="3285365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2800" b="0" dirty="0" err="1">
                <a:solidFill>
                  <a:srgbClr val="000000"/>
                </a:solidFill>
                <a:latin typeface="+mn-ea"/>
                <a:ea typeface="+mn-ea"/>
              </a:rPr>
              <a:t>平动、转动、振动</a:t>
            </a:r>
            <a:endParaRPr sz="28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pic>
        <p:nvPicPr>
          <p:cNvPr id="9" name="634686093141502500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1770" y="2663915"/>
            <a:ext cx="3692517" cy="281984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198568532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animBg="1" advAuto="0"/>
      <p:bldP spid="229" grpId="0" animBg="1" advAuto="0"/>
      <p:bldP spid="12" grpId="0" animBg="1" advAuto="0"/>
      <p:bldP spid="13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振动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09" y="4152876"/>
            <a:ext cx="6697266" cy="2232422"/>
          </a:xfrm>
          <a:prstGeom prst="rect">
            <a:avLst/>
          </a:prstGeom>
        </p:spPr>
      </p:pic>
      <p:pic>
        <p:nvPicPr>
          <p:cNvPr id="4" name="图片 3" descr="转动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735" y="593685"/>
            <a:ext cx="4918888" cy="307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3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乘客是静止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t="2415" r="2103" b="4878"/>
          <a:stretch>
            <a:fillRect/>
          </a:stretch>
        </p:blipFill>
        <p:spPr bwMode="auto">
          <a:xfrm>
            <a:off x="521550" y="368660"/>
            <a:ext cx="8145905" cy="61094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05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/>
        </p:nvSpPr>
        <p:spPr>
          <a:xfrm>
            <a:off x="656565" y="1088740"/>
            <a:ext cx="7800018" cy="1089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pPr algn="l">
              <a:spcBef>
                <a:spcPts val="2109"/>
              </a:spcBef>
              <a:defRPr sz="41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n-US" altLang="zh-CN" sz="2800" b="0" dirty="0" smtClean="0">
                <a:solidFill>
                  <a:srgbClr val="000000"/>
                </a:solidFill>
                <a:latin typeface="+mn-ea"/>
                <a:ea typeface="+mn-ea"/>
              </a:rPr>
              <a:t>1</a:t>
            </a:r>
            <a:r>
              <a:rPr lang="zh-CN" altLang="en-US" sz="2800" b="0" dirty="0" smtClean="0">
                <a:solidFill>
                  <a:srgbClr val="000000"/>
                </a:solidFill>
                <a:latin typeface="+mn-ea"/>
                <a:ea typeface="+mn-ea"/>
              </a:rPr>
              <a:t>、要判断一个物体是运动的还是静止的，</a:t>
            </a:r>
            <a:r>
              <a:rPr lang="zh-CN" altLang="en-US" sz="2800" b="0" dirty="0" smtClean="0">
                <a:solidFill>
                  <a:srgbClr val="FF0000"/>
                </a:solidFill>
                <a:latin typeface="+mn-ea"/>
                <a:ea typeface="+mn-ea"/>
              </a:rPr>
              <a:t>必须先选定一个物体作参照</a:t>
            </a:r>
            <a:r>
              <a:rPr lang="zh-CN" altLang="en-US" sz="2800" b="0" dirty="0" smtClean="0">
                <a:solidFill>
                  <a:srgbClr val="000000"/>
                </a:solidFill>
                <a:latin typeface="+mn-ea"/>
                <a:ea typeface="+mn-ea"/>
              </a:rPr>
              <a:t>，这个物体叫作参照物。</a:t>
            </a:r>
            <a:endParaRPr sz="28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80" name="Shape 280"/>
          <p:cNvSpPr/>
          <p:nvPr/>
        </p:nvSpPr>
        <p:spPr>
          <a:xfrm>
            <a:off x="431540" y="278650"/>
            <a:ext cx="2268141" cy="6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9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200" b="0" dirty="0" smtClean="0">
                <a:solidFill>
                  <a:srgbClr val="000000"/>
                </a:solidFill>
                <a:latin typeface="+mn-ea"/>
                <a:ea typeface="+mn-ea"/>
              </a:rPr>
              <a:t>二</a:t>
            </a:r>
            <a:r>
              <a:rPr sz="3200" b="0" dirty="0" smtClean="0">
                <a:solidFill>
                  <a:srgbClr val="000000"/>
                </a:solidFill>
                <a:latin typeface="+mn-ea"/>
                <a:ea typeface="+mn-ea"/>
              </a:rPr>
              <a:t>、</a:t>
            </a:r>
            <a:r>
              <a:rPr sz="3200" b="0" dirty="0">
                <a:solidFill>
                  <a:srgbClr val="000000"/>
                </a:solidFill>
                <a:latin typeface="+mn-ea"/>
                <a:ea typeface="+mn-ea"/>
              </a:rPr>
              <a:t>参照物</a:t>
            </a:r>
          </a:p>
        </p:txBody>
      </p:sp>
      <p:pic>
        <p:nvPicPr>
          <p:cNvPr id="6" name="图片 5" descr="电梯运动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75" y="2348880"/>
            <a:ext cx="4109501" cy="4109501"/>
          </a:xfrm>
          <a:prstGeom prst="rect">
            <a:avLst/>
          </a:prstGeom>
        </p:spPr>
      </p:pic>
      <p:sp>
        <p:nvSpPr>
          <p:cNvPr id="7" name="Shape 276"/>
          <p:cNvSpPr/>
          <p:nvPr/>
        </p:nvSpPr>
        <p:spPr>
          <a:xfrm>
            <a:off x="5202070" y="3023955"/>
            <a:ext cx="3690410" cy="1089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pPr algn="l">
              <a:spcBef>
                <a:spcPts val="2109"/>
              </a:spcBef>
              <a:defRPr sz="41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zh-CN" altLang="zh-CN" sz="2800" b="0" dirty="0" smtClean="0">
                <a:solidFill>
                  <a:srgbClr val="000000"/>
                </a:solidFill>
                <a:latin typeface="+mn-ea"/>
                <a:ea typeface="+mn-ea"/>
              </a:rPr>
              <a:t>＊</a:t>
            </a:r>
            <a:r>
              <a:rPr lang="zh-CN" altLang="en-US" sz="2800" b="0" dirty="0" smtClean="0">
                <a:solidFill>
                  <a:srgbClr val="000000"/>
                </a:solidFill>
                <a:latin typeface="+mn-ea"/>
                <a:ea typeface="+mn-ea"/>
              </a:rPr>
              <a:t>研究对象</a:t>
            </a:r>
            <a:r>
              <a:rPr lang="zh-CN" altLang="en-US" sz="2800" b="0" dirty="0" smtClean="0">
                <a:solidFill>
                  <a:srgbClr val="FF0000"/>
                </a:solidFill>
                <a:latin typeface="+mn-ea"/>
                <a:ea typeface="+mn-ea"/>
              </a:rPr>
              <a:t>相对于</a:t>
            </a:r>
            <a:r>
              <a:rPr lang="zh-CN" altLang="en-US" sz="2800" b="0" dirty="0" smtClean="0">
                <a:solidFill>
                  <a:srgbClr val="000000"/>
                </a:solidFill>
                <a:latin typeface="+mn-ea"/>
                <a:ea typeface="+mn-ea"/>
              </a:rPr>
              <a:t>参照物位置改变－－则</a:t>
            </a:r>
            <a:r>
              <a:rPr lang="zh-CN" altLang="en-US" sz="2800" b="0" dirty="0" smtClean="0">
                <a:solidFill>
                  <a:srgbClr val="FF0000"/>
                </a:solidFill>
                <a:latin typeface="+mn-ea"/>
                <a:ea typeface="+mn-ea"/>
              </a:rPr>
              <a:t>运动</a:t>
            </a:r>
            <a:r>
              <a:rPr lang="zh-CN" altLang="en-US" sz="2800" b="0" dirty="0" smtClean="0">
                <a:solidFill>
                  <a:srgbClr val="000000"/>
                </a:solidFill>
                <a:latin typeface="+mn-ea"/>
                <a:ea typeface="+mn-ea"/>
              </a:rPr>
              <a:t>。</a:t>
            </a:r>
            <a:endParaRPr sz="28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8" name="Shape 276"/>
          <p:cNvSpPr/>
          <p:nvPr/>
        </p:nvSpPr>
        <p:spPr>
          <a:xfrm>
            <a:off x="5202070" y="4554125"/>
            <a:ext cx="3780420" cy="1089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 fontScale="92500"/>
          </a:bodyPr>
          <a:lstStyle/>
          <a:p>
            <a:pPr algn="l">
              <a:spcBef>
                <a:spcPts val="2109"/>
              </a:spcBef>
              <a:defRPr sz="41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zh-CN" altLang="zh-CN" sz="2800" b="0" dirty="0" smtClean="0">
                <a:solidFill>
                  <a:srgbClr val="000000"/>
                </a:solidFill>
                <a:latin typeface="+mn-ea"/>
                <a:ea typeface="+mn-ea"/>
              </a:rPr>
              <a:t>＊</a:t>
            </a:r>
            <a:r>
              <a:rPr lang="zh-CN" altLang="en-US" sz="2800" b="0" dirty="0" smtClean="0">
                <a:solidFill>
                  <a:srgbClr val="000000"/>
                </a:solidFill>
                <a:latin typeface="+mn-ea"/>
                <a:ea typeface="+mn-ea"/>
              </a:rPr>
              <a:t>研究对象</a:t>
            </a:r>
            <a:r>
              <a:rPr lang="zh-CN" altLang="en-US" sz="2800" b="0" dirty="0" smtClean="0">
                <a:solidFill>
                  <a:srgbClr val="FF0000"/>
                </a:solidFill>
                <a:latin typeface="+mn-ea"/>
                <a:ea typeface="+mn-ea"/>
              </a:rPr>
              <a:t>相对于</a:t>
            </a:r>
            <a:r>
              <a:rPr lang="zh-CN" altLang="en-US" sz="2800" b="0" dirty="0" smtClean="0">
                <a:solidFill>
                  <a:srgbClr val="000000"/>
                </a:solidFill>
                <a:latin typeface="+mn-ea"/>
                <a:ea typeface="+mn-ea"/>
              </a:rPr>
              <a:t>参照物位置不改变－－则</a:t>
            </a:r>
            <a:r>
              <a:rPr lang="zh-CN" altLang="en-US" sz="2800" b="0" dirty="0" smtClean="0">
                <a:solidFill>
                  <a:srgbClr val="FF0000"/>
                </a:solidFill>
                <a:latin typeface="+mn-ea"/>
                <a:ea typeface="+mn-ea"/>
              </a:rPr>
              <a:t>静止</a:t>
            </a:r>
            <a:r>
              <a:rPr lang="zh-CN" altLang="en-US" sz="2800" b="0" dirty="0" smtClean="0">
                <a:solidFill>
                  <a:srgbClr val="000000"/>
                </a:solidFill>
                <a:latin typeface="+mn-ea"/>
                <a:ea typeface="+mn-ea"/>
              </a:rPr>
              <a:t>。</a:t>
            </a:r>
            <a:endParaRPr sz="28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88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8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乘客是静止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t="2415" r="2103" b="4878"/>
          <a:stretch>
            <a:fillRect/>
          </a:stretch>
        </p:blipFill>
        <p:spPr bwMode="auto">
          <a:xfrm>
            <a:off x="341530" y="458670"/>
            <a:ext cx="5130570" cy="38479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276"/>
          <p:cNvSpPr/>
          <p:nvPr/>
        </p:nvSpPr>
        <p:spPr>
          <a:xfrm>
            <a:off x="5787135" y="1583795"/>
            <a:ext cx="3150350" cy="1575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pPr algn="l">
              <a:spcBef>
                <a:spcPts val="2109"/>
              </a:spcBef>
              <a:defRPr sz="41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zh-CN" altLang="en-US" sz="2800" b="0" dirty="0" smtClean="0">
                <a:solidFill>
                  <a:srgbClr val="000000"/>
                </a:solidFill>
                <a:latin typeface="+mn-ea"/>
                <a:ea typeface="+mn-ea"/>
              </a:rPr>
              <a:t>同一个物体，选择不同的参照物，结论一样吗？</a:t>
            </a:r>
            <a:endParaRPr sz="28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6" name="Shape 276"/>
          <p:cNvSpPr/>
          <p:nvPr/>
        </p:nvSpPr>
        <p:spPr>
          <a:xfrm>
            <a:off x="926595" y="4554125"/>
            <a:ext cx="7335816" cy="1080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pPr algn="l">
              <a:spcBef>
                <a:spcPts val="2109"/>
              </a:spcBef>
              <a:defRPr sz="41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n-US" altLang="zh-CN" sz="2800" b="0" dirty="0" smtClean="0">
                <a:solidFill>
                  <a:srgbClr val="000000"/>
                </a:solidFill>
                <a:latin typeface="+mn-ea"/>
                <a:ea typeface="+mn-ea"/>
              </a:rPr>
              <a:t>2</a:t>
            </a:r>
            <a:r>
              <a:rPr lang="zh-CN" altLang="en-US" sz="2800" b="0" dirty="0" smtClean="0">
                <a:solidFill>
                  <a:srgbClr val="000000"/>
                </a:solidFill>
                <a:latin typeface="+mn-ea"/>
                <a:ea typeface="+mn-ea"/>
              </a:rPr>
              <a:t>、同一物体，选择不同的参照物，结论一般不同，</a:t>
            </a:r>
            <a:r>
              <a:rPr lang="zh-CN" altLang="en-US" sz="2800" b="0" dirty="0" smtClean="0">
                <a:solidFill>
                  <a:schemeClr val="tx1"/>
                </a:solidFill>
                <a:latin typeface="+mn-ea"/>
                <a:ea typeface="+mn-ea"/>
              </a:rPr>
              <a:t>这就是</a:t>
            </a:r>
            <a:r>
              <a:rPr lang="zh-CN" altLang="en-US" sz="2800" b="0" dirty="0" smtClean="0">
                <a:solidFill>
                  <a:srgbClr val="FF0000"/>
                </a:solidFill>
                <a:latin typeface="+mn-ea"/>
                <a:ea typeface="+mn-ea"/>
              </a:rPr>
              <a:t>运动和静止的相对性</a:t>
            </a:r>
            <a:r>
              <a:rPr lang="zh-CN" altLang="en-US" sz="2800" b="0" dirty="0" smtClean="0">
                <a:solidFill>
                  <a:srgbClr val="000000"/>
                </a:solidFill>
                <a:latin typeface="+mn-ea"/>
                <a:ea typeface="+mn-ea"/>
              </a:rPr>
              <a:t>。</a:t>
            </a:r>
            <a:endParaRPr sz="28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7" name="Shape 276"/>
          <p:cNvSpPr/>
          <p:nvPr/>
        </p:nvSpPr>
        <p:spPr>
          <a:xfrm>
            <a:off x="2141730" y="5679250"/>
            <a:ext cx="4905545" cy="765085"/>
          </a:xfrm>
          <a:prstGeom prst="rect">
            <a:avLst/>
          </a:prstGeom>
          <a:solidFill>
            <a:srgbClr val="FCD5B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pPr algn="l">
              <a:spcBef>
                <a:spcPts val="2109"/>
              </a:spcBef>
              <a:defRPr sz="41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zh-CN" altLang="en-US" sz="2800" b="0" dirty="0" smtClean="0">
                <a:solidFill>
                  <a:srgbClr val="000000"/>
                </a:solidFill>
                <a:latin typeface="+mn-ea"/>
                <a:ea typeface="+mn-ea"/>
              </a:rPr>
              <a:t>运动是绝对的，静止是相对的。</a:t>
            </a:r>
            <a:endParaRPr sz="28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0664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  <p:bldP spid="7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/>
        </p:nvSpPr>
        <p:spPr>
          <a:xfrm>
            <a:off x="1061610" y="3158970"/>
            <a:ext cx="7155795" cy="3223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dirty="0">
                <a:solidFill>
                  <a:srgbClr val="000000"/>
                </a:solidFill>
                <a:latin typeface="+mn-ea"/>
                <a:ea typeface="+mn-ea"/>
              </a:rPr>
              <a:t>第一次世界大战期间，一名法国飞行员，在两千米高空飞行时，发现有一个小虫似的东西在身边蠕动，他伸手一抓，大吃一惊！原来抓到的竟是一颗德国制造的子弹 。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57" y="464121"/>
            <a:ext cx="5569063" cy="284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7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476545" y="593685"/>
            <a:ext cx="8077200" cy="181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35000"/>
              </a:lnSpc>
              <a:spcBef>
                <a:spcPct val="50000"/>
              </a:spcBef>
            </a:pPr>
            <a:r>
              <a:rPr kumimoji="1" lang="zh-CN" altLang="en-US" sz="2800" dirty="0" smtClean="0">
                <a:solidFill>
                  <a:srgbClr val="000000"/>
                </a:solidFill>
                <a:latin typeface="Times New Roman"/>
              </a:rPr>
              <a:t>“</a:t>
            </a:r>
            <a:r>
              <a:rPr kumimoji="1" lang="zh-CN" altLang="en-US" sz="2800" dirty="0">
                <a:solidFill>
                  <a:srgbClr val="000000"/>
                </a:solidFill>
              </a:rPr>
              <a:t>刻舟求剑</a:t>
            </a:r>
            <a:r>
              <a:rPr kumimoji="1" lang="zh-CN" altLang="en-US" sz="2800" dirty="0">
                <a:solidFill>
                  <a:srgbClr val="000000"/>
                </a:solidFill>
                <a:latin typeface="Times New Roman"/>
              </a:rPr>
              <a:t>”</a:t>
            </a:r>
            <a:r>
              <a:rPr kumimoji="1" lang="zh-CN" altLang="en-US" sz="2800" dirty="0">
                <a:solidFill>
                  <a:srgbClr val="000000"/>
                </a:solidFill>
              </a:rPr>
              <a:t>是人人皆知的典故，楚人之所以没有通过</a:t>
            </a:r>
            <a:r>
              <a:rPr kumimoji="1" lang="zh-CN" altLang="en-US" sz="2800" dirty="0">
                <a:solidFill>
                  <a:srgbClr val="000000"/>
                </a:solidFill>
                <a:latin typeface="Times New Roman"/>
              </a:rPr>
              <a:t>“</a:t>
            </a:r>
            <a:r>
              <a:rPr kumimoji="1" lang="zh-CN" altLang="en-US" sz="2800" dirty="0">
                <a:solidFill>
                  <a:srgbClr val="000000"/>
                </a:solidFill>
              </a:rPr>
              <a:t>刻舟</a:t>
            </a:r>
            <a:r>
              <a:rPr kumimoji="1" lang="zh-CN" altLang="en-US" sz="2800" dirty="0">
                <a:solidFill>
                  <a:srgbClr val="000000"/>
                </a:solidFill>
                <a:latin typeface="Times New Roman"/>
              </a:rPr>
              <a:t>”</a:t>
            </a:r>
            <a:r>
              <a:rPr kumimoji="1" lang="zh-CN" altLang="en-US" sz="2800" dirty="0">
                <a:solidFill>
                  <a:srgbClr val="000000"/>
                </a:solidFill>
              </a:rPr>
              <a:t>而求得</a:t>
            </a:r>
            <a:r>
              <a:rPr kumimoji="1" lang="zh-CN" altLang="en-US" sz="2800" dirty="0">
                <a:solidFill>
                  <a:srgbClr val="000000"/>
                </a:solidFill>
                <a:latin typeface="Times New Roman"/>
              </a:rPr>
              <a:t>“</a:t>
            </a:r>
            <a:r>
              <a:rPr kumimoji="1" lang="zh-CN" altLang="en-US" sz="2800" dirty="0">
                <a:solidFill>
                  <a:srgbClr val="000000"/>
                </a:solidFill>
              </a:rPr>
              <a:t>剑</a:t>
            </a:r>
            <a:r>
              <a:rPr kumimoji="1" lang="zh-CN" altLang="en-US" sz="2800" dirty="0">
                <a:solidFill>
                  <a:srgbClr val="000000"/>
                </a:solidFill>
                <a:latin typeface="Times New Roman"/>
              </a:rPr>
              <a:t>”</a:t>
            </a:r>
            <a:r>
              <a:rPr kumimoji="1" lang="zh-CN" altLang="en-US" sz="2800" dirty="0">
                <a:solidFill>
                  <a:srgbClr val="000000"/>
                </a:solidFill>
              </a:rPr>
              <a:t>是由于他不懂</a:t>
            </a:r>
            <a:r>
              <a:rPr kumimoji="1" lang="en-US" altLang="zh-CN" sz="2800" u="sng" dirty="0">
                <a:solidFill>
                  <a:srgbClr val="000000"/>
                </a:solidFill>
              </a:rPr>
              <a:t> </a:t>
            </a:r>
            <a:r>
              <a:rPr kumimoji="1" lang="en-US" altLang="zh-CN" sz="2800" u="sng" dirty="0" smtClean="0">
                <a:solidFill>
                  <a:srgbClr val="000000"/>
                </a:solidFill>
              </a:rPr>
              <a:t>              </a:t>
            </a:r>
            <a:r>
              <a:rPr kumimoji="1" lang="en-US" altLang="zh-CN" sz="2800" dirty="0" smtClean="0">
                <a:solidFill>
                  <a:srgbClr val="000000"/>
                </a:solidFill>
              </a:rPr>
              <a:t> </a:t>
            </a:r>
            <a:r>
              <a:rPr kumimoji="1" lang="zh-CN" altLang="en-US" sz="2800" dirty="0">
                <a:solidFill>
                  <a:srgbClr val="000000"/>
                </a:solidFill>
              </a:rPr>
              <a:t>的物理知识所导致的。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b="6297"/>
          <a:stretch/>
        </p:blipFill>
        <p:spPr>
          <a:xfrm>
            <a:off x="2006715" y="2528900"/>
            <a:ext cx="5400600" cy="379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23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2"/>
          <p:cNvSpPr/>
          <p:nvPr/>
        </p:nvSpPr>
        <p:spPr>
          <a:xfrm>
            <a:off x="476545" y="323655"/>
            <a:ext cx="3465385" cy="580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marL="593557" indent="-593557" algn="l">
              <a:spcBef>
                <a:spcPts val="3000"/>
              </a:spcBef>
              <a:buSzPct val="25000"/>
              <a:buBlip>
                <a:blip r:embed="rId3"/>
              </a:buBlip>
              <a:defRPr sz="41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marL="0" indent="0">
              <a:buNone/>
            </a:pPr>
            <a:r>
              <a:rPr lang="en-US" altLang="zh-CN" sz="3200" b="0" dirty="0">
                <a:solidFill>
                  <a:srgbClr val="000000"/>
                </a:solidFill>
                <a:latin typeface="+mn-ea"/>
                <a:ea typeface="+mn-ea"/>
              </a:rPr>
              <a:t>3</a:t>
            </a:r>
            <a:r>
              <a:rPr lang="zh-CN" altLang="en-US" sz="3200" b="0" dirty="0" smtClean="0">
                <a:solidFill>
                  <a:srgbClr val="000000"/>
                </a:solidFill>
                <a:latin typeface="+mn-ea"/>
                <a:ea typeface="+mn-ea"/>
              </a:rPr>
              <a:t>、参照物选择</a:t>
            </a:r>
            <a:r>
              <a:rPr sz="3200" b="0" dirty="0" smtClean="0">
                <a:solidFill>
                  <a:srgbClr val="000000"/>
                </a:solidFill>
                <a:latin typeface="+mn-ea"/>
                <a:ea typeface="+mn-ea"/>
              </a:rPr>
              <a:t>原则</a:t>
            </a:r>
            <a:r>
              <a:rPr sz="3200" b="0" dirty="0">
                <a:solidFill>
                  <a:srgbClr val="000000"/>
                </a:solidFill>
                <a:latin typeface="+mn-ea"/>
                <a:ea typeface="+mn-ea"/>
              </a:rPr>
              <a:t>：</a:t>
            </a:r>
          </a:p>
        </p:txBody>
      </p:sp>
      <p:sp>
        <p:nvSpPr>
          <p:cNvPr id="4" name="Shape 283"/>
          <p:cNvSpPr/>
          <p:nvPr/>
        </p:nvSpPr>
        <p:spPr>
          <a:xfrm>
            <a:off x="611560" y="1763815"/>
            <a:ext cx="7875875" cy="646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1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2800" b="0" dirty="0">
                <a:solidFill>
                  <a:srgbClr val="000000"/>
                </a:solidFill>
                <a:latin typeface="+mn-ea"/>
                <a:ea typeface="+mn-ea"/>
              </a:rPr>
              <a:t>（2）</a:t>
            </a:r>
            <a:r>
              <a:rPr sz="2800" b="0" dirty="0">
                <a:solidFill>
                  <a:srgbClr val="FF0000"/>
                </a:solidFill>
                <a:latin typeface="+mn-ea"/>
                <a:ea typeface="+mn-ea"/>
              </a:rPr>
              <a:t>任意性</a:t>
            </a:r>
            <a:r>
              <a:rPr sz="2800" b="0" dirty="0">
                <a:solidFill>
                  <a:srgbClr val="000000"/>
                </a:solidFill>
                <a:latin typeface="+mn-ea"/>
                <a:ea typeface="+mn-ea"/>
              </a:rPr>
              <a:t>：不做特别说明，选“大地”为参照</a:t>
            </a:r>
            <a:r>
              <a:rPr sz="2800" b="0" dirty="0" smtClean="0">
                <a:solidFill>
                  <a:srgbClr val="000000"/>
                </a:solidFill>
                <a:latin typeface="+mn-ea"/>
                <a:ea typeface="+mn-ea"/>
              </a:rPr>
              <a:t>物</a:t>
            </a:r>
            <a:r>
              <a:rPr lang="zh-CN" altLang="en-US" sz="2800" b="0" dirty="0" smtClean="0">
                <a:solidFill>
                  <a:srgbClr val="000000"/>
                </a:solidFill>
                <a:latin typeface="+mn-ea"/>
                <a:ea typeface="+mn-ea"/>
              </a:rPr>
              <a:t>。</a:t>
            </a:r>
            <a:endParaRPr lang="en-US" sz="2800" b="0" dirty="0" smtClean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6" name="Shape 285"/>
          <p:cNvSpPr/>
          <p:nvPr/>
        </p:nvSpPr>
        <p:spPr>
          <a:xfrm>
            <a:off x="573261" y="1034911"/>
            <a:ext cx="8049189" cy="580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1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2800" b="0" dirty="0">
                <a:solidFill>
                  <a:srgbClr val="000000"/>
                </a:solidFill>
                <a:latin typeface="+mn-ea"/>
                <a:ea typeface="+mn-ea"/>
              </a:rPr>
              <a:t>（1</a:t>
            </a:r>
            <a:r>
              <a:rPr sz="2800" b="0" dirty="0" smtClean="0">
                <a:solidFill>
                  <a:srgbClr val="000000"/>
                </a:solidFill>
                <a:latin typeface="+mn-ea"/>
                <a:ea typeface="+mn-ea"/>
              </a:rPr>
              <a:t>）</a:t>
            </a:r>
            <a:r>
              <a:rPr lang="zh-CN" altLang="en-US" sz="2800" b="0" dirty="0" smtClean="0">
                <a:solidFill>
                  <a:srgbClr val="FF0000"/>
                </a:solidFill>
                <a:latin typeface="+mn-ea"/>
                <a:ea typeface="+mn-ea"/>
              </a:rPr>
              <a:t>必要性</a:t>
            </a:r>
            <a:r>
              <a:rPr lang="zh-CN" altLang="en-US" sz="2800" b="0" dirty="0" smtClean="0">
                <a:solidFill>
                  <a:srgbClr val="000000"/>
                </a:solidFill>
                <a:latin typeface="+mn-ea"/>
                <a:ea typeface="+mn-ea"/>
              </a:rPr>
              <a:t>：必须选参照物才能判断运动与静止。</a:t>
            </a:r>
            <a:endParaRPr sz="28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7" name="Shape 286"/>
          <p:cNvSpPr/>
          <p:nvPr/>
        </p:nvSpPr>
        <p:spPr>
          <a:xfrm>
            <a:off x="611560" y="5679250"/>
            <a:ext cx="8041621" cy="675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1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2800" b="0" dirty="0">
                <a:solidFill>
                  <a:srgbClr val="000000"/>
                </a:solidFill>
                <a:latin typeface="+mn-ea"/>
                <a:ea typeface="+mn-ea"/>
              </a:rPr>
              <a:t>（3） </a:t>
            </a:r>
            <a:r>
              <a:rPr lang="zh-CN" altLang="en-US" sz="2800" b="0" dirty="0" smtClean="0">
                <a:solidFill>
                  <a:srgbClr val="FF0000"/>
                </a:solidFill>
                <a:latin typeface="+mn-ea"/>
                <a:ea typeface="+mn-ea"/>
              </a:rPr>
              <a:t>方便</a:t>
            </a:r>
            <a:r>
              <a:rPr sz="2800" b="0" dirty="0" smtClean="0">
                <a:solidFill>
                  <a:srgbClr val="FF0000"/>
                </a:solidFill>
                <a:latin typeface="+mn-ea"/>
                <a:ea typeface="+mn-ea"/>
              </a:rPr>
              <a:t>性</a:t>
            </a:r>
            <a:r>
              <a:rPr sz="2800" b="0" dirty="0">
                <a:solidFill>
                  <a:srgbClr val="000000"/>
                </a:solidFill>
                <a:latin typeface="+mn-ea"/>
                <a:ea typeface="+mn-ea"/>
              </a:rPr>
              <a:t>：</a:t>
            </a:r>
            <a:r>
              <a:rPr sz="2800" b="0" dirty="0" smtClean="0">
                <a:solidFill>
                  <a:srgbClr val="000000"/>
                </a:solidFill>
                <a:latin typeface="+mn-ea"/>
                <a:ea typeface="+mn-ea"/>
              </a:rPr>
              <a:t>选择对研究问题最方便的</a:t>
            </a:r>
            <a:r>
              <a:rPr lang="zh-CN" altLang="en-US" sz="2800" b="0" dirty="0" smtClean="0">
                <a:solidFill>
                  <a:srgbClr val="000000"/>
                </a:solidFill>
                <a:latin typeface="+mn-ea"/>
                <a:ea typeface="+mn-ea"/>
              </a:rPr>
              <a:t>。</a:t>
            </a:r>
            <a:endParaRPr lang="en-US" altLang="zh-CN" sz="2800" b="0" dirty="0" smtClean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61710" y="2618910"/>
            <a:ext cx="5570756" cy="523220"/>
          </a:xfrm>
          <a:prstGeom prst="rect">
            <a:avLst/>
          </a:prstGeom>
          <a:solidFill>
            <a:srgbClr val="FCD5B5"/>
          </a:solidFill>
        </p:spPr>
        <p:txBody>
          <a:bodyPr wrap="none">
            <a:spAutoFit/>
          </a:bodyPr>
          <a:lstStyle/>
          <a:p>
            <a:r>
              <a:rPr lang="zh-CN" altLang="en-US" sz="2800" b="0" dirty="0">
                <a:solidFill>
                  <a:srgbClr val="000000"/>
                </a:solidFill>
                <a:latin typeface="+mn-ea"/>
              </a:rPr>
              <a:t>（不能选研究对象本身作参照物）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675" y="3338990"/>
            <a:ext cx="6248400" cy="22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9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6" grpId="0" animBg="1" advAuto="0"/>
      <p:bldP spid="7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地球同步卫星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65" y="1088740"/>
            <a:ext cx="5850650" cy="4391366"/>
          </a:xfrm>
          <a:prstGeom prst="rect">
            <a:avLst/>
          </a:prstGeom>
        </p:spPr>
      </p:pic>
      <p:sp>
        <p:nvSpPr>
          <p:cNvPr id="6" name="Shape 283"/>
          <p:cNvSpPr/>
          <p:nvPr/>
        </p:nvSpPr>
        <p:spPr>
          <a:xfrm>
            <a:off x="1106615" y="368660"/>
            <a:ext cx="6795755" cy="646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1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2800" b="0" dirty="0" smtClean="0">
                <a:solidFill>
                  <a:srgbClr val="000000"/>
                </a:solidFill>
                <a:latin typeface="+mn-ea"/>
                <a:ea typeface="+mn-ea"/>
              </a:rPr>
              <a:t>地球同步卫星相对于地球是运动和静止的？</a:t>
            </a:r>
            <a:endParaRPr lang="en-US" sz="2800" b="0" dirty="0" smtClean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7" name="Shape 283"/>
          <p:cNvSpPr/>
          <p:nvPr/>
        </p:nvSpPr>
        <p:spPr>
          <a:xfrm>
            <a:off x="611560" y="5634245"/>
            <a:ext cx="7920880" cy="6464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1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2400" b="0" dirty="0" smtClean="0">
                <a:solidFill>
                  <a:srgbClr val="000000"/>
                </a:solidFill>
                <a:latin typeface="+mn-ea"/>
                <a:ea typeface="+mn-ea"/>
              </a:rPr>
              <a:t>地球同步卫星相对于地球是静止的</a:t>
            </a:r>
            <a:r>
              <a:rPr lang="zh-CN" altLang="zh-CN" sz="2400" b="0" dirty="0" smtClean="0">
                <a:solidFill>
                  <a:srgbClr val="000000"/>
                </a:solidFill>
                <a:latin typeface="+mn-ea"/>
                <a:ea typeface="+mn-ea"/>
              </a:rPr>
              <a:t>，</a:t>
            </a:r>
            <a:r>
              <a:rPr lang="zh-CN" altLang="en-US" sz="2400" b="0" dirty="0" smtClean="0">
                <a:solidFill>
                  <a:srgbClr val="000000"/>
                </a:solidFill>
                <a:latin typeface="+mn-ea"/>
                <a:ea typeface="+mn-ea"/>
              </a:rPr>
              <a:t>相对于太阳是运动的。</a:t>
            </a:r>
            <a:endParaRPr lang="en-US" sz="2400" b="0" dirty="0" smtClean="0">
              <a:solidFill>
                <a:srgbClr val="00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0542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7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图片 30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600" y="503675"/>
            <a:ext cx="7155795" cy="4410490"/>
          </a:xfrm>
          <a:prstGeom prst="rect">
            <a:avLst/>
          </a:prstGeom>
        </p:spPr>
      </p:pic>
      <p:sp>
        <p:nvSpPr>
          <p:cNvPr id="304" name="Shape 304"/>
          <p:cNvSpPr/>
          <p:nvPr/>
        </p:nvSpPr>
        <p:spPr>
          <a:xfrm>
            <a:off x="701570" y="5409220"/>
            <a:ext cx="7794198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200" dirty="0" smtClean="0">
                <a:solidFill>
                  <a:schemeClr val="tx1"/>
                </a:solidFill>
                <a:latin typeface="+mn-ea"/>
                <a:ea typeface="+mn-ea"/>
              </a:rPr>
              <a:t>请描述</a:t>
            </a:r>
            <a:r>
              <a:rPr sz="3200" dirty="0" smtClean="0">
                <a:solidFill>
                  <a:schemeClr val="tx1"/>
                </a:solidFill>
                <a:latin typeface="+mn-ea"/>
                <a:ea typeface="+mn-ea"/>
              </a:rPr>
              <a:t>正在</a:t>
            </a:r>
            <a:r>
              <a:rPr sz="3200" dirty="0">
                <a:solidFill>
                  <a:schemeClr val="tx1"/>
                </a:solidFill>
                <a:latin typeface="+mn-ea"/>
                <a:ea typeface="+mn-ea"/>
              </a:rPr>
              <a:t>空中给飞机加油的加油</a:t>
            </a:r>
            <a:r>
              <a:rPr sz="3200" dirty="0" smtClean="0">
                <a:solidFill>
                  <a:schemeClr val="tx1"/>
                </a:solidFill>
                <a:latin typeface="+mn-ea"/>
                <a:ea typeface="+mn-ea"/>
              </a:rPr>
              <a:t>机</a:t>
            </a:r>
            <a:r>
              <a:rPr lang="zh-CN" altLang="en-US" sz="3200" dirty="0" smtClean="0">
                <a:solidFill>
                  <a:schemeClr val="tx1"/>
                </a:solidFill>
                <a:latin typeface="+mn-ea"/>
                <a:ea typeface="+mn-ea"/>
              </a:rPr>
              <a:t>的</a:t>
            </a:r>
            <a:r>
              <a:rPr sz="3200" dirty="0" smtClean="0">
                <a:solidFill>
                  <a:schemeClr val="tx1"/>
                </a:solidFill>
                <a:latin typeface="+mn-ea"/>
                <a:ea typeface="+mn-ea"/>
              </a:rPr>
              <a:t>状态</a:t>
            </a:r>
            <a:r>
              <a:rPr sz="3200" dirty="0">
                <a:solidFill>
                  <a:schemeClr val="tx1"/>
                </a:solidFill>
                <a:latin typeface="+mn-ea"/>
                <a:ea typeface="+mn-ea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47916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7"/>
          <p:cNvSpPr/>
          <p:nvPr/>
        </p:nvSpPr>
        <p:spPr>
          <a:xfrm>
            <a:off x="1466655" y="728700"/>
            <a:ext cx="6345705" cy="1734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r>
              <a:rPr sz="3600" dirty="0">
                <a:solidFill>
                  <a:schemeClr val="tx1"/>
                </a:solidFill>
              </a:rPr>
              <a:t>在海上，如果你在行驶的</a:t>
            </a:r>
            <a:r>
              <a:rPr sz="3600" dirty="0" smtClean="0">
                <a:solidFill>
                  <a:schemeClr val="tx1"/>
                </a:solidFill>
              </a:rPr>
              <a:t>船上</a:t>
            </a:r>
            <a:r>
              <a:rPr lang="zh-CN" altLang="en-US" sz="3600" dirty="0" smtClean="0">
                <a:solidFill>
                  <a:schemeClr val="tx1"/>
                </a:solidFill>
              </a:rPr>
              <a:t>船尾</a:t>
            </a:r>
            <a:r>
              <a:rPr sz="3600" dirty="0" smtClean="0">
                <a:solidFill>
                  <a:schemeClr val="tx1"/>
                </a:solidFill>
              </a:rPr>
              <a:t>竖</a:t>
            </a:r>
            <a:r>
              <a:rPr sz="3600" dirty="0">
                <a:solidFill>
                  <a:schemeClr val="tx1"/>
                </a:solidFill>
              </a:rPr>
              <a:t>直向上扔一个球，球会掉到海里吗？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700" y="2753925"/>
            <a:ext cx="5615750" cy="318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76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168860"/>
            <a:ext cx="5940660" cy="4411381"/>
          </a:xfrm>
          <a:prstGeom prst="rect">
            <a:avLst/>
          </a:prstGeom>
        </p:spPr>
      </p:pic>
      <p:sp>
        <p:nvSpPr>
          <p:cNvPr id="4" name="Shape 284"/>
          <p:cNvSpPr/>
          <p:nvPr/>
        </p:nvSpPr>
        <p:spPr>
          <a:xfrm>
            <a:off x="1376645" y="548680"/>
            <a:ext cx="6570730" cy="580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1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200" dirty="0">
                <a:solidFill>
                  <a:srgbClr val="000000"/>
                </a:solidFill>
                <a:latin typeface="+mn-ea"/>
                <a:ea typeface="+mn-ea"/>
              </a:rPr>
              <a:t>两岸青山相对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出，孤帆一片日边来。</a:t>
            </a:r>
            <a:endParaRPr sz="32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5" name="Shape 284"/>
          <p:cNvSpPr/>
          <p:nvPr/>
        </p:nvSpPr>
        <p:spPr>
          <a:xfrm>
            <a:off x="2636785" y="1223755"/>
            <a:ext cx="3600400" cy="580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1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分别以谁为参照物？</a:t>
            </a:r>
            <a:endParaRPr sz="32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1451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4"/>
          <p:cNvSpPr/>
          <p:nvPr/>
        </p:nvSpPr>
        <p:spPr>
          <a:xfrm>
            <a:off x="431540" y="3564015"/>
            <a:ext cx="8415935" cy="2250250"/>
          </a:xfrm>
          <a:prstGeom prst="rect">
            <a:avLst/>
          </a:prstGeom>
          <a:solidFill>
            <a:srgbClr val="FCD5B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lnSpcReduction="10000"/>
          </a:bodyPr>
          <a:lstStyle>
            <a:lvl1pPr algn="l">
              <a:spcBef>
                <a:spcPts val="3000"/>
              </a:spcBef>
              <a:defRPr sz="41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判断方法：先确定研究对象，再看哪个物体和</a:t>
            </a:r>
            <a:endParaRPr lang="en-US" altLang="zh-CN" sz="3200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研究对象之间有位置的变化，即可选为参照物，</a:t>
            </a:r>
            <a:endParaRPr lang="en-US" altLang="zh-CN" sz="3200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说明研究对象在运动。</a:t>
            </a:r>
            <a:endParaRPr sz="32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4" name="Shape 284"/>
          <p:cNvSpPr/>
          <p:nvPr/>
        </p:nvSpPr>
        <p:spPr>
          <a:xfrm>
            <a:off x="431540" y="548680"/>
            <a:ext cx="8712459" cy="2520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Autofit/>
          </a:bodyPr>
          <a:lstStyle>
            <a:lvl1pPr algn="l">
              <a:spcBef>
                <a:spcPts val="3000"/>
              </a:spcBef>
              <a:defRPr sz="41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spcBef>
                <a:spcPts val="0"/>
              </a:spcBef>
            </a:pP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</a:rPr>
              <a:t>例：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鲁迅先生的著名小说</a:t>
            </a:r>
            <a:r>
              <a:rPr lang="en-US" altLang="zh-CN" sz="2800" dirty="0" smtClean="0">
                <a:solidFill>
                  <a:srgbClr val="000000"/>
                </a:solidFill>
                <a:latin typeface="+mn-ea"/>
                <a:ea typeface="+mn-ea"/>
              </a:rPr>
              <a:t>《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故乡</a:t>
            </a:r>
            <a:r>
              <a:rPr lang="en-US" altLang="zh-CN" sz="2800" dirty="0" smtClean="0">
                <a:solidFill>
                  <a:srgbClr val="000000"/>
                </a:solidFill>
                <a:latin typeface="+mn-ea"/>
                <a:ea typeface="+mn-ea"/>
              </a:rPr>
              <a:t>》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中有这样一段话：</a:t>
            </a:r>
            <a:endParaRPr lang="en-US" altLang="zh-CN" sz="2800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>
              <a:spcBef>
                <a:spcPts val="0"/>
              </a:spcBef>
            </a:pP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“老屋离我越远了，故乡的山水也都渐渐远离了我。”</a:t>
            </a:r>
          </a:p>
          <a:p>
            <a:pPr>
              <a:spcBef>
                <a:spcPts val="0"/>
              </a:spcBef>
            </a:pP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其中，故乡远离了我选择的参照物是（</a:t>
            </a:r>
            <a:r>
              <a:rPr lang="en-US" altLang="zh-CN" sz="2800" dirty="0" smtClean="0">
                <a:solidFill>
                  <a:srgbClr val="000000"/>
                </a:solidFill>
                <a:latin typeface="+mn-ea"/>
                <a:ea typeface="+mn-ea"/>
              </a:rPr>
              <a:t>  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）</a:t>
            </a:r>
            <a:endParaRPr lang="en-US" altLang="zh-CN" sz="2800" dirty="0">
              <a:solidFill>
                <a:srgbClr val="000000"/>
              </a:solidFill>
              <a:latin typeface="+mn-ea"/>
              <a:ea typeface="+mn-ea"/>
            </a:endParaRPr>
          </a:p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A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.我</a:t>
            </a:r>
            <a:r>
              <a:rPr lang="en-US" altLang="zh-CN" sz="2800" dirty="0" smtClean="0">
                <a:solidFill>
                  <a:srgbClr val="000000"/>
                </a:solidFill>
                <a:latin typeface="+mn-ea"/>
                <a:ea typeface="+mn-ea"/>
              </a:rPr>
              <a:t>    </a:t>
            </a:r>
            <a:r>
              <a:rPr 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B</a:t>
            </a:r>
            <a:r>
              <a:rPr lang="en-US" altLang="zh-CN" sz="280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河岸</a:t>
            </a:r>
            <a:r>
              <a:rPr lang="en-US" altLang="zh-CN" sz="2800" dirty="0" smtClean="0">
                <a:solidFill>
                  <a:srgbClr val="000000"/>
                </a:solidFill>
                <a:latin typeface="+mn-ea"/>
                <a:ea typeface="+mn-ea"/>
              </a:rPr>
              <a:t>    </a:t>
            </a:r>
            <a:r>
              <a:rPr 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C</a:t>
            </a:r>
            <a:r>
              <a:rPr lang="en-US" altLang="zh-CN" sz="280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老屋</a:t>
            </a:r>
            <a:r>
              <a:rPr lang="en-US" altLang="zh-CN" sz="2800" dirty="0" smtClean="0">
                <a:solidFill>
                  <a:srgbClr val="000000"/>
                </a:solidFill>
                <a:latin typeface="+mn-ea"/>
                <a:ea typeface="+mn-ea"/>
              </a:rPr>
              <a:t>    </a:t>
            </a:r>
            <a:r>
              <a:rPr 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D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.以上都不对</a:t>
            </a:r>
            <a:endParaRPr sz="28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07215" y="176381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+mn-ea"/>
              </a:rPr>
              <a:t>A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6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\\理科编辑部\杀黑马硬盘\2018秋初中教与学\作业本\物理\八年级\沪科版\物理HK八上作业本\AHK8.EPS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36685" y="1223755"/>
            <a:ext cx="5715635" cy="4185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8237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24"/>
          <p:cNvSpPr/>
          <p:nvPr/>
        </p:nvSpPr>
        <p:spPr>
          <a:xfrm>
            <a:off x="431540" y="728700"/>
            <a:ext cx="8345950" cy="4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Autofit/>
          </a:bodyPr>
          <a:lstStyle/>
          <a:p>
            <a:pPr algn="l">
              <a:lnSpc>
                <a:spcPct val="150000"/>
              </a:lnSpc>
              <a:spcBef>
                <a:spcPts val="2109"/>
              </a:spcBef>
              <a:defRPr sz="42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例：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诗句：“看山恰是走来迎，仔细看山山不动，是船行”</a:t>
            </a:r>
            <a:r>
              <a:rPr lang="zh-CN" altLang="en-US" sz="3200" dirty="0" smtClean="0">
                <a:solidFill>
                  <a:schemeClr val="tx1"/>
                </a:solidFill>
                <a:latin typeface="+mn-ea"/>
                <a:ea typeface="+mn-ea"/>
              </a:rPr>
              <a:t>中看山恰是走来迎是以</a:t>
            </a:r>
            <a:r>
              <a:rPr sz="3200" dirty="0" smtClean="0">
                <a:solidFill>
                  <a:schemeClr val="tx1"/>
                </a:solidFill>
                <a:latin typeface="+mn-ea"/>
                <a:ea typeface="+mn-ea"/>
              </a:rPr>
              <a:t>（    ）</a:t>
            </a:r>
            <a:r>
              <a:rPr lang="zh-CN" altLang="en-US" sz="3200" dirty="0" smtClean="0">
                <a:solidFill>
                  <a:schemeClr val="tx1"/>
                </a:solidFill>
                <a:latin typeface="+mn-ea"/>
                <a:ea typeface="+mn-ea"/>
              </a:rPr>
              <a:t>为参照物，后一句仔细看山山不动，是船行是以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（</a:t>
            </a:r>
            <a:r>
              <a:rPr lang="en-US" altLang="zh-CN" sz="3200" dirty="0" smtClean="0">
                <a:solidFill>
                  <a:srgbClr val="000000"/>
                </a:solidFill>
                <a:latin typeface="+mn-ea"/>
                <a:ea typeface="+mn-ea"/>
              </a:rPr>
              <a:t>   </a:t>
            </a:r>
            <a:r>
              <a:rPr lang="zh-CN" altLang="zh-CN" sz="3200" dirty="0" smtClean="0">
                <a:solidFill>
                  <a:srgbClr val="000000"/>
                </a:solidFill>
                <a:latin typeface="+mn-ea"/>
                <a:ea typeface="+mn-ea"/>
              </a:rPr>
              <a:t>）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为参照物。</a:t>
            </a:r>
            <a:endParaRPr sz="32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l">
              <a:lnSpc>
                <a:spcPct val="80000"/>
              </a:lnSpc>
              <a:spcBef>
                <a:spcPts val="2109"/>
              </a:spcBef>
              <a:defRPr sz="42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3200" dirty="0">
                <a:solidFill>
                  <a:srgbClr val="000000"/>
                </a:solidFill>
                <a:latin typeface="+mn-ea"/>
                <a:ea typeface="+mn-ea"/>
              </a:rPr>
              <a:t>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748119" y="2033845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FF0000"/>
                </a:solidFill>
              </a:rPr>
              <a:t>船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86635" y="351901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FF0000"/>
                </a:solidFill>
              </a:rPr>
              <a:t>山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5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24"/>
          <p:cNvSpPr/>
          <p:nvPr/>
        </p:nvSpPr>
        <p:spPr>
          <a:xfrm>
            <a:off x="476545" y="908720"/>
            <a:ext cx="8291630" cy="3963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Autofit/>
          </a:bodyPr>
          <a:lstStyle/>
          <a:p>
            <a:pPr algn="l">
              <a:lnSpc>
                <a:spcPct val="150000"/>
              </a:lnSpc>
              <a:spcBef>
                <a:spcPts val="2109"/>
              </a:spcBef>
              <a:defRPr sz="42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</a:rPr>
              <a:t>例：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</a:rPr>
              <a:t>一辆汽车沿平直的公路向西快速行驶，顺顺老师同时沿该公路向西散步。以顺顺老师为参照物，汽车的运动情况是</a:t>
            </a:r>
            <a:r>
              <a:rPr sz="2800" dirty="0" smtClean="0">
                <a:solidFill>
                  <a:schemeClr val="tx1"/>
                </a:solidFill>
                <a:latin typeface="+mn-ea"/>
                <a:ea typeface="+mn-ea"/>
              </a:rPr>
              <a:t>（      </a:t>
            </a:r>
            <a:r>
              <a:rPr sz="2800" dirty="0">
                <a:solidFill>
                  <a:schemeClr val="tx1"/>
                </a:solidFill>
                <a:latin typeface="+mn-ea"/>
                <a:ea typeface="+mn-ea"/>
              </a:rPr>
              <a:t>）</a:t>
            </a:r>
          </a:p>
          <a:p>
            <a:pPr algn="l">
              <a:lnSpc>
                <a:spcPct val="150000"/>
              </a:lnSpc>
              <a:spcBef>
                <a:spcPts val="2109"/>
              </a:spcBef>
              <a:defRPr sz="42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800" dirty="0">
                <a:solidFill>
                  <a:srgbClr val="000000"/>
                </a:solidFill>
                <a:latin typeface="+mn-ea"/>
                <a:ea typeface="+mn-ea"/>
              </a:rPr>
              <a:t>   A. 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向西运动</a:t>
            </a:r>
            <a:r>
              <a:rPr sz="2800" dirty="0" smtClean="0">
                <a:solidFill>
                  <a:srgbClr val="000000"/>
                </a:solidFill>
                <a:latin typeface="+mn-ea"/>
                <a:ea typeface="+mn-ea"/>
              </a:rPr>
              <a:t>                    </a:t>
            </a:r>
            <a:r>
              <a:rPr sz="2800" dirty="0">
                <a:solidFill>
                  <a:srgbClr val="000000"/>
                </a:solidFill>
                <a:latin typeface="+mn-ea"/>
                <a:ea typeface="+mn-ea"/>
              </a:rPr>
              <a:t>B. 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向东运动</a:t>
            </a:r>
            <a:r>
              <a:rPr sz="2800" dirty="0" smtClean="0">
                <a:solidFill>
                  <a:srgbClr val="000000"/>
                </a:solidFill>
                <a:latin typeface="+mn-ea"/>
                <a:ea typeface="+mn-ea"/>
              </a:rPr>
              <a:t>    </a:t>
            </a:r>
            <a:endParaRPr sz="28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l">
              <a:lnSpc>
                <a:spcPct val="150000"/>
              </a:lnSpc>
              <a:spcBef>
                <a:spcPts val="2109"/>
              </a:spcBef>
              <a:defRPr sz="42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800" dirty="0">
                <a:solidFill>
                  <a:srgbClr val="000000"/>
                </a:solidFill>
                <a:latin typeface="+mn-ea"/>
                <a:ea typeface="+mn-ea"/>
              </a:rPr>
              <a:t>   C. 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静止不动</a:t>
            </a:r>
            <a:r>
              <a:rPr sz="2800" dirty="0" smtClean="0">
                <a:solidFill>
                  <a:srgbClr val="000000"/>
                </a:solidFill>
                <a:latin typeface="+mn-ea"/>
                <a:ea typeface="+mn-ea"/>
              </a:rPr>
              <a:t>              </a:t>
            </a:r>
            <a:r>
              <a:rPr lang="x-none" sz="2800" dirty="0" smtClean="0">
                <a:solidFill>
                  <a:srgbClr val="000000"/>
                </a:solidFill>
                <a:latin typeface="+mn-ea"/>
                <a:ea typeface="+mn-ea"/>
              </a:rPr>
              <a:t>      </a:t>
            </a:r>
            <a:r>
              <a:rPr sz="2800" dirty="0" smtClean="0">
                <a:solidFill>
                  <a:srgbClr val="000000"/>
                </a:solidFill>
                <a:latin typeface="+mn-ea"/>
                <a:ea typeface="+mn-ea"/>
              </a:rPr>
              <a:t>D</a:t>
            </a:r>
            <a:r>
              <a:rPr sz="2800" dirty="0">
                <a:solidFill>
                  <a:srgbClr val="000000"/>
                </a:solidFill>
                <a:latin typeface="+mn-ea"/>
                <a:ea typeface="+mn-ea"/>
              </a:rPr>
              <a:t>. 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哪个晓得哦</a:t>
            </a:r>
            <a:endParaRPr sz="28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91880" y="248389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+mn-ea"/>
              </a:rPr>
              <a:t>A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24"/>
          <p:cNvSpPr/>
          <p:nvPr/>
        </p:nvSpPr>
        <p:spPr>
          <a:xfrm>
            <a:off x="361316" y="1223755"/>
            <a:ext cx="8261134" cy="315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Autofit/>
          </a:bodyPr>
          <a:lstStyle/>
          <a:p>
            <a:pPr algn="l">
              <a:lnSpc>
                <a:spcPct val="150000"/>
              </a:lnSpc>
              <a:spcBef>
                <a:spcPts val="2109"/>
              </a:spcBef>
              <a:defRPr sz="42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例：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“水涨船高”中水涨是以什么为参照物？</a:t>
            </a:r>
            <a:r>
              <a:rPr lang="zh-CN" altLang="de-DE" sz="3200" dirty="0">
                <a:solidFill>
                  <a:srgbClr val="000000"/>
                </a:solidFill>
                <a:latin typeface="+mn-ea"/>
                <a:ea typeface="+mn-ea"/>
              </a:rPr>
              <a:t>（    </a:t>
            </a:r>
            <a:r>
              <a:rPr lang="zh-CN" altLang="de-DE" sz="3200" dirty="0" smtClean="0">
                <a:solidFill>
                  <a:srgbClr val="000000"/>
                </a:solidFill>
                <a:latin typeface="+mn-ea"/>
                <a:ea typeface="+mn-ea"/>
              </a:rPr>
              <a:t>）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船高是以什么为参照物？</a:t>
            </a:r>
            <a:r>
              <a:rPr sz="3200" dirty="0" smtClean="0">
                <a:solidFill>
                  <a:srgbClr val="000000"/>
                </a:solidFill>
                <a:latin typeface="+mn-ea"/>
                <a:ea typeface="+mn-ea"/>
              </a:rPr>
              <a:t>（    </a:t>
            </a:r>
            <a:r>
              <a:rPr sz="3200" dirty="0">
                <a:solidFill>
                  <a:srgbClr val="000000"/>
                </a:solidFill>
                <a:latin typeface="+mn-ea"/>
                <a:ea typeface="+mn-ea"/>
              </a:rPr>
              <a:t>）</a:t>
            </a:r>
          </a:p>
          <a:p>
            <a:pPr algn="l">
              <a:lnSpc>
                <a:spcPct val="150000"/>
              </a:lnSpc>
              <a:spcBef>
                <a:spcPts val="2109"/>
              </a:spcBef>
              <a:defRPr sz="42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3200" dirty="0">
                <a:solidFill>
                  <a:srgbClr val="000000"/>
                </a:solidFill>
                <a:latin typeface="+mn-ea"/>
                <a:ea typeface="+mn-ea"/>
              </a:rPr>
              <a:t>   A. </a:t>
            </a:r>
            <a:r>
              <a:rPr sz="3200" dirty="0" smtClean="0">
                <a:solidFill>
                  <a:srgbClr val="000000"/>
                </a:solidFill>
                <a:latin typeface="+mn-ea"/>
                <a:ea typeface="+mn-ea"/>
              </a:rPr>
              <a:t>河岸                    </a:t>
            </a:r>
            <a:r>
              <a:rPr sz="3200" dirty="0">
                <a:solidFill>
                  <a:srgbClr val="000000"/>
                </a:solidFill>
                <a:latin typeface="+mn-ea"/>
                <a:ea typeface="+mn-ea"/>
              </a:rPr>
              <a:t>B. 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水面</a:t>
            </a:r>
            <a:r>
              <a:rPr sz="3200" dirty="0" smtClean="0">
                <a:solidFill>
                  <a:srgbClr val="000000"/>
                </a:solidFill>
                <a:latin typeface="+mn-ea"/>
                <a:ea typeface="+mn-ea"/>
              </a:rPr>
              <a:t>    </a:t>
            </a:r>
            <a:endParaRPr sz="32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l">
              <a:lnSpc>
                <a:spcPct val="150000"/>
              </a:lnSpc>
              <a:spcBef>
                <a:spcPts val="2109"/>
              </a:spcBef>
              <a:defRPr sz="42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3200" dirty="0">
                <a:solidFill>
                  <a:srgbClr val="000000"/>
                </a:solidFill>
                <a:latin typeface="+mn-ea"/>
                <a:ea typeface="+mn-ea"/>
              </a:rPr>
              <a:t>   C. 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船</a:t>
            </a:r>
            <a:r>
              <a:rPr lang="en-US" altLang="zh-CN" sz="3200" dirty="0" smtClean="0">
                <a:solidFill>
                  <a:srgbClr val="000000"/>
                </a:solidFill>
                <a:latin typeface="+mn-ea"/>
                <a:ea typeface="+mn-ea"/>
              </a:rPr>
              <a:t>             </a:t>
            </a:r>
            <a:r>
              <a:rPr sz="3200" dirty="0" smtClean="0">
                <a:solidFill>
                  <a:srgbClr val="000000"/>
                </a:solidFill>
                <a:latin typeface="+mn-ea"/>
                <a:ea typeface="+mn-ea"/>
              </a:rPr>
              <a:t>D. 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人</a:t>
            </a:r>
            <a:endParaRPr sz="32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16605" y="198884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+mn-ea"/>
              </a:rPr>
              <a:t>A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12260" y="198884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+mn-ea"/>
              </a:rPr>
              <a:t>A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9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\\理科编辑部\杀黑马硬盘\2018秋初中教与学\作业本\物理\八年级\沪科版\物理HK八上作业本\9HW1.EP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110" y="4779150"/>
            <a:ext cx="3105345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386535" y="278650"/>
            <a:ext cx="8280920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</a:rPr>
              <a:t>例：</a:t>
            </a:r>
            <a:r>
              <a:rPr lang="en-US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2017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·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武汉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2017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年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4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月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22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日，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“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天舟一号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”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货运飞船与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“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天宫二号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”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空间实验室首次完成自动交会对接，如图所示，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“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天舟一号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”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与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“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天宫二号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”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对接完成后，下列说法正确的是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　　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endParaRPr lang="zh-CN" altLang="zh-CN" sz="28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A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．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“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天舟一号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”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相对于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“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天宫二号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”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是运动的</a:t>
            </a:r>
          </a:p>
          <a:p>
            <a:pPr algn="l"/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B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．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“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天舟一号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”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和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“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天宫二号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”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相对于地球是运动的</a:t>
            </a:r>
          </a:p>
          <a:p>
            <a:pPr algn="l"/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C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．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“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天舟一号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”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相对于地球是静止的，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“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天宫二号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”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相对于地球是运动的</a:t>
            </a:r>
          </a:p>
          <a:p>
            <a:pPr algn="l"/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D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．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“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天舟一号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”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相对于地球是运动的，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“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天宫二号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”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相对于地球是静止的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427095" y="153879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+mn-ea"/>
              </a:rPr>
              <a:t>B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05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19016"/>
          <a:stretch/>
        </p:blipFill>
        <p:spPr>
          <a:xfrm>
            <a:off x="1601670" y="3519010"/>
            <a:ext cx="6255696" cy="3005896"/>
          </a:xfrm>
          <a:prstGeom prst="rect">
            <a:avLst/>
          </a:prstGeom>
        </p:spPr>
      </p:pic>
      <p:sp>
        <p:nvSpPr>
          <p:cNvPr id="6" name="Shape 324"/>
          <p:cNvSpPr/>
          <p:nvPr/>
        </p:nvSpPr>
        <p:spPr>
          <a:xfrm>
            <a:off x="341530" y="368660"/>
            <a:ext cx="8291630" cy="270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Autofit/>
          </a:bodyPr>
          <a:lstStyle/>
          <a:p>
            <a:pPr algn="l">
              <a:lnSpc>
                <a:spcPct val="150000"/>
              </a:lnSpc>
              <a:spcBef>
                <a:spcPts val="2109"/>
              </a:spcBef>
              <a:defRPr sz="42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</a:rPr>
              <a:t>例题：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甲乙两车相对于房子的运动情况，下列说法正确的是</a:t>
            </a:r>
            <a:r>
              <a:rPr sz="2800" dirty="0" smtClean="0">
                <a:solidFill>
                  <a:srgbClr val="000000"/>
                </a:solidFill>
                <a:latin typeface="+mn-ea"/>
                <a:ea typeface="+mn-ea"/>
              </a:rPr>
              <a:t>（      </a:t>
            </a:r>
            <a:r>
              <a:rPr sz="2800" dirty="0">
                <a:solidFill>
                  <a:srgbClr val="000000"/>
                </a:solidFill>
                <a:latin typeface="+mn-ea"/>
                <a:ea typeface="+mn-ea"/>
              </a:rPr>
              <a:t>）</a:t>
            </a:r>
          </a:p>
          <a:p>
            <a:pPr algn="l">
              <a:lnSpc>
                <a:spcPct val="150000"/>
              </a:lnSpc>
              <a:spcBef>
                <a:spcPts val="2109"/>
              </a:spcBef>
              <a:defRPr sz="42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800" dirty="0">
                <a:solidFill>
                  <a:srgbClr val="000000"/>
                </a:solidFill>
                <a:latin typeface="+mn-ea"/>
                <a:ea typeface="+mn-ea"/>
              </a:rPr>
              <a:t>   A. 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甲车可能静止</a:t>
            </a:r>
            <a:r>
              <a:rPr sz="2800" dirty="0" smtClean="0">
                <a:solidFill>
                  <a:srgbClr val="000000"/>
                </a:solidFill>
                <a:latin typeface="+mn-ea"/>
                <a:ea typeface="+mn-ea"/>
              </a:rPr>
              <a:t>                    </a:t>
            </a:r>
            <a:r>
              <a:rPr sz="2800" dirty="0">
                <a:solidFill>
                  <a:srgbClr val="000000"/>
                </a:solidFill>
                <a:latin typeface="+mn-ea"/>
                <a:ea typeface="+mn-ea"/>
              </a:rPr>
              <a:t>B. 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甲车一定向右运动</a:t>
            </a:r>
            <a:r>
              <a:rPr sz="2800" dirty="0" smtClean="0">
                <a:solidFill>
                  <a:srgbClr val="000000"/>
                </a:solidFill>
                <a:latin typeface="+mn-ea"/>
                <a:ea typeface="+mn-ea"/>
              </a:rPr>
              <a:t>  </a:t>
            </a:r>
            <a:endParaRPr sz="28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l">
              <a:lnSpc>
                <a:spcPct val="150000"/>
              </a:lnSpc>
              <a:spcBef>
                <a:spcPts val="2109"/>
              </a:spcBef>
              <a:defRPr sz="42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800" dirty="0">
                <a:solidFill>
                  <a:srgbClr val="000000"/>
                </a:solidFill>
                <a:latin typeface="+mn-ea"/>
                <a:ea typeface="+mn-ea"/>
              </a:rPr>
              <a:t>   C. 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乙车可能静止</a:t>
            </a:r>
            <a:r>
              <a:rPr sz="2800" dirty="0" smtClean="0">
                <a:solidFill>
                  <a:srgbClr val="000000"/>
                </a:solidFill>
                <a:latin typeface="+mn-ea"/>
                <a:ea typeface="+mn-ea"/>
              </a:rPr>
              <a:t>             </a:t>
            </a:r>
            <a:r>
              <a:rPr lang="x-none" sz="2800" dirty="0" smtClean="0">
                <a:solidFill>
                  <a:srgbClr val="000000"/>
                </a:solidFill>
                <a:latin typeface="+mn-ea"/>
                <a:ea typeface="+mn-ea"/>
              </a:rPr>
              <a:t>      </a:t>
            </a:r>
            <a:r>
              <a:rPr sz="2800" dirty="0" smtClean="0">
                <a:solidFill>
                  <a:srgbClr val="000000"/>
                </a:solidFill>
                <a:latin typeface="+mn-ea"/>
                <a:ea typeface="+mn-ea"/>
              </a:rPr>
              <a:t>D</a:t>
            </a:r>
            <a:r>
              <a:rPr sz="2800" dirty="0">
                <a:solidFill>
                  <a:srgbClr val="000000"/>
                </a:solidFill>
                <a:latin typeface="+mn-ea"/>
                <a:ea typeface="+mn-ea"/>
              </a:rPr>
              <a:t>. 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乙车一定向右运动</a:t>
            </a:r>
            <a:endParaRPr sz="28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16705" y="95372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+mn-ea"/>
              </a:rPr>
              <a:t>A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87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56565" y="1268760"/>
            <a:ext cx="8001000" cy="476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spcBef>
                <a:spcPct val="50000"/>
              </a:spcBef>
            </a:pPr>
            <a:r>
              <a:rPr kumimoji="1" lang="en-US" altLang="zh-CN" sz="2400" dirty="0">
                <a:solidFill>
                  <a:srgbClr val="FF0000"/>
                </a:solidFill>
              </a:rPr>
              <a:t>1</a:t>
            </a:r>
            <a:r>
              <a:rPr kumimoji="1" lang="zh-CN" altLang="en-US" sz="2400" dirty="0">
                <a:solidFill>
                  <a:srgbClr val="FF0000"/>
                </a:solidFill>
              </a:rPr>
              <a:t>、运动的世界：</a:t>
            </a:r>
            <a:r>
              <a:rPr kumimoji="1" lang="zh-CN" altLang="en-US" sz="2400" dirty="0">
                <a:solidFill>
                  <a:srgbClr val="000000"/>
                </a:solidFill>
              </a:rPr>
              <a:t>宇宙间的一切物体都在运动，绝对静止的物体是不存在的。</a:t>
            </a:r>
            <a:endParaRPr kumimoji="1" lang="en-US" altLang="zh-CN" sz="2400" dirty="0">
              <a:solidFill>
                <a:srgbClr val="000000"/>
              </a:solidFill>
            </a:endParaRPr>
          </a:p>
          <a:p>
            <a:pPr algn="l">
              <a:lnSpc>
                <a:spcPct val="120000"/>
              </a:lnSpc>
              <a:spcBef>
                <a:spcPct val="50000"/>
              </a:spcBef>
            </a:pPr>
            <a:r>
              <a:rPr kumimoji="1" lang="en-US" altLang="zh-CN" sz="2400" dirty="0">
                <a:solidFill>
                  <a:srgbClr val="FF0000"/>
                </a:solidFill>
              </a:rPr>
              <a:t>2</a:t>
            </a:r>
            <a:r>
              <a:rPr kumimoji="1" lang="zh-CN" altLang="en-US" sz="2400" dirty="0">
                <a:solidFill>
                  <a:srgbClr val="FF0000"/>
                </a:solidFill>
              </a:rPr>
              <a:t>、机械运动：</a:t>
            </a:r>
            <a:r>
              <a:rPr kumimoji="1" lang="zh-CN" altLang="en-US" sz="2400" dirty="0">
                <a:solidFill>
                  <a:srgbClr val="000000"/>
                </a:solidFill>
              </a:rPr>
              <a:t>一个物体相当于另一个物体位置的改变称为机械运动（简称运动）</a:t>
            </a:r>
            <a:endParaRPr kumimoji="1" lang="en-US" altLang="zh-CN" sz="2400" dirty="0">
              <a:solidFill>
                <a:srgbClr val="000000"/>
              </a:solidFill>
            </a:endParaRPr>
          </a:p>
          <a:p>
            <a:pPr algn="l">
              <a:lnSpc>
                <a:spcPct val="120000"/>
              </a:lnSpc>
              <a:spcBef>
                <a:spcPct val="50000"/>
              </a:spcBef>
            </a:pPr>
            <a:r>
              <a:rPr kumimoji="1" lang="en-US" altLang="zh-CN" sz="2400" dirty="0">
                <a:solidFill>
                  <a:srgbClr val="FF0000"/>
                </a:solidFill>
              </a:rPr>
              <a:t>3</a:t>
            </a:r>
            <a:r>
              <a:rPr kumimoji="1" lang="zh-CN" altLang="en-US" sz="2400" dirty="0">
                <a:solidFill>
                  <a:srgbClr val="FF0000"/>
                </a:solidFill>
              </a:rPr>
              <a:t>、参照物：</a:t>
            </a:r>
            <a:r>
              <a:rPr kumimoji="1" lang="zh-CN" altLang="en-US" sz="2400" dirty="0">
                <a:solidFill>
                  <a:srgbClr val="000000"/>
                </a:solidFill>
              </a:rPr>
              <a:t>事先选定的标准物体，叫做参照物。</a:t>
            </a:r>
            <a:endParaRPr kumimoji="1" lang="en-US" altLang="zh-CN" sz="2400" dirty="0">
              <a:solidFill>
                <a:srgbClr val="000000"/>
              </a:solidFill>
            </a:endParaRPr>
          </a:p>
          <a:p>
            <a:pPr algn="l">
              <a:lnSpc>
                <a:spcPct val="120000"/>
              </a:lnSpc>
              <a:spcBef>
                <a:spcPct val="50000"/>
              </a:spcBef>
            </a:pPr>
            <a:r>
              <a:rPr kumimoji="1" lang="en-US" altLang="zh-CN" sz="2400" dirty="0">
                <a:solidFill>
                  <a:srgbClr val="FF0000"/>
                </a:solidFill>
              </a:rPr>
              <a:t>4</a:t>
            </a:r>
            <a:r>
              <a:rPr kumimoji="1" lang="zh-CN" altLang="en-US" sz="2400" dirty="0">
                <a:solidFill>
                  <a:srgbClr val="FF0000"/>
                </a:solidFill>
              </a:rPr>
              <a:t>、静止：</a:t>
            </a:r>
            <a:r>
              <a:rPr kumimoji="1" lang="zh-CN" altLang="en-US" sz="2400" dirty="0">
                <a:solidFill>
                  <a:srgbClr val="000000"/>
                </a:solidFill>
              </a:rPr>
              <a:t>一个物体相对于参照物的位置没有发生改变，则称这个物体是静止的。</a:t>
            </a:r>
            <a:endParaRPr kumimoji="1" lang="en-US" altLang="zh-CN" sz="2400" dirty="0">
              <a:solidFill>
                <a:srgbClr val="000000"/>
              </a:solidFill>
            </a:endParaRPr>
          </a:p>
          <a:p>
            <a:pPr algn="l">
              <a:lnSpc>
                <a:spcPct val="120000"/>
              </a:lnSpc>
              <a:spcBef>
                <a:spcPct val="50000"/>
              </a:spcBef>
            </a:pPr>
            <a:r>
              <a:rPr kumimoji="1" lang="en-US" altLang="zh-CN" sz="2400" dirty="0">
                <a:solidFill>
                  <a:srgbClr val="FF0000"/>
                </a:solidFill>
              </a:rPr>
              <a:t>5</a:t>
            </a:r>
            <a:r>
              <a:rPr kumimoji="1" lang="zh-CN" altLang="en-US" sz="2400" dirty="0">
                <a:solidFill>
                  <a:srgbClr val="FF0000"/>
                </a:solidFill>
              </a:rPr>
              <a:t>、运动和静止是相对的：</a:t>
            </a:r>
            <a:r>
              <a:rPr kumimoji="1" lang="zh-CN" altLang="en-US" sz="2400" dirty="0">
                <a:solidFill>
                  <a:srgbClr val="000000"/>
                </a:solidFill>
              </a:rPr>
              <a:t>当描述一个物体的运动状态时，如果选取的参照不同，他的运动状态有可能也是不同的。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851920" y="458670"/>
            <a:ext cx="144016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dirty="0" smtClean="0">
                <a:solidFill>
                  <a:srgbClr val="FF0000"/>
                </a:solidFill>
                <a:latin typeface="Arial" charset="0"/>
                <a:ea typeface="黑体" charset="0"/>
                <a:cs typeface="黑体" charset="0"/>
              </a:rPr>
              <a:t>小结</a:t>
            </a:r>
            <a:endParaRPr lang="zh-CN" altLang="en-US" sz="3600" b="1" dirty="0">
              <a:solidFill>
                <a:srgbClr val="FF0000"/>
              </a:solidFill>
              <a:latin typeface="Arial" charset="0"/>
              <a:ea typeface="黑体" charset="0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262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视频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31540" y="323655"/>
            <a:ext cx="5040560" cy="3285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视频2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3896925" y="3474005"/>
            <a:ext cx="5114411" cy="3144074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hape 244"/>
          <p:cNvSpPr/>
          <p:nvPr/>
        </p:nvSpPr>
        <p:spPr>
          <a:xfrm>
            <a:off x="1653471" y="6226081"/>
            <a:ext cx="858855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t>（3）</a:t>
            </a:r>
          </a:p>
        </p:txBody>
      </p:sp>
      <p:sp>
        <p:nvSpPr>
          <p:cNvPr id="245" name="Shape 245"/>
          <p:cNvSpPr/>
          <p:nvPr/>
        </p:nvSpPr>
        <p:spPr>
          <a:xfrm>
            <a:off x="5593942" y="6226081"/>
            <a:ext cx="858855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t>（4）</a:t>
            </a:r>
          </a:p>
        </p:txBody>
      </p:sp>
    </p:spTree>
    <p:extLst>
      <p:ext uri="{BB962C8B-B14F-4D97-AF65-F5344CB8AC3E}">
        <p14:creationId xmlns:p14="http://schemas.microsoft.com/office/powerpoint/2010/main" val="200142941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400" fill="hold"/>
                                        <p:tgtEl>
                                          <p:spTgt spid="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966" fill="hold"/>
                                        <p:tgtEl>
                                          <p:spTgt spid="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5" fill="hold" display="0">
                  <p:stCondLst>
                    <p:cond delay="indefinite"/>
                  </p:stCondLst>
                </p:cTn>
                <p:tgtEl>
                  <p:spTgt spid="239"/>
                </p:tgtEl>
              </p:cMediaNode>
            </p:video>
            <p:video>
              <p:cMediaNode vol="100000">
                <p:cTn id="26" fill="hold" display="0">
                  <p:stCondLst>
                    <p:cond delay="indefinite"/>
                  </p:stCondLst>
                </p:cTn>
                <p:tgtEl>
                  <p:spTgt spid="236"/>
                </p:tgtEl>
              </p:cMediaNode>
            </p:video>
          </p:childTnLst>
        </p:cTn>
      </p:par>
    </p:tnLst>
    <p:bldLst>
      <p:bldP spid="236" grpId="0" animBg="1" advAuto="0"/>
      <p:bldP spid="239" grpId="0" animBg="1" advAuto="0"/>
      <p:bldP spid="244" grpId="0" animBg="1" advAuto="0"/>
      <p:bldP spid="245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视频3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51520" y="233645"/>
            <a:ext cx="5715635" cy="3555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视频4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2996825" y="3293985"/>
            <a:ext cx="6030670" cy="3429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0758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7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" grpId="0" animBg="1" advAuto="0"/>
      <p:bldP spid="3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91780" y="2933945"/>
            <a:ext cx="3870430" cy="92333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zh-CN" altLang="en-US" sz="5400" dirty="0" smtClean="0">
                <a:solidFill>
                  <a:schemeClr val="tx1"/>
                </a:solidFill>
                <a:latin typeface="+mn-ea"/>
              </a:rPr>
              <a:t>运动的世界</a:t>
            </a:r>
            <a:endParaRPr lang="zh-CN" sz="5400" dirty="0">
              <a:solidFill>
                <a:schemeClr val="tx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SKY28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09600"/>
            <a:ext cx="4662010" cy="579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" name="Picture 4" descr="HT0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7005" y="609600"/>
            <a:ext cx="4526995" cy="57897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620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8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008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=2424031117,3884954398&amp;fm=21&amp;gp=0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20" y="143635"/>
            <a:ext cx="4950550" cy="3465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20130316102131_TJVJR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06915" y="3158970"/>
            <a:ext cx="5117893" cy="35296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51993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06615" y="908720"/>
            <a:ext cx="71628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6000" dirty="0" smtClean="0">
                <a:solidFill>
                  <a:srgbClr val="000000"/>
                </a:solidFill>
                <a:latin typeface="Times New Roman" charset="0"/>
              </a:rPr>
              <a:t>你还能举出哪些</a:t>
            </a:r>
            <a:r>
              <a:rPr kumimoji="1" lang="zh-CN" altLang="en-US" sz="6000" dirty="0">
                <a:solidFill>
                  <a:srgbClr val="000000"/>
                </a:solidFill>
                <a:latin typeface="Times New Roman" charset="0"/>
              </a:rPr>
              <a:t>在生活中熟悉的运动吗？</a:t>
            </a:r>
          </a:p>
        </p:txBody>
      </p:sp>
      <p:sp>
        <p:nvSpPr>
          <p:cNvPr id="5" name="Shape 229"/>
          <p:cNvSpPr/>
          <p:nvPr/>
        </p:nvSpPr>
        <p:spPr>
          <a:xfrm>
            <a:off x="2366755" y="3564015"/>
            <a:ext cx="4185465" cy="6300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</a:rPr>
              <a:t>一切物体都在运动</a:t>
            </a:r>
            <a:r>
              <a:rPr sz="3600" dirty="0" smtClean="0">
                <a:solidFill>
                  <a:srgbClr val="000000"/>
                </a:solidFill>
              </a:rPr>
              <a:t>。</a:t>
            </a:r>
            <a:endParaRPr sz="3600" dirty="0">
              <a:solidFill>
                <a:srgbClr val="000000"/>
              </a:solidFill>
            </a:endParaRPr>
          </a:p>
        </p:txBody>
      </p:sp>
      <p:sp>
        <p:nvSpPr>
          <p:cNvPr id="6" name="Shape 229"/>
          <p:cNvSpPr/>
          <p:nvPr/>
        </p:nvSpPr>
        <p:spPr>
          <a:xfrm>
            <a:off x="2906815" y="4824155"/>
            <a:ext cx="3060340" cy="6300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</a:rPr>
              <a:t>运动是绝对的</a:t>
            </a:r>
            <a:r>
              <a:rPr sz="3600" dirty="0" smtClean="0">
                <a:solidFill>
                  <a:srgbClr val="000000"/>
                </a:solidFill>
              </a:rPr>
              <a:t>。</a:t>
            </a:r>
            <a:endParaRPr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28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6174</TotalTime>
  <Words>618</Words>
  <Application>Microsoft Macintosh PowerPoint</Application>
  <PresentationFormat>全屏显示(4:3)</PresentationFormat>
  <Paragraphs>72</Paragraphs>
  <Slides>28</Slides>
  <Notes>1</Notes>
  <HiddenSlides>0</HiddenSlides>
  <MMClips>4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2012-04-02T08:15:09Z</dcterms:created>
  <dcterms:modified xsi:type="dcterms:W3CDTF">2020-03-07T14:29:11Z</dcterms:modified>
</cp:coreProperties>
</file>