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slide" Target="slide5.xml"/><Relationship Id="rId7" Type="http://schemas.openxmlformats.org/officeDocument/2006/relationships/slide" Target="slide2.xml"/><Relationship Id="rId6" Type="http://schemas.openxmlformats.org/officeDocument/2006/relationships/tags" Target="../tags/tag3.xml"/><Relationship Id="rId5" Type="http://schemas.openxmlformats.org/officeDocument/2006/relationships/slide" Target="slide16.xml"/><Relationship Id="rId4" Type="http://schemas.openxmlformats.org/officeDocument/2006/relationships/tags" Target="../tags/tag2.xml"/><Relationship Id="rId3" Type="http://schemas.openxmlformats.org/officeDocument/2006/relationships/slide" Target="slide7.xml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874645" y="2990215"/>
            <a:ext cx="6338887" cy="822325"/>
            <a:chOff x="3671" y="4200"/>
            <a:chExt cx="9982" cy="1296"/>
          </a:xfrm>
        </p:grpSpPr>
        <p:sp>
          <p:nvSpPr>
            <p:cNvPr id="17413" name="文本框 104"/>
            <p:cNvSpPr txBox="1"/>
            <p:nvPr>
              <p:custDataLst>
                <p:tags r:id="rId1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74645" y="445135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3" action="ppaction://hlinksldjump"/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2875915" y="532955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5" action="ppaction://hlinksldjump"/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>
            <a:hlinkClick r:id="rId7" action="ppaction://hlinksldjump"/>
          </p:cNvPr>
          <p:cNvSpPr txBox="1"/>
          <p:nvPr/>
        </p:nvSpPr>
        <p:spPr>
          <a:xfrm>
            <a:off x="3824605" y="3812540"/>
            <a:ext cx="1990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考点梳理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2" name="文本框 1">
            <a:hlinkClick r:id="rId8" action="ppaction://hlinksldjump"/>
          </p:cNvPr>
          <p:cNvSpPr txBox="1"/>
          <p:nvPr/>
        </p:nvSpPr>
        <p:spPr>
          <a:xfrm>
            <a:off x="5814695" y="3812540"/>
            <a:ext cx="2991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教材图片分点练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1505" y="729615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第7讲　熟悉而陌生的力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2200" y="1764030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命题点2　摩擦力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5970" y="1308735"/>
            <a:ext cx="108096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 </a:t>
            </a:r>
            <a:r>
              <a:rPr lang="zh-CN" sz="2400">
                <a:cs typeface="楷体_GB2312" charset="0"/>
              </a:rPr>
              <a:t>营口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冰壶比赛时，运动员需要不断调整自己的运动状态，他的两只脚的作用分别为蹬冰和滑行，所以两只鞋底的表面不同．请你说出甲、乙两只鞋底哪只是滑行脚的鞋底？并利用学过的物理知识解释其中的道理．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2" name="图片 -2147482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9915" y="3185160"/>
            <a:ext cx="1435735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36405" y="5544820"/>
            <a:ext cx="1848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862965" y="3378200"/>
            <a:ext cx="81781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甲是滑行脚鞋底．滑动摩擦力的大小与压力大小和接触面的粗糙程度有关，甲鞋底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表面较光滑，乙鞋底表面较粗糙，在压力一定时，甲受到的摩擦力小，便于滑行．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91870" y="111696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测量滑动摩擦力的大小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(2019.29)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48360" y="1696085"/>
            <a:ext cx="1072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测量滑动摩擦力大小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的实验装置示意图．</a:t>
            </a:r>
            <a:endParaRPr lang="zh-CN" altLang="en-US" sz="2400"/>
          </a:p>
        </p:txBody>
      </p:sp>
      <p:pic>
        <p:nvPicPr>
          <p:cNvPr id="2" name="图片 -2147482177"/>
          <p:cNvPicPr>
            <a:picLocks noChangeAspect="1"/>
          </p:cNvPicPr>
          <p:nvPr/>
        </p:nvPicPr>
        <p:blipFill>
          <a:blip r:embed="rId2"/>
          <a:srcRect b="50166"/>
          <a:stretch>
            <a:fillRect/>
          </a:stretch>
        </p:blipFill>
        <p:spPr>
          <a:xfrm>
            <a:off x="3322955" y="4777105"/>
            <a:ext cx="5772150" cy="1335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45760" y="5880735"/>
            <a:ext cx="1778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921385" y="2094865"/>
            <a:ext cx="10484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图甲中，将木板固定，水平拉动木块，木块受到的滑动摩擦力与其受到的水平拉力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大小相等；图乙中，水平拉动木板，待测力计示数稳定后，木块受到的滑动摩擦力与其受到的水平拉力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大小相等．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一定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不一定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2315845" y="2714625"/>
            <a:ext cx="1360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不一定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6895" y="3295650"/>
            <a:ext cx="1022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4075" y="3335655"/>
            <a:ext cx="10484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图丙中，水平拉动木板，待测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力计示数稳定后，测力计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4.0 N</a:t>
            </a:r>
            <a:r>
              <a:rPr lang="zh-CN" sz="2400">
                <a:ea typeface="宋体" panose="02010600030101010101" pitchFamily="2" charset="-122"/>
              </a:rPr>
              <a:t>，测力计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2.5 N</a:t>
            </a:r>
            <a:r>
              <a:rPr lang="zh-CN" sz="2400">
                <a:ea typeface="宋体" panose="02010600030101010101" pitchFamily="2" charset="-122"/>
              </a:rPr>
              <a:t>，木块受到的滑动摩擦力大小为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若增大拉力，当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4.8 N</a:t>
            </a:r>
            <a:r>
              <a:rPr lang="zh-CN" sz="2400">
                <a:ea typeface="宋体" panose="02010600030101010101" pitchFamily="2" charset="-122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________N.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8253730" y="4565650"/>
            <a:ext cx="895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9750" y="5147310"/>
            <a:ext cx="79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-2147482177"/>
          <p:cNvPicPr>
            <a:picLocks noChangeAspect="1"/>
          </p:cNvPicPr>
          <p:nvPr/>
        </p:nvPicPr>
        <p:blipFill>
          <a:blip r:embed="rId1"/>
          <a:srcRect t="49408"/>
          <a:stretch>
            <a:fillRect/>
          </a:stretch>
        </p:blipFill>
        <p:spPr>
          <a:xfrm>
            <a:off x="3112135" y="2032000"/>
            <a:ext cx="5772150" cy="135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171440" y="3520440"/>
            <a:ext cx="1778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31850" y="113030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探究滑动摩擦力与哪些因素有关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54380" y="19634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26135" y="2407285"/>
            <a:ext cx="105562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湘潭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探究影响滑动摩擦力大小因素的实验装置．长方体小木块正面和侧面面积不同而粗糙程度相同，长木板一面为较光滑的木板面，另一面是粗糙的布面．选择不同的接触面，改变木块对木板的压力，依次实验，将每次测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结果填入下表．</a:t>
            </a:r>
            <a:endParaRPr lang="zh-CN" altLang="en-US" sz="2400"/>
          </a:p>
        </p:txBody>
      </p:sp>
      <p:pic>
        <p:nvPicPr>
          <p:cNvPr id="3" name="图片 -214748217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0940" y="4511040"/>
            <a:ext cx="4770120" cy="1388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651500" y="6003290"/>
            <a:ext cx="1551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424305" y="1029970"/>
          <a:ext cx="900049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5180"/>
                <a:gridCol w="3587115"/>
                <a:gridCol w="1263015"/>
                <a:gridCol w="207518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木块与木板的接触面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测力计示数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木块正面与木板面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木块正面与木板面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木块正面与木板面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木块侧面与木板面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木块侧面与布面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木块正面与布面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10260" y="5063490"/>
            <a:ext cx="107232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拉着长木板水平向左运动，当测力计示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数稳定时，测力计的拉力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小木块受到的滑动摩擦力．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968230" y="5214620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7060" y="1803400"/>
            <a:ext cx="10977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(2)</a:t>
            </a:r>
            <a:r>
              <a:rPr lang="zh-CN" sz="2400">
                <a:ea typeface="宋体" panose="02010600030101010101" pitchFamily="2" charset="-122"/>
              </a:rPr>
              <a:t>测力计使用前要观察量程、分度值，以及指针是否指在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由实验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可知，滑动摩擦力的大小与接触面的面积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，则实验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>
                <a:ea typeface="宋体" panose="02010600030101010101" pitchFamily="2" charset="-122"/>
              </a:rPr>
              <a:t>空格中的数据应该是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________N.(4)</a:t>
            </a:r>
            <a:r>
              <a:rPr lang="zh-CN" sz="2400">
                <a:ea typeface="宋体" panose="02010600030101010101" pitchFamily="2" charset="-122"/>
              </a:rPr>
              <a:t>由实验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可知，其他条件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相同时，接触面越粗糙，滑动摩擦力越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由实验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可知，其他条件相同时，滑动摩擦力的大小与压力大小成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比，这里主要采用的研究方法是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控制变量法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理想实验法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554085" y="1907540"/>
            <a:ext cx="179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零刻度线处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6260" y="2440940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4805" y="3054985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65385" y="3557270"/>
            <a:ext cx="876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4865" y="4711065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5980" y="4639310"/>
            <a:ext cx="2096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控制变量法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0964" y="109601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1395" y="195643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探究滑动摩擦力与哪些因素有关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(2019.29)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29420" y="365823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11530" y="2784475"/>
            <a:ext cx="10709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命题点【提出猜想与假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设】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滑动摩擦力大小可能与接触面的粗糙程度、压力大小、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接触面积大小等有关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弹簧测力计的使用与读数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见本书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P45)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3575" y="1147445"/>
            <a:ext cx="108654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测量摩擦力的大小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木板固定，用弹簧测力计匀速拉动木块的原因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使滑动摩擦力的大小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弹簧测力计的示数，运用了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)]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[2019.29(1)]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探究滑动摩擦力的大小与压力大小的关系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不变，只改变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，观察弹簧测力计的示数变化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探究滑动摩擦力的大小与接触面粗糙程度的关系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不变，只改变接触面的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，观察弹簧测力计的示数变化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探究滑动摩擦力的大小与接触面积大小的关系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保持接触面的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和压力大小不变，改变接触面积，观察弹簧测力计的示数变化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084070" y="177800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38265" y="1778000"/>
            <a:ext cx="1689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二力平衡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2350" y="2872740"/>
            <a:ext cx="2619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接触面粗糙程度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4585" y="3404870"/>
            <a:ext cx="165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9300" y="3966845"/>
            <a:ext cx="1622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压力大小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5585" y="4509135"/>
            <a:ext cx="169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粗糙程度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51315" y="5054600"/>
            <a:ext cx="1612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粗糙程度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0910" y="1014095"/>
            <a:ext cx="108654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根据实验数据描绘摩擦力随压力大小变化的关系图像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根据数据或图像分析总结结论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滑动摩擦力大小与物体接触面积、运动速度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无关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摩擦力的相关分析及计算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[2019.29(2)]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实验中的不足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不容易控制物块匀速运动，导致弹簧测力计示数不稳定；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弹簧测力计移动过程中不便于读数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7243445" y="3322320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3575" y="1221105"/>
            <a:ext cx="10865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实验装置的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改进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如图所示装置不需要木板做匀速直线运动也能测出摩擦力的大小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pic>
        <p:nvPicPr>
          <p:cNvPr id="3" name="图片 -21474821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7695" y="2419985"/>
            <a:ext cx="4997450" cy="1638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63575" y="4314190"/>
            <a:ext cx="108661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滑动摩擦力的大小与压力和接触面的粗糙程度有关；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在其他条件相同时，压力越大，滑动摩擦力越大；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在其他条件相同时，接触面越粗糙，滑动摩擦力越大．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967549" y="113792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0745" y="1806575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880745" y="2630805"/>
            <a:ext cx="9860915" cy="532765"/>
            <a:chOff x="813" y="6035"/>
            <a:chExt cx="15529" cy="839"/>
          </a:xfrm>
        </p:grpSpPr>
        <p:grpSp>
          <p:nvGrpSpPr>
            <p:cNvPr id="9" name="组合 8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5" name="图片 4" descr="考点·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8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滑动摩擦力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(2019.29)</a:t>
              </a:r>
              <a:endPara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0095" y="3194685"/>
            <a:ext cx="104692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</a:t>
            </a:r>
            <a:r>
              <a:rPr lang="zh-CN" sz="2400">
                <a:ea typeface="宋体" panose="02010600030101010101" pitchFamily="2" charset="-122"/>
              </a:rPr>
              <a:t>：一个物体在另一个物体表面滑动时所受到的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物体间相对运动的力．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方向</a:t>
            </a:r>
            <a:r>
              <a:rPr lang="zh-CN" sz="2400">
                <a:ea typeface="宋体" panose="02010600030101010101" pitchFamily="2" charset="-122"/>
              </a:rPr>
              <a:t>：与物体相对运动的方向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影响因素</a:t>
            </a:r>
            <a:r>
              <a:rPr lang="zh-CN" sz="2400">
                <a:ea typeface="宋体" panose="02010600030101010101" pitchFamily="2" charset="-122"/>
              </a:rPr>
              <a:t>：滑动摩擦力的大小与压力的大小和接触面的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有关，接触面受到的压力越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，接触面越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，滑动摩擦力越大．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027035" y="327088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0010" y="439483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0" y="4930140"/>
            <a:ext cx="1737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粗糙程度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32505" y="5482590"/>
            <a:ext cx="731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86170" y="5482590"/>
            <a:ext cx="1089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粗糙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8090" y="87058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4540" y="1440815"/>
            <a:ext cx="106667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例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乐山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在学习摩擦力时，小强猜想影响滑动摩擦力大小的因素可能有：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．接触面所受的压力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．接触面的粗糙程度他通过如下图所示实验，并记录实验数据：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89305" y="2976880"/>
            <a:ext cx="1093533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如图甲，在木板上，用弹簧测力计水平匀速拉动木块，从而测出木块与长木板的滑动摩擦力；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如图乙，在木块上加一砝码，从而改变木块对长木板的压力，测出此情况下的滑动摩擦力．</a:t>
            </a:r>
            <a:endParaRPr lang="zh-CN" altLang="en-US" sz="2400"/>
          </a:p>
        </p:txBody>
      </p:sp>
      <p:pic>
        <p:nvPicPr>
          <p:cNvPr id="3" name="图片 -2147482166"/>
          <p:cNvPicPr>
            <a:picLocks noChangeAspect="1"/>
          </p:cNvPicPr>
          <p:nvPr/>
        </p:nvPicPr>
        <p:blipFill>
          <a:blip r:embed="rId2"/>
          <a:srcRect r="48924" b="48635"/>
          <a:stretch>
            <a:fillRect/>
          </a:stretch>
        </p:blipFill>
        <p:spPr>
          <a:xfrm>
            <a:off x="3162300" y="5039360"/>
            <a:ext cx="2668270" cy="1272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166"/>
          <p:cNvPicPr>
            <a:picLocks noChangeAspect="1"/>
          </p:cNvPicPr>
          <p:nvPr/>
        </p:nvPicPr>
        <p:blipFill>
          <a:blip r:embed="rId2"/>
          <a:srcRect l="50638" b="48635"/>
          <a:stretch>
            <a:fillRect/>
          </a:stretch>
        </p:blipFill>
        <p:spPr>
          <a:xfrm>
            <a:off x="5830570" y="5039360"/>
            <a:ext cx="2578735" cy="1272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054600" y="6024880"/>
            <a:ext cx="1311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7240" y="923925"/>
            <a:ext cx="10935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如图丙，在木板上铺上毛巾，从而改变木块与长木板的粗糙程度，保持木板上的砝码不变，测出此情况下的滑动摩擦力．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46630" y="4082415"/>
          <a:ext cx="75006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8320"/>
                <a:gridCol w="1493520"/>
                <a:gridCol w="1186180"/>
                <a:gridCol w="3022600"/>
              </a:tblGrid>
              <a:tr h="567055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接触面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弹簧测力计的读数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42290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木板面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木板面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290"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毛巾面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 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166"/>
          <p:cNvPicPr>
            <a:picLocks noChangeAspect="1"/>
          </p:cNvPicPr>
          <p:nvPr/>
        </p:nvPicPr>
        <p:blipFill>
          <a:blip r:embed="rId2"/>
          <a:srcRect t="49799" r="48935"/>
          <a:stretch>
            <a:fillRect/>
          </a:stretch>
        </p:blipFill>
        <p:spPr>
          <a:xfrm>
            <a:off x="4489450" y="2407285"/>
            <a:ext cx="2710815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029835" y="3670935"/>
            <a:ext cx="1311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1355" y="1630045"/>
            <a:ext cx="1104836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在以上实验中，用弹簧测力计水平拉动木块，使其做匀速直线运动，根据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知识可知滑动摩擦力大小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等于拉力大小．</a:t>
            </a:r>
            <a:r>
              <a:rPr lang="zh-CN" sz="2400">
                <a:ea typeface="宋体" panose="02010600030101010101" pitchFamily="2" charset="-122"/>
              </a:rPr>
              <a:t>在第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次实验中，滑动摩擦力为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ea typeface="宋体" panose="02010600030101010101" pitchFamily="2" charset="-122"/>
              </a:rPr>
              <a:t>；若拉力增大到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N</a:t>
            </a:r>
            <a:r>
              <a:rPr lang="zh-CN" sz="2400">
                <a:ea typeface="宋体" panose="02010600030101010101" pitchFamily="2" charset="-122"/>
              </a:rPr>
              <a:t>，木块做加速运动时，滑动摩擦力为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__N.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比较第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次实验得出结论：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比较第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次实验得出结论：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98195" y="2244725"/>
            <a:ext cx="1680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二力平衡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4280" y="2825750"/>
            <a:ext cx="828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97135" y="2825750"/>
            <a:ext cx="731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8195" y="3197225"/>
            <a:ext cx="107162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在接触面粗糙程度一定时，压力越大，滑动摩擦力越大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195" y="4346575"/>
            <a:ext cx="10582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在压力大小相同时，接触面越粗糙，滑动摩擦力越大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0400" y="1581785"/>
            <a:ext cx="11048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如图丁所示，小强还利用以上实验器材来研究木块所受到的滑动摩擦力．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他水平拉动木板向右加速运动的过程中，木块相对地面保持静止，木块受到木板的摩擦力大小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弹簧测力计的读数，方向是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2196465" y="278892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4270" y="3312160"/>
            <a:ext cx="1680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水平向右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-2147482166"/>
          <p:cNvPicPr>
            <a:picLocks noChangeAspect="1"/>
          </p:cNvPicPr>
          <p:nvPr/>
        </p:nvPicPr>
        <p:blipFill>
          <a:blip r:embed="rId1"/>
          <a:srcRect l="48481" t="49799"/>
          <a:stretch>
            <a:fillRect/>
          </a:stretch>
        </p:blipFill>
        <p:spPr>
          <a:xfrm>
            <a:off x="4121150" y="3485515"/>
            <a:ext cx="3716655" cy="1717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528310" y="5401310"/>
            <a:ext cx="13119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58190" y="98361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86435" y="1521460"/>
            <a:ext cx="11063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用如图戊所示的方法匀速拉动木块，木块受到的摩擦力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拉动木块时的拉力．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86435" y="2686050"/>
            <a:ext cx="11063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若将木块与砝码以如图己所示的方式连接，图中木块水平匀速运动时所受滑动摩擦力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图甲中木块所受滑动摩擦力．</a:t>
            </a:r>
            <a:endParaRPr lang="zh-CN" altLang="en-US" sz="2400"/>
          </a:p>
        </p:txBody>
      </p:sp>
      <p:pic>
        <p:nvPicPr>
          <p:cNvPr id="6" name="图片 -2147482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30" y="4131310"/>
            <a:ext cx="3578225" cy="131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1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075" y="4131310"/>
            <a:ext cx="4061460" cy="1377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316605" y="599630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800">
                <a:cs typeface="楷体_GB2312" charset="0"/>
              </a:rPr>
              <a:t>补充设问题图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07910" y="5628005"/>
            <a:ext cx="988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楷体" panose="02010609060101010101" charset="-122"/>
                <a:ea typeface="楷体" panose="02010609060101010101" charset="-122"/>
                <a:cs typeface="楷体_GB2312" charset="0"/>
              </a:rPr>
              <a:t>己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_GB231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3060" y="5508625"/>
            <a:ext cx="677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楷体" panose="02010609060101010101" charset="-122"/>
                <a:ea typeface="楷体" panose="02010609060101010101" charset="-122"/>
                <a:cs typeface="楷体_GB2312" charset="0"/>
              </a:rPr>
              <a:t>戊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cs typeface="楷体_GB231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73135" y="1599565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74190" y="3333750"/>
            <a:ext cx="1186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7545" y="2014855"/>
            <a:ext cx="10836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小强猜想滑动摩擦力的大小还与物体运动的速度有关，于是用丙装置进行实验：先水平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拉动物块匀速滑动，然后增大拉力使物块加速滑动，读出此时弹簧测力计的示数为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4.5 N</a:t>
            </a:r>
            <a:r>
              <a:rPr lang="zh-CN" sz="2400">
                <a:ea typeface="宋体" panose="02010600030101010101" pitchFamily="2" charset="-122"/>
              </a:rPr>
              <a:t>．分析实验数据，他得到了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在压力和接触面粗糙程度一定时，物体运动的速度越大，滑动摩擦力越大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的结论．你认为他的结论可信吗？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，原因是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522095" y="4265295"/>
            <a:ext cx="1331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不可信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865" y="4121785"/>
            <a:ext cx="102419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物块没有做匀速直线运动，弹簧测力计示数不等于滑动摩擦力大小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89063" y="3691890"/>
          <a:ext cx="9102725" cy="2339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7950"/>
                <a:gridCol w="2442210"/>
                <a:gridCol w="3009265"/>
                <a:gridCol w="2273300"/>
              </a:tblGrid>
              <a:tr h="584835"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木块大小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接触面积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摩擦力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84835"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整块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835"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三分之二块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835"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三分之一块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32790" y="1073150"/>
            <a:ext cx="108369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同组的小君认为滑动摩擦力的大小可能跟接触面的面积有关，于是他在上述甲实验的基础上，将木块沿竖直方向切成两部分，并分别在同一木板上匀速拉动进行实验，将测得的数据记录在表格中．由表中数据验证了自己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猜想，这种做法是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的，理由是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108835" y="2856865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7075" y="2856865"/>
            <a:ext cx="2950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没有控制压力不变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2605" y="1129665"/>
            <a:ext cx="7661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增大和减小摩擦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(2018.25</a:t>
            </a:r>
            <a:r>
              <a:rPr lang="zh-CN" sz="2400">
                <a:latin typeface="Times New Roman" panose="02020603050405020304" pitchFamily="18" charset="0"/>
                <a:cs typeface="仿宋_GB2312" charset="0"/>
              </a:rPr>
              <a:t>涉及，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2017.8)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76593" y="1730375"/>
          <a:ext cx="10784840" cy="43402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6855"/>
                <a:gridCol w="5102860"/>
                <a:gridCol w="4175125"/>
              </a:tblGrid>
              <a:tr h="69786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对应实例归类(填实例序号)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665480">
                <a:tc row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增大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摩擦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________压力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044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________接触面的粗糙程度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4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变滚动摩擦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为滑动摩擦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480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减小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摩擦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________压力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48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________接触面的粗糙程度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72890" y="2532380"/>
            <a:ext cx="991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67508" y="2532380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ag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1970" y="3342005"/>
            <a:ext cx="1089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73833" y="3342640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72270" y="418846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20820" y="487997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57665" y="480822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5480" y="551942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28455" y="5447665"/>
            <a:ext cx="75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07073" y="1205230"/>
          <a:ext cx="10772140" cy="5005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1890"/>
                <a:gridCol w="4815205"/>
                <a:gridCol w="4805045"/>
              </a:tblGrid>
              <a:tr h="58229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目的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对应实例归类(填实例序号)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</a:tr>
              <a:tr h="490220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减小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摩擦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变滑动摩擦为滚动摩擦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使相互接触的表面________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8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a.打羽毛球时握紧球拍；b.行李箱装有轮子；c.磁悬浮列车；d.鞋底、轮胎上有凹凸不平的花纹；e.轮胎绕上防滑链；f.体操运动员上器械前往手上涂防滑粉；g.刹车时用力捏闸；h.单杠上做回环动作时，手握单杠不能太紧；i.缝衣针的表面做得很光滑；j.汽车急刹车时车轮只滑不滚；k.气垫船；l.在地上拉重物时，可在物体下面放圆木棍；m.给门轴合页加润滑油；n.书柜下装有滚轮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549640" y="1796415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bln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5070" y="2357755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分离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49640" y="2357755"/>
            <a:ext cx="876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ckm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25500" y="1401445"/>
            <a:ext cx="3743960" cy="521970"/>
            <a:chOff x="1207" y="2490"/>
            <a:chExt cx="5896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2174" y="2490"/>
              <a:ext cx="49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7" y="2490"/>
              <a:ext cx="940" cy="773"/>
            </a:xfrm>
            <a:prstGeom prst="rect">
              <a:avLst/>
            </a:prstGeom>
          </p:spPr>
        </p:pic>
      </p:grpSp>
      <p:pic>
        <p:nvPicPr>
          <p:cNvPr id="3" name="图片 -2147482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3110230"/>
            <a:ext cx="3550920" cy="2029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84885" y="5539740"/>
            <a:ext cx="3810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仿宋_GB2312" charset="0"/>
              </a:rPr>
              <a:t>古人利用圆木滚动来搬运巨石</a:t>
            </a:r>
            <a:endParaRPr lang="zh-CN" altLang="en-US" sz="1800">
              <a:cs typeface="仿宋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9460" y="2075815"/>
            <a:ext cx="68306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如图所示是古人利用圆木滚动来搬运巨石，搬动过程中巨石做匀速直线运动．</a:t>
            </a:r>
            <a:r>
              <a:rPr lang="zh-CN" sz="2400">
                <a:ea typeface="黑体" panose="02010609060101010101" pitchFamily="49" charset="-122"/>
              </a:rPr>
              <a:t>考向：摩擦力及其影响因素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利用圆木滚动来搬运巨石，这是通过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的方法改变摩擦力的大小，在搬运巨石的过程中，巨石下面的垫木受到的摩擦力的方向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向前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向后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909810" y="3830320"/>
            <a:ext cx="1390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变滑动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885" y="5447665"/>
            <a:ext cx="1109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向后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1375" y="4354830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为滚动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75970" y="1924050"/>
            <a:ext cx="10519410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60000"/>
              </a:lnSpc>
            </a:pPr>
            <a:r>
              <a:rPr lang="zh-CN" sz="2400">
                <a:ea typeface="黑体" panose="02010609060101010101" pitchFamily="49" charset="-122"/>
              </a:rPr>
              <a:t>考向：增大、减小压强的方法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搬运巨石时使用大量的圆滚木是为了在压力一定时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对地面的压强，防止圆滚木被压进较松软的路面．</a:t>
            </a:r>
            <a:r>
              <a:rPr lang="zh-CN" sz="2400">
                <a:ea typeface="黑体" panose="02010609060101010101" pitchFamily="49" charset="-122"/>
              </a:rPr>
              <a:t>考向：平衡力的判断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巨石做匀速直线运动时，所受到的拉力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圆滚木对巨石的摩擦力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053705" y="2682875"/>
            <a:ext cx="1022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59245" y="4447540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52082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6595" y="249872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增大、减小摩擦的方法</a:t>
              </a:r>
              <a:r>
                <a:rPr lang="zh-CN" altLang="en-US" sz="2800" dirty="0">
                  <a:latin typeface="宋体" panose="02010600030101010101" pitchFamily="2" charset="-122"/>
                  <a:cs typeface="宋体" panose="02010600030101010101" pitchFamily="2" charset="-122"/>
                </a:rPr>
                <a:t>(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2018.25</a:t>
              </a:r>
              <a:r>
                <a:rPr lang="zh-CN" altLang="en-US" sz="2800" dirty="0">
                  <a:latin typeface="宋体" panose="02010600030101010101" pitchFamily="2" charset="-122"/>
                  <a:cs typeface="宋体" panose="02010600030101010101" pitchFamily="2" charset="-122"/>
                </a:rPr>
                <a:t>涉及，</a:t>
              </a:r>
              <a:r>
                <a:rPr lang="en-US" altLang="zh-CN" sz="2800" dirty="0">
                  <a:latin typeface="Times New Roman" panose="02020603050405020304" pitchFamily="18" charset="0"/>
                  <a:cs typeface="宋体" panose="02010600030101010101" pitchFamily="2" charset="-122"/>
                </a:rPr>
                <a:t>2017.8</a:t>
              </a:r>
              <a:r>
                <a:rPr lang="zh-CN" altLang="en-US" sz="2800" dirty="0">
                  <a:latin typeface="宋体" panose="02010600030101010101" pitchFamily="2" charset="-122"/>
                  <a:cs typeface="宋体" panose="02010600030101010101" pitchFamily="2" charset="-122"/>
                </a:rPr>
                <a:t>)</a:t>
              </a:r>
              <a:endPara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16585" y="3329305"/>
            <a:ext cx="99320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自行车是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绿色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出行的交通工具，为了减小摩擦的设计是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车上安装有刹车闸  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 </a:t>
            </a:r>
            <a:r>
              <a:rPr lang="zh-CN" sz="2400">
                <a:ea typeface="宋体" panose="02010600030101010101" pitchFamily="2" charset="-122"/>
              </a:rPr>
              <a:t>轮胎上刻有花纹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脚踏板做得扁而平  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 </a:t>
            </a:r>
            <a:r>
              <a:rPr lang="zh-CN" sz="2400">
                <a:ea typeface="宋体" panose="02010600030101010101" pitchFamily="2" charset="-122"/>
              </a:rPr>
              <a:t>车轴处装有滚动轴承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825625" y="403288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399540" y="177927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96035" y="2470785"/>
            <a:ext cx="10353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莆田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如图所示的实例中，主要为了减小摩擦的是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1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580" y="3175635"/>
            <a:ext cx="7978775" cy="2225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168255" y="2470785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55370" y="1701165"/>
            <a:ext cx="104984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常州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)如图所示为防滑工具盘“Grypmat”，其底部有序排列吸盘和柔软毛垫．吸盘通过_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_____增大摩擦，柔软毛垫通过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________________增大摩擦．</a:t>
            </a:r>
            <a:endParaRPr lang="en-US" sz="24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-21474821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6400" y="3597910"/>
            <a:ext cx="3332480" cy="1416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87520" y="5389245"/>
            <a:ext cx="3189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208655" y="2347595"/>
            <a:ext cx="1718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增大压力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8150" y="2347595"/>
            <a:ext cx="3279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增大接触面粗糙程度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UNIT_TABLE_BEAUTIFY" val="smartTable{e0e3a729-3968-4048-9e0e-d19df823e3f8}"/>
</p:tagLst>
</file>

<file path=ppt/tags/tag11.xml><?xml version="1.0" encoding="utf-8"?>
<p:tagLst xmlns:p="http://schemas.openxmlformats.org/presentationml/2006/main">
  <p:tag name="KSO_WM_UNIT_TABLE_BEAUTIFY" val="smartTable{9cd30da7-cfcb-4e57-bc43-f42688f033df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2ffb978a-ca15-4cc8-b778-441f50af8000}"/>
</p:tagLst>
</file>

<file path=ppt/tags/tag7.xml><?xml version="1.0" encoding="utf-8"?>
<p:tagLst xmlns:p="http://schemas.openxmlformats.org/presentationml/2006/main">
  <p:tag name="KSO_WM_UNIT_TABLE_BEAUTIFY" val="smartTable{2ffb978a-ca15-4cc8-b778-441f50af8000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1ab9975c-24fb-4801-97d3-ea0955daeb6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4879</Words>
  <Application>WPS 演示</Application>
  <PresentationFormat>宽屏</PresentationFormat>
  <Paragraphs>493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楷体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