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75" r:id="rId3"/>
    <p:sldId id="298" r:id="rId4"/>
    <p:sldId id="299" r:id="rId5"/>
    <p:sldId id="317" r:id="rId6"/>
    <p:sldId id="283" r:id="rId7"/>
    <p:sldId id="290" r:id="rId8"/>
    <p:sldId id="260" r:id="rId9"/>
    <p:sldId id="335" r:id="rId10"/>
    <p:sldId id="332" r:id="rId11"/>
    <p:sldId id="316" r:id="rId12"/>
    <p:sldId id="313" r:id="rId13"/>
    <p:sldId id="333" r:id="rId14"/>
    <p:sldId id="276" r:id="rId15"/>
    <p:sldId id="339" r:id="rId16"/>
    <p:sldId id="301" r:id="rId17"/>
    <p:sldId id="272" r:id="rId18"/>
    <p:sldId id="338" r:id="rId19"/>
    <p:sldId id="337" r:id="rId20"/>
    <p:sldId id="277" r:id="rId21"/>
    <p:sldId id="336" r:id="rId22"/>
    <p:sldId id="320" r:id="rId23"/>
    <p:sldId id="321" r:id="rId24"/>
    <p:sldId id="322" r:id="rId25"/>
    <p:sldId id="325" r:id="rId26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65" autoAdjust="0"/>
    <p:restoredTop sz="94581" autoAdjust="0"/>
  </p:normalViewPr>
  <p:slideViewPr>
    <p:cSldViewPr>
      <p:cViewPr>
        <p:scale>
          <a:sx n="75" d="100"/>
          <a:sy n="75" d="100"/>
        </p:scale>
        <p:origin x="-1848" y="-2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BACAA-D634-4BE5-905C-1649326239F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97EF6-D0FF-412B-9CC5-512CB0E37B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02EDA-26C3-4F7E-AC60-E361C6A11F3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D0419-D703-461F-875F-76640265EA4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599A6-0839-4F9B-9233-D12674C7851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4DBA86-0B17-47EF-95FC-E18FB73D30D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7C0A5E-3D78-4025-B954-10844F74F4E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E6C6E-5534-4A7A-A4FD-D54F59EE23D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E5E295-F6F1-424E-A0D3-3209E4F9474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D5553-06D2-4817-A2C2-BF5E1FDD0AB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50605-CEA8-4CF3-8B96-F2B8037F18A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922DF-2570-4925-AD1C-5098B2BDB57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  <p:custDataLst>
              <p:tags r:id="rId14"/>
            </p:custDataLst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  <p:custDataLst>
              <p:tags r:id="rId15"/>
            </p:custDataLst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dt" sz="half" idx="2"/>
            <p:custDataLst>
              <p:tags r:id="rId1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ftr" sz="quarter" idx="3"/>
            <p:custDataLst>
              <p:tags r:id="rId1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51910" name="Rectangle 6"/>
          <p:cNvSpPr>
            <a:spLocks noGrp="1" noChangeArrowheads="1"/>
          </p:cNvSpPr>
          <p:nvPr>
            <p:ph type="sldNum" sz="quarter" idx="4"/>
            <p:custDataLst>
              <p:tags r:id="rId1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DC21D25-FB70-4264-BAEF-C809AC19A97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19.wmf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image" Target="../media/image18.wmf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25.gif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image" Target="../media/image27.jpeg"/><Relationship Id="rId5" Type="http://schemas.openxmlformats.org/officeDocument/2006/relationships/image" Target="../media/image26.gif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tags" Target="../tags/tag116.xml"/><Relationship Id="rId7" Type="http://schemas.openxmlformats.org/officeDocument/2006/relationships/image" Target="../media/image28.jpeg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slideLayout" Target="../slideLayouts/slideLayout6.xml"/><Relationship Id="rId5" Type="http://schemas.openxmlformats.org/officeDocument/2006/relationships/tags" Target="../tags/tag118.xml"/><Relationship Id="rId4" Type="http://schemas.openxmlformats.org/officeDocument/2006/relationships/tags" Target="../tags/tag1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tags" Target="../tags/tag121.xml"/><Relationship Id="rId7" Type="http://schemas.openxmlformats.org/officeDocument/2006/relationships/tags" Target="../tags/tag124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video" Target="file:///G:\&#32508;&#21512;&#39064;&#24211;\2020&#31179;&#29289;&#29702;&#20843;&#19978;&#35838;&#20214;&#38598;&#65288;&#23398;&#31185;&#32593;&#65289;\2020&#31179;&#29289;&#29702;&#20843;&#19978;&#35838;&#20214;02-03&#22768;&#38899;&#30340;&#21033;&#29992;\&#25970;&#30382;&#33180;&#34593;&#28891;&#25391;&#21160;.wmv" TargetMode="External"/><Relationship Id="rId5" Type="http://schemas.openxmlformats.org/officeDocument/2006/relationships/tags" Target="../tags/tag123.xml"/><Relationship Id="rId10" Type="http://schemas.openxmlformats.org/officeDocument/2006/relationships/image" Target="../media/image31.png"/><Relationship Id="rId4" Type="http://schemas.openxmlformats.org/officeDocument/2006/relationships/tags" Target="../tags/tag122.xml"/><Relationship Id="rId9" Type="http://schemas.openxmlformats.org/officeDocument/2006/relationships/image" Target="../media/image30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130.xml"/><Relationship Id="rId7" Type="http://schemas.openxmlformats.org/officeDocument/2006/relationships/image" Target="../media/image36.gif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image" Target="../media/image35.gif"/><Relationship Id="rId5" Type="http://schemas.openxmlformats.org/officeDocument/2006/relationships/image" Target="../media/image34.png"/><Relationship Id="rId4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75.xml"/><Relationship Id="rId7" Type="http://schemas.openxmlformats.org/officeDocument/2006/relationships/image" Target="../media/image3.png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6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2.xml"/><Relationship Id="rId1" Type="http://schemas.openxmlformats.org/officeDocument/2006/relationships/tags" Target="../tags/tag13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5" Type="http://schemas.openxmlformats.org/officeDocument/2006/relationships/image" Target="../media/image37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4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42.xml"/><Relationship Id="rId7" Type="http://schemas.openxmlformats.org/officeDocument/2006/relationships/image" Target="../media/image41.png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image" Target="../media/image40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146.xml"/><Relationship Id="rId7" Type="http://schemas.openxmlformats.org/officeDocument/2006/relationships/image" Target="../media/image43.pn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image" Target="../media/image4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7" Type="http://schemas.openxmlformats.org/officeDocument/2006/relationships/image" Target="../media/image14.png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91.xml"/><Relationship Id="rId7" Type="http://schemas.openxmlformats.org/officeDocument/2006/relationships/image" Target="../media/image15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93.xml"/><Relationship Id="rId4" Type="http://schemas.openxmlformats.org/officeDocument/2006/relationships/tags" Target="../tags/tag9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5" Type="http://schemas.openxmlformats.org/officeDocument/2006/relationships/image" Target="../media/image17.png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0825" y="908050"/>
            <a:ext cx="8281988" cy="129698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第二章  声现象</a:t>
            </a:r>
            <a:br>
              <a:rPr lang="zh-CN" altLang="en-US" sz="34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zh-CN" altLang="en-US" sz="49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第</a:t>
            </a:r>
            <a:r>
              <a:rPr lang="en-US" altLang="zh-CN" sz="49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49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节 声音的利用</a:t>
            </a:r>
          </a:p>
        </p:txBody>
      </p:sp>
      <p:sp>
        <p:nvSpPr>
          <p:cNvPr id="2052" name="Text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1925" y="376238"/>
            <a:ext cx="7069138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kumimoji="1" lang="zh-CN" altLang="en-US" sz="2000" b="1">
                <a:solidFill>
                  <a:srgbClr val="11111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义务教育教科书  物理  八年级  上册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 descr="声呐探知海洋深度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250825" y="476250"/>
            <a:ext cx="4083050" cy="54324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1267" name="Picture 5" descr="声呐获得水中鱼群的位置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4667250" y="476250"/>
            <a:ext cx="4225925" cy="54006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1268" name="Text 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42988" y="6092825"/>
            <a:ext cx="2592387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声呐测绘</a:t>
            </a:r>
          </a:p>
        </p:txBody>
      </p:sp>
      <p:sp>
        <p:nvSpPr>
          <p:cNvPr id="11269" name="Text 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76825" y="6092825"/>
            <a:ext cx="25923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声呐捕鱼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9" descr="cc1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95288" y="260350"/>
            <a:ext cx="8137525" cy="56165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2291" name="Rectangle 1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95513" y="6092825"/>
            <a:ext cx="36004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声呐探测敌舰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161030~1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787900" y="3860800"/>
            <a:ext cx="4140200" cy="27162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3315" name="Picture 6" descr="201205~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79388" y="476250"/>
            <a:ext cx="5327650" cy="356393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3316" name="Rectangle 1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68313" y="5516563"/>
            <a:ext cx="287972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超声导盲仪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539750" y="765175"/>
            <a:ext cx="7632700" cy="498792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4339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339975" y="5949950"/>
            <a:ext cx="32893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chemeClr val="tx2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倒车雷达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1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39750" y="620713"/>
            <a:ext cx="8424863" cy="6035675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5363" name="Rectangle 21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274638"/>
            <a:ext cx="6707188" cy="777875"/>
          </a:xfrm>
        </p:spPr>
        <p:txBody>
          <a:bodyPr/>
          <a:lstStyle/>
          <a:p>
            <a:pPr algn="l" eaLnBrk="1" hangingPunct="1"/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②B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超</a:t>
            </a:r>
          </a:p>
        </p:txBody>
      </p:sp>
      <p:pic>
        <p:nvPicPr>
          <p:cNvPr id="15364" name="Picture 4" descr="E:\物理素材 GIF动画\GIF02声现象\B超 心脏.gif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5072063" y="571500"/>
            <a:ext cx="3905250" cy="335756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D:\物理素材 GIF动画\超声测速01.gif"/>
          <p:cNvPicPr>
            <a:picLocks noChangeAspect="1" noChangeArrowheads="1" noCrop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619250" y="404813"/>
            <a:ext cx="7056438" cy="4552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" name="Picture 4" descr="648439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95288" y="3644900"/>
            <a:ext cx="2879725" cy="2592388"/>
          </a:xfrm>
          <a:prstGeom prst="rect">
            <a:avLst/>
          </a:prstGeom>
          <a:noFill/>
          <a:ln w="57150">
            <a:solidFill>
              <a:srgbClr val="FF0066"/>
            </a:solidFill>
            <a:miter lim="800000"/>
          </a:ln>
        </p:spPr>
      </p:pic>
      <p:sp>
        <p:nvSpPr>
          <p:cNvPr id="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708400" y="5895975"/>
            <a:ext cx="3671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超声波测速仪（交警）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68313" y="333375"/>
            <a:ext cx="6408737" cy="809625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③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超声波检测：</a:t>
            </a:r>
          </a:p>
        </p:txBody>
      </p:sp>
      <p:pic>
        <p:nvPicPr>
          <p:cNvPr id="196610" name="Picture 2" descr="1f4b6735-7521-4746-b29c-bca2979f7b67"/>
          <p:cNvPicPr>
            <a:picLocks noGrp="1" noChangeAspect="1" noChangeArrowheads="1"/>
          </p:cNvPicPr>
          <p:nvPr>
            <p:ph sz="half" idx="4294967295"/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55650" y="1412875"/>
            <a:ext cx="2809875" cy="2189163"/>
          </a:xfrm>
          <a:noFill/>
          <a:ln w="57150">
            <a:solidFill>
              <a:srgbClr val="FF0066"/>
            </a:solidFill>
          </a:ln>
        </p:spPr>
      </p:pic>
      <p:pic>
        <p:nvPicPr>
          <p:cNvPr id="196611" name="Picture 3" descr="cgp_040327_07"/>
          <p:cNvPicPr>
            <a:picLocks noGrp="1" noChangeAspect="1" noChangeArrowheads="1"/>
          </p:cNvPicPr>
          <p:nvPr>
            <p:ph sz="quarter" idx="4294967295"/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356100" y="1412875"/>
            <a:ext cx="3087688" cy="3384550"/>
          </a:xfrm>
          <a:noFill/>
          <a:ln w="57150">
            <a:solidFill>
              <a:srgbClr val="FF0066"/>
            </a:solidFill>
          </a:ln>
        </p:spPr>
      </p:pic>
      <p:sp>
        <p:nvSpPr>
          <p:cNvPr id="196614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16463" y="4941888"/>
            <a:ext cx="2951162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超声波测厚仪 </a:t>
            </a:r>
          </a:p>
        </p:txBody>
      </p:sp>
      <p:sp>
        <p:nvSpPr>
          <p:cNvPr id="196615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559175" y="1412875"/>
            <a:ext cx="615950" cy="2592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r>
              <a:rPr lang="zh-CN" altLang="en-US" sz="28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超声波探伤仪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6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6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196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4" grpId="0"/>
      <p:bldP spid="1966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2" descr="2012版人教版标准图标 演示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323850" y="188913"/>
            <a:ext cx="685800" cy="6858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8435" name="Rectangle 15"/>
          <p:cNvSpPr>
            <a:spLocks noGrp="1" noChangeArrowheads="1"/>
          </p:cNvSpPr>
          <p:nvPr>
            <p:ph type="body" sz="half" idx="1"/>
            <p:custDataLst>
              <p:tags r:id="rId2"/>
            </p:custDataLst>
          </p:nvPr>
        </p:nvSpPr>
        <p:spPr>
          <a:xfrm>
            <a:off x="1258888" y="188913"/>
            <a:ext cx="5903912" cy="574675"/>
          </a:xfrm>
        </p:spPr>
        <p:txBody>
          <a:bodyPr/>
          <a:lstStyle/>
          <a:p>
            <a:pPr eaLnBrk="1" hangingPunct="1">
              <a:buClr>
                <a:schemeClr val="bg1"/>
              </a:buClr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敲橡皮膜，你看到火焰有什么现象？</a:t>
            </a:r>
          </a:p>
        </p:txBody>
      </p:sp>
      <p:sp>
        <p:nvSpPr>
          <p:cNvPr id="147475" name="AutoShape 19">
            <a:hlinkClick r:id="" action="ppaction://noaction" highlightClick="1"/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49850" y="6165850"/>
            <a:ext cx="863600" cy="358775"/>
          </a:xfrm>
          <a:prstGeom prst="actionButtonBlank">
            <a:avLst/>
          </a:prstGeom>
          <a:solidFill>
            <a:srgbClr val="99CCFF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1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播放</a:t>
            </a:r>
          </a:p>
        </p:txBody>
      </p:sp>
      <p:sp>
        <p:nvSpPr>
          <p:cNvPr id="147476" name="AutoShape 20">
            <a:hlinkClick r:id="" action="ppaction://noaction" highlightClick="1"/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86475" y="6165850"/>
            <a:ext cx="863600" cy="358775"/>
          </a:xfrm>
          <a:prstGeom prst="actionButtonBlank">
            <a:avLst/>
          </a:prstGeom>
          <a:solidFill>
            <a:srgbClr val="99CCFF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1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暂停</a:t>
            </a:r>
          </a:p>
        </p:txBody>
      </p:sp>
      <p:sp>
        <p:nvSpPr>
          <p:cNvPr id="147477" name="AutoShape 21">
            <a:hlinkClick r:id="" action="ppaction://noaction" highlightClick="1"/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021513" y="6165850"/>
            <a:ext cx="863600" cy="358775"/>
          </a:xfrm>
          <a:prstGeom prst="actionButtonBlank">
            <a:avLst/>
          </a:prstGeom>
          <a:solidFill>
            <a:srgbClr val="99CCFF"/>
          </a:solidFill>
          <a:ln w="9525">
            <a:noFill/>
            <a:miter lim="800000"/>
          </a:ln>
        </p:spPr>
        <p:txBody>
          <a:bodyPr wrap="none" anchor="ctr"/>
          <a:lstStyle/>
          <a:p>
            <a:pPr algn="ctr" eaLnBrk="0" hangingPunct="0"/>
            <a:r>
              <a:rPr lang="zh-CN" altLang="en-US" sz="1400" b="1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停止</a:t>
            </a:r>
          </a:p>
        </p:txBody>
      </p:sp>
      <p:pic>
        <p:nvPicPr>
          <p:cNvPr id="9" name="敲皮膜蜡烛振动.wmv">
            <a:hlinkClick r:id="" action="ppaction://media"/>
          </p:cNvPr>
          <p:cNvPicPr>
            <a:picLocks noRot="1" noChangeAspect="1"/>
          </p:cNvPicPr>
          <p:nvPr>
            <a:videoFile r:link="rId6"/>
            <p:custDataLst>
              <p:tags r:id="rId7"/>
            </p:custDataLst>
            <p:extLst/>
          </p:nvPr>
        </p:nvPicPr>
        <p:blipFill>
          <a:blip r:embed="rId10"/>
          <a:stretch>
            <a:fillRect/>
          </a:stretch>
        </p:blipFill>
        <p:spPr>
          <a:xfrm>
            <a:off x="714348" y="1000108"/>
            <a:ext cx="7715304" cy="49071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47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475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474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47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474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21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7477"/>
                  </p:tgtEl>
                </p:cond>
              </p:nextCondLst>
            </p:seq>
            <p:video>
              <p:cMediaNode>
                <p:cTn id="2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5" descr="u=2505849837,3303746723&amp;fm=21&amp;gp=0"/>
          <p:cNvSpPr>
            <a:spLocks noChangeAspect="1" noChangeArrowheads="1"/>
          </p:cNvSpPr>
          <p:nvPr>
            <p:custDataLst>
              <p:tags r:id="rId1"/>
            </p:custDataLst>
          </p:nvPr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9459" name="Picture 7" descr="60d27f6dtd8f40cb52986&amp;69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3924300" y="2852738"/>
            <a:ext cx="4746625" cy="35718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9460" name="Picture 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179388" y="188913"/>
            <a:ext cx="4968875" cy="34036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菁优网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85750" y="4357688"/>
            <a:ext cx="4443413" cy="2139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83" name="Picture 5" descr="E:\物理素材 GIF动画\GIF02声现象\超声波除垢清洗眼镜01.gif"/>
          <p:cNvPicPr>
            <a:picLocks noChangeAspect="1" noChangeArrowheads="1" noCrop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4786313" y="4071938"/>
            <a:ext cx="3810000" cy="22669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0484" name="Picture 6" descr="E:\物理素材 GIF动画\GIF02声现象\超声波加湿器02..jpg"/>
          <p:cNvPicPr>
            <a:picLocks noChangeAspect="1" noChangeArrowheads="1" noCrop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285750" y="214313"/>
            <a:ext cx="6429375" cy="36258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2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684213" y="3130550"/>
            <a:ext cx="4679950" cy="33337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5655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250825" y="0"/>
            <a:ext cx="3816350" cy="3059113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5659" name="Picture 11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4570413" y="44450"/>
            <a:ext cx="4105275" cy="307975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5660" name="Picture 1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/>
          <a:stretch>
            <a:fillRect/>
          </a:stretch>
        </p:blipFill>
        <p:spPr bwMode="auto">
          <a:xfrm>
            <a:off x="6048375" y="3141663"/>
            <a:ext cx="2555875" cy="33845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0825" y="188913"/>
            <a:ext cx="3754438" cy="561975"/>
          </a:xfrm>
        </p:spPr>
        <p:txBody>
          <a:bodyPr/>
          <a:lstStyle/>
          <a:p>
            <a:pPr eaLnBrk="1" hangingPunct="1"/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二、声与能量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68313" y="1125538"/>
            <a:ext cx="7561262" cy="5256212"/>
          </a:xfrm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．声音传递能量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．次声波传递能量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．超声波传递能量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）超声洗涤（清洗眼镜、钟表、精密仪器）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）超声波加湿器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）超声波体外碎石（超声波除结石）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4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）超声波钻孔切削</a:t>
            </a:r>
          </a:p>
          <a:p>
            <a:pPr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5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）超声波除尘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250825" y="260350"/>
            <a:ext cx="7561263" cy="490538"/>
          </a:xfrm>
        </p:spPr>
        <p:txBody>
          <a:bodyPr/>
          <a:lstStyle/>
          <a:p>
            <a:pPr algn="l" eaLnBrk="1" hangingPunct="1"/>
            <a:r>
              <a:rPr lang="zh-CN" altLang="en-US" sz="32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三、建筑设计上的声学（拓展）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395288" y="765175"/>
            <a:ext cx="8424862" cy="15113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建造原理是</a:t>
            </a:r>
            <a:r>
              <a:rPr lang="zh-CN" altLang="en-US" sz="2800" b="1" u="sng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声音的反射。</a:t>
            </a:r>
            <a:endParaRPr lang="zh-CN" altLang="en-US" sz="2800" b="1" smtClean="0"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）利用：</a:t>
            </a:r>
          </a:p>
          <a:p>
            <a:pPr lvl="1" eaLnBrk="1" hangingPunct="1">
              <a:lnSpc>
                <a:spcPct val="90000"/>
              </a:lnSpc>
              <a:buClr>
                <a:schemeClr val="bg1"/>
              </a:buClr>
              <a:buFontTx/>
              <a:buNone/>
            </a:pPr>
            <a:r>
              <a:rPr lang="zh-CN" altLang="en-US" b="1" u="sng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回音壁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zh-CN" altLang="en-US" b="1" u="sng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三音石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、</a:t>
            </a:r>
            <a:r>
              <a:rPr lang="zh-CN" altLang="en-US" b="1" u="sng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圜丘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pic>
        <p:nvPicPr>
          <p:cNvPr id="22532" name="Picture 4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250825" y="2276475"/>
            <a:ext cx="8569325" cy="43926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107950" y="260350"/>
            <a:ext cx="8785225" cy="54737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3555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203575" y="5805488"/>
            <a:ext cx="4681538" cy="706437"/>
          </a:xfrm>
        </p:spPr>
        <p:txBody>
          <a:bodyPr/>
          <a:lstStyle/>
          <a:p>
            <a:pPr eaLnBrk="1" hangingPunct="1"/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天坛的回音壁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23850" y="476250"/>
            <a:ext cx="8640763" cy="39608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4579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395288" y="4508500"/>
            <a:ext cx="8280400" cy="1944688"/>
          </a:xfrm>
        </p:spPr>
        <p:txBody>
          <a:bodyPr/>
          <a:lstStyle/>
          <a:p>
            <a:pPr algn="l" eaLnBrk="1" hangingPunct="1"/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①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人站在天坛回音壁圆形围墙内附近说话，声音多次反射，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听到回声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23850" y="188913"/>
            <a:ext cx="2879725" cy="20796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25603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79388" y="2276475"/>
            <a:ext cx="8713787" cy="252095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5604" name="Rectangle 6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3635375" y="274638"/>
            <a:ext cx="5051425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天坛的圜丘</a:t>
            </a:r>
          </a:p>
        </p:txBody>
      </p:sp>
      <p:sp>
        <p:nvSpPr>
          <p:cNvPr id="25605" name="Rectangle 7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79388" y="4941888"/>
            <a:ext cx="8507412" cy="143986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en-US" altLang="zh-CN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②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人站在天坛的圜丘中央台上说话，会感到声音特别洪亮，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原声加强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971550" y="2289175"/>
            <a:ext cx="6553200" cy="4379913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26627" name="Rectangle 5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179388" y="260350"/>
            <a:ext cx="8280400" cy="8509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）防止：剧院内墙燕子泥。</a:t>
            </a:r>
          </a:p>
        </p:txBody>
      </p:sp>
      <p:sp>
        <p:nvSpPr>
          <p:cNvPr id="26628" name="Rectangle 6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23850" y="1052513"/>
            <a:ext cx="8424863" cy="1439862"/>
          </a:xfrm>
        </p:spPr>
        <p:txBody>
          <a:bodyPr/>
          <a:lstStyle/>
          <a:p>
            <a:pPr eaLnBrk="1" hangingPunct="1">
              <a:buClr>
                <a:schemeClr val="bg1"/>
              </a:buClr>
            </a:pP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礼堂内墙壁都做成凹凸不平，像蜂窝状的，这样是为了</a:t>
            </a:r>
            <a:r>
              <a:rPr lang="zh-CN" altLang="en-US" sz="3600" b="1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减弱声波的反射</a:t>
            </a:r>
            <a:r>
              <a:rPr lang="zh-CN" altLang="en-US" sz="36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。</a:t>
            </a:r>
          </a:p>
        </p:txBody>
      </p:sp>
      <p:pic>
        <p:nvPicPr>
          <p:cNvPr id="26629" name="New picture" hidden="1"/>
          <p:cNvPicPr/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807700" y="11696700"/>
            <a:ext cx="469900" cy="355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6" name="Rectangle 4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147050" cy="1282700"/>
          </a:xfrm>
          <a:noFill/>
        </p:spPr>
        <p:txBody>
          <a:bodyPr/>
          <a:lstStyle/>
          <a:p>
            <a:pPr algn="l" eaLnBrk="1" hangingPunct="1"/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一、声与信息</a:t>
            </a:r>
            <a:b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</a:br>
            <a:r>
              <a:rPr lang="en-US" altLang="zh-CN" sz="3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sz="33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．声音可以传递信息</a:t>
            </a:r>
          </a:p>
        </p:txBody>
      </p:sp>
      <p:pic>
        <p:nvPicPr>
          <p:cNvPr id="192522" name="Picture 10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924300" y="1628775"/>
            <a:ext cx="4370388" cy="4824413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index0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79388" y="2466975"/>
            <a:ext cx="3405187" cy="4391025"/>
          </a:xfrm>
          <a:prstGeom prst="rect">
            <a:avLst/>
          </a:prstGeom>
          <a:noFill/>
          <a:ln w="57150">
            <a:noFill/>
            <a:miter lim="800000"/>
          </a:ln>
        </p:spPr>
      </p:pic>
      <p:pic>
        <p:nvPicPr>
          <p:cNvPr id="5123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3203575" y="333375"/>
            <a:ext cx="5761038" cy="3798888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5124" name="Rectangle 8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xfrm>
            <a:off x="4427538" y="4797425"/>
            <a:ext cx="2411412" cy="1143000"/>
          </a:xfrm>
        </p:spPr>
        <p:txBody>
          <a:bodyPr/>
          <a:lstStyle/>
          <a:p>
            <a:pPr eaLnBrk="1" hangingPunct="1"/>
            <a:r>
              <a:rPr lang="zh-CN" altLang="en-US" sz="40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望闻问切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924300" y="3500438"/>
            <a:ext cx="4897438" cy="32035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6147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79388" y="188913"/>
            <a:ext cx="4464050" cy="33432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95288" y="333375"/>
            <a:ext cx="8229600" cy="12969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2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．次声波可以传递信息</a:t>
            </a:r>
          </a:p>
        </p:txBody>
      </p:sp>
      <p:pic>
        <p:nvPicPr>
          <p:cNvPr id="7171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 bwMode="auto">
          <a:xfrm>
            <a:off x="323850" y="981075"/>
            <a:ext cx="8569325" cy="54006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4787900" y="188913"/>
            <a:ext cx="4210050" cy="626427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195" name="Picture 12" descr="20131216165232-132651116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 bwMode="auto">
          <a:xfrm>
            <a:off x="0" y="0"/>
            <a:ext cx="4714875" cy="3489325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8196" name="Picture 1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107950" y="3573463"/>
            <a:ext cx="4608513" cy="28797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sz="half" idx="1"/>
            <p:custDataLst>
              <p:tags r:id="rId1"/>
            </p:custDataLst>
          </p:nvPr>
        </p:nvSpPr>
        <p:spPr>
          <a:xfrm>
            <a:off x="468313" y="836613"/>
            <a:ext cx="5759450" cy="57626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1</a:t>
            </a:r>
            <a:r>
              <a:rPr lang="zh-CN" altLang="en-US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）回声定位：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xfrm>
            <a:off x="468313" y="188913"/>
            <a:ext cx="6624637" cy="652462"/>
          </a:xfrm>
        </p:spPr>
        <p:txBody>
          <a:bodyPr/>
          <a:lstStyle/>
          <a:p>
            <a:pPr algn="l" eaLnBrk="1" hangingPunct="1"/>
            <a:r>
              <a:rPr lang="en-US" altLang="zh-CN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3</a:t>
            </a:r>
            <a:r>
              <a:rPr lang="zh-CN" altLang="en-US" sz="34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．超声波传递信息</a:t>
            </a:r>
          </a:p>
        </p:txBody>
      </p:sp>
      <p:sp>
        <p:nvSpPr>
          <p:cNvPr id="62525" name="Rectangle 61"/>
          <p:cNvSpPr>
            <a:spLocks noGrp="1" noChangeArrowheads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5508625" y="1268413"/>
            <a:ext cx="3095625" cy="35290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chemeClr val="bg1"/>
              </a:buClr>
            </a:pPr>
            <a:r>
              <a:rPr lang="zh-CN" altLang="en-US" sz="31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根据回声到来的方位和时间，确定目标的位置。</a:t>
            </a:r>
          </a:p>
        </p:txBody>
      </p:sp>
      <p:pic>
        <p:nvPicPr>
          <p:cNvPr id="9221" name="Picture 8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 bwMode="auto">
          <a:xfrm>
            <a:off x="611188" y="1484313"/>
            <a:ext cx="4608512" cy="21209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9222" name="Picture 8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/>
          <a:stretch>
            <a:fillRect/>
          </a:stretch>
        </p:blipFill>
        <p:spPr bwMode="auto">
          <a:xfrm>
            <a:off x="250825" y="3644900"/>
            <a:ext cx="5106988" cy="3094038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5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2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algn="l" eaLnBrk="1" hangingPunct="1"/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（</a:t>
            </a:r>
            <a:r>
              <a:rPr lang="en-US" altLang="zh-CN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2</a:t>
            </a:r>
            <a:r>
              <a:rPr lang="zh-CN" altLang="en-US" sz="3800" b="1" smtClean="0"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）应用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 bwMode="auto">
          <a:xfrm>
            <a:off x="101600" y="908050"/>
            <a:ext cx="8964613" cy="5689600"/>
          </a:xfrm>
          <a:prstGeom prst="rect">
            <a:avLst/>
          </a:prstGeom>
          <a:noFill/>
          <a:ln w="9525">
            <a:noFill/>
            <a:miter lim="800000"/>
          </a:ln>
        </p:spPr>
      </p:pic>
      <p:sp>
        <p:nvSpPr>
          <p:cNvPr id="10244" name="Rectangle 4"/>
          <p:cNvSpPr>
            <a:spLocks noGrp="1" noChangeArrowheads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914400" y="1341438"/>
            <a:ext cx="3657600" cy="1150937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b="1" smtClean="0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①</a:t>
            </a:r>
            <a:r>
              <a:rPr lang="zh-CN" altLang="en-US" sz="4000" b="1" smtClean="0">
                <a:solidFill>
                  <a:schemeClr val="bg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声呐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9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3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6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4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2976</TotalTime>
  <Words>261</Words>
  <Application>Microsoft Office PowerPoint</Application>
  <PresentationFormat>全屏显示(4:3)</PresentationFormat>
  <Paragraphs>44</Paragraphs>
  <Slides>25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默认设计模板</vt:lpstr>
      <vt:lpstr>第二章  声现象 第3节 声音的利用</vt:lpstr>
      <vt:lpstr>PowerPoint 演示文稿</vt:lpstr>
      <vt:lpstr>一、声与信息 1．声音可以传递信息</vt:lpstr>
      <vt:lpstr>望闻问切</vt:lpstr>
      <vt:lpstr>PowerPoint 演示文稿</vt:lpstr>
      <vt:lpstr>PowerPoint 演示文稿</vt:lpstr>
      <vt:lpstr>PowerPoint 演示文稿</vt:lpstr>
      <vt:lpstr>3．超声波传递信息</vt:lpstr>
      <vt:lpstr>（2）应用</vt:lpstr>
      <vt:lpstr>PowerPoint 演示文稿</vt:lpstr>
      <vt:lpstr>PowerPoint 演示文稿</vt:lpstr>
      <vt:lpstr>PowerPoint 演示文稿</vt:lpstr>
      <vt:lpstr>PowerPoint 演示文稿</vt:lpstr>
      <vt:lpstr>②B超</vt:lpstr>
      <vt:lpstr>PowerPoint 演示文稿</vt:lpstr>
      <vt:lpstr>③超声波检测：</vt:lpstr>
      <vt:lpstr>PowerPoint 演示文稿</vt:lpstr>
      <vt:lpstr>PowerPoint 演示文稿</vt:lpstr>
      <vt:lpstr>PowerPoint 演示文稿</vt:lpstr>
      <vt:lpstr>二、声与能量</vt:lpstr>
      <vt:lpstr>三、建筑设计上的声学（拓展）</vt:lpstr>
      <vt:lpstr>天坛的回音壁</vt:lpstr>
      <vt:lpstr>①人站在天坛回音壁圆形围墙内附近说话，声音多次反射，听到回声。</vt:lpstr>
      <vt:lpstr>天坛的圜丘</vt:lpstr>
      <vt:lpstr>（2）防止：剧院内墙燕子泥。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  声现象 第3节 声音的利用</dc:title>
  <cp:lastModifiedBy>lenovo</cp:lastModifiedBy>
  <cp:revision>1</cp:revision>
  <dcterms:created xsi:type="dcterms:W3CDTF">2012-06-20T06:14:42Z</dcterms:created>
  <dcterms:modified xsi:type="dcterms:W3CDTF">2020-11-11T02:31:40Z</dcterms:modified>
</cp:coreProperties>
</file>