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73" r:id="rId2"/>
    <p:sldId id="299" r:id="rId3"/>
    <p:sldId id="285" r:id="rId4"/>
    <p:sldId id="308" r:id="rId5"/>
    <p:sldId id="298" r:id="rId6"/>
    <p:sldId id="309" r:id="rId7"/>
    <p:sldId id="310" r:id="rId8"/>
    <p:sldId id="311" r:id="rId9"/>
    <p:sldId id="312" r:id="rId10"/>
    <p:sldId id="326" r:id="rId11"/>
    <p:sldId id="301" r:id="rId12"/>
    <p:sldId id="300" r:id="rId13"/>
    <p:sldId id="313" r:id="rId14"/>
    <p:sldId id="314" r:id="rId15"/>
    <p:sldId id="315" r:id="rId16"/>
    <p:sldId id="303" r:id="rId17"/>
    <p:sldId id="316" r:id="rId18"/>
    <p:sldId id="302" r:id="rId19"/>
    <p:sldId id="307" r:id="rId20"/>
    <p:sldId id="317" r:id="rId21"/>
    <p:sldId id="319" r:id="rId22"/>
    <p:sldId id="320" r:id="rId23"/>
    <p:sldId id="321" r:id="rId24"/>
    <p:sldId id="322" r:id="rId25"/>
    <p:sldId id="325" r:id="rId26"/>
    <p:sldId id="323" r:id="rId27"/>
    <p:sldId id="324" r:id="rId2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9E8A"/>
    <a:srgbClr val="62BFAA"/>
    <a:srgbClr val="45A994"/>
    <a:srgbClr val="006762"/>
    <a:srgbClr val="CCEAE4"/>
    <a:srgbClr val="B5E1D8"/>
    <a:srgbClr val="3A3A3A"/>
    <a:srgbClr val="6ABC6E"/>
    <a:srgbClr val="99CA6C"/>
    <a:srgbClr val="006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58" autoAdjust="0"/>
    <p:restoredTop sz="98120" autoAdjust="0"/>
  </p:normalViewPr>
  <p:slideViewPr>
    <p:cSldViewPr snapToGrid="0">
      <p:cViewPr varScale="1">
        <p:scale>
          <a:sx n="150" d="100"/>
          <a:sy n="150" d="100"/>
        </p:scale>
        <p:origin x="-960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CD3C4-6B98-4A67-815F-F0B5C4B3F82D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C8234-9F36-4217-8CB7-C38B8802845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316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280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6970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8323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412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0377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299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7765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255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673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8130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709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442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80A6C559-DA15-4C3F-8A8E-5BE44F54E11B}"/>
              </a:ext>
            </a:extLst>
          </p:cNvPr>
          <p:cNvSpPr txBox="1"/>
          <p:nvPr/>
        </p:nvSpPr>
        <p:spPr>
          <a:xfrm>
            <a:off x="2381497" y="1895527"/>
            <a:ext cx="4740648" cy="681139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600" b="1" spc="100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第一章</a:t>
            </a:r>
            <a:r>
              <a:rPr lang="zh-CN" altLang="en-US" sz="3600" b="1" spc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走进</a:t>
            </a: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物理世界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文本框 5">
            <a:extLst>
              <a:ext uri="{FF2B5EF4-FFF2-40B4-BE49-F238E27FC236}">
                <a16:creationId xmlns:a16="http://schemas.microsoft.com/office/drawing/2014/main" xmlns="" id="{AC661369-7F35-4FB2-A688-71209A56C55B}"/>
              </a:ext>
            </a:extLst>
          </p:cNvPr>
          <p:cNvSpPr txBox="1"/>
          <p:nvPr/>
        </p:nvSpPr>
        <p:spPr>
          <a:xfrm>
            <a:off x="6629518" y="341967"/>
            <a:ext cx="2146742" cy="338554"/>
          </a:xfrm>
          <a:prstGeom prst="rect">
            <a:avLst/>
          </a:prstGeom>
          <a:noFill/>
          <a:effectLst>
            <a:outerShdw sx="1000" sy="1000" algn="ctr" rotWithShape="0">
              <a:srgbClr val="000000"/>
            </a:outerShdw>
          </a:effectLst>
        </p:spPr>
        <p:txBody>
          <a:bodyPr wrap="none" rtlCol="0">
            <a:spAutoFit/>
          </a:bodyPr>
          <a:lstStyle/>
          <a:p>
            <a:pPr algn="r"/>
            <a:r>
              <a:rPr lang="zh-CN" altLang="en-US" sz="1600" spc="100" dirty="0" smtClean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第一篇</a:t>
            </a:r>
            <a:r>
              <a:rPr lang="zh-CN" altLang="en-US" sz="1600" spc="100" dirty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1600" spc="100" dirty="0" smtClean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考点过关篇</a:t>
            </a:r>
            <a:endParaRPr lang="zh-CN" altLang="en-US" sz="1600" spc="100" dirty="0">
              <a:solidFill>
                <a:schemeClr val="tx1">
                  <a:alpha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2574358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矩形 31"/>
          <p:cNvSpPr/>
          <p:nvPr/>
        </p:nvSpPr>
        <p:spPr>
          <a:xfrm>
            <a:off x="818446" y="356034"/>
            <a:ext cx="78299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dirty="0" smtClean="0"/>
              <a:t>如图</a:t>
            </a:r>
            <a:r>
              <a:rPr lang="en-US" dirty="0" smtClean="0"/>
              <a:t>1-4</a:t>
            </a:r>
            <a:r>
              <a:rPr lang="zh-CN" altLang="en-US" dirty="0" smtClean="0"/>
              <a:t>所示是测量铅笔长度的方法，图中视线正确的是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，刻度尺的分度值是</a:t>
            </a:r>
            <a:r>
              <a:rPr lang="zh-CN" altLang="en-US" u="sng" dirty="0" smtClean="0"/>
              <a:t>　　     　</a:t>
            </a:r>
            <a:r>
              <a:rPr lang="zh-CN" altLang="en-US" dirty="0" smtClean="0"/>
              <a:t>，铅笔的长度是</a:t>
            </a:r>
            <a:r>
              <a:rPr lang="zh-CN" altLang="en-US" u="sng" dirty="0" smtClean="0"/>
              <a:t>　　　</a:t>
            </a:r>
            <a:r>
              <a:rPr lang="en-US" dirty="0" smtClean="0"/>
              <a:t>cm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6964100" y="326525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2156838" y="736429"/>
            <a:ext cx="939480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0.1cm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4740589" y="763389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9.50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3" name="G3.EPS" descr="id:2147498834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52930" y="1346077"/>
            <a:ext cx="6489132" cy="1659881"/>
          </a:xfrm>
          <a:prstGeom prst="rect">
            <a:avLst/>
          </a:prstGeom>
        </p:spPr>
      </p:pic>
      <p:sp>
        <p:nvSpPr>
          <p:cNvPr id="34" name="矩形 33"/>
          <p:cNvSpPr/>
          <p:nvPr/>
        </p:nvSpPr>
        <p:spPr>
          <a:xfrm>
            <a:off x="3994761" y="3384024"/>
            <a:ext cx="6527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1-4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185216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突破一　正确记录长度测量结果</a:t>
            </a:r>
            <a:endParaRPr lang="zh-CN" altLang="en-US" sz="2000" dirty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6718" y="729830"/>
            <a:ext cx="7934143" cy="17346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突破金钥匙</a:t>
            </a:r>
            <a:r>
              <a:rPr lang="en-US" altLang="zh-CN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　　测量结果包括数值和单位，数值包括准确值和估计值，估计值指的是估读到分度值的下一位，没有估计值的测量结果是错误的。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　　注：初中阶段，刻度尺是唯一一个需要估读两测量的工具。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831273" y="346365"/>
            <a:ext cx="7917872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例１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如图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1-5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所示，物体的长度是</a:t>
            </a:r>
            <a:r>
              <a:rPr lang="zh-CN" altLang="en-US" u="sng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        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cm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pic>
        <p:nvPicPr>
          <p:cNvPr id="7168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2970" y="1090980"/>
            <a:ext cx="4374139" cy="1687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" name="TextBox 33"/>
          <p:cNvSpPr txBox="1"/>
          <p:nvPr/>
        </p:nvSpPr>
        <p:spPr>
          <a:xfrm>
            <a:off x="4081763" y="2899330"/>
            <a:ext cx="931451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图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1-5</a:t>
            </a:r>
            <a:endParaRPr lang="zh-CN" altLang="en-US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4412989" y="301662"/>
            <a:ext cx="2565725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  <a:latin typeface="+mn-ea"/>
              </a:rPr>
              <a:t>2</a:t>
            </a:r>
            <a:r>
              <a:rPr lang="en-US" b="1" i="1" dirty="0" smtClean="0">
                <a:solidFill>
                  <a:srgbClr val="C00000"/>
                </a:solidFill>
                <a:latin typeface="+mn-ea"/>
              </a:rPr>
              <a:t>.</a:t>
            </a:r>
            <a:r>
              <a:rPr lang="en-US" b="1" dirty="0" smtClean="0">
                <a:solidFill>
                  <a:srgbClr val="C00000"/>
                </a:solidFill>
                <a:latin typeface="+mn-ea"/>
              </a:rPr>
              <a:t>64</a:t>
            </a:r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（</a:t>
            </a:r>
            <a:r>
              <a:rPr lang="en-US" b="1" dirty="0" smtClean="0">
                <a:solidFill>
                  <a:srgbClr val="C00000"/>
                </a:solidFill>
                <a:latin typeface="+mn-ea"/>
              </a:rPr>
              <a:t>2</a:t>
            </a:r>
            <a:r>
              <a:rPr lang="en-US" b="1" i="1" dirty="0" smtClean="0">
                <a:solidFill>
                  <a:srgbClr val="C00000"/>
                </a:solidFill>
                <a:latin typeface="+mn-ea"/>
              </a:rPr>
              <a:t>.</a:t>
            </a:r>
            <a:r>
              <a:rPr lang="en-US" b="1" dirty="0" smtClean="0">
                <a:solidFill>
                  <a:srgbClr val="C00000"/>
                </a:solidFill>
                <a:latin typeface="+mn-ea"/>
              </a:rPr>
              <a:t>61</a:t>
            </a:r>
            <a:r>
              <a:rPr lang="en-US" b="1" i="1" dirty="0" smtClean="0">
                <a:solidFill>
                  <a:srgbClr val="C00000"/>
                </a:solidFill>
                <a:latin typeface="+mn-ea"/>
              </a:rPr>
              <a:t>~</a:t>
            </a:r>
            <a:r>
              <a:rPr lang="en-US" b="1" dirty="0" smtClean="0">
                <a:solidFill>
                  <a:srgbClr val="C00000"/>
                </a:solidFill>
                <a:latin typeface="+mn-ea"/>
              </a:rPr>
              <a:t>2</a:t>
            </a:r>
            <a:r>
              <a:rPr lang="en-US" b="1" i="1" dirty="0" smtClean="0">
                <a:solidFill>
                  <a:srgbClr val="C00000"/>
                </a:solidFill>
                <a:latin typeface="+mn-ea"/>
              </a:rPr>
              <a:t>.</a:t>
            </a:r>
            <a:r>
              <a:rPr lang="en-US" b="1" dirty="0" smtClean="0">
                <a:solidFill>
                  <a:srgbClr val="C00000"/>
                </a:solidFill>
                <a:latin typeface="+mn-ea"/>
              </a:rPr>
              <a:t>65</a:t>
            </a:r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均可）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185216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突破二　停表的读数</a:t>
            </a:r>
            <a:endParaRPr lang="zh-CN" altLang="en-US" sz="2000" b="1" dirty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6719" y="729830"/>
            <a:ext cx="5584592" cy="29811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</a:rPr>
              <a:t>【</a:t>
            </a:r>
            <a:r>
              <a:rPr lang="zh-CN" altLang="en-US" b="1" dirty="0" smtClean="0">
                <a:solidFill>
                  <a:srgbClr val="409E8A"/>
                </a:solidFill>
              </a:rPr>
              <a:t>突破金钥匙</a:t>
            </a:r>
            <a:r>
              <a:rPr lang="en-US" altLang="zh-CN" b="1" dirty="0" smtClean="0">
                <a:solidFill>
                  <a:srgbClr val="409E8A"/>
                </a:solidFill>
              </a:rPr>
              <a:t>】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　　如图</a:t>
            </a:r>
            <a:r>
              <a:rPr lang="en-US" dirty="0" smtClean="0"/>
              <a:t>1-6</a:t>
            </a:r>
            <a:r>
              <a:rPr lang="zh-CN" altLang="en-US" dirty="0" smtClean="0"/>
              <a:t>所示，首先明确机械停表小表盘的短针是分针，转一周是</a:t>
            </a:r>
            <a:r>
              <a:rPr lang="en-US" dirty="0" smtClean="0"/>
              <a:t>15 min</a:t>
            </a:r>
            <a:r>
              <a:rPr lang="zh-CN" altLang="en-US" dirty="0" smtClean="0"/>
              <a:t>；大表盘的长针是秒针，转一周是</a:t>
            </a:r>
            <a:r>
              <a:rPr lang="en-US" dirty="0" smtClean="0"/>
              <a:t>30 s</a:t>
            </a:r>
            <a:r>
              <a:rPr lang="zh-CN" altLang="en-US" dirty="0" smtClean="0"/>
              <a:t>。然后根据小表盘短针的位置读停表长针的第一圈或第二圈，当分针在前</a:t>
            </a:r>
            <a:r>
              <a:rPr lang="en-US" dirty="0" smtClean="0"/>
              <a:t>0.5 min</a:t>
            </a:r>
            <a:r>
              <a:rPr lang="zh-CN" altLang="en-US" dirty="0" smtClean="0"/>
              <a:t>内时，秒针在</a:t>
            </a:r>
            <a:r>
              <a:rPr lang="en-US" dirty="0" smtClean="0"/>
              <a:t>0~30 s</a:t>
            </a:r>
            <a:r>
              <a:rPr lang="zh-CN" altLang="en-US" dirty="0" smtClean="0"/>
              <a:t>内读数；当分针在后</a:t>
            </a:r>
            <a:r>
              <a:rPr lang="en-US" dirty="0" smtClean="0"/>
              <a:t>0.5 min</a:t>
            </a:r>
            <a:r>
              <a:rPr lang="zh-CN" altLang="en-US" dirty="0" smtClean="0"/>
              <a:t>内时，秒针在</a:t>
            </a:r>
            <a:r>
              <a:rPr lang="en-US" dirty="0" smtClean="0"/>
              <a:t>30~60 s</a:t>
            </a:r>
            <a:r>
              <a:rPr lang="zh-CN" altLang="en-US" dirty="0" smtClean="0"/>
              <a:t>内读数。不用估读到分度值的下一位。</a:t>
            </a:r>
          </a:p>
        </p:txBody>
      </p:sp>
      <p:pic>
        <p:nvPicPr>
          <p:cNvPr id="9" name="TWZL1.EPS" descr="id:2147498876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5595" y="3813353"/>
            <a:ext cx="4550200" cy="727116"/>
          </a:xfrm>
          <a:prstGeom prst="rect">
            <a:avLst/>
          </a:prstGeom>
        </p:spPr>
      </p:pic>
      <p:pic>
        <p:nvPicPr>
          <p:cNvPr id="10" name="19LZ150.EPS" descr="id:2147498883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92597" y="881650"/>
            <a:ext cx="2297733" cy="2881053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7115378" y="4140988"/>
            <a:ext cx="7841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图</a:t>
            </a:r>
            <a:r>
              <a:rPr lang="en-US" dirty="0" smtClean="0"/>
              <a:t>1-6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817625" y="346365"/>
            <a:ext cx="7917872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</a:t>
            </a:r>
            <a:r>
              <a:rPr lang="en-US" b="1" dirty="0" smtClean="0">
                <a:solidFill>
                  <a:srgbClr val="409E8A"/>
                </a:solidFill>
              </a:rPr>
              <a:t>2</a:t>
            </a:r>
            <a:r>
              <a:rPr lang="en-US" dirty="0" smtClean="0"/>
              <a:t>  </a:t>
            </a:r>
            <a:r>
              <a:rPr lang="zh-CN" altLang="en-US" dirty="0" smtClean="0"/>
              <a:t>如图</a:t>
            </a:r>
            <a:r>
              <a:rPr lang="en-US" dirty="0" smtClean="0"/>
              <a:t>1-7</a:t>
            </a:r>
            <a:r>
              <a:rPr lang="zh-CN" altLang="en-US" dirty="0" smtClean="0"/>
              <a:t>所示，停表的读数为</a:t>
            </a:r>
            <a:r>
              <a:rPr lang="zh-CN" altLang="en-US" u="sng" dirty="0" smtClean="0"/>
              <a:t>　　　　</a:t>
            </a:r>
            <a:r>
              <a:rPr lang="en-US" dirty="0" smtClean="0"/>
              <a:t>min</a:t>
            </a:r>
            <a:r>
              <a:rPr lang="zh-CN" altLang="en-US" u="sng" dirty="0" smtClean="0"/>
              <a:t>　　　　</a:t>
            </a:r>
            <a:r>
              <a:rPr lang="en-US" dirty="0" smtClean="0"/>
              <a:t>s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218398" y="4255164"/>
            <a:ext cx="931451" cy="35778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图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1-7</a:t>
            </a:r>
            <a:endParaRPr lang="zh-CN" altLang="en-US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4613475" y="299294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18LW1.EPS" descr="id:2147498897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32088" y="1007930"/>
            <a:ext cx="3937181" cy="3174264"/>
          </a:xfrm>
          <a:prstGeom prst="rect">
            <a:avLst/>
          </a:prstGeom>
        </p:spPr>
      </p:pic>
      <p:sp>
        <p:nvSpPr>
          <p:cNvPr id="11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5770942" y="318197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40.6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812089" y="180110"/>
            <a:ext cx="7917872" cy="53436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409E8A"/>
                </a:solidFill>
              </a:rPr>
              <a:t>突破三　减小误差的方法 </a:t>
            </a:r>
            <a:r>
              <a:rPr lang="en-US" altLang="zh-CN" sz="2000" b="1" dirty="0" smtClean="0">
                <a:solidFill>
                  <a:srgbClr val="409E8A"/>
                </a:solidFill>
              </a:rPr>
              <a:t>—— </a:t>
            </a:r>
            <a:r>
              <a:rPr lang="zh-CN" altLang="en-US" sz="2000" b="1" dirty="0" smtClean="0">
                <a:solidFill>
                  <a:srgbClr val="409E8A"/>
                </a:solidFill>
              </a:rPr>
              <a:t>多次测量求平均值</a:t>
            </a:r>
            <a:endParaRPr lang="zh-CN" altLang="en-US" sz="2000" b="1" dirty="0" smtClean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13448" y="758524"/>
            <a:ext cx="7919471" cy="258532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</a:rPr>
              <a:t>【</a:t>
            </a:r>
            <a:r>
              <a:rPr lang="zh-CN" altLang="en-US" b="1" dirty="0" smtClean="0">
                <a:solidFill>
                  <a:srgbClr val="409E8A"/>
                </a:solidFill>
              </a:rPr>
              <a:t>突破金钥匙</a:t>
            </a:r>
            <a:r>
              <a:rPr lang="en-US" altLang="zh-CN" b="1" dirty="0" smtClean="0">
                <a:solidFill>
                  <a:srgbClr val="409E8A"/>
                </a:solidFill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　　</a:t>
            </a:r>
            <a:r>
              <a:rPr lang="en-US" dirty="0" smtClean="0"/>
              <a:t>①</a:t>
            </a:r>
            <a:r>
              <a:rPr lang="zh-CN" altLang="en-US" dirty="0" smtClean="0"/>
              <a:t>对比多次测量值中的准确值判断有无错误数据，若有则舍去；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       ②</a:t>
            </a:r>
            <a:r>
              <a:rPr lang="zh-CN" altLang="en-US" dirty="0" smtClean="0"/>
              <a:t>求出多次正确测量值的平均值。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注意：实际求解平均值的小数位数通常会比测量值的位数多，此时计算平均值时，其有效数字的位数要比测量值的位数多取一位，然后用“四舍五入法”去掉它。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831273" y="353293"/>
            <a:ext cx="7839761" cy="210127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+mn-ea"/>
              </a:rPr>
              <a:t>例</a:t>
            </a:r>
            <a:r>
              <a:rPr lang="en-US" b="1" dirty="0" smtClean="0">
                <a:solidFill>
                  <a:srgbClr val="409E8A"/>
                </a:solidFill>
                <a:latin typeface="+mn-ea"/>
              </a:rPr>
              <a:t>3 </a:t>
            </a:r>
            <a:r>
              <a:rPr lang="en-US" altLang="zh-CN" dirty="0" smtClean="0">
                <a:solidFill>
                  <a:srgbClr val="409E8A"/>
                </a:solidFill>
                <a:latin typeface="+mn-ea"/>
              </a:rPr>
              <a:t>【</a:t>
            </a:r>
            <a:r>
              <a:rPr lang="en-US" dirty="0" smtClean="0">
                <a:solidFill>
                  <a:srgbClr val="409E8A"/>
                </a:solidFill>
                <a:latin typeface="+mn-ea"/>
              </a:rPr>
              <a:t>2018</a:t>
            </a:r>
            <a:r>
              <a:rPr lang="en-US" altLang="zh-CN" dirty="0" smtClean="0">
                <a:solidFill>
                  <a:srgbClr val="409E8A"/>
                </a:solidFill>
                <a:latin typeface="+mn-ea"/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  <a:latin typeface="+mn-ea"/>
              </a:rPr>
              <a:t>柳州模拟</a:t>
            </a:r>
            <a:r>
              <a:rPr lang="en-US" altLang="zh-CN" dirty="0" smtClean="0">
                <a:solidFill>
                  <a:srgbClr val="409E8A"/>
                </a:solidFill>
                <a:latin typeface="+mn-ea"/>
              </a:rPr>
              <a:t>】</a:t>
            </a:r>
            <a:r>
              <a:rPr lang="zh-CN" altLang="en-US" dirty="0" smtClean="0">
                <a:latin typeface="+mn-ea"/>
              </a:rPr>
              <a:t>小明利用分度值为</a:t>
            </a:r>
            <a:r>
              <a:rPr lang="en-US" dirty="0" smtClean="0">
                <a:latin typeface="+mn-ea"/>
              </a:rPr>
              <a:t>1 mm</a:t>
            </a:r>
            <a:r>
              <a:rPr lang="zh-CN" altLang="en-US" dirty="0" smtClean="0">
                <a:latin typeface="+mn-ea"/>
              </a:rPr>
              <a:t>的刻度尺测量一个物体的长度，四次测量的数据分别为</a:t>
            </a:r>
            <a:r>
              <a:rPr lang="en-US" dirty="0" smtClean="0">
                <a:latin typeface="+mn-ea"/>
              </a:rPr>
              <a:t>2.35 cm</a:t>
            </a:r>
            <a:r>
              <a:rPr lang="zh-CN" altLang="en-US" dirty="0" smtClean="0">
                <a:latin typeface="+mn-ea"/>
              </a:rPr>
              <a:t>、</a:t>
            </a:r>
            <a:r>
              <a:rPr lang="en-US" dirty="0" smtClean="0">
                <a:latin typeface="+mn-ea"/>
              </a:rPr>
              <a:t>2.36 cm</a:t>
            </a:r>
            <a:r>
              <a:rPr lang="zh-CN" altLang="en-US" dirty="0" smtClean="0">
                <a:latin typeface="+mn-ea"/>
              </a:rPr>
              <a:t>、</a:t>
            </a:r>
            <a:r>
              <a:rPr lang="en-US" dirty="0" smtClean="0">
                <a:latin typeface="+mn-ea"/>
              </a:rPr>
              <a:t>2.63 cm</a:t>
            </a:r>
            <a:r>
              <a:rPr lang="zh-CN" altLang="en-US" dirty="0" smtClean="0">
                <a:latin typeface="+mn-ea"/>
              </a:rPr>
              <a:t>、</a:t>
            </a:r>
            <a:r>
              <a:rPr lang="en-US" dirty="0" smtClean="0">
                <a:latin typeface="+mn-ea"/>
              </a:rPr>
              <a:t>2.36 cm</a:t>
            </a:r>
            <a:r>
              <a:rPr lang="zh-CN" altLang="en-US" dirty="0" smtClean="0">
                <a:latin typeface="+mn-ea"/>
              </a:rPr>
              <a:t>，则测量结果应记为</a:t>
            </a:r>
            <a:r>
              <a:rPr lang="en-US" dirty="0" smtClean="0">
                <a:latin typeface="+mn-ea"/>
              </a:rPr>
              <a:t>	</a:t>
            </a:r>
            <a:r>
              <a:rPr lang="zh-CN" altLang="en-US" dirty="0" smtClean="0">
                <a:latin typeface="+mn-ea"/>
              </a:rPr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+mn-ea"/>
              </a:rPr>
              <a:t>A.2.36 cm 	B.2.357 cm </a:t>
            </a:r>
            <a:endParaRPr lang="zh-CN" altLang="en-US" dirty="0" smtClean="0"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+mn-ea"/>
              </a:rPr>
              <a:t>C.2.35 cm	D.2.4 cm</a:t>
            </a:r>
            <a:endParaRPr lang="zh-CN" altLang="en-US" dirty="0" smtClean="0">
              <a:latin typeface="+mn-ea"/>
            </a:endParaRPr>
          </a:p>
        </p:txBody>
      </p:sp>
      <p:sp>
        <p:nvSpPr>
          <p:cNvPr id="35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2622371" y="1182707"/>
            <a:ext cx="379572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6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778722" y="279720"/>
            <a:ext cx="4728700" cy="33966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+mn-ea"/>
              </a:rPr>
              <a:t>例</a:t>
            </a:r>
            <a:r>
              <a:rPr lang="en-US" altLang="zh-CN" b="1" dirty="0" smtClean="0">
                <a:solidFill>
                  <a:srgbClr val="409E8A"/>
                </a:solidFill>
                <a:latin typeface="+mn-ea"/>
              </a:rPr>
              <a:t>4 </a:t>
            </a:r>
            <a:r>
              <a:rPr lang="zh-CN" altLang="en-US" dirty="0" smtClean="0"/>
              <a:t>要测量一枚</a:t>
            </a:r>
            <a:r>
              <a:rPr lang="en-US" dirty="0" smtClean="0"/>
              <a:t>1</a:t>
            </a:r>
            <a:r>
              <a:rPr lang="zh-CN" altLang="en-US" dirty="0" smtClean="0"/>
              <a:t>元硬币的厚度</a:t>
            </a:r>
            <a:r>
              <a:rPr lang="en-US" dirty="0" smtClean="0"/>
              <a:t>,</a:t>
            </a:r>
            <a:r>
              <a:rPr lang="zh-CN" altLang="en-US" dirty="0" smtClean="0"/>
              <a:t>使测量结果的误差较小</a:t>
            </a:r>
            <a:r>
              <a:rPr lang="en-US" dirty="0" smtClean="0"/>
              <a:t>,</a:t>
            </a:r>
            <a:r>
              <a:rPr lang="zh-CN" altLang="en-US" dirty="0" smtClean="0"/>
              <a:t>下列方法中最佳的选项是</a:t>
            </a:r>
            <a:r>
              <a:rPr lang="en-US" dirty="0" smtClean="0"/>
              <a:t>	(</a:t>
            </a:r>
            <a:r>
              <a:rPr lang="zh-CN" altLang="en-US" i="1" dirty="0" smtClean="0"/>
              <a:t>　　</a:t>
            </a:r>
            <a:r>
              <a:rPr lang="en-US" dirty="0" smtClean="0"/>
              <a:t>)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A</a:t>
            </a:r>
            <a:r>
              <a:rPr lang="en-US" i="1" dirty="0" smtClean="0"/>
              <a:t>.</a:t>
            </a:r>
            <a:r>
              <a:rPr lang="zh-CN" altLang="en-US" dirty="0" smtClean="0"/>
              <a:t>用刻度尺仔细地测量硬币的厚度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</a:t>
            </a:r>
            <a:r>
              <a:rPr lang="en-US" i="1" dirty="0" smtClean="0"/>
              <a:t>.</a:t>
            </a:r>
            <a:r>
              <a:rPr lang="zh-CN" altLang="en-US" dirty="0" smtClean="0"/>
              <a:t>用刻度尺多次测量硬币的厚度</a:t>
            </a:r>
            <a:r>
              <a:rPr lang="en-US" dirty="0" smtClean="0"/>
              <a:t>,</a:t>
            </a:r>
            <a:r>
              <a:rPr lang="zh-CN" altLang="en-US" dirty="0" smtClean="0"/>
              <a:t>求平均值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</a:t>
            </a:r>
            <a:r>
              <a:rPr lang="en-US" i="1" dirty="0" smtClean="0"/>
              <a:t>.</a:t>
            </a:r>
            <a:r>
              <a:rPr lang="zh-CN" altLang="en-US" dirty="0" smtClean="0"/>
              <a:t>用刻度尺分别测出</a:t>
            </a:r>
            <a:r>
              <a:rPr lang="en-US" dirty="0" smtClean="0"/>
              <a:t>10</a:t>
            </a:r>
            <a:r>
              <a:rPr lang="zh-CN" altLang="en-US" dirty="0" smtClean="0"/>
              <a:t>枚</a:t>
            </a:r>
            <a:r>
              <a:rPr lang="en-US" dirty="0" smtClean="0"/>
              <a:t>1</a:t>
            </a:r>
            <a:r>
              <a:rPr lang="zh-CN" altLang="en-US" dirty="0" smtClean="0"/>
              <a:t>元硬币的厚度</a:t>
            </a:r>
            <a:r>
              <a:rPr lang="en-US" dirty="0" smtClean="0"/>
              <a:t>,</a:t>
            </a:r>
            <a:r>
              <a:rPr lang="zh-CN" altLang="en-US" dirty="0" smtClean="0"/>
              <a:t>求平均值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</a:t>
            </a:r>
            <a:r>
              <a:rPr lang="en-US" i="1" dirty="0" smtClean="0"/>
              <a:t>.</a:t>
            </a:r>
            <a:r>
              <a:rPr lang="zh-CN" altLang="en-US" dirty="0" smtClean="0"/>
              <a:t>用刻度尺测出</a:t>
            </a:r>
            <a:r>
              <a:rPr lang="en-US" dirty="0" smtClean="0"/>
              <a:t>10</a:t>
            </a:r>
            <a:r>
              <a:rPr lang="zh-CN" altLang="en-US" dirty="0" smtClean="0"/>
              <a:t>枚</a:t>
            </a:r>
            <a:r>
              <a:rPr lang="en-US" dirty="0" smtClean="0"/>
              <a:t>1</a:t>
            </a:r>
            <a:r>
              <a:rPr lang="zh-CN" altLang="en-US" dirty="0" smtClean="0"/>
              <a:t>元硬币叠加起来的总厚度</a:t>
            </a:r>
            <a:r>
              <a:rPr lang="en-US" dirty="0" smtClean="0"/>
              <a:t>,</a:t>
            </a:r>
            <a:r>
              <a:rPr lang="zh-CN" altLang="en-US" dirty="0" smtClean="0"/>
              <a:t>再除以</a:t>
            </a:r>
            <a:r>
              <a:rPr lang="en-US" dirty="0" smtClean="0"/>
              <a:t>10,</a:t>
            </a:r>
            <a:r>
              <a:rPr lang="zh-CN" altLang="en-US" dirty="0" smtClean="0"/>
              <a:t>求得一枚</a:t>
            </a:r>
            <a:r>
              <a:rPr lang="en-US" dirty="0" smtClean="0"/>
              <a:t>1</a:t>
            </a:r>
            <a:r>
              <a:rPr lang="zh-CN" altLang="en-US" dirty="0" smtClean="0"/>
              <a:t>元硬币的厚度</a:t>
            </a:r>
            <a:endParaRPr lang="zh-CN" altLang="en-US" dirty="0"/>
          </a:p>
        </p:txBody>
      </p:sp>
      <p:sp>
        <p:nvSpPr>
          <p:cNvPr id="35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4675180" y="703464"/>
            <a:ext cx="379572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31">
            <a:extLst>
              <a:ext uri="{FF2B5EF4-FFF2-40B4-BE49-F238E27FC236}">
                <a16:creationId xmlns:a16="http://schemas.microsoft.com/office/drawing/2014/main" xmlns="" id="{B0D6B1F8-D14E-4B75-A040-E9496181774B}"/>
              </a:ext>
            </a:extLst>
          </p:cNvPr>
          <p:cNvSpPr txBox="1"/>
          <p:nvPr/>
        </p:nvSpPr>
        <p:spPr>
          <a:xfrm>
            <a:off x="5549462" y="350349"/>
            <a:ext cx="3178902" cy="38121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]</a:t>
            </a:r>
            <a:r>
              <a:rPr lang="zh-CN" altLang="en-US" dirty="0" smtClean="0">
                <a:solidFill>
                  <a:srgbClr val="C00000"/>
                </a:solidFill>
              </a:rPr>
              <a:t>由于一枚</a:t>
            </a:r>
            <a:r>
              <a:rPr lang="en-US" dirty="0" smtClean="0">
                <a:solidFill>
                  <a:srgbClr val="C00000"/>
                </a:solidFill>
              </a:rPr>
              <a:t>1</a:t>
            </a:r>
            <a:r>
              <a:rPr lang="zh-CN" altLang="en-US" dirty="0" smtClean="0">
                <a:solidFill>
                  <a:srgbClr val="C00000"/>
                </a:solidFill>
              </a:rPr>
              <a:t>元硬币的厚度很小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不易直接测量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若直接测量则误差会很大；同理可知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也不能多次测量一枚硬币的厚度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再求平均值。为使测量结果的误差较小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需要用累积法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即用刻度尺测出</a:t>
            </a:r>
            <a:r>
              <a:rPr lang="en-US" dirty="0" smtClean="0">
                <a:solidFill>
                  <a:srgbClr val="C00000"/>
                </a:solidFill>
              </a:rPr>
              <a:t>10</a:t>
            </a:r>
            <a:r>
              <a:rPr lang="zh-CN" altLang="en-US" dirty="0" smtClean="0">
                <a:solidFill>
                  <a:srgbClr val="C00000"/>
                </a:solidFill>
              </a:rPr>
              <a:t>枚</a:t>
            </a:r>
            <a:r>
              <a:rPr lang="en-US" dirty="0" smtClean="0">
                <a:solidFill>
                  <a:srgbClr val="C00000"/>
                </a:solidFill>
              </a:rPr>
              <a:t>1</a:t>
            </a:r>
            <a:r>
              <a:rPr lang="zh-CN" altLang="en-US" dirty="0" smtClean="0">
                <a:solidFill>
                  <a:srgbClr val="C00000"/>
                </a:solidFill>
              </a:rPr>
              <a:t>元硬币叠加起来的总厚度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再除以</a:t>
            </a:r>
            <a:r>
              <a:rPr lang="en-US" dirty="0" smtClean="0">
                <a:solidFill>
                  <a:srgbClr val="C00000"/>
                </a:solidFill>
              </a:rPr>
              <a:t>10,</a:t>
            </a:r>
            <a:r>
              <a:rPr lang="zh-CN" altLang="en-US" dirty="0" smtClean="0">
                <a:solidFill>
                  <a:srgbClr val="C00000"/>
                </a:solidFill>
              </a:rPr>
              <a:t>求得一枚</a:t>
            </a:r>
            <a:r>
              <a:rPr lang="en-US" dirty="0" smtClean="0">
                <a:solidFill>
                  <a:srgbClr val="C00000"/>
                </a:solidFill>
              </a:rPr>
              <a:t>1</a:t>
            </a:r>
            <a:r>
              <a:rPr lang="zh-CN" altLang="en-US" dirty="0" smtClean="0">
                <a:solidFill>
                  <a:srgbClr val="C00000"/>
                </a:solidFill>
              </a:rPr>
              <a:t>元硬币的厚度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zh-CN" altLang="en-US" dirty="0" smtClean="0">
                <a:solidFill>
                  <a:srgbClr val="C00000"/>
                </a:solidFill>
              </a:rPr>
              <a:t>正确。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6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422768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en-US" altLang="zh-CN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[2018·</a:t>
            </a:r>
            <a:r>
              <a:rPr lang="zh-CN" altLang="en-US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广州</a:t>
            </a:r>
            <a:r>
              <a:rPr lang="en-US" altLang="zh-CN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]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如图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1-8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所示是常用的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号电池的示意图，其型号的另一种表示方法为“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14500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”，前两位数是直径，后三位数是高度，则该型号电池高度为（      ）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algn="just">
              <a:lnSpc>
                <a:spcPct val="150000"/>
              </a:lnSpc>
              <a:buAutoNum type="alphaUcPeriod"/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14mm			B.  145mm</a:t>
            </a:r>
          </a:p>
          <a:p>
            <a:pPr marL="342900" indent="-342900" algn="just">
              <a:lnSpc>
                <a:spcPct val="150000"/>
              </a:lnSpc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C.  500mm			D.  50.0mm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27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49656" y="1991990"/>
            <a:ext cx="965489" cy="1596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3345873" y="3103418"/>
            <a:ext cx="581891" cy="35778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图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1-8</a:t>
            </a:r>
            <a:endParaRPr lang="zh-CN" altLang="en-US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31">
            <a:extLst>
              <a:ext uri="{FF2B5EF4-FFF2-40B4-BE49-F238E27FC236}">
                <a16:creationId xmlns:a16="http://schemas.microsoft.com/office/drawing/2014/main" xmlns="" id="{B0D6B1F8-D14E-4B75-A040-E9496181774B}"/>
              </a:ext>
            </a:extLst>
          </p:cNvPr>
          <p:cNvSpPr txBox="1"/>
          <p:nvPr/>
        </p:nvSpPr>
        <p:spPr>
          <a:xfrm>
            <a:off x="5722972" y="327706"/>
            <a:ext cx="2998464" cy="256569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] 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前两位数“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14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”表示直径，故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错误；表示高度的后三位数是“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500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”，根据日常生活经验可知，应为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5cm=50.0mm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，故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错误，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正确。</a:t>
            </a:r>
            <a:endParaRPr lang="zh-CN" altLang="en-US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3700588" y="1556476"/>
            <a:ext cx="36571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79" y="327185"/>
            <a:ext cx="7922137" cy="33966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dirty="0" smtClean="0"/>
              <a:t>如图</a:t>
            </a:r>
            <a:r>
              <a:rPr lang="en-US" dirty="0" smtClean="0"/>
              <a:t>1-9</a:t>
            </a:r>
            <a:r>
              <a:rPr lang="zh-CN" altLang="en-US" dirty="0" smtClean="0"/>
              <a:t>所示，小明用一端磨损的刻度尺测量橡皮的长度，长度为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A.3.15 cm	B.3.150 cm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C.2.15 cm	D.2.150 cm</a:t>
            </a:r>
            <a:endParaRPr lang="zh-CN" altLang="en-US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4212887" y="2468491"/>
            <a:ext cx="581891" cy="35778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图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1-9</a:t>
            </a:r>
            <a:endParaRPr lang="zh-CN" altLang="en-US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8104268" y="364572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1" name="18LW3.EPS" descr="id:2147498939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88784" y="981996"/>
            <a:ext cx="3473910" cy="1334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810491" y="823768"/>
          <a:ext cx="7890164" cy="288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7582"/>
                <a:gridCol w="3346589"/>
                <a:gridCol w="3455993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sz="17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【</a:t>
                      </a:r>
                      <a:r>
                        <a:rPr lang="zh-CN" altLang="en-US" sz="17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柳州考情分析</a:t>
                      </a:r>
                      <a:r>
                        <a:rPr lang="en-US" altLang="zh-CN" sz="17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】</a:t>
                      </a:r>
                      <a:endParaRPr lang="zh-CN" altLang="en-US" sz="17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700" dirty="0" smtClean="0">
                          <a:latin typeface="微软雅黑" pitchFamily="34" charset="-122"/>
                          <a:ea typeface="微软雅黑" pitchFamily="34" charset="-122"/>
                        </a:rPr>
                        <a:t>知识内容</a:t>
                      </a:r>
                      <a:endParaRPr lang="zh-CN" altLang="en-US" sz="17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700" dirty="0" smtClean="0">
                          <a:latin typeface="微软雅黑" pitchFamily="34" charset="-122"/>
                          <a:ea typeface="微软雅黑" pitchFamily="34" charset="-122"/>
                        </a:rPr>
                        <a:t>考试要求</a:t>
                      </a:r>
                      <a:endParaRPr lang="zh-CN" altLang="en-US" sz="17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700" dirty="0" smtClean="0">
                          <a:latin typeface="微软雅黑" pitchFamily="34" charset="-122"/>
                          <a:ea typeface="微软雅黑" pitchFamily="34" charset="-122"/>
                        </a:rPr>
                        <a:t>考情分析</a:t>
                      </a:r>
                      <a:endParaRPr lang="zh-CN" altLang="en-US" sz="17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5004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700" dirty="0" smtClean="0">
                          <a:latin typeface="微软雅黑" pitchFamily="34" charset="-122"/>
                          <a:ea typeface="微软雅黑" pitchFamily="34" charset="-122"/>
                        </a:rPr>
                        <a:t>走进物理世界</a:t>
                      </a:r>
                      <a:endParaRPr lang="zh-CN" altLang="en-US" sz="17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700" dirty="0" smtClean="0">
                          <a:latin typeface="微软雅黑" pitchFamily="34" charset="-122"/>
                          <a:ea typeface="微软雅黑" pitchFamily="34" charset="-122"/>
                        </a:rPr>
                        <a:t>1.</a:t>
                      </a:r>
                      <a:r>
                        <a:rPr lang="zh-CN" altLang="en-US" sz="1700" dirty="0" smtClean="0">
                          <a:latin typeface="微软雅黑" pitchFamily="34" charset="-122"/>
                          <a:ea typeface="微软雅黑" pitchFamily="34" charset="-122"/>
                        </a:rPr>
                        <a:t>会根据生活经验估测长度和时间；</a:t>
                      </a:r>
                      <a:endParaRPr lang="en-US" altLang="zh-CN" sz="1700" dirty="0" smtClean="0">
                        <a:latin typeface="微软雅黑" pitchFamily="34" charset="-122"/>
                        <a:ea typeface="微软雅黑" pitchFamily="34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700" dirty="0" smtClean="0">
                          <a:latin typeface="微软雅黑" pitchFamily="34" charset="-122"/>
                          <a:ea typeface="微软雅黑" pitchFamily="34" charset="-122"/>
                        </a:rPr>
                        <a:t>2.</a:t>
                      </a:r>
                      <a:r>
                        <a:rPr lang="zh-CN" altLang="en-US" sz="1700" dirty="0" smtClean="0">
                          <a:latin typeface="微软雅黑" pitchFamily="34" charset="-122"/>
                          <a:ea typeface="微软雅黑" pitchFamily="34" charset="-122"/>
                        </a:rPr>
                        <a:t>会选用适当的工具测量时间和长度；</a:t>
                      </a:r>
                      <a:endParaRPr lang="en-US" altLang="zh-CN" sz="1700" dirty="0" smtClean="0">
                        <a:latin typeface="微软雅黑" pitchFamily="34" charset="-122"/>
                        <a:ea typeface="微软雅黑" pitchFamily="34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700" dirty="0" smtClean="0">
                          <a:latin typeface="微软雅黑" pitchFamily="34" charset="-122"/>
                          <a:ea typeface="微软雅黑" pitchFamily="34" charset="-122"/>
                        </a:rPr>
                        <a:t>3.</a:t>
                      </a:r>
                      <a:r>
                        <a:rPr lang="zh-CN" altLang="en-US" sz="1700" dirty="0" smtClean="0">
                          <a:latin typeface="微软雅黑" pitchFamily="34" charset="-122"/>
                          <a:ea typeface="微软雅黑" pitchFamily="34" charset="-122"/>
                        </a:rPr>
                        <a:t>了解科学探究的方法</a:t>
                      </a:r>
                      <a:endParaRPr lang="zh-CN" altLang="en-US" sz="17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700" dirty="0" smtClean="0">
                          <a:latin typeface="微软雅黑" pitchFamily="34" charset="-122"/>
                          <a:ea typeface="微软雅黑" pitchFamily="34" charset="-122"/>
                        </a:rPr>
                        <a:t>18</a:t>
                      </a:r>
                      <a:r>
                        <a:rPr lang="zh-CN" altLang="en-US" sz="1700" dirty="0" smtClean="0">
                          <a:latin typeface="微软雅黑" pitchFamily="34" charset="-122"/>
                          <a:ea typeface="微软雅黑" pitchFamily="34" charset="-122"/>
                        </a:rPr>
                        <a:t>年：科学探究方法；（</a:t>
                      </a:r>
                      <a:r>
                        <a:rPr lang="en-US" altLang="zh-CN" sz="1700" dirty="0" smtClean="0">
                          <a:latin typeface="微软雅黑" pitchFamily="34" charset="-122"/>
                          <a:ea typeface="微软雅黑" pitchFamily="34" charset="-122"/>
                        </a:rPr>
                        <a:t>3</a:t>
                      </a:r>
                      <a:r>
                        <a:rPr lang="zh-CN" altLang="en-US" sz="1700" dirty="0" smtClean="0">
                          <a:latin typeface="微软雅黑" pitchFamily="34" charset="-122"/>
                          <a:ea typeface="微软雅黑" pitchFamily="34" charset="-122"/>
                        </a:rPr>
                        <a:t>分）</a:t>
                      </a:r>
                      <a:endParaRPr lang="en-US" altLang="zh-CN" sz="1700" dirty="0" smtClean="0">
                        <a:latin typeface="微软雅黑" pitchFamily="34" charset="-122"/>
                        <a:ea typeface="微软雅黑" pitchFamily="34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700" dirty="0" smtClean="0">
                          <a:latin typeface="微软雅黑" pitchFamily="34" charset="-122"/>
                          <a:ea typeface="微软雅黑" pitchFamily="34" charset="-122"/>
                        </a:rPr>
                        <a:t>17</a:t>
                      </a:r>
                      <a:r>
                        <a:rPr lang="zh-CN" altLang="en-US" sz="1700" dirty="0" smtClean="0">
                          <a:latin typeface="微软雅黑" pitchFamily="34" charset="-122"/>
                          <a:ea typeface="微软雅黑" pitchFamily="34" charset="-122"/>
                        </a:rPr>
                        <a:t>年：估测身高；（</a:t>
                      </a:r>
                      <a:r>
                        <a:rPr lang="en-US" altLang="zh-CN" sz="1700" dirty="0" smtClean="0">
                          <a:latin typeface="微软雅黑" pitchFamily="34" charset="-122"/>
                          <a:ea typeface="微软雅黑" pitchFamily="34" charset="-122"/>
                        </a:rPr>
                        <a:t>3</a:t>
                      </a:r>
                      <a:r>
                        <a:rPr lang="zh-CN" altLang="en-US" sz="1700" dirty="0" smtClean="0">
                          <a:latin typeface="微软雅黑" pitchFamily="34" charset="-122"/>
                          <a:ea typeface="微软雅黑" pitchFamily="34" charset="-122"/>
                        </a:rPr>
                        <a:t>分）</a:t>
                      </a:r>
                      <a:endParaRPr lang="en-US" altLang="zh-CN" sz="1700" dirty="0" smtClean="0">
                        <a:latin typeface="微软雅黑" pitchFamily="34" charset="-122"/>
                        <a:ea typeface="微软雅黑" pitchFamily="34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700" dirty="0" smtClean="0">
                          <a:latin typeface="微软雅黑" pitchFamily="34" charset="-122"/>
                          <a:ea typeface="微软雅黑" pitchFamily="34" charset="-122"/>
                        </a:rPr>
                        <a:t>17</a:t>
                      </a:r>
                      <a:r>
                        <a:rPr lang="zh-CN" altLang="en-US" sz="1700" dirty="0" smtClean="0">
                          <a:latin typeface="微软雅黑" pitchFamily="34" charset="-122"/>
                          <a:ea typeface="微软雅黑" pitchFamily="34" charset="-122"/>
                        </a:rPr>
                        <a:t>年：用刻度尺测长度；（</a:t>
                      </a:r>
                      <a:r>
                        <a:rPr lang="en-US" altLang="zh-CN" sz="1700" dirty="0" smtClean="0"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r>
                        <a:rPr lang="zh-CN" altLang="en-US" sz="1700" dirty="0" smtClean="0">
                          <a:latin typeface="微软雅黑" pitchFamily="34" charset="-122"/>
                          <a:ea typeface="微软雅黑" pitchFamily="34" charset="-122"/>
                        </a:rPr>
                        <a:t>分）</a:t>
                      </a:r>
                      <a:endParaRPr lang="en-US" altLang="zh-CN" sz="1700" dirty="0" smtClean="0">
                        <a:latin typeface="微软雅黑" pitchFamily="34" charset="-122"/>
                        <a:ea typeface="微软雅黑" pitchFamily="34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700" dirty="0" smtClean="0">
                          <a:latin typeface="微软雅黑" pitchFamily="34" charset="-122"/>
                          <a:ea typeface="微软雅黑" pitchFamily="34" charset="-122"/>
                        </a:rPr>
                        <a:t>17</a:t>
                      </a:r>
                      <a:r>
                        <a:rPr lang="zh-CN" altLang="en-US" sz="1700" dirty="0" smtClean="0">
                          <a:latin typeface="微软雅黑" pitchFamily="34" charset="-122"/>
                          <a:ea typeface="微软雅黑" pitchFamily="34" charset="-122"/>
                        </a:rPr>
                        <a:t>年：用停表测时间；（</a:t>
                      </a:r>
                      <a:r>
                        <a:rPr lang="en-US" altLang="zh-CN" sz="1700" dirty="0" smtClean="0">
                          <a:latin typeface="微软雅黑" pitchFamily="34" charset="-122"/>
                          <a:ea typeface="微软雅黑" pitchFamily="34" charset="-122"/>
                        </a:rPr>
                        <a:t>3</a:t>
                      </a:r>
                      <a:r>
                        <a:rPr lang="zh-CN" altLang="en-US" sz="1700" dirty="0" smtClean="0">
                          <a:latin typeface="微软雅黑" pitchFamily="34" charset="-122"/>
                          <a:ea typeface="微软雅黑" pitchFamily="34" charset="-122"/>
                        </a:rPr>
                        <a:t>分）</a:t>
                      </a:r>
                      <a:endParaRPr lang="en-US" altLang="zh-CN" sz="1700" dirty="0" smtClean="0">
                        <a:latin typeface="微软雅黑" pitchFamily="34" charset="-122"/>
                        <a:ea typeface="微软雅黑" pitchFamily="34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700" dirty="0" smtClean="0">
                          <a:latin typeface="微软雅黑" pitchFamily="34" charset="-122"/>
                          <a:ea typeface="微软雅黑" pitchFamily="34" charset="-122"/>
                        </a:rPr>
                        <a:t>14</a:t>
                      </a:r>
                      <a:r>
                        <a:rPr lang="zh-CN" altLang="en-US" sz="1700" dirty="0" smtClean="0">
                          <a:latin typeface="微软雅黑" pitchFamily="34" charset="-122"/>
                          <a:ea typeface="微软雅黑" pitchFamily="34" charset="-122"/>
                        </a:rPr>
                        <a:t>年：时间测量仪器（</a:t>
                      </a:r>
                      <a:r>
                        <a:rPr lang="en-US" altLang="zh-CN" sz="1700" dirty="0" smtClean="0">
                          <a:latin typeface="微软雅黑" pitchFamily="34" charset="-122"/>
                          <a:ea typeface="微软雅黑" pitchFamily="34" charset="-122"/>
                        </a:rPr>
                        <a:t>3</a:t>
                      </a:r>
                      <a:r>
                        <a:rPr lang="zh-CN" altLang="en-US" sz="1700" dirty="0" smtClean="0">
                          <a:latin typeface="微软雅黑" pitchFamily="34" charset="-122"/>
                          <a:ea typeface="微软雅黑" pitchFamily="34" charset="-122"/>
                        </a:rPr>
                        <a:t>分）</a:t>
                      </a:r>
                      <a:endParaRPr lang="zh-CN" altLang="en-US" sz="17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79" y="327185"/>
            <a:ext cx="7764483" cy="173469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dirty="0" smtClean="0"/>
              <a:t>小明用刻度尺测得一支水性笔的长度为</a:t>
            </a:r>
            <a:r>
              <a:rPr lang="en-US" dirty="0" smtClean="0"/>
              <a:t>15.10</a:t>
            </a:r>
            <a:r>
              <a:rPr lang="zh-CN" altLang="en-US" dirty="0" smtClean="0"/>
              <a:t>，但漏写了单位，这个单位应是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A.cm	B.km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C.m</a:t>
            </a:r>
            <a:r>
              <a:rPr lang="en-US" dirty="0" smtClean="0"/>
              <a:t>		D.mm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1700330" y="768201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01448" y="2324150"/>
            <a:ext cx="7911627" cy="215019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4.</a:t>
            </a:r>
            <a:r>
              <a:rPr lang="zh-CN" altLang="en-US" dirty="0" smtClean="0"/>
              <a:t>下列说法中不正确的是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测量需要达到的准确度，跟测量的要求有关，跟测量的人和工具无关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在记录测量结果时，只写数字不写单位是毫无意义的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在记录测量结果时，小数点后面数字的位数越多，说明测量结果越准确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在记录测量结果时，数值的大小与所用的单位有关系</a:t>
            </a:r>
          </a:p>
        </p:txBody>
      </p:sp>
      <p:sp>
        <p:nvSpPr>
          <p:cNvPr id="17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3908600" y="2344752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4" grpId="0"/>
      <p:bldP spid="1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79" y="327185"/>
            <a:ext cx="7796013" cy="9037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5. </a:t>
            </a:r>
            <a:r>
              <a:rPr lang="en-US" altLang="zh-CN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</a:t>
            </a:r>
            <a:r>
              <a:rPr lang="en-US" dirty="0" smtClean="0">
                <a:solidFill>
                  <a:srgbClr val="409E8A"/>
                </a:solidFill>
              </a:rPr>
              <a:t>2018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柳南区二模</a:t>
            </a:r>
            <a:r>
              <a:rPr lang="en-US" altLang="zh-CN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]</a:t>
            </a:r>
            <a:r>
              <a:rPr lang="zh-CN" altLang="en-US" dirty="0" smtClean="0"/>
              <a:t>如图</a:t>
            </a:r>
            <a:r>
              <a:rPr lang="en-US" dirty="0" smtClean="0"/>
              <a:t>1-10</a:t>
            </a:r>
            <a:r>
              <a:rPr lang="zh-CN" altLang="en-US" dirty="0" smtClean="0"/>
              <a:t>所示的刻度尺的分度值是</a:t>
            </a:r>
            <a:r>
              <a:rPr lang="zh-CN" altLang="en-US" u="sng" dirty="0" smtClean="0"/>
              <a:t>　　　　</a:t>
            </a:r>
            <a:r>
              <a:rPr lang="en-US" dirty="0" smtClean="0"/>
              <a:t>cm</a:t>
            </a:r>
            <a:r>
              <a:rPr lang="zh-CN" altLang="en-US" dirty="0" smtClean="0"/>
              <a:t>；眼睛读刻度尺示数时，</a:t>
            </a:r>
            <a:r>
              <a:rPr lang="en-US" dirty="0" smtClean="0"/>
              <a:t>A</a:t>
            </a:r>
            <a:r>
              <a:rPr lang="zh-CN" altLang="en-US" dirty="0" smtClean="0"/>
              <a:t>、</a:t>
            </a:r>
            <a:r>
              <a:rPr lang="en-US" dirty="0" smtClean="0"/>
              <a:t>B</a:t>
            </a:r>
            <a:r>
              <a:rPr lang="zh-CN" altLang="en-US" dirty="0" smtClean="0"/>
              <a:t>、</a:t>
            </a:r>
            <a:r>
              <a:rPr lang="en-US" dirty="0" smtClean="0"/>
              <a:t>C</a:t>
            </a:r>
            <a:r>
              <a:rPr lang="zh-CN" altLang="en-US" dirty="0" smtClean="0"/>
              <a:t>中正确的是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894230" y="3868349"/>
            <a:ext cx="874435" cy="3958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图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1-10</a:t>
            </a:r>
            <a:endParaRPr lang="zh-CN" altLang="en-US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6954560" y="304647"/>
            <a:ext cx="80834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0.1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4" name="19LZ151.EPS" descr="id:2147498946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59357" y="1366875"/>
            <a:ext cx="2676392" cy="2252624"/>
          </a:xfrm>
          <a:prstGeom prst="rect">
            <a:avLst/>
          </a:prstGeom>
        </p:spPr>
      </p:pic>
      <p:sp>
        <p:nvSpPr>
          <p:cNvPr id="17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5174000" y="714627"/>
            <a:ext cx="80834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7774992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6. </a:t>
            </a:r>
            <a:r>
              <a:rPr lang="en-US" altLang="zh-CN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武威</a:t>
            </a:r>
            <a:r>
              <a:rPr lang="en-US" altLang="zh-CN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]</a:t>
            </a:r>
            <a:r>
              <a:rPr lang="zh-CN" altLang="en-US" dirty="0" smtClean="0"/>
              <a:t>如图</a:t>
            </a:r>
            <a:r>
              <a:rPr lang="en-US" dirty="0" smtClean="0"/>
              <a:t>1-11</a:t>
            </a:r>
            <a:r>
              <a:rPr lang="zh-CN" altLang="en-US" dirty="0" smtClean="0"/>
              <a:t>所示，小木块的长度是</a:t>
            </a:r>
            <a:r>
              <a:rPr lang="zh-CN" altLang="en-US" u="sng" dirty="0" smtClean="0"/>
              <a:t>　　　　</a:t>
            </a:r>
            <a:r>
              <a:rPr lang="en-US" dirty="0" smtClean="0"/>
              <a:t>cm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155170" y="2714536"/>
            <a:ext cx="1173373" cy="3958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图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1-11</a:t>
            </a:r>
            <a:endParaRPr lang="zh-CN" altLang="en-US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5850319" y="276336"/>
            <a:ext cx="662013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2.50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4" name="20WLZT525.EPS" descr="id:2147498953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56016" y="1202588"/>
            <a:ext cx="3331435" cy="1276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79" y="327185"/>
            <a:ext cx="7175903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7. </a:t>
            </a:r>
            <a:r>
              <a:rPr lang="en-US" altLang="zh-CN" dirty="0" smtClean="0">
                <a:solidFill>
                  <a:srgbClr val="409E8A"/>
                </a:solidFill>
              </a:rPr>
              <a:t>[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湘潭</a:t>
            </a:r>
            <a:r>
              <a:rPr lang="en-US" altLang="zh-CN" dirty="0" smtClean="0">
                <a:solidFill>
                  <a:srgbClr val="409E8A"/>
                </a:solidFill>
              </a:rPr>
              <a:t>]</a:t>
            </a:r>
            <a:r>
              <a:rPr lang="zh-CN" altLang="en-US" dirty="0" smtClean="0"/>
              <a:t>图</a:t>
            </a:r>
            <a:r>
              <a:rPr lang="en-US" dirty="0" smtClean="0"/>
              <a:t>1-12</a:t>
            </a:r>
            <a:r>
              <a:rPr lang="zh-CN" altLang="en-US" dirty="0" smtClean="0"/>
              <a:t>中纽扣的直径是</a:t>
            </a:r>
            <a:r>
              <a:rPr lang="zh-CN" altLang="en-US" u="sng" dirty="0" smtClean="0"/>
              <a:t>　　　　</a:t>
            </a:r>
            <a:r>
              <a:rPr lang="en-US" dirty="0" smtClean="0"/>
              <a:t>cm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3566590" y="2861680"/>
            <a:ext cx="962358" cy="3958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图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1-12</a:t>
            </a:r>
            <a:endParaRPr lang="zh-CN" altLang="en-US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4865677" y="291808"/>
            <a:ext cx="813201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1.15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4" name="20WLZT784.EPS" descr="id:2147498960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96742" y="1243594"/>
            <a:ext cx="3039161" cy="1361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79" y="327185"/>
            <a:ext cx="5305061" cy="173469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8. </a:t>
            </a:r>
            <a:r>
              <a:rPr lang="en-US" altLang="zh-CN" dirty="0" smtClean="0">
                <a:solidFill>
                  <a:srgbClr val="409E8A"/>
                </a:solidFill>
              </a:rPr>
              <a:t>[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江西</a:t>
            </a:r>
            <a:r>
              <a:rPr lang="en-US" altLang="zh-CN" dirty="0" smtClean="0">
                <a:solidFill>
                  <a:srgbClr val="409E8A"/>
                </a:solidFill>
              </a:rPr>
              <a:t>]</a:t>
            </a:r>
            <a:r>
              <a:rPr lang="zh-CN" altLang="en-US" dirty="0" smtClean="0"/>
              <a:t>亲爱的同学，请你应用所学的物理知识解答下列问题。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）如图</a:t>
            </a:r>
            <a:r>
              <a:rPr lang="en-US" dirty="0" smtClean="0"/>
              <a:t>1-13Ⅰ</a:t>
            </a:r>
            <a:r>
              <a:rPr lang="zh-CN" altLang="en-US" dirty="0" smtClean="0"/>
              <a:t>所示，为了让读数更精确，应选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择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刻度尺，所测物块的长度为</a:t>
            </a:r>
            <a:r>
              <a:rPr lang="zh-CN" altLang="en-US" u="sng" dirty="0" smtClean="0"/>
              <a:t>　　　　</a:t>
            </a:r>
            <a:r>
              <a:rPr lang="en-US" dirty="0" smtClean="0"/>
              <a:t>cm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301709" y="4281689"/>
            <a:ext cx="944774" cy="3958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图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1-13</a:t>
            </a:r>
            <a:endParaRPr lang="zh-CN" altLang="en-US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31">
            <a:extLst>
              <a:ext uri="{FF2B5EF4-FFF2-40B4-BE49-F238E27FC236}">
                <a16:creationId xmlns:a16="http://schemas.microsoft.com/office/drawing/2014/main" xmlns="" id="{B0D6B1F8-D14E-4B75-A040-E9496181774B}"/>
              </a:ext>
            </a:extLst>
          </p:cNvPr>
          <p:cNvSpPr txBox="1"/>
          <p:nvPr/>
        </p:nvSpPr>
        <p:spPr>
          <a:xfrm>
            <a:off x="6373504" y="432809"/>
            <a:ext cx="2358442" cy="256569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]</a:t>
            </a:r>
            <a:r>
              <a:rPr lang="zh-CN" altLang="en-US" dirty="0" smtClean="0">
                <a:solidFill>
                  <a:srgbClr val="C00000"/>
                </a:solidFill>
              </a:rPr>
              <a:t>刻度尺的分度值越小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精确度越高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所以选择乙。为提高测量精确度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读数时要估读到分度值的下一位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读数为</a:t>
            </a:r>
            <a:r>
              <a:rPr lang="en-US" dirty="0" smtClean="0">
                <a:solidFill>
                  <a:srgbClr val="C00000"/>
                </a:solidFill>
              </a:rPr>
              <a:t>2</a:t>
            </a:r>
            <a:r>
              <a:rPr lang="en-US" i="1" dirty="0" smtClean="0">
                <a:solidFill>
                  <a:srgbClr val="C00000"/>
                </a:solidFill>
              </a:rPr>
              <a:t>.</a:t>
            </a:r>
            <a:r>
              <a:rPr lang="en-US" dirty="0" smtClean="0">
                <a:solidFill>
                  <a:srgbClr val="C00000"/>
                </a:solidFill>
              </a:rPr>
              <a:t>80 cm</a:t>
            </a:r>
            <a:r>
              <a:rPr lang="zh-CN" altLang="en-US" dirty="0" smtClean="0">
                <a:solidFill>
                  <a:srgbClr val="C00000"/>
                </a:solidFill>
              </a:rPr>
              <a:t>。</a:t>
            </a:r>
            <a:endParaRPr lang="zh-CN" altLang="en-US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1259863" y="1507158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乙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4" name="20WLZT1046.EPS" descr="id:2147498967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71111" y="2064892"/>
            <a:ext cx="2017413" cy="2805227"/>
          </a:xfrm>
          <a:prstGeom prst="rect">
            <a:avLst/>
          </a:prstGeom>
        </p:spPr>
      </p:pic>
      <p:sp>
        <p:nvSpPr>
          <p:cNvPr id="17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4659959" y="1533435"/>
            <a:ext cx="79490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2.80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748897" y="316674"/>
            <a:ext cx="5494248" cy="173469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）清晨，王爷爷绕小区花园步行锻炼身体，借助手机中的停表测量了自己步行一圈的时间为</a:t>
            </a:r>
            <a:r>
              <a:rPr lang="en-US" dirty="0" smtClean="0"/>
              <a:t>2 min 24 s</a:t>
            </a:r>
            <a:r>
              <a:rPr lang="zh-CN" altLang="en-US" dirty="0" smtClean="0"/>
              <a:t>，如图</a:t>
            </a:r>
            <a:r>
              <a:rPr lang="en-US" dirty="0" smtClean="0"/>
              <a:t>Ⅱ</a:t>
            </a:r>
            <a:r>
              <a:rPr lang="zh-CN" altLang="en-US" dirty="0" smtClean="0"/>
              <a:t>所示，停表外圈示数的单位为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，分度值为</a:t>
            </a:r>
            <a:r>
              <a:rPr lang="zh-CN" altLang="en-US" u="sng" dirty="0" smtClean="0"/>
              <a:t>　　　　</a:t>
            </a:r>
            <a:r>
              <a:rPr lang="en-US" dirty="0" smtClean="0"/>
              <a:t>s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4942839" y="4239648"/>
            <a:ext cx="944774" cy="3958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图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1-13</a:t>
            </a:r>
            <a:endParaRPr lang="zh-CN" altLang="en-US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31">
            <a:extLst>
              <a:ext uri="{FF2B5EF4-FFF2-40B4-BE49-F238E27FC236}">
                <a16:creationId xmlns:a16="http://schemas.microsoft.com/office/drawing/2014/main" xmlns="" id="{B0D6B1F8-D14E-4B75-A040-E9496181774B}"/>
              </a:ext>
            </a:extLst>
          </p:cNvPr>
          <p:cNvSpPr txBox="1"/>
          <p:nvPr/>
        </p:nvSpPr>
        <p:spPr>
          <a:xfrm>
            <a:off x="6621516" y="327706"/>
            <a:ext cx="2099919" cy="256569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]</a:t>
            </a:r>
            <a:r>
              <a:rPr lang="zh-CN" altLang="en-US" dirty="0" smtClean="0">
                <a:solidFill>
                  <a:srgbClr val="C00000"/>
                </a:solidFill>
              </a:rPr>
              <a:t>此停表外圈表示“秒”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内圈表示“分”。从</a:t>
            </a:r>
            <a:r>
              <a:rPr lang="en-US" dirty="0" smtClean="0">
                <a:solidFill>
                  <a:srgbClr val="C00000"/>
                </a:solidFill>
              </a:rPr>
              <a:t>20 s</a:t>
            </a:r>
            <a:r>
              <a:rPr lang="zh-CN" altLang="en-US" dirty="0" smtClean="0">
                <a:solidFill>
                  <a:srgbClr val="C00000"/>
                </a:solidFill>
              </a:rPr>
              <a:t>到</a:t>
            </a:r>
            <a:r>
              <a:rPr lang="en-US" dirty="0" smtClean="0">
                <a:solidFill>
                  <a:srgbClr val="C00000"/>
                </a:solidFill>
              </a:rPr>
              <a:t>25 s</a:t>
            </a:r>
            <a:r>
              <a:rPr lang="zh-CN" altLang="en-US" dirty="0" smtClean="0">
                <a:solidFill>
                  <a:srgbClr val="C00000"/>
                </a:solidFill>
              </a:rPr>
              <a:t>之间有</a:t>
            </a:r>
            <a:r>
              <a:rPr lang="en-US" dirty="0" smtClean="0">
                <a:solidFill>
                  <a:srgbClr val="C00000"/>
                </a:solidFill>
              </a:rPr>
              <a:t>25</a:t>
            </a:r>
            <a:r>
              <a:rPr lang="zh-CN" altLang="en-US" dirty="0" smtClean="0">
                <a:solidFill>
                  <a:srgbClr val="C00000"/>
                </a:solidFill>
              </a:rPr>
              <a:t>个刻度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所以它的分度值为</a:t>
            </a:r>
            <a:r>
              <a:rPr lang="en-US" dirty="0" smtClean="0">
                <a:solidFill>
                  <a:srgbClr val="C00000"/>
                </a:solidFill>
              </a:rPr>
              <a:t>0.2 s</a:t>
            </a:r>
            <a:r>
              <a:rPr lang="zh-CN" altLang="en-US" dirty="0" smtClean="0">
                <a:solidFill>
                  <a:srgbClr val="C00000"/>
                </a:solidFill>
              </a:rPr>
              <a:t>。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4912602" y="1108237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4" name="20WLZT1046.EPS" descr="id:2147498967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54586" y="1707540"/>
            <a:ext cx="2196090" cy="3053678"/>
          </a:xfrm>
          <a:prstGeom prst="rect">
            <a:avLst/>
          </a:prstGeom>
        </p:spPr>
      </p:pic>
      <p:sp>
        <p:nvSpPr>
          <p:cNvPr id="11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1469526" y="1525592"/>
            <a:ext cx="847461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0.2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7753972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9. </a:t>
            </a:r>
            <a:r>
              <a:rPr lang="zh-CN" altLang="en-US" dirty="0" smtClean="0"/>
              <a:t>如图</a:t>
            </a:r>
            <a:r>
              <a:rPr lang="en-US" dirty="0" smtClean="0"/>
              <a:t>1-14</a:t>
            </a:r>
            <a:r>
              <a:rPr lang="zh-CN" altLang="en-US" dirty="0" smtClean="0"/>
              <a:t>所示，圆筒的直径为</a:t>
            </a:r>
            <a:r>
              <a:rPr lang="zh-CN" altLang="en-US" u="sng" dirty="0" smtClean="0"/>
              <a:t>　　　　</a:t>
            </a:r>
            <a:r>
              <a:rPr lang="en-US" dirty="0" smtClean="0"/>
              <a:t>cm</a:t>
            </a:r>
            <a:r>
              <a:rPr lang="zh-CN" altLang="en-US" dirty="0" smtClean="0"/>
              <a:t>，停表的读数为</a:t>
            </a:r>
            <a:r>
              <a:rPr lang="zh-CN" altLang="en-US" u="sng" dirty="0" smtClean="0"/>
              <a:t>　　　　</a:t>
            </a:r>
            <a:r>
              <a:rPr lang="en-US" dirty="0" smtClean="0"/>
              <a:t>s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182802" y="3115040"/>
            <a:ext cx="944774" cy="35778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图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1-14</a:t>
            </a:r>
            <a:endParaRPr lang="zh-CN" altLang="en-US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4297353" y="319489"/>
            <a:ext cx="831696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1.00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1" name="18LW4.EPS" descr="id:2147498974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12548" y="1095040"/>
            <a:ext cx="6691435" cy="1700712"/>
          </a:xfrm>
          <a:prstGeom prst="rect">
            <a:avLst/>
          </a:prstGeom>
        </p:spPr>
      </p:pic>
      <p:sp>
        <p:nvSpPr>
          <p:cNvPr id="17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7164405" y="303724"/>
            <a:ext cx="831696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229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7449374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10.</a:t>
            </a:r>
            <a:r>
              <a:rPr lang="zh-CN" altLang="en-US" dirty="0" smtClean="0"/>
              <a:t>如图</a:t>
            </a:r>
            <a:r>
              <a:rPr lang="en-US" dirty="0" smtClean="0"/>
              <a:t>1-15</a:t>
            </a:r>
            <a:r>
              <a:rPr lang="zh-CN" altLang="en-US" dirty="0" smtClean="0"/>
              <a:t>所示，停表的读数是</a:t>
            </a:r>
            <a:r>
              <a:rPr lang="zh-CN" altLang="en-US" u="sng" dirty="0" smtClean="0"/>
              <a:t>　　　　</a:t>
            </a:r>
            <a:r>
              <a:rPr lang="en-US" dirty="0" smtClean="0"/>
              <a:t>s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541928" y="3871785"/>
            <a:ext cx="944774" cy="35778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图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1-15</a:t>
            </a:r>
            <a:endParaRPr lang="zh-CN" altLang="en-US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4355813" y="299176"/>
            <a:ext cx="880205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337.5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1" name="18LW5.EPS" descr="id:2147498981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18823" y="1061958"/>
            <a:ext cx="3845950" cy="2965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:a16="http://schemas.microsoft.com/office/drawing/2014/main" xmlns="" id="{513755DF-9709-473A-BB92-B4F2B780B634}"/>
              </a:ext>
            </a:extLst>
          </p:cNvPr>
          <p:cNvSpPr txBox="1"/>
          <p:nvPr/>
        </p:nvSpPr>
        <p:spPr>
          <a:xfrm>
            <a:off x="832980" y="707665"/>
            <a:ext cx="7928976" cy="85477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　　物理学是研究</a:t>
            </a:r>
            <a:r>
              <a:rPr lang="zh-CN" altLang="en-US" u="sng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　　　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u="sng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　　　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u="sng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　　　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u="sng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　　　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u="sng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　　　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、等各种物理现象的规律和物质结构的一门科学。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考点一　</a:t>
            </a:r>
            <a:r>
              <a:rPr lang="zh-CN" altLang="en-US" sz="20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初步认识物理学</a:t>
            </a:r>
            <a:endParaRPr lang="zh-CN" altLang="en-US" sz="2000" dirty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2877208" y="662856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声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3755295" y="669783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光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4734673" y="659273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热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5649311" y="645179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力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6606230" y="680294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:a16="http://schemas.microsoft.com/office/drawing/2014/main" xmlns="" id="{513755DF-9709-473A-BB92-B4F2B780B634}"/>
              </a:ext>
            </a:extLst>
          </p:cNvPr>
          <p:cNvSpPr txBox="1"/>
          <p:nvPr/>
        </p:nvSpPr>
        <p:spPr>
          <a:xfrm>
            <a:off x="832980" y="707665"/>
            <a:ext cx="7874602" cy="334776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latin typeface="微软雅黑" pitchFamily="34" charset="-122"/>
                <a:ea typeface="微软雅黑" pitchFamily="34" charset="-122"/>
              </a:rPr>
              <a:t>1.</a:t>
            </a:r>
            <a:r>
              <a:rPr lang="en-US" altLang="zh-CN" u="sng" dirty="0" smtClean="0">
                <a:latin typeface="微软雅黑" pitchFamily="34" charset="-122"/>
                <a:ea typeface="微软雅黑" pitchFamily="34" charset="-122"/>
              </a:rPr>
              <a:t>           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和</a:t>
            </a:r>
            <a:r>
              <a:rPr lang="zh-CN" altLang="en-US" u="sng" dirty="0" smtClean="0">
                <a:latin typeface="微软雅黑" pitchFamily="34" charset="-122"/>
                <a:ea typeface="微软雅黑" pitchFamily="34" charset="-122"/>
              </a:rPr>
              <a:t>            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的测量是两种最基本的测量。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b="1" dirty="0" smtClean="0"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长度的测量</a:t>
            </a:r>
            <a:endParaRPr lang="en-US" altLang="zh-CN" b="1" dirty="0" smtClean="0">
              <a:latin typeface="微软雅黑" pitchFamily="34" charset="-122"/>
              <a:ea typeface="微软雅黑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）①长度的测量工具是</a:t>
            </a:r>
            <a:r>
              <a:rPr lang="zh-CN" altLang="en-US" u="sng" dirty="0" smtClean="0">
                <a:latin typeface="微软雅黑" pitchFamily="34" charset="-122"/>
                <a:ea typeface="微软雅黑" pitchFamily="34" charset="-122"/>
              </a:rPr>
              <a:t>           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；长度的国际单位是</a:t>
            </a:r>
            <a:r>
              <a:rPr lang="zh-CN" altLang="en-US" u="sng" dirty="0" smtClean="0">
                <a:latin typeface="微软雅黑" pitchFamily="34" charset="-122"/>
                <a:ea typeface="微软雅黑" pitchFamily="34" charset="-122"/>
              </a:rPr>
              <a:t>           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zh-CN" altLang="en-US" u="sng" dirty="0" smtClean="0">
                <a:latin typeface="微软雅黑" pitchFamily="34" charset="-122"/>
                <a:ea typeface="微软雅黑" pitchFamily="34" charset="-122"/>
              </a:rPr>
              <a:t>         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），常应用单位有千米，（</a:t>
            </a:r>
            <a:r>
              <a:rPr lang="zh-CN" altLang="en-US" u="sng" dirty="0" smtClean="0">
                <a:latin typeface="微软雅黑" pitchFamily="34" charset="-122"/>
                <a:ea typeface="微软雅黑" pitchFamily="34" charset="-122"/>
              </a:rPr>
              <a:t>         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），分米（</a:t>
            </a:r>
            <a:r>
              <a:rPr lang="zh-CN" altLang="en-US" u="sng" dirty="0" smtClean="0">
                <a:latin typeface="微软雅黑" pitchFamily="34" charset="-122"/>
                <a:ea typeface="微软雅黑" pitchFamily="34" charset="-122"/>
              </a:rPr>
              <a:t>         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），厘米（</a:t>
            </a:r>
            <a:r>
              <a:rPr lang="zh-CN" altLang="en-US" u="sng" dirty="0" smtClean="0">
                <a:latin typeface="微软雅黑" pitchFamily="34" charset="-122"/>
                <a:ea typeface="微软雅黑" pitchFamily="34" charset="-122"/>
              </a:rPr>
              <a:t>         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），毫米（</a:t>
            </a:r>
            <a:r>
              <a:rPr lang="zh-CN" altLang="en-US" u="sng" dirty="0" smtClean="0">
                <a:latin typeface="微软雅黑" pitchFamily="34" charset="-122"/>
                <a:ea typeface="微软雅黑" pitchFamily="34" charset="-122"/>
              </a:rPr>
              <a:t>         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），微米（</a:t>
            </a:r>
            <a:r>
              <a:rPr lang="zh-CN" altLang="en-US" u="sng" dirty="0" smtClean="0">
                <a:latin typeface="微软雅黑" pitchFamily="34" charset="-122"/>
                <a:ea typeface="微软雅黑" pitchFamily="34" charset="-122"/>
              </a:rPr>
              <a:t>         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），纳米（</a:t>
            </a:r>
            <a:r>
              <a:rPr lang="zh-CN" altLang="en-US" u="sng" dirty="0" smtClean="0">
                <a:latin typeface="微软雅黑" pitchFamily="34" charset="-122"/>
                <a:ea typeface="微软雅黑" pitchFamily="34" charset="-122"/>
              </a:rPr>
              <a:t>         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）等（括号内填写单位符号）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②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长度单位的换算：</a:t>
            </a: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1 km=</a:t>
            </a:r>
            <a:r>
              <a:rPr lang="zh-CN" altLang="en-US" u="sng" dirty="0" smtClean="0">
                <a:latin typeface="微软雅黑" pitchFamily="34" charset="-122"/>
                <a:ea typeface="微软雅黑" pitchFamily="34" charset="-122"/>
              </a:rPr>
              <a:t>　　　　</a:t>
            </a: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m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；</a:t>
            </a: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 </a:t>
            </a:r>
            <a:endParaRPr lang="zh-CN" altLang="en-US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1 mm=</a:t>
            </a:r>
            <a:r>
              <a:rPr lang="zh-CN" altLang="en-US" u="sng" dirty="0" smtClean="0">
                <a:latin typeface="微软雅黑" pitchFamily="34" charset="-122"/>
                <a:ea typeface="微软雅黑" pitchFamily="34" charset="-122"/>
              </a:rPr>
              <a:t>　　　　</a:t>
            </a:r>
            <a:r>
              <a:rPr lang="en-US" dirty="0" err="1" smtClean="0">
                <a:latin typeface="微软雅黑" pitchFamily="34" charset="-122"/>
                <a:ea typeface="微软雅黑" pitchFamily="34" charset="-122"/>
              </a:rPr>
              <a:t>μm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；</a:t>
            </a: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1 </a:t>
            </a:r>
            <a:r>
              <a:rPr lang="en-US" dirty="0" err="1" smtClean="0">
                <a:latin typeface="微软雅黑" pitchFamily="34" charset="-122"/>
                <a:ea typeface="微软雅黑" pitchFamily="34" charset="-122"/>
              </a:rPr>
              <a:t>μm</a:t>
            </a: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=</a:t>
            </a:r>
            <a:r>
              <a:rPr lang="zh-CN" altLang="en-US" u="sng" dirty="0" smtClean="0">
                <a:latin typeface="微软雅黑" pitchFamily="34" charset="-122"/>
                <a:ea typeface="微软雅黑" pitchFamily="34" charset="-122"/>
              </a:rPr>
              <a:t>　　　　</a:t>
            </a: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nm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；</a:t>
            </a: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 </a:t>
            </a:r>
            <a:endParaRPr lang="zh-CN" altLang="en-US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1 m=</a:t>
            </a:r>
            <a:r>
              <a:rPr lang="zh-CN" altLang="en-US" u="sng" dirty="0" smtClean="0">
                <a:latin typeface="微软雅黑" pitchFamily="34" charset="-122"/>
                <a:ea typeface="微软雅黑" pitchFamily="34" charset="-122"/>
              </a:rPr>
              <a:t>　　　　</a:t>
            </a: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mm=</a:t>
            </a:r>
            <a:r>
              <a:rPr lang="zh-CN" altLang="en-US" u="sng" dirty="0" smtClean="0">
                <a:latin typeface="微软雅黑" pitchFamily="34" charset="-122"/>
                <a:ea typeface="微软雅黑" pitchFamily="34" charset="-122"/>
              </a:rPr>
              <a:t>　　　　</a:t>
            </a:r>
            <a:r>
              <a:rPr lang="en-US" dirty="0" err="1" smtClean="0">
                <a:latin typeface="微软雅黑" pitchFamily="34" charset="-122"/>
                <a:ea typeface="微软雅黑" pitchFamily="34" charset="-122"/>
              </a:rPr>
              <a:t>μm</a:t>
            </a: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=</a:t>
            </a:r>
            <a:r>
              <a:rPr lang="zh-CN" altLang="en-US" u="sng" dirty="0" smtClean="0">
                <a:latin typeface="微软雅黑" pitchFamily="34" charset="-122"/>
                <a:ea typeface="微软雅黑" pitchFamily="34" charset="-122"/>
              </a:rPr>
              <a:t>　　　　</a:t>
            </a: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nm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。</a:t>
            </a: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 </a:t>
            </a:r>
            <a:endParaRPr lang="zh-CN" altLang="en-US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1206780" y="662856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长度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2308217" y="662857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时间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3631326" y="1466420"/>
            <a:ext cx="951184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刻度尺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6568488" y="1473348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米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7586799" y="1480275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3264193" y="1902839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km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5176118" y="1895912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dm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7094958" y="1895912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cm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1151384" y="2311548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mm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2973261" y="2304621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err="1" smtClean="0">
                <a:solidFill>
                  <a:srgbClr val="C00000"/>
                </a:solidFill>
              </a:rPr>
              <a:t>μm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4840759" y="2346664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nm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考点二</a:t>
            </a:r>
            <a:r>
              <a:rPr lang="zh-CN" altLang="en-US" sz="2000" b="1" dirty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20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长度、时间和体积的测量及应用</a:t>
            </a:r>
            <a:endParaRPr lang="zh-CN" altLang="en-US" sz="2000" dirty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3711551" y="2796988"/>
            <a:ext cx="56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10</a:t>
            </a:r>
            <a:r>
              <a:rPr lang="en-US" b="1" baseline="30000" dirty="0" smtClean="0">
                <a:solidFill>
                  <a:srgbClr val="C00000"/>
                </a:solidFill>
              </a:rPr>
              <a:t>3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641013" y="3196381"/>
            <a:ext cx="56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10</a:t>
            </a:r>
            <a:r>
              <a:rPr lang="en-US" b="1" baseline="30000" dirty="0" smtClean="0">
                <a:solidFill>
                  <a:srgbClr val="C00000"/>
                </a:solidFill>
              </a:rPr>
              <a:t>3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911248" y="3196380"/>
            <a:ext cx="56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10</a:t>
            </a:r>
            <a:r>
              <a:rPr lang="en-US" b="1" baseline="30000" dirty="0" smtClean="0">
                <a:solidFill>
                  <a:srgbClr val="C00000"/>
                </a:solidFill>
              </a:rPr>
              <a:t>3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514888" y="3616795"/>
            <a:ext cx="56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10</a:t>
            </a:r>
            <a:r>
              <a:rPr lang="en-US" b="1" baseline="30000" dirty="0" smtClean="0">
                <a:solidFill>
                  <a:srgbClr val="C00000"/>
                </a:solidFill>
              </a:rPr>
              <a:t>3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101951" y="3595774"/>
            <a:ext cx="56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10</a:t>
            </a:r>
            <a:r>
              <a:rPr lang="en-US" b="1" baseline="30000" dirty="0" smtClean="0">
                <a:solidFill>
                  <a:srgbClr val="C00000"/>
                </a:solidFill>
              </a:rPr>
              <a:t>6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4468296" y="3595774"/>
            <a:ext cx="56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10</a:t>
            </a:r>
            <a:r>
              <a:rPr lang="en-US" b="1" baseline="30000" dirty="0" smtClean="0">
                <a:solidFill>
                  <a:srgbClr val="C00000"/>
                </a:solidFill>
              </a:rPr>
              <a:t>9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17" grpId="0"/>
      <p:bldP spid="18" grpId="0"/>
      <p:bldP spid="19" grpId="0"/>
      <p:bldP spid="25" grpId="0"/>
      <p:bldP spid="26" grpId="0"/>
      <p:bldP spid="27" grpId="0"/>
      <p:bldP spid="28" grpId="0"/>
      <p:bldP spid="29" grpId="0"/>
      <p:bldP spid="30" grpId="0"/>
      <p:bldP spid="22" grpId="0"/>
      <p:bldP spid="23" grpId="0"/>
      <p:bldP spid="24" grpId="0"/>
      <p:bldP spid="31" grpId="0"/>
      <p:bldP spid="32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:a16="http://schemas.microsoft.com/office/drawing/2014/main" xmlns="" id="{513755DF-9709-473A-BB92-B4F2B780B634}"/>
              </a:ext>
            </a:extLst>
          </p:cNvPr>
          <p:cNvSpPr txBox="1"/>
          <p:nvPr/>
        </p:nvSpPr>
        <p:spPr>
          <a:xfrm>
            <a:off x="813797" y="355972"/>
            <a:ext cx="7993872" cy="38121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）常用的测量工具有：直尺、盒尺、皮卷尺、游标卡尺、螺旋测微器（千分尺）。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）用刻度尺测长度的方法：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①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认识刻度尺，弄清</a:t>
            </a:r>
            <a:r>
              <a:rPr lang="zh-CN" altLang="en-US" u="sng" dirty="0" smtClean="0">
                <a:latin typeface="微软雅黑" pitchFamily="34" charset="-122"/>
                <a:ea typeface="微软雅黑" pitchFamily="34" charset="-122"/>
              </a:rPr>
              <a:t>　　　　     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en-US" u="sng" dirty="0" smtClean="0">
                <a:latin typeface="微软雅黑" pitchFamily="34" charset="-122"/>
                <a:ea typeface="微软雅黑" pitchFamily="34" charset="-122"/>
              </a:rPr>
              <a:t>　　　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和</a:t>
            </a:r>
            <a:r>
              <a:rPr lang="zh-CN" altLang="en-US" u="sng" dirty="0" smtClean="0">
                <a:latin typeface="微软雅黑" pitchFamily="34" charset="-122"/>
                <a:ea typeface="微软雅黑" pitchFamily="34" charset="-122"/>
              </a:rPr>
              <a:t>　　　    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。</a:t>
            </a: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 </a:t>
            </a:r>
            <a:endParaRPr lang="zh-CN" altLang="en-US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②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正确使用刻度尺测长度应做到：零刻度线要与被测物体的一端</a:t>
            </a:r>
            <a:r>
              <a:rPr lang="zh-CN" altLang="en-US" u="sng" dirty="0" smtClean="0">
                <a:latin typeface="微软雅黑" pitchFamily="34" charset="-122"/>
                <a:ea typeface="微软雅黑" pitchFamily="34" charset="-122"/>
              </a:rPr>
              <a:t>　　　　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，刻度尺要</a:t>
            </a:r>
            <a:r>
              <a:rPr lang="zh-CN" altLang="en-US" u="sng" dirty="0" smtClean="0">
                <a:latin typeface="微软雅黑" pitchFamily="34" charset="-122"/>
                <a:ea typeface="微软雅黑" pitchFamily="34" charset="-122"/>
              </a:rPr>
              <a:t>　　　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被测物体；读数时视线要与尺面</a:t>
            </a:r>
            <a:r>
              <a:rPr lang="zh-CN" altLang="en-US" u="sng" dirty="0" smtClean="0">
                <a:latin typeface="微软雅黑" pitchFamily="34" charset="-122"/>
                <a:ea typeface="微软雅黑" pitchFamily="34" charset="-122"/>
              </a:rPr>
              <a:t>　　　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；要估读到</a:t>
            </a:r>
            <a:r>
              <a:rPr lang="zh-CN" altLang="en-US" u="sng" dirty="0" smtClean="0">
                <a:latin typeface="微软雅黑" pitchFamily="34" charset="-122"/>
                <a:ea typeface="微软雅黑" pitchFamily="34" charset="-122"/>
              </a:rPr>
              <a:t>　　  　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的下一位；对测量结果，既要记录</a:t>
            </a:r>
            <a:r>
              <a:rPr lang="zh-CN" altLang="en-US" u="sng" dirty="0" smtClean="0">
                <a:latin typeface="微软雅黑" pitchFamily="34" charset="-122"/>
                <a:ea typeface="微软雅黑" pitchFamily="34" charset="-122"/>
              </a:rPr>
              <a:t>　　　　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，又要记录</a:t>
            </a:r>
            <a:r>
              <a:rPr lang="zh-CN" altLang="en-US" u="sng" dirty="0" smtClean="0">
                <a:latin typeface="微软雅黑" pitchFamily="34" charset="-122"/>
                <a:ea typeface="微软雅黑" pitchFamily="34" charset="-122"/>
              </a:rPr>
              <a:t>　　　　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，还要注明</a:t>
            </a:r>
            <a:r>
              <a:rPr lang="zh-CN" altLang="en-US" u="sng" dirty="0" smtClean="0">
                <a:latin typeface="微软雅黑" pitchFamily="34" charset="-122"/>
                <a:ea typeface="微软雅黑" pitchFamily="34" charset="-122"/>
              </a:rPr>
              <a:t>　　　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。</a:t>
            </a: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 </a:t>
            </a:r>
            <a:endParaRPr lang="zh-CN" altLang="en-US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）多次测量物体的长度取平均值，可以减小</a:t>
            </a:r>
            <a:r>
              <a:rPr lang="zh-CN" altLang="en-US" u="sng" dirty="0" smtClean="0">
                <a:latin typeface="微软雅黑" pitchFamily="34" charset="-122"/>
                <a:ea typeface="微软雅黑" pitchFamily="34" charset="-122"/>
              </a:rPr>
              <a:t>　           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。</a:t>
            </a: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 </a:t>
            </a:r>
            <a:endParaRPr lang="zh-CN" altLang="en-US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注：误差只能减小，不能避免。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3140683" y="1528939"/>
            <a:ext cx="1031924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零度刻线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4587865" y="1553099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量程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5532602" y="1544228"/>
            <a:ext cx="112985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分度值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7545950" y="1935803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对齐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1591667" y="2356869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紧贴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5408302" y="2365295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垂直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7225635" y="2347857"/>
            <a:ext cx="81477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分度值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3687412" y="2783016"/>
            <a:ext cx="882393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准确值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5691852" y="2795024"/>
            <a:ext cx="1034768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估计值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7744957" y="2777585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单位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5838933" y="3208513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误差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17" grpId="0"/>
      <p:bldP spid="18" grpId="0"/>
      <p:bldP spid="19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:a16="http://schemas.microsoft.com/office/drawing/2014/main" xmlns="" id="{513755DF-9709-473A-BB92-B4F2B780B634}"/>
              </a:ext>
            </a:extLst>
          </p:cNvPr>
          <p:cNvSpPr txBox="1"/>
          <p:nvPr/>
        </p:nvSpPr>
        <p:spPr>
          <a:xfrm>
            <a:off x="813797" y="355972"/>
            <a:ext cx="7874602" cy="215019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微软雅黑" pitchFamily="34" charset="-122"/>
                <a:ea typeface="微软雅黑" pitchFamily="34" charset="-122"/>
              </a:rPr>
              <a:t>3.</a:t>
            </a:r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时间的测量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）时间的单位：在国际单位制中，时间的基本单位是</a:t>
            </a:r>
            <a:r>
              <a:rPr lang="zh-CN" altLang="en-US" u="sng" dirty="0" smtClean="0">
                <a:latin typeface="微软雅黑" pitchFamily="34" charset="-122"/>
                <a:ea typeface="微软雅黑" pitchFamily="34" charset="-122"/>
              </a:rPr>
              <a:t>　　　　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。</a:t>
            </a: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 </a:t>
            </a:r>
            <a:endParaRPr lang="zh-CN" altLang="en-US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1 h=</a:t>
            </a:r>
            <a:r>
              <a:rPr lang="zh-CN" altLang="en-US" u="sng" dirty="0" smtClean="0">
                <a:latin typeface="微软雅黑" pitchFamily="34" charset="-122"/>
                <a:ea typeface="微软雅黑" pitchFamily="34" charset="-122"/>
              </a:rPr>
              <a:t>　　</a:t>
            </a: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min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；</a:t>
            </a: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1 min=</a:t>
            </a:r>
            <a:r>
              <a:rPr lang="zh-CN" altLang="en-US" u="sng" dirty="0" smtClean="0">
                <a:latin typeface="微软雅黑" pitchFamily="34" charset="-122"/>
                <a:ea typeface="微软雅黑" pitchFamily="34" charset="-122"/>
              </a:rPr>
              <a:t>　　 </a:t>
            </a: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s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；</a:t>
            </a: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1 h=</a:t>
            </a:r>
            <a:r>
              <a:rPr lang="zh-CN" altLang="en-US" u="sng" dirty="0" smtClean="0">
                <a:latin typeface="微软雅黑" pitchFamily="34" charset="-122"/>
                <a:ea typeface="微软雅黑" pitchFamily="34" charset="-122"/>
              </a:rPr>
              <a:t>　　　　</a:t>
            </a: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s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。</a:t>
            </a: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 </a:t>
            </a:r>
            <a:endParaRPr lang="zh-CN" altLang="en-US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）时间的测量工具： </a:t>
            </a:r>
            <a:r>
              <a:rPr lang="zh-CN" altLang="en-US" u="sng" dirty="0" smtClean="0">
                <a:latin typeface="微软雅黑" pitchFamily="34" charset="-122"/>
                <a:ea typeface="微软雅黑" pitchFamily="34" charset="-122"/>
              </a:rPr>
              <a:t>　　　　　　　　　　　　　　　　　　　　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等。</a:t>
            </a: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 </a:t>
            </a:r>
            <a:endParaRPr lang="zh-CN" altLang="en-US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）古代人的计时方法：在古代，人们用日晷、沙漏等器具来计时。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6806445" y="725918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秒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1372797" y="1156843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60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3284485" y="1140599"/>
            <a:ext cx="404646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60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4712238" y="1137017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3600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3628325" y="1616910"/>
            <a:ext cx="4447545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手表</a:t>
            </a:r>
            <a:r>
              <a:rPr lang="en-US" b="1" dirty="0" smtClean="0">
                <a:solidFill>
                  <a:srgbClr val="C00000"/>
                </a:solidFill>
                <a:latin typeface="+mn-ea"/>
              </a:rPr>
              <a:t>,</a:t>
            </a:r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钟（机械钟、石英钟等）</a:t>
            </a:r>
            <a:r>
              <a:rPr lang="en-US" b="1" dirty="0" smtClean="0">
                <a:solidFill>
                  <a:srgbClr val="C00000"/>
                </a:solidFill>
                <a:latin typeface="+mn-ea"/>
              </a:rPr>
              <a:t>,</a:t>
            </a:r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停表 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:a16="http://schemas.microsoft.com/office/drawing/2014/main" xmlns="" id="{513755DF-9709-473A-BB92-B4F2B780B634}"/>
              </a:ext>
            </a:extLst>
          </p:cNvPr>
          <p:cNvSpPr txBox="1"/>
          <p:nvPr/>
        </p:nvSpPr>
        <p:spPr>
          <a:xfrm>
            <a:off x="813797" y="355972"/>
            <a:ext cx="4115555" cy="256569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4.</a:t>
            </a:r>
            <a:r>
              <a:rPr lang="zh-CN" altLang="en-US" b="1" dirty="0" smtClean="0"/>
              <a:t>长度和体积的特殊测量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）长度的间接测量：累积法、变曲为直法、化整为零法、滚轮法等。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）测量形状不规则石块的体积：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测量方法如图</a:t>
            </a:r>
            <a:r>
              <a:rPr lang="en-US" dirty="0" smtClean="0"/>
              <a:t>1-1</a:t>
            </a:r>
            <a:r>
              <a:rPr lang="zh-CN" altLang="en-US" dirty="0" smtClean="0"/>
              <a:t>所示，石块的体积为</a:t>
            </a:r>
            <a:r>
              <a:rPr lang="en-US" dirty="0" smtClean="0"/>
              <a:t>V=</a:t>
            </a:r>
            <a:r>
              <a:rPr lang="zh-CN" altLang="en-US" u="sng" dirty="0" smtClean="0"/>
              <a:t>　         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28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1251156" y="2357825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V</a:t>
            </a:r>
            <a:r>
              <a:rPr lang="en-US" b="1" baseline="-25000" dirty="0" smtClean="0">
                <a:solidFill>
                  <a:srgbClr val="C00000"/>
                </a:solidFill>
              </a:rPr>
              <a:t>2</a:t>
            </a:r>
            <a:r>
              <a:rPr lang="en-US" b="1" dirty="0" smtClean="0">
                <a:solidFill>
                  <a:srgbClr val="C00000"/>
                </a:solidFill>
              </a:rPr>
              <a:t>-V</a:t>
            </a:r>
            <a:r>
              <a:rPr lang="en-US" b="1" baseline="-25000" dirty="0" smtClean="0">
                <a:solidFill>
                  <a:srgbClr val="C00000"/>
                </a:solidFill>
              </a:rPr>
              <a:t>1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1" name="G1.EPS" descr="id:2147498799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22224" y="760095"/>
            <a:ext cx="3375813" cy="2676787"/>
          </a:xfrm>
          <a:prstGeom prst="rect">
            <a:avLst/>
          </a:prstGeom>
        </p:spPr>
      </p:pic>
      <p:sp>
        <p:nvSpPr>
          <p:cNvPr id="22" name="矩形 21"/>
          <p:cNvSpPr/>
          <p:nvPr/>
        </p:nvSpPr>
        <p:spPr>
          <a:xfrm>
            <a:off x="6616026" y="3731967"/>
            <a:ext cx="6527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1-1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:a16="http://schemas.microsoft.com/office/drawing/2014/main" xmlns="" id="{513755DF-9709-473A-BB92-B4F2B780B634}"/>
              </a:ext>
            </a:extLst>
          </p:cNvPr>
          <p:cNvSpPr txBox="1"/>
          <p:nvPr/>
        </p:nvSpPr>
        <p:spPr>
          <a:xfrm>
            <a:off x="832980" y="707665"/>
            <a:ext cx="8016730" cy="131919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科学探究的基本过程：</a:t>
            </a:r>
            <a:r>
              <a:rPr lang="zh-CN" altLang="en-US" u="sng" dirty="0" smtClean="0"/>
              <a:t>　　              </a:t>
            </a:r>
            <a:r>
              <a:rPr lang="zh-CN" altLang="en-US" dirty="0" smtClean="0"/>
              <a:t>→ 猜想与假设→</a:t>
            </a:r>
            <a:r>
              <a:rPr lang="zh-CN" altLang="en-US" u="sng" dirty="0" smtClean="0"/>
              <a:t>　　　   　   　　　　</a:t>
            </a:r>
            <a:r>
              <a:rPr lang="zh-CN" altLang="en-US" dirty="0" smtClean="0"/>
              <a:t>→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u="sng" dirty="0" smtClean="0"/>
              <a:t>　　　　　　　　</a:t>
            </a:r>
            <a:r>
              <a:rPr lang="zh-CN" altLang="en-US" dirty="0" smtClean="0"/>
              <a:t>→分析与论证→评估，在探究的过程中，都要注意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3308849" y="641835"/>
            <a:ext cx="1116006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提出问题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6249595" y="631326"/>
            <a:ext cx="2326845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设计实验与制订计划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909147" y="1088048"/>
            <a:ext cx="2201915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进行实验与收集证据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1197506" y="1458170"/>
            <a:ext cx="1612837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交流与合作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考点三　尝试科学探究</a:t>
            </a:r>
            <a:endParaRPr lang="zh-CN" altLang="en-US" sz="2000" b="1" dirty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1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:a16="http://schemas.microsoft.com/office/drawing/2014/main" xmlns="" id="{513755DF-9709-473A-BB92-B4F2B780B634}"/>
              </a:ext>
            </a:extLst>
          </p:cNvPr>
          <p:cNvSpPr txBox="1"/>
          <p:nvPr/>
        </p:nvSpPr>
        <p:spPr>
          <a:xfrm>
            <a:off x="832980" y="707665"/>
            <a:ext cx="7874602" cy="9037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dirty="0" smtClean="0"/>
              <a:t>如图</a:t>
            </a:r>
            <a:r>
              <a:rPr lang="en-US" dirty="0" smtClean="0"/>
              <a:t>1-2</a:t>
            </a:r>
            <a:r>
              <a:rPr lang="zh-CN" altLang="en-US" dirty="0" smtClean="0"/>
              <a:t>和图</a:t>
            </a:r>
            <a:r>
              <a:rPr lang="en-US" dirty="0" smtClean="0"/>
              <a:t>1-3</a:t>
            </a:r>
            <a:r>
              <a:rPr lang="zh-CN" altLang="en-US" dirty="0" smtClean="0"/>
              <a:t>所示的表盘式游标卡尺和螺旋测微器是较为精密的测量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u="sng" dirty="0" smtClean="0"/>
              <a:t>　　　</a:t>
            </a:r>
            <a:r>
              <a:rPr lang="zh-CN" altLang="en-US" dirty="0" smtClean="0"/>
              <a:t>的工具。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972260" y="1087505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长短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考点四　课本重要图片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pic>
        <p:nvPicPr>
          <p:cNvPr id="22" name="G2.EPS" descr="id:2147498820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54061" y="1886894"/>
            <a:ext cx="3394282" cy="1571009"/>
          </a:xfrm>
          <a:prstGeom prst="rect">
            <a:avLst/>
          </a:prstGeom>
        </p:spPr>
      </p:pic>
      <p:sp>
        <p:nvSpPr>
          <p:cNvPr id="23" name="矩形 22"/>
          <p:cNvSpPr/>
          <p:nvPr/>
        </p:nvSpPr>
        <p:spPr>
          <a:xfrm>
            <a:off x="2494427" y="3693822"/>
            <a:ext cx="7841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图</a:t>
            </a:r>
            <a:r>
              <a:rPr lang="en-US" dirty="0" smtClean="0"/>
              <a:t>1-2</a:t>
            </a:r>
            <a:endParaRPr lang="zh-CN" altLang="en-US" dirty="0"/>
          </a:p>
        </p:txBody>
      </p:sp>
      <p:pic>
        <p:nvPicPr>
          <p:cNvPr id="24" name="G2A.EPS" descr="id:2147498827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11312" y="1848515"/>
            <a:ext cx="2663967" cy="1556837"/>
          </a:xfrm>
          <a:prstGeom prst="rect">
            <a:avLst/>
          </a:prstGeom>
        </p:spPr>
      </p:pic>
      <p:sp>
        <p:nvSpPr>
          <p:cNvPr id="31" name="矩形 30"/>
          <p:cNvSpPr/>
          <p:nvPr/>
        </p:nvSpPr>
        <p:spPr>
          <a:xfrm>
            <a:off x="6241256" y="3634067"/>
            <a:ext cx="7841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图</a:t>
            </a:r>
            <a:r>
              <a:rPr lang="en-US" dirty="0" smtClean="0"/>
              <a:t>1-3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theme/theme1.xml><?xml version="1.0" encoding="utf-8"?>
<a:theme xmlns:a="http://schemas.openxmlformats.org/drawingml/2006/main" name="1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2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lIns="36000" tIns="36000" rIns="36000" bIns="36000" rtlCol="0">
        <a:spAutoFit/>
      </a:bodyPr>
      <a:lstStyle>
        <a:defPPr algn="l">
          <a:lnSpc>
            <a:spcPct val="150000"/>
          </a:lnSpc>
          <a:defRPr sz="1400" dirty="0" smtClean="0"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2625</TotalTime>
  <Words>1349</Words>
  <Application>Microsoft Office PowerPoint</Application>
  <PresentationFormat>全屏显示(16:9)</PresentationFormat>
  <Paragraphs>262</Paragraphs>
  <Slides>27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28" baseType="lpstr">
      <vt:lpstr>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/>
  <dc:creator/>
  <cp:keywords/>
  <dc:description/>
  <dcterms:created xsi:type="dcterms:W3CDTF">2018-08-24T06:22:56Z</dcterms:created>
  <dcterms:modified xsi:type="dcterms:W3CDTF">2020-04-08T00:08:39Z</dcterms:modified>
  <cp:category/>
</cp:coreProperties>
</file>