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336" r:id="rId4"/>
    <p:sldId id="631" r:id="rId5"/>
    <p:sldId id="649" r:id="rId6"/>
    <p:sldId id="671" r:id="rId7"/>
    <p:sldId id="672" r:id="rId8"/>
    <p:sldId id="668" r:id="rId9"/>
    <p:sldId id="669" r:id="rId10"/>
    <p:sldId id="659" r:id="rId11"/>
    <p:sldId id="650" r:id="rId12"/>
    <p:sldId id="632" r:id="rId13"/>
    <p:sldId id="660" r:id="rId14"/>
    <p:sldId id="661" r:id="rId15"/>
    <p:sldId id="662" r:id="rId16"/>
    <p:sldId id="663" r:id="rId17"/>
    <p:sldId id="664" r:id="rId18"/>
    <p:sldId id="665" r:id="rId19"/>
    <p:sldId id="666" r:id="rId20"/>
    <p:sldId id="636" r:id="rId21"/>
    <p:sldId id="637" r:id="rId22"/>
    <p:sldId id="653" r:id="rId23"/>
    <p:sldId id="667" r:id="rId24"/>
    <p:sldId id="638" r:id="rId25"/>
    <p:sldId id="639" r:id="rId26"/>
    <p:sldId id="640" r:id="rId27"/>
    <p:sldId id="654" r:id="rId28"/>
    <p:sldId id="642" r:id="rId29"/>
    <p:sldId id="656" r:id="rId3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03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29.t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30.TI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WL319.T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31.ti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32.T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image.baidu.com/search/detail?ct=503316480&amp;z=0&amp;tn=baiduimagedetail&amp;ipn=d&amp;word=%E6%A8%B1%E8%8A%B1&amp;step_word=&amp;ie=utf-8&amp;in=&amp;cl=2&amp;lm=-1&amp;st=-1&amp;hd=0&amp;latest=0&amp;copyright=0&amp;cs=1625143855,1909348179&amp;os=656876621,1552874459&amp;simid=3535516530,531407695&amp;pn=4&amp;rn=1&amp;di=32780&amp;ln=1477&amp;fr=&amp;fmq=1582097680765_R&amp;ic=0&amp;s=undefined&amp;se=&amp;sme=&amp;tab=0&amp;width=&amp;height=&amp;face=undefined&amp;is=0,0&amp;istype=2&amp;ist=&amp;jit=&amp;bdtype=0&amp;spn=0&amp;pi=0&amp;gsm=0&amp;objurl=http://5b0988e595225.cdn.sohucs.com/images/20180416/650f8f551c8843ea9e94a99fc76ed32f.jpg&amp;rpstart=0&amp;rpnum=0&amp;adpicid=0&amp;force=undefined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第十章 </a:t>
            </a:r>
            <a:r>
              <a:rPr lang="zh-CN" altLang="en-US" sz="3600" b="1" dirty="0" smtClean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从粒子到宇宙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10.2 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分子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动理论的初步知识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认识分子动理论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关于分子，你认为下列说法中不正确的是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物体是由大量分子组成的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分子间同时存在相互作用的引力和斥力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分子永不停息地做无规则的运动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分子之间有引力时无斥力，有斥力时无引力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49743" y="201356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3538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关于分子动理论和扩散现象，下列说法不正确的是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物体的温度越高，扩散就越快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扩散在气体、液体、固体中都能进行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一切物体的分子都在不停地做无规则运动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固体、液体很难被压缩，因为其分子间有较大的引力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51176" y="1922283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下列现象中，不能说明分子在做无规则运动的是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扫地时，灰尘在空中飞舞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煤堆放在墙角时间久了，墙内也变黑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衣柜里放樟脑丸，整个箱子里充满樟脑味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把糖投入开水中，整杯水变甜了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3423" y="1899409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在房间抽烟时，整个房间都有烟味，说明分子在不停地做无规则运动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铁丝很难被拉断，说明分子之间只存在引力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塑料吸盘能牢牢地吸附在玻璃上，主要是由于分子间存在着引力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用手捏海绵，海绵的体积变小了，说明分子间不存在斥力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70912" y="149472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下列现象中，能说明分子间存在着引力的有</a:t>
            </a:r>
            <a:r>
              <a:rPr lang="zh-CN" altLang="zh-CN" u="sng" dirty="0"/>
              <a:t>　　　　　</a:t>
            </a:r>
            <a:r>
              <a:rPr lang="zh-CN" altLang="zh-CN" dirty="0"/>
              <a:t>；能说明分子间存在着斥力的有</a:t>
            </a:r>
            <a:r>
              <a:rPr lang="zh-CN" altLang="zh-CN" u="sng" dirty="0"/>
              <a:t>　　　　　</a:t>
            </a:r>
            <a:r>
              <a:rPr lang="zh-CN" altLang="zh-CN" dirty="0"/>
              <a:t>；能说明分子之间存在着空隙的有</a:t>
            </a:r>
            <a:r>
              <a:rPr lang="zh-CN" altLang="zh-CN" u="sng" dirty="0"/>
              <a:t>　　　　　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zh-CN" altLang="zh-CN" dirty="0"/>
              <a:t>以上三空均选填序号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①</a:t>
            </a:r>
            <a:r>
              <a:rPr lang="zh-CN" altLang="zh-CN" dirty="0"/>
              <a:t>水和酒精混合后总体积减小　</a:t>
            </a:r>
            <a:r>
              <a:rPr lang="en-US" altLang="zh-CN" dirty="0"/>
              <a:t>②</a:t>
            </a:r>
            <a:r>
              <a:rPr lang="zh-CN" altLang="zh-CN" dirty="0"/>
              <a:t>液体和固体很难被压缩　</a:t>
            </a:r>
            <a:r>
              <a:rPr lang="en-US" altLang="zh-CN" dirty="0"/>
              <a:t>③</a:t>
            </a:r>
            <a:r>
              <a:rPr lang="zh-CN" altLang="zh-CN" dirty="0"/>
              <a:t>绳子不容易被拉断 　</a:t>
            </a:r>
            <a:r>
              <a:rPr lang="en-US" altLang="zh-CN" dirty="0"/>
              <a:t>④</a:t>
            </a:r>
            <a:r>
              <a:rPr lang="zh-CN" altLang="zh-CN" dirty="0"/>
              <a:t>两块表面平整的铅块压紧后</a:t>
            </a:r>
            <a:r>
              <a:rPr lang="en-US" altLang="zh-CN" dirty="0"/>
              <a:t>“</a:t>
            </a:r>
            <a:r>
              <a:rPr lang="zh-CN" altLang="zh-CN" dirty="0"/>
              <a:t>黏</a:t>
            </a:r>
            <a:r>
              <a:rPr lang="en-US" altLang="zh-CN" dirty="0"/>
              <a:t>”</a:t>
            </a:r>
            <a:r>
              <a:rPr lang="zh-CN" altLang="zh-CN" dirty="0"/>
              <a:t>在一起　</a:t>
            </a:r>
            <a:r>
              <a:rPr lang="en-US" altLang="zh-CN" dirty="0"/>
              <a:t>⑤</a:t>
            </a:r>
            <a:r>
              <a:rPr lang="zh-CN" altLang="zh-CN" dirty="0"/>
              <a:t>气体被压缩时体积越小越费劲 　</a:t>
            </a:r>
            <a:r>
              <a:rPr lang="en-US" altLang="zh-CN" dirty="0"/>
              <a:t>⑥</a:t>
            </a:r>
            <a:r>
              <a:rPr lang="zh-CN" altLang="zh-CN" dirty="0"/>
              <a:t>在巨大压力下，油能从钢管的侧壁渗出</a:t>
            </a:r>
            <a:r>
              <a:rPr lang="en-US" altLang="zh-CN" dirty="0"/>
              <a:t>(</a:t>
            </a:r>
            <a:r>
              <a:rPr lang="zh-CN" altLang="zh-CN" dirty="0"/>
              <a:t>钢管无裂缝</a:t>
            </a:r>
            <a:r>
              <a:rPr lang="en-US" altLang="zh-CN" dirty="0"/>
              <a:t>)</a:t>
            </a: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1251247" y="186632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③④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2287" y="225482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②⑤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9528" y="265115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①⑥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固、液、气三态中的分子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6.(2018·</a:t>
            </a:r>
            <a:r>
              <a:rPr lang="zh-CN" altLang="zh-CN" dirty="0"/>
              <a:t>广州市</a:t>
            </a:r>
            <a:r>
              <a:rPr lang="en-US" altLang="zh-CN" dirty="0"/>
              <a:t>)</a:t>
            </a:r>
            <a:r>
              <a:rPr lang="zh-CN" altLang="zh-CN" dirty="0"/>
              <a:t>静置的密封容器内只有氢气，若以</a:t>
            </a:r>
            <a:r>
              <a:rPr lang="en-US" altLang="zh-CN" dirty="0"/>
              <a:t>“</a:t>
            </a:r>
            <a:r>
              <a:rPr lang="zh-CN" altLang="zh-CN" dirty="0"/>
              <a:t>〇</a:t>
            </a:r>
            <a:r>
              <a:rPr lang="en-US" altLang="zh-CN" dirty="0"/>
              <a:t>”</a:t>
            </a:r>
            <a:r>
              <a:rPr lang="zh-CN" altLang="zh-CN" dirty="0"/>
              <a:t>表示氢气分子，如图</a:t>
            </a:r>
            <a:r>
              <a:rPr lang="en-US" altLang="zh-CN" dirty="0"/>
              <a:t>10.2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中最能代表容器内氢气分子分布的是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3610318" y="276057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7" y="3483323"/>
            <a:ext cx="1276350" cy="2095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92" y="3537921"/>
            <a:ext cx="1276350" cy="2057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67" y="3519279"/>
            <a:ext cx="1285875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4" y="3537921"/>
            <a:ext cx="1285875" cy="2143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35382"/>
            <a:ext cx="8229600" cy="4555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图</a:t>
            </a:r>
            <a:r>
              <a:rPr lang="en-US" altLang="zh-CN" dirty="0"/>
              <a:t>10.2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中的示意图形象反映物质气、液、固三态分子排列的特点。下列说法正确的是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甲是气态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乙是气态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丙是气态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甲是固态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18563" y="1931709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92" y="2511966"/>
            <a:ext cx="4039717" cy="151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4555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同种物质在固态、液态和气态中，分子间距离一般最小的是</a:t>
            </a:r>
            <a:r>
              <a:rPr lang="zh-CN" altLang="zh-CN" u="sng" dirty="0"/>
              <a:t>　　　　　</a:t>
            </a:r>
            <a:r>
              <a:rPr lang="zh-CN" altLang="zh-CN" dirty="0"/>
              <a:t>，距离最大的是</a:t>
            </a:r>
            <a:r>
              <a:rPr lang="zh-CN" altLang="zh-CN" u="sng" dirty="0"/>
              <a:t>　　　　　</a:t>
            </a:r>
            <a:r>
              <a:rPr lang="zh-CN" altLang="zh-CN" dirty="0"/>
              <a:t>；分子间的作用力一般最小的是</a:t>
            </a:r>
            <a:r>
              <a:rPr lang="zh-CN" altLang="zh-CN" u="sng" dirty="0"/>
              <a:t>　　　　</a:t>
            </a:r>
            <a:r>
              <a:rPr lang="zh-CN" altLang="zh-CN" dirty="0"/>
              <a:t>，最大的是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7" name="文本框 16"/>
          <p:cNvSpPr txBox="1"/>
          <p:nvPr/>
        </p:nvSpPr>
        <p:spPr>
          <a:xfrm>
            <a:off x="2682290" y="190647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固态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07509" y="190647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气态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45684" y="22779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气态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95002" y="26455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固态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将鸡蛋放在盐水中，过一段时间鸡蛋全部变咸。关于这个现象的最佳解释是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只能表明分子是不停地做无规则运动的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既表明分子是不停地做无规则运动的，又表明分子间有引力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既表明分子是不停地做无规则运动的，又表明分子间有斥力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既表明分子是不停地做无规则运动的，又表明分子间有空隙</a:t>
            </a:r>
          </a:p>
        </p:txBody>
      </p:sp>
      <p:sp>
        <p:nvSpPr>
          <p:cNvPr id="23" name="矩形 22"/>
          <p:cNvSpPr/>
          <p:nvPr/>
        </p:nvSpPr>
        <p:spPr>
          <a:xfrm>
            <a:off x="5058015" y="18003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分子间的引力的大小决定于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分子的直径</a:t>
            </a:r>
            <a:r>
              <a:rPr lang="en-US" altLang="zh-CN" dirty="0"/>
              <a:t>                     B.</a:t>
            </a:r>
            <a:r>
              <a:rPr lang="zh-CN" altLang="zh-CN" dirty="0"/>
              <a:t>分子的质量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分子间的距离</a:t>
            </a:r>
            <a:r>
              <a:rPr lang="en-US" altLang="zh-CN" dirty="0"/>
              <a:t>                 D.</a:t>
            </a:r>
            <a:r>
              <a:rPr lang="zh-CN" altLang="zh-CN" dirty="0"/>
              <a:t>分子间斥力大小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下列现象中能说明分子在不停地做无规则运动的是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春天，柳絮飞舞</a:t>
            </a:r>
            <a:r>
              <a:rPr lang="en-US" altLang="zh-CN" dirty="0"/>
              <a:t>            B.</a:t>
            </a:r>
            <a:r>
              <a:rPr lang="zh-CN" altLang="zh-CN" dirty="0"/>
              <a:t>夏天，茉莉花飘香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秋天，黄沙扑面</a:t>
            </a:r>
            <a:r>
              <a:rPr lang="en-US" altLang="zh-CN" dirty="0"/>
              <a:t>             D.</a:t>
            </a:r>
            <a:r>
              <a:rPr lang="zh-CN" altLang="zh-CN" dirty="0"/>
              <a:t>冬天，雪花飘飘</a:t>
            </a:r>
          </a:p>
        </p:txBody>
      </p:sp>
      <p:sp>
        <p:nvSpPr>
          <p:cNvPr id="13" name="矩形 12"/>
          <p:cNvSpPr/>
          <p:nvPr/>
        </p:nvSpPr>
        <p:spPr>
          <a:xfrm>
            <a:off x="5320817" y="141500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65696" y="384634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描述固、液和气三种物态的基本特征。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684" y="4125276"/>
            <a:ext cx="7174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认识分子动理论及固、液、气三态中的分子。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293208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将一勺砂糖放入一杯水中，整杯水都变甜了。这个现象说明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分子是运动的</a:t>
            </a:r>
            <a:r>
              <a:rPr lang="en-US" altLang="zh-CN" dirty="0"/>
              <a:t>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</a:t>
            </a:r>
            <a:r>
              <a:rPr lang="en-US" altLang="zh-CN" dirty="0"/>
              <a:t>.</a:t>
            </a:r>
            <a:r>
              <a:rPr lang="zh-CN" altLang="zh-CN" dirty="0"/>
              <a:t>分子间有引力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分子间有斥力</a:t>
            </a:r>
            <a:r>
              <a:rPr lang="en-US" altLang="zh-CN" dirty="0"/>
              <a:t>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D</a:t>
            </a:r>
            <a:r>
              <a:rPr lang="en-US" altLang="zh-CN" dirty="0"/>
              <a:t>.</a:t>
            </a:r>
            <a:r>
              <a:rPr lang="zh-CN" altLang="zh-CN" dirty="0"/>
              <a:t>分子可以再</a:t>
            </a:r>
            <a:r>
              <a:rPr lang="zh-CN" altLang="zh-CN" dirty="0" smtClean="0"/>
              <a:t>分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540465" y="167661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331988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5</a:t>
            </a:r>
            <a:r>
              <a:rPr lang="en-US" altLang="zh-CN" dirty="0"/>
              <a:t>.</a:t>
            </a:r>
            <a:r>
              <a:rPr lang="zh-CN" altLang="zh-CN" dirty="0"/>
              <a:t>关于分子的运动，下列说法中正确的是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一切物质的分子都在不停地做匀速直线运动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在</a:t>
            </a:r>
            <a:r>
              <a:rPr lang="en-US" altLang="zh-CN" dirty="0"/>
              <a:t>0 ℃</a:t>
            </a:r>
            <a:r>
              <a:rPr lang="zh-CN" altLang="zh-CN" dirty="0"/>
              <a:t>时，物质的所有分子都停止了运动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物体运动的速度越大，其内部分子的热运动也越剧烈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物体的温度越高，表明它内部分子的热运动越剧烈</a:t>
            </a:r>
          </a:p>
        </p:txBody>
      </p:sp>
      <p:sp>
        <p:nvSpPr>
          <p:cNvPr id="16" name="矩形 15"/>
          <p:cNvSpPr/>
          <p:nvPr/>
        </p:nvSpPr>
        <p:spPr>
          <a:xfrm>
            <a:off x="6995934" y="14587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如图</a:t>
            </a:r>
            <a:r>
              <a:rPr lang="en-US" altLang="zh-CN" dirty="0"/>
              <a:t>10.2</a:t>
            </a:r>
            <a:r>
              <a:rPr lang="zh-CN" altLang="zh-CN" dirty="0"/>
              <a:t>－</a:t>
            </a:r>
            <a:r>
              <a:rPr lang="en-US" altLang="zh-CN" dirty="0"/>
              <a:t>3</a:t>
            </a:r>
            <a:r>
              <a:rPr lang="zh-CN" altLang="zh-CN" dirty="0"/>
              <a:t>所示是某物质的固、液、气三态分子之间的距离比较示意图。关于该物质，下列说法正确的是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气态分子间的距离比固态、液态分子间的距离大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气态分子总是在运动，固态分子不运动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同种物质由气态变成液态时，它的体积变化不大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固态分子之间紧紧相连没有间隔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873200" y="218599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05" y="2903407"/>
            <a:ext cx="4366052" cy="13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7.</a:t>
            </a:r>
            <a:r>
              <a:rPr lang="zh-CN" altLang="zh-CN" dirty="0"/>
              <a:t>长时间压在一起的铅板和金板互相渗入，这是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u="sng" dirty="0"/>
              <a:t>  </a:t>
            </a:r>
            <a:r>
              <a:rPr lang="zh-CN" altLang="zh-CN" u="sng" dirty="0"/>
              <a:t>　　　　</a:t>
            </a:r>
            <a:r>
              <a:rPr lang="zh-CN" altLang="zh-CN" dirty="0"/>
              <a:t>现象，它说明一切物体的分子都在</a:t>
            </a:r>
            <a:r>
              <a:rPr lang="zh-CN" altLang="zh-CN" u="sng" dirty="0"/>
              <a:t>　　　　　　　　　　　　　　</a:t>
            </a:r>
            <a:r>
              <a:rPr lang="zh-CN" altLang="zh-CN" dirty="0"/>
              <a:t>，同时也表明分子间有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</a:t>
            </a:r>
            <a:r>
              <a:rPr lang="zh-CN" altLang="zh-CN" u="sng" dirty="0"/>
              <a:t>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8.</a:t>
            </a:r>
            <a:r>
              <a:rPr lang="zh-CN" altLang="zh-CN" dirty="0"/>
              <a:t>炒菜时我们闻到菜香，这是分子的</a:t>
            </a:r>
            <a:r>
              <a:rPr lang="zh-CN" altLang="zh-CN" u="sng" dirty="0"/>
              <a:t>　　　　</a:t>
            </a:r>
            <a:r>
              <a:rPr lang="zh-CN" altLang="zh-CN" dirty="0"/>
              <a:t>运动；炒菜时菜很快就变咸了，而腌咸菜时，很长时间菜才会变咸，这表明了</a:t>
            </a:r>
            <a:r>
              <a:rPr lang="zh-CN" altLang="zh-CN" u="sng" dirty="0"/>
              <a:t>　　　　</a:t>
            </a:r>
            <a:r>
              <a:rPr lang="zh-CN" altLang="zh-CN" dirty="0"/>
              <a:t>越高，分子热运动越剧烈。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9.</a:t>
            </a:r>
            <a:r>
              <a:rPr lang="zh-CN" altLang="zh-CN" dirty="0"/>
              <a:t>注射器口封闭后，活塞推动一小段距离后就推不动了，说明了分子间</a:t>
            </a:r>
            <a:r>
              <a:rPr lang="zh-CN" altLang="zh-CN" u="sng" dirty="0"/>
              <a:t>　　　　　　　　　　　</a:t>
            </a:r>
            <a:r>
              <a:rPr lang="zh-CN" altLang="zh-CN" dirty="0"/>
              <a:t>； 铅笔很难被拉断说明</a:t>
            </a:r>
            <a:r>
              <a:rPr lang="zh-CN" altLang="zh-CN" u="sng" dirty="0"/>
              <a:t>　　　　　　　　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873828" y="194961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扩散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77453" y="2390411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永不停息地做无规则运动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37683" y="282450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间隙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57678" y="33477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热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34490" y="422891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温度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40507" y="5591332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存在斥力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20953" y="6045118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分子间存在引力</a:t>
            </a:r>
            <a:endParaRPr lang="en-US" altLang="en-US" sz="32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10.(2018·</a:t>
            </a:r>
            <a:r>
              <a:rPr lang="zh-CN" altLang="zh-CN" dirty="0"/>
              <a:t>广东省</a:t>
            </a:r>
            <a:r>
              <a:rPr lang="en-US" altLang="zh-CN" dirty="0"/>
              <a:t>)</a:t>
            </a:r>
            <a:r>
              <a:rPr lang="zh-CN" altLang="zh-CN" dirty="0"/>
              <a:t>常见的物质由分子组成，分子由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　</a:t>
            </a:r>
            <a:r>
              <a:rPr lang="zh-CN" altLang="zh-CN" dirty="0"/>
              <a:t>组成；夏日荷花盛开飘来阵阵花香，这是</a:t>
            </a:r>
            <a:r>
              <a:rPr lang="zh-CN" altLang="zh-CN" u="sng" dirty="0"/>
              <a:t>　　</a:t>
            </a:r>
            <a:r>
              <a:rPr lang="en-US" altLang="zh-CN" u="sng" dirty="0"/>
              <a:t>      </a:t>
            </a:r>
            <a:r>
              <a:rPr lang="zh-CN" altLang="zh-CN" u="sng" dirty="0"/>
              <a:t>　</a:t>
            </a:r>
            <a:r>
              <a:rPr lang="zh-CN" altLang="zh-CN" dirty="0"/>
              <a:t>现象；清晨荷叶上的两颗露珠接触后成为了更大的一颗水珠，表明分子之间存在</a:t>
            </a:r>
            <a:r>
              <a:rPr lang="zh-CN" altLang="zh-CN" u="sng" dirty="0"/>
              <a:t>　　　</a:t>
            </a:r>
            <a:r>
              <a:rPr lang="zh-CN" altLang="zh-CN" dirty="0"/>
              <a:t>力。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11</a:t>
            </a:r>
            <a:r>
              <a:rPr lang="en-US" altLang="zh-CN" dirty="0"/>
              <a:t>.(2019·</a:t>
            </a:r>
            <a:r>
              <a:rPr lang="zh-CN" altLang="zh-CN" dirty="0"/>
              <a:t>易杰原创</a:t>
            </a:r>
            <a:r>
              <a:rPr lang="en-US" altLang="zh-CN" dirty="0"/>
              <a:t>)</a:t>
            </a:r>
            <a:r>
              <a:rPr lang="zh-CN" altLang="zh-CN" dirty="0"/>
              <a:t>图</a:t>
            </a:r>
            <a:r>
              <a:rPr lang="en-US" altLang="zh-CN" dirty="0"/>
              <a:t>10.2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所示的实验现象说明分子间存在着</a:t>
            </a:r>
            <a:r>
              <a:rPr lang="zh-CN" altLang="zh-CN" u="sng" dirty="0"/>
              <a:t>　　　</a:t>
            </a:r>
            <a:r>
              <a:rPr lang="en-US" altLang="zh-CN" u="sng" dirty="0"/>
              <a:t>                             </a:t>
            </a:r>
            <a:r>
              <a:rPr lang="zh-CN" altLang="zh-CN" u="sng" dirty="0"/>
              <a:t>　</a:t>
            </a:r>
            <a:r>
              <a:rPr lang="zh-CN" altLang="zh-CN" dirty="0"/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924444" y="189371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8544" y="23632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扩散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68805" y="281162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（吸）引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01729" y="4341644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间隙（或空隙）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30" y="4616701"/>
            <a:ext cx="1909318" cy="186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12.</a:t>
            </a:r>
            <a:r>
              <a:rPr lang="zh-CN" altLang="zh-CN" dirty="0"/>
              <a:t>甲、乙两个相同的透明玻璃水杯，盛有质量相等、温度不同的纯净水，其中一杯是</a:t>
            </a:r>
            <a:r>
              <a:rPr lang="en-US" altLang="zh-CN" dirty="0"/>
              <a:t>80 ℃</a:t>
            </a:r>
            <a:r>
              <a:rPr lang="zh-CN" altLang="zh-CN" dirty="0"/>
              <a:t>的热水，另一杯是</a:t>
            </a:r>
            <a:r>
              <a:rPr lang="en-US" altLang="zh-CN" dirty="0"/>
              <a:t>5 ℃</a:t>
            </a:r>
            <a:r>
              <a:rPr lang="zh-CN" altLang="zh-CN" dirty="0"/>
              <a:t>的冷水，它们都静静地放置在水平桌面上。同时向两个水杯中滴入一滴碳素墨水，过几分钟后观察到如图</a:t>
            </a:r>
            <a:r>
              <a:rPr lang="en-US" altLang="zh-CN" dirty="0"/>
              <a:t>10.2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所示的现象。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甲、乙两个水杯中，盛装冷水的是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该实验说明温度越高，分子扩散的速度越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6629626" y="510137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2968" y="604198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33" y="3675210"/>
            <a:ext cx="2352700" cy="13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041031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1.</a:t>
            </a:r>
            <a:r>
              <a:rPr lang="zh-CN" altLang="zh-CN" sz="2800" dirty="0"/>
              <a:t>雾霾形成的主要原因是空气中的</a:t>
            </a:r>
            <a:r>
              <a:rPr lang="en-US" altLang="zh-CN" sz="2800" dirty="0"/>
              <a:t>PM2.5</a:t>
            </a:r>
            <a:r>
              <a:rPr lang="zh-CN" altLang="zh-CN" sz="2800" dirty="0"/>
              <a:t>含量过高。</a:t>
            </a:r>
            <a:r>
              <a:rPr lang="en-US" altLang="zh-CN" sz="2800" dirty="0"/>
              <a:t>PM2.5</a:t>
            </a:r>
            <a:r>
              <a:rPr lang="zh-CN" altLang="zh-CN" sz="2800" dirty="0"/>
              <a:t>是指大气中直径小于或等于</a:t>
            </a:r>
            <a:r>
              <a:rPr lang="en-US" altLang="zh-CN" sz="2800" dirty="0"/>
              <a:t>2.5 </a:t>
            </a:r>
            <a:r>
              <a:rPr lang="en-US" altLang="zh-CN" sz="2800" dirty="0" err="1"/>
              <a:t>μm</a:t>
            </a:r>
            <a:r>
              <a:rPr lang="zh-CN" altLang="zh-CN" sz="2800" dirty="0"/>
              <a:t>的颗粒物，它们在空中做无规则运动，很难自然沉降到地面，被人吸入后会进入血液对人体形成危害。</a:t>
            </a:r>
            <a:r>
              <a:rPr lang="en-US" altLang="zh-CN" sz="2800" dirty="0"/>
              <a:t>PM2.5</a:t>
            </a:r>
            <a:r>
              <a:rPr lang="zh-CN" altLang="zh-CN" sz="2800" dirty="0"/>
              <a:t>在空中的运动</a:t>
            </a:r>
            <a:r>
              <a:rPr lang="zh-CN" altLang="zh-CN" sz="2800" u="sng" dirty="0"/>
              <a:t>　　　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选填</a:t>
            </a:r>
            <a:r>
              <a:rPr lang="en-US" altLang="zh-CN" sz="2800" dirty="0"/>
              <a:t>“</a:t>
            </a:r>
            <a:r>
              <a:rPr lang="zh-CN" altLang="zh-CN" sz="2800" dirty="0"/>
              <a:t>属于</a:t>
            </a:r>
            <a:r>
              <a:rPr lang="en-US" altLang="zh-CN" sz="2800" dirty="0"/>
              <a:t>”</a:t>
            </a:r>
            <a:r>
              <a:rPr lang="zh-CN" altLang="zh-CN" sz="2800" dirty="0"/>
              <a:t>或</a:t>
            </a:r>
            <a:r>
              <a:rPr lang="en-US" altLang="zh-CN" sz="2800" dirty="0"/>
              <a:t>“</a:t>
            </a:r>
            <a:r>
              <a:rPr lang="zh-CN" altLang="zh-CN" sz="2800" dirty="0"/>
              <a:t>不属于</a:t>
            </a:r>
            <a:r>
              <a:rPr lang="en-US" altLang="zh-CN" sz="2800" dirty="0"/>
              <a:t>”)</a:t>
            </a:r>
            <a:r>
              <a:rPr lang="zh-CN" altLang="zh-CN" sz="2800" dirty="0"/>
              <a:t>分子的无规则运动。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2777936" y="316739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不属于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2.</a:t>
            </a:r>
            <a:r>
              <a:rPr lang="zh-CN" altLang="zh-CN" sz="2800" dirty="0"/>
              <a:t>如图</a:t>
            </a:r>
            <a:r>
              <a:rPr lang="en-US" altLang="zh-CN" sz="2800" dirty="0"/>
              <a:t>10.2</a:t>
            </a:r>
            <a:r>
              <a:rPr lang="zh-CN" altLang="zh-CN" sz="2800" dirty="0"/>
              <a:t>－</a:t>
            </a:r>
            <a:r>
              <a:rPr lang="en-US" altLang="zh-CN" sz="2800" dirty="0"/>
              <a:t>6</a:t>
            </a:r>
            <a:r>
              <a:rPr lang="zh-CN" altLang="zh-CN" sz="2800" dirty="0"/>
              <a:t>甲为气体扩散的演示实验，两个瓶中分别装有空气和二氧化氮气体，其中空气密度小于二氧化氮气体的密度。那么，为了增加实验的可信度，下面那个瓶里装的气体应是</a:t>
            </a:r>
            <a:r>
              <a:rPr lang="zh-CN" altLang="zh-CN" sz="2800" u="sng" dirty="0"/>
              <a:t>　　　　　　　</a:t>
            </a:r>
            <a:r>
              <a:rPr lang="zh-CN" altLang="zh-CN" sz="2800" dirty="0"/>
              <a:t>，此实验说明</a:t>
            </a:r>
            <a:r>
              <a:rPr lang="zh-CN" altLang="zh-CN" sz="2800" u="sng" dirty="0"/>
              <a:t>　　　　　　　　　　　　　　　　　</a:t>
            </a:r>
            <a:r>
              <a:rPr lang="zh-CN" altLang="zh-CN" sz="2800" dirty="0"/>
              <a:t>；如图</a:t>
            </a:r>
            <a:r>
              <a:rPr lang="en-US" altLang="zh-CN" sz="2800" dirty="0"/>
              <a:t>10.2</a:t>
            </a:r>
            <a:r>
              <a:rPr lang="zh-CN" altLang="zh-CN" sz="2800" dirty="0"/>
              <a:t>－</a:t>
            </a:r>
            <a:r>
              <a:rPr lang="en-US" altLang="zh-CN" sz="2800" dirty="0"/>
              <a:t>6</a:t>
            </a:r>
            <a:r>
              <a:rPr lang="zh-CN" altLang="zh-CN" sz="2800" dirty="0"/>
              <a:t>乙将两个底面平整、干净的铅柱压紧后粘在一起，在下面挂一重物也不能把它们拉开，该实验表明</a:t>
            </a:r>
            <a:r>
              <a:rPr lang="zh-CN" altLang="zh-CN" sz="2800" u="sng" dirty="0"/>
              <a:t>　　　　　　　　　　　　　</a:t>
            </a:r>
            <a:r>
              <a:rPr lang="zh-CN" altLang="zh-CN" sz="2800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887059" y="2735905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二氧化氮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46054" y="3140904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分子在不停息地做无规则运动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6054" y="4404902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分子间存在引力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69" y="4966103"/>
            <a:ext cx="1188009" cy="16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008873" y="2837329"/>
            <a:ext cx="5076825" cy="3199938"/>
            <a:chOff x="-1475848" y="2111188"/>
            <a:chExt cx="5076825" cy="3199938"/>
          </a:xfrm>
        </p:grpSpPr>
        <p:pic>
          <p:nvPicPr>
            <p:cNvPr id="1026" name="Picture 2" descr="https://ss0.bdstatic.com/70cFuHSh_Q1YnxGkpoWK1HF6hhy/it/u=1625143855,1909348179&amp;fm=26&amp;gp=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5848" y="2111188"/>
              <a:ext cx="50768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190985" y="494179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很</a:t>
              </a:r>
              <a:r>
                <a:rPr lang="zh-CN" altLang="en-US" dirty="0" smtClean="0"/>
                <a:t>远就能闻到花香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32070" y="2693004"/>
            <a:ext cx="2954655" cy="3330816"/>
            <a:chOff x="3892429" y="2049836"/>
            <a:chExt cx="2954655" cy="333081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017" y="2049836"/>
              <a:ext cx="243840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92429" y="5011320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一</a:t>
              </a:r>
              <a:r>
                <a:rPr lang="zh-CN" altLang="en-US" dirty="0" smtClean="0"/>
                <a:t>滴墨水就能把整杯水污染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61573" y="2755196"/>
            <a:ext cx="3295650" cy="3141107"/>
            <a:chOff x="6689417" y="3764336"/>
            <a:chExt cx="3295650" cy="314110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17" y="3764336"/>
              <a:ext cx="3295650" cy="277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44498" y="6536111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放煤的地方，时间长了会变黑</a:t>
              </a:r>
              <a:endParaRPr lang="zh-CN" altLang="en-US" dirty="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92" y="1463570"/>
            <a:ext cx="1522860" cy="3874334"/>
          </a:xfrm>
          <a:prstGeom prst="rect">
            <a:avLst/>
          </a:prstGeom>
        </p:spPr>
      </p:pic>
      <p:sp>
        <p:nvSpPr>
          <p:cNvPr id="12" name="云形标注 11"/>
          <p:cNvSpPr/>
          <p:nvPr/>
        </p:nvSpPr>
        <p:spPr>
          <a:xfrm>
            <a:off x="1621027" y="1435308"/>
            <a:ext cx="5259980" cy="1104027"/>
          </a:xfrm>
          <a:prstGeom prst="cloudCallout">
            <a:avLst>
              <a:gd name="adj1" fmla="val -48443"/>
              <a:gd name="adj2" fmla="val 6859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这些现象说明了什么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50" y="5022804"/>
            <a:ext cx="1339722" cy="1746997"/>
          </a:xfrm>
          <a:prstGeom prst="rect">
            <a:avLst/>
          </a:prstGeom>
        </p:spPr>
      </p:pic>
      <p:sp>
        <p:nvSpPr>
          <p:cNvPr id="29" name="云形标注 28"/>
          <p:cNvSpPr/>
          <p:nvPr/>
        </p:nvSpPr>
        <p:spPr>
          <a:xfrm>
            <a:off x="5957223" y="2837329"/>
            <a:ext cx="3075314" cy="1793518"/>
          </a:xfrm>
          <a:prstGeom prst="cloudCallout">
            <a:avLst>
              <a:gd name="adj1" fmla="val 17347"/>
              <a:gd name="adj2" fmla="val 636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说明了物体内的分子在运动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217"/>
          <p:cNvSpPr txBox="1"/>
          <p:nvPr/>
        </p:nvSpPr>
        <p:spPr>
          <a:xfrm>
            <a:off x="196174" y="1441382"/>
            <a:ext cx="45104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noProof="1">
                <a:solidFill>
                  <a:srgbClr val="0000CC"/>
                </a:solidFill>
                <a:latin typeface="+mn-ea"/>
              </a:rPr>
              <a:t>温度对分子运动的影响 </a:t>
            </a:r>
          </a:p>
        </p:txBody>
      </p:sp>
      <p:sp>
        <p:nvSpPr>
          <p:cNvPr id="11" name="文本框 9218"/>
          <p:cNvSpPr txBox="1"/>
          <p:nvPr/>
        </p:nvSpPr>
        <p:spPr>
          <a:xfrm>
            <a:off x="5568129" y="4507875"/>
            <a:ext cx="3352800" cy="867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noProof="1">
                <a:latin typeface="+mn-ea"/>
              </a:rPr>
              <a:t>墨水在温水中扩散</a:t>
            </a:r>
            <a:r>
              <a:rPr lang="zh-CN" altLang="en-US" sz="2800" b="1" noProof="1" smtClean="0">
                <a:latin typeface="+mn-ea"/>
              </a:rPr>
              <a:t>得更</a:t>
            </a:r>
            <a:r>
              <a:rPr lang="zh-CN" altLang="en-US" sz="2800" b="1" noProof="1">
                <a:latin typeface="+mn-ea"/>
              </a:rPr>
              <a:t>快些。</a:t>
            </a:r>
          </a:p>
        </p:txBody>
      </p:sp>
      <p:sp>
        <p:nvSpPr>
          <p:cNvPr id="13" name="文本框 9221"/>
          <p:cNvSpPr txBox="1"/>
          <p:nvPr/>
        </p:nvSpPr>
        <p:spPr>
          <a:xfrm>
            <a:off x="5568129" y="5651487"/>
            <a:ext cx="36576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latin typeface="+mn-ea"/>
              </a:rPr>
              <a:t>温度越高</a:t>
            </a:r>
            <a:r>
              <a:rPr lang="zh-CN" altLang="en-US" sz="2800" b="1" noProof="1">
                <a:solidFill>
                  <a:srgbClr val="0000CC"/>
                </a:solidFill>
                <a:latin typeface="+mn-ea"/>
              </a:rPr>
              <a:t>，分子的无规则运动越剧烈。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7067" y="2077291"/>
            <a:ext cx="2333625" cy="4440940"/>
            <a:chOff x="257067" y="2077291"/>
            <a:chExt cx="2333625" cy="44409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67" y="2077291"/>
              <a:ext cx="2333625" cy="404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6920" y="6148899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a</a:t>
              </a:r>
              <a:r>
                <a:rPr lang="zh-CN" altLang="en-US" dirty="0" smtClean="0"/>
                <a:t>）墨水在冷水中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69012" y="2086816"/>
            <a:ext cx="2333625" cy="4399149"/>
            <a:chOff x="3069012" y="2086816"/>
            <a:chExt cx="2333625" cy="439914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012" y="2086816"/>
              <a:ext cx="2333625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155923" y="6116633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b</a:t>
              </a:r>
              <a:r>
                <a:rPr lang="zh-CN" altLang="en-US" dirty="0" smtClean="0"/>
                <a:t>）墨水在温水中</a:t>
              </a:r>
              <a:endParaRPr lang="zh-CN" alt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36411" y="2091298"/>
            <a:ext cx="3349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在</a:t>
            </a:r>
            <a:r>
              <a:rPr lang="zh-CN" altLang="en-US" sz="2800" dirty="0" smtClean="0"/>
              <a:t>分别盛有冷水和温水的杯中，各滴入一滴墨水，仔细观察所发生的现象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217"/>
          <p:cNvSpPr txBox="1"/>
          <p:nvPr/>
        </p:nvSpPr>
        <p:spPr>
          <a:xfrm>
            <a:off x="196174" y="1441382"/>
            <a:ext cx="305801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noProof="1" smtClean="0">
                <a:solidFill>
                  <a:srgbClr val="0000CC"/>
                </a:solidFill>
                <a:latin typeface="+mn-ea"/>
              </a:rPr>
              <a:t>分子间有空隙吗</a:t>
            </a:r>
            <a:endParaRPr lang="zh-CN" altLang="en-US" sz="2800" b="1" noProof="1">
              <a:solidFill>
                <a:srgbClr val="0000CC"/>
              </a:solidFill>
              <a:latin typeface="+mn-ea"/>
            </a:endParaRPr>
          </a:p>
        </p:txBody>
      </p:sp>
      <p:sp>
        <p:nvSpPr>
          <p:cNvPr id="11" name="文本框 9218"/>
          <p:cNvSpPr txBox="1"/>
          <p:nvPr/>
        </p:nvSpPr>
        <p:spPr>
          <a:xfrm>
            <a:off x="7083488" y="3022268"/>
            <a:ext cx="1845724" cy="12557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noProof="1" smtClean="0">
                <a:latin typeface="+mn-ea"/>
              </a:rPr>
              <a:t>水</a:t>
            </a:r>
            <a:r>
              <a:rPr lang="zh-CN" altLang="en-US" sz="2800" b="1" noProof="1">
                <a:latin typeface="+mn-ea"/>
              </a:rPr>
              <a:t>和酒精混合后总</a:t>
            </a:r>
            <a:r>
              <a:rPr lang="zh-CN" altLang="en-US" sz="2800" b="1" noProof="1" smtClean="0">
                <a:latin typeface="+mn-ea"/>
              </a:rPr>
              <a:t>体积变小</a:t>
            </a:r>
            <a:endParaRPr lang="zh-CN" altLang="en-US" sz="2800" b="1" noProof="1">
              <a:latin typeface="+mn-ea"/>
            </a:endParaRPr>
          </a:p>
        </p:txBody>
      </p:sp>
      <p:sp>
        <p:nvSpPr>
          <p:cNvPr id="13" name="文本框 9221"/>
          <p:cNvSpPr txBox="1"/>
          <p:nvPr/>
        </p:nvSpPr>
        <p:spPr>
          <a:xfrm>
            <a:off x="6100784" y="5386509"/>
            <a:ext cx="3043216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noProof="1" smtClean="0">
                <a:solidFill>
                  <a:srgbClr val="FF0000"/>
                </a:solidFill>
                <a:latin typeface="+mn-ea"/>
              </a:rPr>
              <a:t>说明：分子间</a:t>
            </a:r>
            <a:r>
              <a:rPr lang="zh-CN" altLang="en-US" sz="2800" b="1" noProof="1">
                <a:solidFill>
                  <a:srgbClr val="FF0000"/>
                </a:solidFill>
                <a:latin typeface="+mn-ea"/>
              </a:rPr>
              <a:t>存在着空隙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356" y="5171067"/>
            <a:ext cx="5862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在一根长玻璃管中注入一半水，在缓慢地注满酒精，用塞子塞住开口端，上下颠倒几次再竖起来。</a:t>
            </a:r>
            <a:endParaRPr lang="zh-CN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" y="2091298"/>
            <a:ext cx="6654870" cy="297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不同的物质互相接触时，会发生彼此进入对方的现象。物理学上把它叫做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大量实验表明：物质中分子的运动情况跟温度有关，温度越高，分子的无规则运动越</a:t>
            </a:r>
            <a:r>
              <a:rPr lang="zh-CN" altLang="zh-CN" u="sng" dirty="0"/>
              <a:t>　　　　</a:t>
            </a:r>
            <a:r>
              <a:rPr lang="zh-CN" altLang="zh-CN" dirty="0"/>
              <a:t>。物理学中，将大量分子的无规则运动，叫做分子的</a:t>
            </a:r>
            <a:r>
              <a:rPr lang="zh-CN" altLang="zh-CN" u="sng" dirty="0"/>
              <a:t>　　　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物质是由大量</a:t>
            </a:r>
            <a:r>
              <a:rPr lang="zh-CN" altLang="zh-CN" u="sng" dirty="0"/>
              <a:t>　　　</a:t>
            </a:r>
            <a:r>
              <a:rPr lang="zh-CN" altLang="zh-CN" dirty="0"/>
              <a:t>组成的，分子间是有</a:t>
            </a:r>
            <a:r>
              <a:rPr lang="zh-CN" altLang="zh-CN" u="sng" dirty="0"/>
              <a:t>　</a:t>
            </a:r>
            <a:r>
              <a:rPr lang="en-US" altLang="zh-CN" u="sng" dirty="0"/>
              <a:t>  </a:t>
            </a:r>
            <a:r>
              <a:rPr lang="zh-CN" altLang="zh-CN" u="sng" dirty="0"/>
              <a:t>　</a:t>
            </a:r>
            <a:r>
              <a:rPr lang="zh-CN" altLang="zh-CN" dirty="0"/>
              <a:t>的，分子在不停息地做</a:t>
            </a:r>
            <a:r>
              <a:rPr lang="zh-CN" altLang="zh-CN" u="sng" dirty="0"/>
              <a:t>　　　　　　</a:t>
            </a:r>
            <a:r>
              <a:rPr lang="zh-CN" altLang="zh-CN" dirty="0"/>
              <a:t>运动，分子间存在</a:t>
            </a:r>
            <a:r>
              <a:rPr lang="zh-CN" altLang="zh-CN" u="sng" dirty="0"/>
              <a:t>　　　　　　　</a:t>
            </a:r>
            <a:r>
              <a:rPr lang="zh-CN" altLang="zh-CN" dirty="0"/>
              <a:t>力。这就是分子动理论的初步知识。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65679" y="186634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扩散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36370" y="277029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剧烈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0551" y="3498866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热运动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86412" y="402208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58057" y="40199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间隙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736564" y="442911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无规则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0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217"/>
          <p:cNvSpPr txBox="1"/>
          <p:nvPr/>
        </p:nvSpPr>
        <p:spPr>
          <a:xfrm>
            <a:off x="196174" y="1441382"/>
            <a:ext cx="422790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noProof="1" smtClean="0">
                <a:solidFill>
                  <a:srgbClr val="0000CC"/>
                </a:solidFill>
                <a:latin typeface="+mn-ea"/>
              </a:rPr>
              <a:t>固液气三态中的分子模型</a:t>
            </a:r>
            <a:endParaRPr lang="zh-CN" altLang="en-US" sz="2800" b="1" noProof="1">
              <a:solidFill>
                <a:srgbClr val="0000CC"/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1899" y="2895599"/>
            <a:ext cx="2695575" cy="2774578"/>
            <a:chOff x="181899" y="2895599"/>
            <a:chExt cx="2695575" cy="277457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99" y="2895599"/>
              <a:ext cx="2695575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6045" y="530084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固体的分子模型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00119" y="2571749"/>
            <a:ext cx="2447925" cy="3131582"/>
            <a:chOff x="3200119" y="2571749"/>
            <a:chExt cx="2447925" cy="313158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119" y="2571749"/>
              <a:ext cx="2447925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23835" y="533399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液体的分子模型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67388" y="3200399"/>
            <a:ext cx="3305175" cy="2469778"/>
            <a:chOff x="5767388" y="3200399"/>
            <a:chExt cx="3305175" cy="246977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88" y="3200399"/>
              <a:ext cx="3305175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519728" y="530084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气体的分子模型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4.</a:t>
            </a:r>
            <a:r>
              <a:rPr lang="zh-CN" altLang="zh-CN" dirty="0"/>
              <a:t>固体中分子之间的距离</a:t>
            </a:r>
            <a:r>
              <a:rPr lang="zh-CN" altLang="zh-CN" u="sng" dirty="0"/>
              <a:t>　　　　</a:t>
            </a:r>
            <a:r>
              <a:rPr lang="zh-CN" altLang="zh-CN" dirty="0"/>
              <a:t>，相互作用力很</a:t>
            </a:r>
            <a:r>
              <a:rPr lang="zh-CN" altLang="zh-CN" u="sng" dirty="0"/>
              <a:t>　　　　</a:t>
            </a:r>
            <a:r>
              <a:rPr lang="zh-CN" altLang="zh-CN" dirty="0"/>
              <a:t>，所以，固体既有一定的</a:t>
            </a:r>
            <a:r>
              <a:rPr lang="zh-CN" altLang="zh-CN" u="sng" dirty="0"/>
              <a:t>　　　　</a:t>
            </a:r>
            <a:r>
              <a:rPr lang="zh-CN" altLang="zh-CN" dirty="0"/>
              <a:t>，又有一定的</a:t>
            </a:r>
            <a:r>
              <a:rPr lang="zh-CN" altLang="zh-CN" u="sng" dirty="0"/>
              <a:t>　　　　</a:t>
            </a:r>
            <a:r>
              <a:rPr lang="zh-CN" altLang="zh-CN" dirty="0"/>
              <a:t>；液体中分子之间的距离较</a:t>
            </a:r>
            <a:r>
              <a:rPr lang="zh-CN" altLang="zh-CN" u="sng" dirty="0"/>
              <a:t>　　　　</a:t>
            </a:r>
            <a:r>
              <a:rPr lang="zh-CN" altLang="zh-CN" dirty="0"/>
              <a:t>，相互作用力较</a:t>
            </a:r>
            <a:r>
              <a:rPr lang="zh-CN" altLang="zh-CN" u="sng" dirty="0"/>
              <a:t>　　　　</a:t>
            </a:r>
            <a:r>
              <a:rPr lang="zh-CN" altLang="zh-CN" dirty="0"/>
              <a:t>，所以，液体有一定的</a:t>
            </a:r>
            <a:r>
              <a:rPr lang="zh-CN" altLang="zh-CN" u="sng" dirty="0"/>
              <a:t>　　　　</a:t>
            </a:r>
            <a:r>
              <a:rPr lang="zh-CN" altLang="zh-CN" dirty="0"/>
              <a:t>，但有流动性，其形状随容器而变化；气体中分子间的距离很</a:t>
            </a:r>
            <a:r>
              <a:rPr lang="zh-CN" altLang="zh-CN" u="sng" dirty="0"/>
              <a:t>　　　　</a:t>
            </a:r>
            <a:r>
              <a:rPr lang="zh-CN" altLang="zh-CN" dirty="0"/>
              <a:t>，相互作用力很</a:t>
            </a:r>
            <a:r>
              <a:rPr lang="zh-CN" altLang="zh-CN" u="sng" dirty="0"/>
              <a:t>　　　　</a:t>
            </a:r>
            <a:r>
              <a:rPr lang="zh-CN" altLang="zh-CN" dirty="0"/>
              <a:t>，所以，气体既没有固定的</a:t>
            </a:r>
            <a:r>
              <a:rPr lang="zh-CN" altLang="zh-CN" u="sng" dirty="0"/>
              <a:t>　　　　</a:t>
            </a:r>
            <a:r>
              <a:rPr lang="zh-CN" altLang="zh-CN" dirty="0"/>
              <a:t>，又没有固定的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07410" y="15227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57937" y="1948160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4410" y="195546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体积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94957" y="236911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形状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52752" y="284513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18375" y="279649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75659" y="32314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体积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97748" y="364425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94386" y="410816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96605" y="410374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体积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86412" y="449768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形状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0" grpId="0"/>
      <p:bldP spid="35" grpId="0"/>
      <p:bldP spid="3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281657" y="167342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</a:t>
            </a:r>
            <a:r>
              <a:rPr lang="zh-CN" altLang="zh-CN" dirty="0"/>
              <a:t>分子间引力和斥力总是同时存在的。分子间的距离在一定范围内</a:t>
            </a:r>
            <a:r>
              <a:rPr lang="en-US" altLang="zh-CN" dirty="0"/>
              <a:t>(</a:t>
            </a:r>
            <a:r>
              <a:rPr lang="zh-CN" altLang="zh-CN" dirty="0"/>
              <a:t>小于</a:t>
            </a:r>
            <a:r>
              <a:rPr lang="en-US" altLang="zh-CN" dirty="0"/>
              <a:t>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10</a:t>
            </a:r>
            <a:r>
              <a:rPr lang="en-US" altLang="zh-CN" dirty="0"/>
              <a:t> m)</a:t>
            </a:r>
            <a:r>
              <a:rPr lang="zh-CN" altLang="zh-CN" dirty="0"/>
              <a:t>，以</a:t>
            </a:r>
            <a:r>
              <a:rPr lang="zh-CN" altLang="zh-CN" u="sng" dirty="0"/>
              <a:t>　　　　</a:t>
            </a:r>
            <a:r>
              <a:rPr lang="zh-CN" altLang="zh-CN" dirty="0"/>
              <a:t>力为主；在这个范围之外</a:t>
            </a:r>
            <a:r>
              <a:rPr lang="en-US" altLang="zh-CN" dirty="0"/>
              <a:t>(</a:t>
            </a:r>
            <a:r>
              <a:rPr lang="zh-CN" altLang="zh-CN" dirty="0"/>
              <a:t>大于</a:t>
            </a:r>
            <a:r>
              <a:rPr lang="en-US" altLang="zh-CN" dirty="0"/>
              <a:t>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10</a:t>
            </a:r>
            <a:r>
              <a:rPr lang="en-US" altLang="zh-CN" dirty="0"/>
              <a:t> m)</a:t>
            </a:r>
            <a:r>
              <a:rPr lang="zh-CN" altLang="zh-CN" dirty="0"/>
              <a:t>，以</a:t>
            </a:r>
            <a:r>
              <a:rPr lang="zh-CN" altLang="zh-CN" u="sng" dirty="0"/>
              <a:t>　　　　</a:t>
            </a:r>
            <a:r>
              <a:rPr lang="zh-CN" altLang="zh-CN" dirty="0"/>
              <a:t>力为主；若分子间距离大到一定程度，分子间的相互作用会变得十分微弱，可以认为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有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没有</a:t>
            </a:r>
            <a:r>
              <a:rPr lang="en-US" altLang="zh-CN" dirty="0"/>
              <a:t>”)</a:t>
            </a:r>
            <a:r>
              <a:rPr lang="zh-CN" altLang="zh-CN" dirty="0"/>
              <a:t>相互作用。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32773" y="19866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斥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16741" y="240189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引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50049" y="31673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没有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955</Words>
  <Application>Microsoft Office PowerPoint</Application>
  <PresentationFormat>全屏显示(4:3)</PresentationFormat>
  <Paragraphs>199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