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558" r:id="rId3"/>
    <p:sldId id="560" r:id="rId4"/>
    <p:sldId id="559" r:id="rId5"/>
    <p:sldId id="561" r:id="rId6"/>
    <p:sldId id="562" r:id="rId7"/>
    <p:sldId id="567" r:id="rId8"/>
    <p:sldId id="568" r:id="rId9"/>
    <p:sldId id="569" r:id="rId10"/>
    <p:sldId id="570" r:id="rId11"/>
    <p:sldId id="571" r:id="rId12"/>
    <p:sldId id="572" r:id="rId13"/>
    <p:sldId id="573" r:id="rId14"/>
    <p:sldId id="574" r:id="rId15"/>
    <p:sldId id="575" r:id="rId16"/>
    <p:sldId id="564" r:id="rId17"/>
    <p:sldId id="576" r:id="rId18"/>
    <p:sldId id="580" r:id="rId19"/>
    <p:sldId id="577" r:id="rId20"/>
    <p:sldId id="578" r:id="rId21"/>
    <p:sldId id="563" r:id="rId22"/>
    <p:sldId id="565" r:id="rId23"/>
    <p:sldId id="579" r:id="rId24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8384" autoAdjust="0"/>
  </p:normalViewPr>
  <p:slideViewPr>
    <p:cSldViewPr snapToGrid="0">
      <p:cViewPr varScale="1">
        <p:scale>
          <a:sx n="133" d="100"/>
          <a:sy n="133" d="100"/>
        </p:scale>
        <p:origin x="870" y="120"/>
      </p:cViewPr>
      <p:guideLst>
        <p:guide orient="horz" pos="165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36004" cy="36004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tags" Target="tags/tag3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slideMaster" Target="../slideMasters/slideMaster1.xml" /><Relationship Id="rId2" Type="http://schemas.microsoft.com/office/2007/relationships/hdphoto" Target="../media/image2.wdp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3719357"/>
            <a:ext cx="9144002" cy="1438410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V="1">
            <a:off x="-1" y="1184822"/>
            <a:ext cx="3662580" cy="30374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V="1">
            <a:off x="5784357" y="1206428"/>
            <a:ext cx="3380276" cy="2994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biLevel thresh="25000"/>
          </a:blip>
          <a:stretch>
            <a:fillRect/>
          </a:stretch>
        </p:blipFill>
        <p:spPr>
          <a:xfrm>
            <a:off x="228438" y="0"/>
            <a:ext cx="8707759" cy="426630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86560">
            <a:off x="7706619" y="814119"/>
            <a:ext cx="1185039" cy="11850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9" y="470278"/>
            <a:ext cx="1341032" cy="134103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2" t="24537" r="11008" b="28933"/>
          <a:stretch>
            <a:fillRect/>
          </a:stretch>
        </p:blipFill>
        <p:spPr>
          <a:xfrm>
            <a:off x="4773384" y="3310217"/>
            <a:ext cx="4377601" cy="18401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47234" y="3062635"/>
            <a:ext cx="2039457" cy="1874184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rcRect b="3395"/>
          <a:stretch>
            <a:fillRect/>
          </a:stretch>
        </p:blipFill>
        <p:spPr>
          <a:xfrm rot="5400000" flipV="1">
            <a:off x="-364132" y="357304"/>
            <a:ext cx="3662580" cy="29343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rcRect b="4192"/>
          <a:stretch>
            <a:fillRect/>
          </a:stretch>
        </p:blipFill>
        <p:spPr>
          <a:xfrm flipV="1">
            <a:off x="5763724" y="-6825"/>
            <a:ext cx="3380276" cy="28687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"/>
          <a:srcRect l="5360" b="3395"/>
          <a:stretch>
            <a:fillRect/>
          </a:stretch>
        </p:blipFill>
        <p:spPr>
          <a:xfrm rot="5400000" flipV="1">
            <a:off x="2838874" y="265966"/>
            <a:ext cx="3466253" cy="2934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6736" b="6383"/>
          <a:stretch>
            <a:fillRect/>
          </a:stretch>
        </p:blipFill>
        <p:spPr>
          <a:xfrm>
            <a:off x="-1" y="3893807"/>
            <a:ext cx="9144002" cy="1249693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 userDrawn="1"/>
        </p:nvSpPr>
        <p:spPr>
          <a:xfrm>
            <a:off x="143328" y="117896"/>
            <a:ext cx="8874776" cy="48974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537" y="0"/>
            <a:ext cx="2756925" cy="7836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5" t="27997" r="9946"/>
          <a:stretch>
            <a:fillRect/>
          </a:stretch>
        </p:blipFill>
        <p:spPr>
          <a:xfrm>
            <a:off x="3030029" y="-9466"/>
            <a:ext cx="850457" cy="966749"/>
          </a:xfrm>
          <a:custGeom>
            <a:gdLst>
              <a:gd name="connsiteX0" fmla="*/ 303676 w 1883391"/>
              <a:gd name="connsiteY0" fmla="*/ 0 h 2140927"/>
              <a:gd name="connsiteX1" fmla="*/ 1213413 w 1883391"/>
              <a:gd name="connsiteY1" fmla="*/ 0 h 2140927"/>
              <a:gd name="connsiteX2" fmla="*/ 1213413 w 1883391"/>
              <a:gd name="connsiteY2" fmla="*/ 175254 h 2140927"/>
              <a:gd name="connsiteX3" fmla="*/ 1582125 w 1883391"/>
              <a:gd name="connsiteY3" fmla="*/ 175254 h 2140927"/>
              <a:gd name="connsiteX4" fmla="*/ 1582125 w 1883391"/>
              <a:gd name="connsiteY4" fmla="*/ 522538 h 2140927"/>
              <a:gd name="connsiteX5" fmla="*/ 1883391 w 1883391"/>
              <a:gd name="connsiteY5" fmla="*/ 522538 h 2140927"/>
              <a:gd name="connsiteX6" fmla="*/ 1883391 w 1883391"/>
              <a:gd name="connsiteY6" fmla="*/ 2140927 h 2140927"/>
              <a:gd name="connsiteX7" fmla="*/ 0 w 1883391"/>
              <a:gd name="connsiteY7" fmla="*/ 2140927 h 2140927"/>
              <a:gd name="connsiteX8" fmla="*/ 0 w 1883391"/>
              <a:gd name="connsiteY8" fmla="*/ 133457 h 2140927"/>
              <a:gd name="connsiteX9" fmla="*/ 303676 w 1883391"/>
              <a:gd name="connsiteY9" fmla="*/ 133457 h 214092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83391" h="2140927">
                <a:moveTo>
                  <a:pt x="303676" y="0"/>
                </a:moveTo>
                <a:lnTo>
                  <a:pt x="1213413" y="0"/>
                </a:lnTo>
                <a:lnTo>
                  <a:pt x="1213413" y="175254"/>
                </a:lnTo>
                <a:lnTo>
                  <a:pt x="1582125" y="175254"/>
                </a:lnTo>
                <a:lnTo>
                  <a:pt x="1582125" y="522538"/>
                </a:lnTo>
                <a:lnTo>
                  <a:pt x="1883391" y="522538"/>
                </a:lnTo>
                <a:lnTo>
                  <a:pt x="1883391" y="2140927"/>
                </a:lnTo>
                <a:lnTo>
                  <a:pt x="0" y="2140927"/>
                </a:lnTo>
                <a:lnTo>
                  <a:pt x="0" y="133457"/>
                </a:lnTo>
                <a:lnTo>
                  <a:pt x="303676" y="133457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rcRect b="3395"/>
          <a:stretch>
            <a:fillRect/>
          </a:stretch>
        </p:blipFill>
        <p:spPr>
          <a:xfrm rot="5400000" flipV="1">
            <a:off x="-364132" y="357304"/>
            <a:ext cx="3662580" cy="29343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rcRect b="4192"/>
          <a:stretch>
            <a:fillRect/>
          </a:stretch>
        </p:blipFill>
        <p:spPr>
          <a:xfrm flipV="1">
            <a:off x="5763724" y="-6825"/>
            <a:ext cx="3380276" cy="28687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"/>
          <a:srcRect l="5360" b="3395"/>
          <a:stretch>
            <a:fillRect/>
          </a:stretch>
        </p:blipFill>
        <p:spPr>
          <a:xfrm rot="5400000" flipV="1">
            <a:off x="2838874" y="265966"/>
            <a:ext cx="3466253" cy="2934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6736" b="6383"/>
          <a:stretch>
            <a:fillRect/>
          </a:stretch>
        </p:blipFill>
        <p:spPr>
          <a:xfrm>
            <a:off x="-1" y="3893807"/>
            <a:ext cx="9144002" cy="1249693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 userDrawn="1"/>
        </p:nvSpPr>
        <p:spPr>
          <a:xfrm>
            <a:off x="143328" y="117896"/>
            <a:ext cx="8874776" cy="48974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image" Target="file:///D:\qq&#25991;&#20214;\712321467\Image\C2C\Image2\%7b75232B38-A165-1FB7-499C-2E1C792CACB5%7d.png" TargetMode="External" /><Relationship Id="rId6" Type="http://schemas.openxmlformats.org/officeDocument/2006/relationships/image" Target="../media/image12.png" /><Relationship Id="rId7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1029" name="图片 1073743875" descr="学科网 zxxk.com" title=""/>
          <p:cNvPicPr>
            <a:picLocks noChangeAspect="1"/>
          </p:cNvPicPr>
          <p:nvPr/>
        </p:nvPicPr>
        <p:blipFill>
          <a:blip r:embed="rId6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9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0.png" /><Relationship Id="rId3" Type="http://schemas.openxmlformats.org/officeDocument/2006/relationships/video" Target="../media/media2.mp4" /><Relationship Id="rId4" Type="http://schemas.microsoft.com/office/2007/relationships/media" Target="../media/media2.mp4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jpeg" /><Relationship Id="rId3" Type="http://schemas.openxmlformats.org/officeDocument/2006/relationships/image" Target="../media/image2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3.png" /><Relationship Id="rId3" Type="http://schemas.openxmlformats.org/officeDocument/2006/relationships/hyperlink" Target="&#20912;&#31665;&#30340;&#21046;&#20919;&#21407;&#29702;.mp4" TargetMode="External" /><Relationship Id="rId4" Type="http://schemas.openxmlformats.org/officeDocument/2006/relationships/image" Target="../media/image2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6.jpeg" /><Relationship Id="rId3" Type="http://schemas.openxmlformats.org/officeDocument/2006/relationships/image" Target="../media/image27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tags" Target="../tags/tag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6.png" /><Relationship Id="rId3" Type="http://schemas.openxmlformats.org/officeDocument/2006/relationships/video" Target="../media/media1.mp4" /><Relationship Id="rId4" Type="http://schemas.microsoft.com/office/2007/relationships/media" Target="../media/media1.mp4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7.jpeg" /><Relationship Id="rId3" Type="http://schemas.openxmlformats.org/officeDocument/2006/relationships/image" Target="../media/image1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4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 1" title=""/>
          <p:cNvSpPr>
            <a:spLocks noGrp="1"/>
          </p:cNvSpPr>
          <p:nvPr>
            <p:ph type="ctrTitle" idx="4294967295"/>
          </p:nvPr>
        </p:nvSpPr>
        <p:spPr>
          <a:xfrm>
            <a:off x="505839" y="1260475"/>
            <a:ext cx="7772400" cy="1562100"/>
          </a:xfrm>
        </p:spPr>
        <p:txBody>
          <a:bodyPr/>
          <a:lstStyle/>
          <a:p>
            <a:r>
              <a:rPr lang="zh-CN" altLang="en-US" sz="3600"/>
              <a:t>第</a:t>
            </a:r>
            <a:r>
              <a:rPr lang="en-US" altLang="zh-CN" sz="3600"/>
              <a:t>3</a:t>
            </a:r>
            <a:r>
              <a:rPr lang="zh-CN" altLang="en-US" sz="3600"/>
              <a:t>节  汽化和液化</a:t>
            </a:r>
            <a:br>
              <a:rPr lang="zh-CN" altLang="en-US" sz="3600"/>
            </a:br>
            <a:r>
              <a:rPr lang="zh-CN" altLang="en-US" sz="3400" u="sng"/>
              <a:t>第</a:t>
            </a:r>
            <a:r>
              <a:rPr lang="en-US" altLang="zh-CN" sz="3400" u="sng"/>
              <a:t>2</a:t>
            </a:r>
            <a:r>
              <a:rPr lang="zh-CN" altLang="en-US" sz="3400" u="sng"/>
              <a:t>课时 液化</a:t>
            </a:r>
            <a:endParaRPr lang="zh-CN" altLang="en-US" sz="3400" u="sng"/>
          </a:p>
        </p:txBody>
      </p:sp>
      <p:sp>
        <p:nvSpPr>
          <p:cNvPr id="3" name="副标题 2" title=""/>
          <p:cNvSpPr>
            <a:spLocks noGrp="1"/>
          </p:cNvSpPr>
          <p:nvPr>
            <p:ph type="subTitle" idx="4294967295"/>
          </p:nvPr>
        </p:nvSpPr>
        <p:spPr>
          <a:xfrm>
            <a:off x="3404681" y="2744450"/>
            <a:ext cx="3884579" cy="665162"/>
          </a:xfrm>
        </p:spPr>
        <p:txBody>
          <a:bodyPr/>
          <a:lstStyle/>
          <a:p>
            <a:pPr>
              <a:defRPr/>
            </a:pPr>
            <a:r>
              <a:rPr lang="en-US" altLang="zh-CN" sz="2000"/>
              <a:t>R·</a:t>
            </a:r>
            <a:r>
              <a:rPr lang="zh-CN" altLang="en-US" sz="2000"/>
              <a:t>八年级物理上册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 bwMode="auto">
          <a:xfrm>
            <a:off x="938085" y="696419"/>
            <a:ext cx="7164070" cy="10577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lvl="0" algn="l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思考：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100℃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的水蒸气和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100℃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的水烫到人谁更严重？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3" name="Picture 4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38"/>
          <a:stretch>
            <a:fillRect/>
          </a:stretch>
        </p:blipFill>
        <p:spPr bwMode="auto">
          <a:xfrm>
            <a:off x="5191631" y="1939733"/>
            <a:ext cx="3309668" cy="2051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 title=""/>
          <p:cNvSpPr txBox="1"/>
          <p:nvPr/>
        </p:nvSpPr>
        <p:spPr>
          <a:xfrm>
            <a:off x="839820" y="2180670"/>
            <a:ext cx="407943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+mn-lt"/>
                <a:ea typeface="黑体" panose="02010609060101010101" pitchFamily="2" charset="-122"/>
              </a:rPr>
              <a:t>100℃</a:t>
            </a:r>
            <a:r>
              <a:rPr lang="zh-CN" altLang="en-US" sz="2400" b="1">
                <a:latin typeface="+mn-lt"/>
                <a:ea typeface="黑体" panose="02010609060101010101" pitchFamily="2" charset="-122"/>
              </a:rPr>
              <a:t>水蒸气烫伤比</a:t>
            </a:r>
            <a:r>
              <a:rPr lang="en-US" altLang="zh-CN" sz="2400" b="1">
                <a:latin typeface="+mn-lt"/>
                <a:ea typeface="黑体" panose="02010609060101010101" pitchFamily="2" charset="-122"/>
              </a:rPr>
              <a:t>100℃</a:t>
            </a:r>
            <a:r>
              <a:rPr lang="zh-CN" altLang="en-US" sz="2400" b="1">
                <a:latin typeface="+mn-lt"/>
                <a:ea typeface="黑体" panose="02010609060101010101" pitchFamily="2" charset="-122"/>
              </a:rPr>
              <a:t>开水烫伤更严重，因为</a:t>
            </a:r>
            <a:r>
              <a:rPr lang="en-US" altLang="zh-CN" sz="2400" b="1">
                <a:latin typeface="+mn-lt"/>
                <a:ea typeface="黑体" panose="02010609060101010101" pitchFamily="2" charset="-122"/>
              </a:rPr>
              <a:t>100℃</a:t>
            </a:r>
            <a:r>
              <a:rPr lang="zh-CN" altLang="en-US" sz="2400" b="1">
                <a:latin typeface="+mn-lt"/>
                <a:ea typeface="黑体" panose="02010609060101010101" pitchFamily="2" charset="-122"/>
              </a:rPr>
              <a:t>水蒸气液化时要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放热</a:t>
            </a:r>
            <a:r>
              <a:rPr lang="zh-CN" altLang="en-US" sz="2400" b="1">
                <a:latin typeface="+mn-lt"/>
                <a:ea typeface="黑体" panose="02010609060101010101" pitchFamily="2" charset="-122"/>
              </a:rPr>
              <a:t>，这样烫伤更严重。</a:t>
            </a:r>
            <a:endParaRPr lang="zh-CN" altLang="en-US" sz="2400">
              <a:latin typeface="+mn-lt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505837" y="363166"/>
            <a:ext cx="22042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压缩体积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压缩酒精" title="">
            <a:hlinkClick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1952140" y="1130513"/>
            <a:ext cx="1971228" cy="3513079"/>
          </a:xfrm>
          <a:prstGeom prst="rect">
            <a:avLst/>
          </a:prstGeom>
        </p:spPr>
      </p:pic>
      <p:sp>
        <p:nvSpPr>
          <p:cNvPr id="6" name="文本框 5" title=""/>
          <p:cNvSpPr txBox="1"/>
          <p:nvPr/>
        </p:nvSpPr>
        <p:spPr>
          <a:xfrm>
            <a:off x="4393659" y="1581144"/>
            <a:ext cx="394618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原理：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沸点随压力的增加而升高。压缩体积,使压力增高,沸点升高。当沸点高于气体当前温度时,就会液化。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/>
        </p:nvSpPr>
        <p:spPr>
          <a:xfrm>
            <a:off x="1828801" y="689463"/>
            <a:ext cx="59966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气体经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压缩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后便于运输、贮存和使用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9" name="组合 8" title=""/>
          <p:cNvGrpSpPr/>
          <p:nvPr/>
        </p:nvGrpSpPr>
        <p:grpSpPr>
          <a:xfrm>
            <a:off x="1158117" y="1480152"/>
            <a:ext cx="3158779" cy="2909560"/>
            <a:chOff x="1158117" y="1480152"/>
            <a:chExt cx="3158779" cy="2909560"/>
          </a:xfrm>
        </p:grpSpPr>
        <p:pic>
          <p:nvPicPr>
            <p:cNvPr id="2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8117" y="1480152"/>
              <a:ext cx="3158779" cy="2386340"/>
            </a:xfrm>
            <a:prstGeom prst="rect">
              <a:avLst/>
            </a:prstGeom>
            <a:noFill/>
            <a:ln w="9525">
              <a:noFill/>
            </a:ln>
            <a:effectLst/>
          </p:spPr>
        </p:pic>
        <p:sp>
          <p:nvSpPr>
            <p:cNvPr id="6" name="文本框 5"/>
            <p:cNvSpPr txBox="1"/>
            <p:nvPr/>
          </p:nvSpPr>
          <p:spPr>
            <a:xfrm>
              <a:off x="1888434" y="3928047"/>
              <a:ext cx="19016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气体打火机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0" name="组合 9" title=""/>
          <p:cNvGrpSpPr/>
          <p:nvPr/>
        </p:nvGrpSpPr>
        <p:grpSpPr>
          <a:xfrm>
            <a:off x="4995718" y="1480152"/>
            <a:ext cx="3159286" cy="2909559"/>
            <a:chOff x="4995718" y="1480152"/>
            <a:chExt cx="3159286" cy="2909559"/>
          </a:xfrm>
        </p:grpSpPr>
        <p:pic>
          <p:nvPicPr>
            <p:cNvPr id="3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95718" y="1480152"/>
              <a:ext cx="3159286" cy="2386340"/>
            </a:xfrm>
            <a:prstGeom prst="rect">
              <a:avLst/>
            </a:prstGeom>
            <a:noFill/>
            <a:ln w="9525">
              <a:noFill/>
            </a:ln>
            <a:effectLst/>
          </p:spPr>
        </p:pic>
        <p:sp>
          <p:nvSpPr>
            <p:cNvPr id="7" name="文本框 6"/>
            <p:cNvSpPr txBox="1"/>
            <p:nvPr/>
          </p:nvSpPr>
          <p:spPr>
            <a:xfrm>
              <a:off x="5923722" y="3928046"/>
              <a:ext cx="19016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液化石油气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>
            <a:lum bright="-12000" contrast="6000"/>
          </a:blip>
          <a:stretch>
            <a:fillRect/>
          </a:stretch>
        </p:blipFill>
        <p:spPr>
          <a:xfrm>
            <a:off x="5720600" y="332092"/>
            <a:ext cx="2119168" cy="4051300"/>
          </a:xfrm>
          <a:prstGeom prst="rect">
            <a:avLst/>
          </a:prstGeom>
        </p:spPr>
      </p:pic>
      <p:sp>
        <p:nvSpPr>
          <p:cNvPr id="5" name="文本框 4" title=""/>
          <p:cNvSpPr txBox="1"/>
          <p:nvPr/>
        </p:nvSpPr>
        <p:spPr>
          <a:xfrm>
            <a:off x="1183842" y="1787428"/>
            <a:ext cx="41180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冰箱利用制冷剂把冰箱里的“热”“搬运”到冰箱外面。制冷剂采用既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容易汽化又容易液化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的物质，汽化时它吸热，液化时它放热。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" name="Picture 18" title="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01884" y="4465084"/>
            <a:ext cx="3125788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 title=""/>
          <p:cNvSpPr txBox="1"/>
          <p:nvPr/>
        </p:nvSpPr>
        <p:spPr>
          <a:xfrm>
            <a:off x="541506" y="1097250"/>
            <a:ext cx="317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冰箱的制冷原理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4" title=""/>
          <p:cNvSpPr>
            <a:spLocks noChangeArrowheads="1"/>
          </p:cNvSpPr>
          <p:nvPr/>
        </p:nvSpPr>
        <p:spPr bwMode="auto">
          <a:xfrm>
            <a:off x="352965" y="305300"/>
            <a:ext cx="1774150" cy="578882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知识点二</a:t>
            </a:r>
            <a:endParaRPr lang="en-US" altLang="zh-CN" sz="2800" b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矩形 4" title=""/>
          <p:cNvSpPr>
            <a:spLocks noChangeArrowheads="1"/>
          </p:cNvSpPr>
          <p:nvPr/>
        </p:nvSpPr>
        <p:spPr bwMode="auto">
          <a:xfrm>
            <a:off x="2132223" y="314852"/>
            <a:ext cx="503078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28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汽化和液化的应用</a:t>
            </a:r>
            <a:endParaRPr lang="zh-CN" altLang="en-US" sz="280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64" y="1306068"/>
            <a:ext cx="3352800" cy="2531364"/>
          </a:xfrm>
          <a:prstGeom prst="rect">
            <a:avLst/>
          </a:prstGeom>
        </p:spPr>
      </p:pic>
      <p:sp>
        <p:nvSpPr>
          <p:cNvPr id="5" name="文本框 4" title=""/>
          <p:cNvSpPr txBox="1"/>
          <p:nvPr/>
        </p:nvSpPr>
        <p:spPr>
          <a:xfrm>
            <a:off x="437745" y="364433"/>
            <a:ext cx="1365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热棒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Rectangle 8" title=""/>
          <p:cNvSpPr>
            <a:spLocks noChangeArrowheads="1"/>
          </p:cNvSpPr>
          <p:nvPr/>
        </p:nvSpPr>
        <p:spPr bwMode="auto">
          <a:xfrm>
            <a:off x="4361234" y="1048256"/>
            <a:ext cx="4510392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7620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+mn-lt"/>
                <a:ea typeface="+mn-ea"/>
              </a:rPr>
              <a:t>热棒：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</a:rPr>
              <a:t>在路基下还埋有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</a:rPr>
              <a:t>米深，整个棒体是中空的，里面灌有</a:t>
            </a:r>
            <a:r>
              <a:rPr lang="zh-CN" altLang="en-US" sz="2400" b="1">
                <a:latin typeface="+mn-lt"/>
                <a:ea typeface="+mn-ea"/>
              </a:rPr>
              <a:t>液态氨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</a:rPr>
              <a:t>。装在热棒下端的液态氨在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温度升高时会汽化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从路基内部吸热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使路基温度降低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</a:rPr>
              <a:t>，路基的温度保持在一个较低的温度，不致于使路基中的冰融化，冻土变得松软不牢固。</a:t>
            </a:r>
            <a:endParaRPr lang="zh-CN" altLang="en-US" sz="2400" b="1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7" name="AutoShape 6" title=""/>
          <p:cNvSpPr>
            <a:spLocks noChangeArrowheads="1"/>
          </p:cNvSpPr>
          <p:nvPr/>
        </p:nvSpPr>
        <p:spPr bwMode="auto">
          <a:xfrm>
            <a:off x="1337145" y="1588852"/>
            <a:ext cx="970342" cy="427951"/>
          </a:xfrm>
          <a:prstGeom prst="wedgeEllipseCallout">
            <a:avLst>
              <a:gd name="adj1" fmla="val -65722"/>
              <a:gd name="adj2" fmla="val 125553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7620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热棒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437745" y="3925966"/>
            <a:ext cx="45849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7620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青藏铁路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可可西里冻土区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437745" y="364433"/>
            <a:ext cx="1365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蒸锅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 Box 4" title=""/>
          <p:cNvSpPr txBox="1">
            <a:spLocks noChangeArrowheads="1"/>
          </p:cNvSpPr>
          <p:nvPr/>
        </p:nvSpPr>
        <p:spPr bwMode="auto">
          <a:xfrm>
            <a:off x="4385367" y="1160028"/>
            <a:ext cx="3915569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400">
                <a:latin typeface="黑体" panose="02010609060101010101" pitchFamily="2" charset="-122"/>
              </a:rPr>
              <a:t>    蒸锅中的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</a:rPr>
              <a:t>水烧开后汽化成水蒸气</a:t>
            </a:r>
            <a:r>
              <a:rPr lang="zh-CN" altLang="en-US" sz="2400">
                <a:latin typeface="黑体" panose="02010609060101010101" pitchFamily="2" charset="-122"/>
              </a:rPr>
              <a:t>，水蒸气遇到温度较低的蒸格、装食物的餐具、食物和锅盖就会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</a:rPr>
              <a:t>液化</a:t>
            </a:r>
            <a:r>
              <a:rPr lang="zh-CN" altLang="en-US" sz="2400">
                <a:latin typeface="黑体" panose="02010609060101010101" pitchFamily="2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</a:rPr>
              <a:t>并放出大量的热</a:t>
            </a:r>
            <a:r>
              <a:rPr lang="zh-CN" altLang="en-US" sz="2400">
                <a:latin typeface="黑体" panose="02010609060101010101" pitchFamily="2" charset="-122"/>
              </a:rPr>
              <a:t>，</a:t>
            </a:r>
            <a:r>
              <a:rPr lang="zh-CN" altLang="en-US" sz="2400"/>
              <a:t>对蒸锅不断加热，开水就不停地变成水蒸气，水蒸气再液化放热，食物就弄熟了。</a:t>
            </a:r>
            <a:endParaRPr lang="en-US" altLang="zh-CN" sz="2400">
              <a:latin typeface="黑体" panose="02010609060101010101" pitchFamily="2" charset="-122"/>
            </a:endParaRPr>
          </a:p>
          <a:p>
            <a:pPr eaLnBrk="1" hangingPunct="1">
              <a:lnSpc>
                <a:spcPct val="100000"/>
              </a:lnSpc>
            </a:pP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6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470" y="887653"/>
            <a:ext cx="3292475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title="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470" y="2737496"/>
            <a:ext cx="3241386" cy="2157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61360" y="7782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随堂演练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924127" y="1048256"/>
            <a:ext cx="751299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en-US" altLang="zh-CN" sz="2400" b="1" kern="100">
                <a:effectLst/>
                <a:latin typeface="+mn-lt"/>
                <a:ea typeface="黑体" panose="02010609060101010101" pitchFamily="2" charset="-122"/>
              </a:rPr>
              <a:t>1.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</a:rPr>
              <a:t>对锅加热，锅内的水持续沸腾时，水面上的</a:t>
            </a:r>
            <a:r>
              <a:rPr lang="zh-CN" altLang="en-US" sz="2400" b="1" kern="100">
                <a:latin typeface="+mn-lt"/>
                <a:ea typeface="黑体" panose="02010609060101010101" pitchFamily="2" charset="-122"/>
              </a:rPr>
              <a:t>“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</a:rPr>
              <a:t>白气</a:t>
            </a:r>
            <a:r>
              <a:rPr lang="zh-CN" altLang="en-US" sz="2400" b="1" kern="100">
                <a:latin typeface="+mn-lt"/>
                <a:ea typeface="黑体" panose="02010609060101010101" pitchFamily="2" charset="-122"/>
              </a:rPr>
              <a:t>”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</a:rPr>
              <a:t>并不明显，如果突然停止加热，水面上很快出现许多</a:t>
            </a:r>
            <a:r>
              <a:rPr lang="zh-CN" altLang="en-US" sz="2400" b="1" kern="100">
                <a:effectLst/>
                <a:latin typeface="+mn-lt"/>
                <a:ea typeface="黑体" panose="02010609060101010101" pitchFamily="2" charset="-122"/>
              </a:rPr>
              <a:t>“</a:t>
            </a:r>
            <a:r>
              <a:rPr lang="zh-CN" altLang="zh-CN" sz="2400" b="1" kern="100">
                <a:latin typeface="+mn-lt"/>
                <a:ea typeface="黑体" panose="02010609060101010101" pitchFamily="2" charset="-122"/>
              </a:rPr>
              <a:t>白气</a:t>
            </a:r>
            <a:r>
              <a:rPr lang="zh-CN" altLang="en-US" sz="2400" b="1" kern="100">
                <a:effectLst/>
                <a:latin typeface="+mn-lt"/>
                <a:ea typeface="黑体" panose="02010609060101010101" pitchFamily="2" charset="-122"/>
              </a:rPr>
              <a:t>”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</a:rPr>
              <a:t>。这是因为（　　）</a:t>
            </a:r>
            <a:endParaRPr lang="zh-CN" altLang="zh-CN" sz="2400" b="1" kern="100">
              <a:effectLst/>
              <a:latin typeface="+mn-lt"/>
              <a:ea typeface="黑体" panose="02010609060101010101" pitchFamily="2" charset="-122"/>
            </a:endParaRPr>
          </a:p>
          <a:p>
            <a:pPr algn="l" fontAlgn="ctr"/>
            <a:r>
              <a:rPr lang="en-US" altLang="zh-CN" sz="2400" b="1" kern="100">
                <a:effectLst/>
                <a:latin typeface="+mn-lt"/>
                <a:ea typeface="黑体" panose="02010609060101010101" pitchFamily="2" charset="-122"/>
              </a:rPr>
              <a:t>A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</a:rPr>
              <a:t>．沸腾时水不蒸发</a:t>
            </a:r>
            <a:endParaRPr lang="zh-CN" altLang="zh-CN" sz="2400" b="1" kern="100">
              <a:effectLst/>
              <a:latin typeface="+mn-lt"/>
              <a:ea typeface="黑体" panose="02010609060101010101" pitchFamily="2" charset="-122"/>
            </a:endParaRPr>
          </a:p>
          <a:p>
            <a:pPr algn="l" fontAlgn="ctr"/>
            <a:r>
              <a:rPr lang="en-US" altLang="zh-CN" sz="2400" b="1" kern="100">
                <a:effectLst/>
                <a:latin typeface="+mn-lt"/>
                <a:ea typeface="黑体" panose="02010609060101010101" pitchFamily="2" charset="-122"/>
              </a:rPr>
              <a:t>B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</a:rPr>
              <a:t>．沸腾时水面上的蒸气温度高于</a:t>
            </a:r>
            <a:r>
              <a:rPr lang="en-US" altLang="zh-CN" sz="2400" b="1" kern="100">
                <a:effectLst/>
                <a:latin typeface="+mn-lt"/>
                <a:ea typeface="黑体" panose="02010609060101010101" pitchFamily="2" charset="-122"/>
              </a:rPr>
              <a:t>100℃</a:t>
            </a:r>
            <a:endParaRPr lang="zh-CN" altLang="zh-CN" sz="2400" b="1" kern="100">
              <a:effectLst/>
              <a:latin typeface="+mn-lt"/>
              <a:ea typeface="黑体" panose="02010609060101010101" pitchFamily="2" charset="-122"/>
            </a:endParaRPr>
          </a:p>
          <a:p>
            <a:pPr algn="l" fontAlgn="ctr"/>
            <a:r>
              <a:rPr lang="en-US" altLang="zh-CN" sz="2400" b="1" kern="100">
                <a:effectLst/>
                <a:latin typeface="+mn-lt"/>
                <a:ea typeface="黑体" panose="02010609060101010101" pitchFamily="2" charset="-122"/>
              </a:rPr>
              <a:t>C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</a:rPr>
              <a:t>．停火后水开始大量蒸发</a:t>
            </a:r>
            <a:endParaRPr lang="zh-CN" altLang="zh-CN" sz="2400" b="1" kern="100">
              <a:effectLst/>
              <a:latin typeface="+mn-lt"/>
              <a:ea typeface="黑体" panose="02010609060101010101" pitchFamily="2" charset="-122"/>
            </a:endParaRPr>
          </a:p>
          <a:p>
            <a:pPr fontAlgn="ctr"/>
            <a:r>
              <a:rPr lang="en-US" altLang="zh-CN" sz="2400" b="1" kern="100">
                <a:effectLst/>
                <a:latin typeface="+mn-lt"/>
                <a:ea typeface="黑体" panose="02010609060101010101" pitchFamily="2" charset="-122"/>
              </a:rPr>
              <a:t>D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</a:rPr>
              <a:t>．停火后水面上方的温度明显低于水蒸气的温度，大量水蒸气液化为小的水珠，形成</a:t>
            </a:r>
            <a:r>
              <a:rPr lang="zh-CN" altLang="en-US" sz="2400" b="1" kern="100">
                <a:latin typeface="+mn-lt"/>
                <a:ea typeface="黑体" panose="02010609060101010101" pitchFamily="2" charset="-122"/>
              </a:rPr>
              <a:t>“</a:t>
            </a:r>
            <a:r>
              <a:rPr lang="zh-CN" altLang="zh-CN" sz="2400" b="1" kern="100">
                <a:latin typeface="+mn-lt"/>
                <a:ea typeface="黑体" panose="02010609060101010101" pitchFamily="2" charset="-122"/>
              </a:rPr>
              <a:t>白气</a:t>
            </a:r>
            <a:r>
              <a:rPr lang="zh-CN" altLang="en-US" sz="2400" b="1" kern="100">
                <a:latin typeface="+mn-lt"/>
                <a:ea typeface="黑体" panose="02010609060101010101" pitchFamily="2" charset="-122"/>
              </a:rPr>
              <a:t>”</a:t>
            </a:r>
            <a:endParaRPr lang="zh-CN" altLang="zh-CN" sz="2400" b="1" kern="100">
              <a:effectLst/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4155330" y="1744494"/>
            <a:ext cx="525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+mn-lt"/>
              </a:rPr>
              <a:t>D</a:t>
            </a:r>
            <a:endParaRPr lang="zh-CN" altLang="en-US" sz="2400" b="1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1186774" y="304334"/>
            <a:ext cx="7088222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+mn-lt"/>
                <a:ea typeface="黑体" panose="02010609060101010101" pitchFamily="2" charset="-122"/>
              </a:rPr>
              <a:t>2.</a:t>
            </a:r>
            <a:r>
              <a:rPr lang="zh-CN" altLang="en-US" sz="2800" b="1">
                <a:latin typeface="+mn-lt"/>
                <a:ea typeface="黑体" panose="02010609060101010101" pitchFamily="2" charset="-122"/>
              </a:rPr>
              <a:t>张家界是著名的风景区，远远望去，云雾缭绕，显得神秘而美丽。关于云雾的形成，下列说法正确的是（      ）</a:t>
            </a:r>
            <a:endParaRPr lang="zh-CN" altLang="en-US" sz="2800" b="1"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n-lt"/>
                <a:ea typeface="黑体" panose="02010609060101010101" pitchFamily="2" charset="-122"/>
              </a:rPr>
              <a:t>A．从山中冒出的烟                 </a:t>
            </a:r>
            <a:endParaRPr lang="en-US" altLang="zh-CN" sz="2800" b="1"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n-lt"/>
                <a:ea typeface="黑体" panose="02010609060101010101" pitchFamily="2" charset="-122"/>
              </a:rPr>
              <a:t>B．水蒸气遇冷液化形成的小水珠 </a:t>
            </a:r>
            <a:endParaRPr lang="en-US" altLang="zh-CN" sz="2800" b="1"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n-lt"/>
                <a:ea typeface="黑体" panose="02010609060101010101" pitchFamily="2" charset="-122"/>
              </a:rPr>
              <a:t>C．水蒸气汽化成的小水珠           </a:t>
            </a:r>
            <a:endParaRPr lang="en-US" altLang="zh-CN" sz="2800" b="1"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n-lt"/>
                <a:ea typeface="黑体" panose="02010609060101010101" pitchFamily="2" charset="-122"/>
              </a:rPr>
              <a:t>D．从山中蒸发出来的水蒸气</a:t>
            </a: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4526602" y="1712069"/>
            <a:ext cx="525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+mn-lt"/>
              </a:rPr>
              <a:t>B</a:t>
            </a:r>
            <a:endParaRPr lang="zh-CN" altLang="en-US" sz="2800" b="1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2"/>
            </p:custDataLst>
          </p:nvPr>
        </p:nvSpPr>
        <p:spPr bwMode="auto">
          <a:xfrm>
            <a:off x="791716" y="683260"/>
            <a:ext cx="7560567" cy="336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rtlCol="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lvl="0" eaLnBrk="1" hangingPunct="1">
              <a:lnSpc>
                <a:spcPct val="100000"/>
              </a:lnSpc>
              <a:buNone/>
            </a:pPr>
            <a:r>
              <a:rPr lang="en-US" altLang="zh-CN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3.异丁烷和甲基丙烷作为新的制冷剂，已经代替氟利昂成为电冰箱中新的热量</a:t>
            </a:r>
            <a:r>
              <a:rPr lang="zh-CN" altLang="en-US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“搬运工”</a:t>
            </a:r>
            <a:r>
              <a:rPr lang="en-US" altLang="zh-CN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（</a:t>
            </a:r>
            <a:r>
              <a:rPr lang="zh-CN" altLang="en-US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较多的氟利昂会破坏大气中的臭氧层</a:t>
            </a:r>
            <a:r>
              <a:rPr lang="en-US" altLang="zh-CN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），</a:t>
            </a:r>
            <a:r>
              <a:rPr lang="zh-CN" altLang="en-US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当液态制冷剂进入电冰箱的冷冻室后</a:t>
            </a:r>
            <a:r>
              <a:rPr lang="en-US" altLang="zh-CN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，</a:t>
            </a:r>
            <a:r>
              <a:rPr lang="zh-CN" altLang="en-US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吸走热量</a:t>
            </a:r>
            <a:r>
              <a:rPr lang="en-US" altLang="zh-CN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，</a:t>
            </a:r>
            <a:r>
              <a:rPr lang="zh-CN" altLang="en-US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此时制冷剂发生的物态变化是</a:t>
            </a:r>
            <a:r>
              <a:rPr lang="en-US" altLang="zh-CN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是（　　）</a:t>
            </a:r>
            <a:endParaRPr lang="en-US" altLang="zh-CN" b="1">
              <a:latin typeface="+mn-lt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lvl="0" algn="l" eaLnBrk="1" hangingPunct="1">
              <a:lnSpc>
                <a:spcPct val="100000"/>
              </a:lnSpc>
              <a:buClrTx/>
              <a:buSzTx/>
              <a:buNone/>
            </a:pPr>
            <a:r>
              <a:rPr lang="en-US" altLang="zh-CN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A．</a:t>
            </a:r>
            <a:r>
              <a:rPr lang="zh-CN" altLang="en-US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汽化</a:t>
            </a:r>
            <a:r>
              <a:rPr lang="en-US" altLang="zh-CN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         B．</a:t>
            </a:r>
            <a:r>
              <a:rPr lang="zh-CN" altLang="en-US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液化</a:t>
            </a:r>
            <a:r>
              <a:rPr lang="en-US" altLang="zh-CN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              </a:t>
            </a:r>
            <a:endParaRPr lang="en-US" altLang="zh-CN" b="1">
              <a:latin typeface="+mn-lt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lvl="0" algn="l" eaLnBrk="1" hangingPunct="1">
              <a:lnSpc>
                <a:spcPct val="100000"/>
              </a:lnSpc>
              <a:buClrTx/>
              <a:buSzTx/>
              <a:buNone/>
            </a:pPr>
            <a:r>
              <a:rPr lang="en-US" altLang="zh-CN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C．</a:t>
            </a:r>
            <a:r>
              <a:rPr lang="zh-CN" altLang="en-US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凝固</a:t>
            </a:r>
            <a:r>
              <a:rPr lang="en-US" altLang="zh-CN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         D．</a:t>
            </a:r>
            <a:r>
              <a:rPr lang="zh-CN" altLang="en-US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熔化</a:t>
            </a:r>
            <a:r>
              <a:rPr lang="en-US" altLang="zh-CN" b="1"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</a:t>
            </a:r>
            <a:endParaRPr lang="en-US" altLang="zh-CN" b="1">
              <a:latin typeface="+mn-lt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6381342" y="2365772"/>
            <a:ext cx="525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+mn-lt"/>
              </a:rPr>
              <a:t>A</a:t>
            </a:r>
            <a:endParaRPr lang="zh-CN" altLang="en-US" sz="2800" b="1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1144621" y="1027598"/>
            <a:ext cx="6741268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kern="100">
                <a:effectLst/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kern="100">
                <a:effectLst/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在炎热的夏天，许多人都喜欢到喷泉附近玩，喷泉附近比较凉爽，这是因为喷泉周围大量的小水滴</a:t>
            </a:r>
            <a:r>
              <a:rPr lang="en-US" altLang="zh-CN" sz="2800" b="1" kern="100">
                <a:effectLst/>
                <a:latin typeface="+mn-lt"/>
                <a:ea typeface="黑体" panose="02010609060101010101" pitchFamily="2" charset="-122"/>
              </a:rPr>
              <a:t>_____</a:t>
            </a:r>
            <a:r>
              <a:rPr lang="zh-CN" altLang="zh-CN" sz="2800" b="1" kern="100">
                <a:effectLst/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时，要从空气中</a:t>
            </a:r>
            <a:r>
              <a:rPr lang="en-US" altLang="zh-CN" sz="2800" b="1" kern="100">
                <a:effectLst/>
                <a:latin typeface="+mn-lt"/>
                <a:ea typeface="黑体" panose="02010609060101010101" pitchFamily="2" charset="-122"/>
              </a:rPr>
              <a:t>_____</a:t>
            </a:r>
            <a:r>
              <a:rPr lang="zh-CN" altLang="zh-CN" sz="2800" b="1" kern="100">
                <a:effectLst/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热，从而降低空气温度。</a:t>
            </a: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4085618" y="2381809"/>
            <a:ext cx="11219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汽化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1342417" y="3009444"/>
            <a:ext cx="11219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吸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8" title=""/>
          <p:cNvSpPr txBox="1"/>
          <p:nvPr/>
        </p:nvSpPr>
        <p:spPr>
          <a:xfrm>
            <a:off x="1381902" y="1273830"/>
            <a:ext cx="6568838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2" charset="-122"/>
              </a:rPr>
              <a:t>1.</a:t>
            </a:r>
            <a:r>
              <a:rPr lang="zh-CN" altLang="en-US" sz="2800" b="1">
                <a:latin typeface="+mj-lt"/>
                <a:ea typeface="黑体" panose="02010609060101010101" pitchFamily="2" charset="-122"/>
              </a:rPr>
              <a:t>知道什么是液化，了解液化和汽化的实际应用。</a:t>
            </a:r>
            <a:endParaRPr lang="en-US" altLang="zh-CN" sz="2800" b="1">
              <a:latin typeface="+mj-lt"/>
              <a:ea typeface="黑体" panose="0201060906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2" charset="-122"/>
              </a:rPr>
              <a:t>2.</a:t>
            </a:r>
            <a:r>
              <a:rPr lang="zh-CN" altLang="en-US" sz="2800" b="1">
                <a:latin typeface="+mj-lt"/>
                <a:ea typeface="黑体" panose="02010609060101010101" pitchFamily="2" charset="-122"/>
              </a:rPr>
              <a:t>了解气体液化的两种方式。</a:t>
            </a:r>
            <a:endParaRPr lang="en-US" altLang="zh-CN" sz="2800" b="1">
              <a:latin typeface="+mj-lt"/>
              <a:ea typeface="黑体" panose="0201060906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2" charset="-122"/>
              </a:rPr>
              <a:t>3.</a:t>
            </a:r>
            <a:r>
              <a:rPr lang="zh-CN" altLang="en-US" sz="2800" b="1">
                <a:latin typeface="+mj-lt"/>
                <a:ea typeface="黑体" panose="02010609060101010101" pitchFamily="2" charset="-122"/>
              </a:rPr>
              <a:t>知道汽化吸热、液化放热。</a:t>
            </a:r>
            <a:endParaRPr lang="zh-CN" altLang="en-US" sz="2800" b="1">
              <a:latin typeface="+mj-lt"/>
              <a:ea typeface="黑体" panose="02010609060101010101" pitchFamily="2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3761360" y="7782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820366" y="659130"/>
            <a:ext cx="750326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400" b="1" kern="100">
                <a:effectLst/>
                <a:latin typeface="+mn-lt"/>
                <a:ea typeface="黑体" panose="02010609060101010101" pitchFamily="2" charset="-122"/>
              </a:rPr>
              <a:t>4.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</a:rPr>
              <a:t>火箭刚发射时，高温火焰向下喷射到发射台的地面，发射台遇到这样的高温会</a:t>
            </a:r>
            <a:r>
              <a:rPr lang="en-US" altLang="zh-CN" sz="2400" b="1" kern="100">
                <a:effectLst/>
                <a:latin typeface="+mn-lt"/>
                <a:ea typeface="黑体" panose="02010609060101010101" pitchFamily="2" charset="-122"/>
              </a:rPr>
              <a:t>_____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</a:rPr>
              <a:t>，为了保护发射台，发射台底就建一个大水池，让火焰喷到水中，利用水的</a:t>
            </a:r>
            <a:r>
              <a:rPr lang="en-US" altLang="zh-CN" sz="2400" b="1" kern="100">
                <a:effectLst/>
                <a:latin typeface="+mn-lt"/>
                <a:ea typeface="黑体" panose="02010609060101010101" pitchFamily="2" charset="-122"/>
              </a:rPr>
              <a:t>_____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</a:rPr>
              <a:t>来吸收巨大的热量，我们在电视上看到火箭升空瞬间，伴有迅速扩展的庞大白色气团是空气中的水蒸气</a:t>
            </a:r>
            <a:r>
              <a:rPr lang="en-US" altLang="zh-CN" sz="2400" b="1" kern="100">
                <a:effectLst/>
                <a:latin typeface="+mn-lt"/>
                <a:ea typeface="黑体" panose="02010609060101010101" pitchFamily="2" charset="-122"/>
              </a:rPr>
              <a:t>_____</a:t>
            </a:r>
            <a:r>
              <a:rPr lang="zh-CN" altLang="zh-CN" sz="2400" b="1" kern="100">
                <a:effectLst/>
                <a:latin typeface="+mn-lt"/>
                <a:ea typeface="黑体" panose="02010609060101010101" pitchFamily="2" charset="-122"/>
              </a:rPr>
              <a:t>形成的</a:t>
            </a:r>
            <a:r>
              <a:rPr lang="zh-CN" altLang="en-US" sz="2400" b="1" kern="100">
                <a:effectLst/>
                <a:latin typeface="+mn-lt"/>
                <a:ea typeface="黑体" panose="02010609060101010101" pitchFamily="2" charset="-122"/>
              </a:rPr>
              <a:t>。</a:t>
            </a:r>
            <a:endParaRPr lang="zh-CN" altLang="zh-CN" sz="2400" b="1" kern="100">
              <a:effectLst/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4299625" y="1347652"/>
            <a:ext cx="849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熔化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930613" y="2440392"/>
            <a:ext cx="849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汽化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1261353" y="3529890"/>
            <a:ext cx="849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液化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61360" y="7782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1541172" y="2571750"/>
            <a:ext cx="1104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液化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2504559" y="1496463"/>
            <a:ext cx="250613" cy="268224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 title=""/>
          <p:cNvSpPr txBox="1"/>
          <p:nvPr/>
        </p:nvSpPr>
        <p:spPr>
          <a:xfrm>
            <a:off x="2872132" y="1178983"/>
            <a:ext cx="4574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物质从气态变为液态的过程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2876070" y="2138751"/>
            <a:ext cx="1104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方式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左大括号 8" title=""/>
          <p:cNvSpPr/>
          <p:nvPr/>
        </p:nvSpPr>
        <p:spPr>
          <a:xfrm>
            <a:off x="3784480" y="1974697"/>
            <a:ext cx="156146" cy="969144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 title=""/>
          <p:cNvSpPr txBox="1"/>
          <p:nvPr/>
        </p:nvSpPr>
        <p:spPr>
          <a:xfrm>
            <a:off x="3940626" y="1793640"/>
            <a:ext cx="1863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降低温度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3940626" y="2543340"/>
            <a:ext cx="2053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压缩体积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文本框 17" title=""/>
          <p:cNvSpPr txBox="1"/>
          <p:nvPr/>
        </p:nvSpPr>
        <p:spPr>
          <a:xfrm>
            <a:off x="2829587" y="3841285"/>
            <a:ext cx="37852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生活中的现象及应用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文本框 18" title=""/>
          <p:cNvSpPr txBox="1"/>
          <p:nvPr/>
        </p:nvSpPr>
        <p:spPr>
          <a:xfrm>
            <a:off x="2829588" y="3261758"/>
            <a:ext cx="1863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液化放热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9" grpId="0" animBg="1"/>
      <p:bldP spid="10" grpId="0"/>
      <p:bldP spid="11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61360" y="7782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习题解答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198254" y="421208"/>
            <a:ext cx="29153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1600" b="1">
                <a:solidFill>
                  <a:schemeClr val="tx1"/>
                </a:solidFill>
              </a:rPr>
              <a:t>【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教材</a:t>
            </a:r>
            <a:r>
              <a:rPr lang="en-US" altLang="zh-CN" sz="1600" b="1">
                <a:solidFill>
                  <a:schemeClr val="tx1"/>
                </a:solidFill>
                <a:latin typeface="+mj-lt"/>
              </a:rPr>
              <a:t>P</a:t>
            </a:r>
            <a:r>
              <a:rPr lang="en-US" altLang="zh-CN" sz="1600" b="1" baseline="-25000">
                <a:solidFill>
                  <a:schemeClr val="tx1"/>
                </a:solidFill>
                <a:latin typeface="+mj-lt"/>
              </a:rPr>
              <a:t>77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练习与应用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”第</a:t>
            </a:r>
            <a:r>
              <a:rPr lang="en-US" altLang="zh-CN" sz="16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题</a:t>
            </a:r>
            <a:r>
              <a:rPr lang="en-US" altLang="zh-CN" sz="1600" b="1">
                <a:solidFill>
                  <a:schemeClr val="tx1"/>
                </a:solidFill>
              </a:rPr>
              <a:t>】</a:t>
            </a:r>
            <a:endParaRPr lang="en-US" altLang="zh-CN" sz="1600" b="1">
              <a:solidFill>
                <a:schemeClr val="tx1"/>
              </a:solidFill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1011936" y="1186755"/>
            <a:ext cx="712012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+mj-lt"/>
                <a:ea typeface="+mn-ea"/>
              </a:rPr>
              <a:t>1.</a:t>
            </a:r>
            <a:r>
              <a:rPr lang="zh-CN" altLang="en-US" sz="2800" b="1">
                <a:latin typeface="+mn-ea"/>
                <a:ea typeface="+mn-ea"/>
              </a:rPr>
              <a:t>清晨在校园里，我们经常会看到绿叶上有晶莹的露珠，而课间活动时露珠又不见了。在上述现象中，发生了哪些物态变化？</a:t>
            </a:r>
            <a:endParaRPr lang="zh-CN" altLang="en-US" sz="2800" b="1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1021403" y="738080"/>
            <a:ext cx="698770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+mj-lt"/>
                <a:ea typeface="黑体" panose="02010609060101010101" pitchFamily="2" charset="-122"/>
              </a:rPr>
              <a:t>4.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夏天，某同学从冰箱的冷藏室里取出一瓶水。不一会儿，他发现瓶壁变湿了。如果马上用毛巾擦，能将瓶壁擦干吗？为什么？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61360" y="7782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复习回顾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7" name="表格 6" title=""/>
          <p:cNvGraphicFramePr>
            <a:graphicFrameLocks noGrp="1"/>
          </p:cNvGraphicFramePr>
          <p:nvPr/>
        </p:nvGraphicFramePr>
        <p:xfrm>
          <a:off x="663575" y="1507776"/>
          <a:ext cx="7816850" cy="30884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730"/>
                <a:gridCol w="1724800"/>
                <a:gridCol w="2825345"/>
                <a:gridCol w="2651975"/>
              </a:tblGrid>
              <a:tr h="617824"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 marL="91447" marR="91447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lnL w="12700">
                      <a:solidFill>
                        <a:schemeClr val="accent3"/>
                      </a:solidFill>
                      <a:prstDash val="solid"/>
                    </a:lnL>
                    <a:lnR w="12700">
                      <a:solidFill>
                        <a:schemeClr val="accent3"/>
                      </a:solidFill>
                      <a:prstDash val="solid"/>
                    </a:lnR>
                    <a:lnT w="12700">
                      <a:solidFill>
                        <a:schemeClr val="accent3"/>
                      </a:solidFill>
                      <a:prstDash val="solid"/>
                    </a:lnT>
                    <a:lnB w="12700">
                      <a:solidFill>
                        <a:schemeClr val="accent3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dk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沸腾</a:t>
                      </a:r>
                      <a:endParaRPr lang="zh-CN" altLang="en-US" sz="2800" b="1">
                        <a:solidFill>
                          <a:schemeClr val="dk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蒸发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17133">
                <a:tc row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不同点</a:t>
                      </a:r>
                      <a:endParaRPr lang="zh-CN" altLang="en-US" sz="2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温度条件</a:t>
                      </a:r>
                      <a:endParaRPr lang="zh-CN" altLang="en-US" sz="2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17824">
                <a:tc vMerge="1">
                  <a:txBody>
                    <a:bodyPr vert="horz" wrap="square"/>
                    <a:lstStyle/>
                    <a:p/>
                  </a:txBody>
                  <a:tcPr>
                    <a:lnL w="12700">
                      <a:solidFill>
                        <a:schemeClr val="accent3"/>
                      </a:solidFill>
                      <a:prstDash val="solid"/>
                    </a:lnL>
                    <a:lnR w="12700">
                      <a:solidFill>
                        <a:schemeClr val="accent3"/>
                      </a:solidFill>
                      <a:prstDash val="solid"/>
                    </a:lnR>
                    <a:lnT w="12700">
                      <a:solidFill>
                        <a:schemeClr val="accent3"/>
                      </a:solidFill>
                      <a:prstDash val="solid"/>
                    </a:lnT>
                    <a:lnB w="12700">
                      <a:solidFill>
                        <a:schemeClr val="accent3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发生部位</a:t>
                      </a:r>
                      <a:endParaRPr lang="zh-CN" altLang="en-US" sz="2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17824">
                <a:tc vMerge="1">
                  <a:txBody>
                    <a:bodyPr vert="horz" wrap="square"/>
                    <a:lstStyle/>
                    <a:p/>
                  </a:txBody>
                  <a:tcPr>
                    <a:lnL w="12700">
                      <a:solidFill>
                        <a:schemeClr val="accent3"/>
                      </a:solidFill>
                      <a:prstDash val="solid"/>
                    </a:lnL>
                    <a:lnR w="12700">
                      <a:solidFill>
                        <a:schemeClr val="accent3"/>
                      </a:solidFill>
                      <a:prstDash val="solid"/>
                    </a:lnR>
                    <a:lnT w="12700">
                      <a:solidFill>
                        <a:schemeClr val="accent3"/>
                      </a:solidFill>
                      <a:prstDash val="solid"/>
                    </a:lnT>
                    <a:lnB w="12700">
                      <a:solidFill>
                        <a:schemeClr val="accent3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剧烈程度</a:t>
                      </a:r>
                      <a:endParaRPr lang="zh-CN" altLang="en-US" sz="2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17824"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相同点</a:t>
                      </a:r>
                      <a:endParaRPr lang="zh-CN" altLang="en-US" sz="2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L w="12700">
                      <a:solidFill>
                        <a:schemeClr val="accent3"/>
                      </a:solidFill>
                      <a:prstDash val="solid"/>
                    </a:lnL>
                    <a:lnR w="12700">
                      <a:solidFill>
                        <a:schemeClr val="accent3"/>
                      </a:solidFill>
                      <a:prstDash val="solid"/>
                    </a:lnR>
                    <a:lnT w="12700">
                      <a:solidFill>
                        <a:schemeClr val="accent3"/>
                      </a:solidFill>
                      <a:prstDash val="solid"/>
                    </a:lnT>
                    <a:lnB w="12700">
                      <a:solidFill>
                        <a:schemeClr val="accent3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 marL="91447" marR="91447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lnL w="12700">
                      <a:solidFill>
                        <a:schemeClr val="accent3"/>
                      </a:solidFill>
                      <a:prstDash val="solid"/>
                    </a:lnL>
                    <a:lnR w="12700">
                      <a:solidFill>
                        <a:schemeClr val="accent3"/>
                      </a:solidFill>
                      <a:prstDash val="solid"/>
                    </a:lnR>
                    <a:lnT w="12700">
                      <a:solidFill>
                        <a:schemeClr val="accent3"/>
                      </a:solidFill>
                      <a:prstDash val="solid"/>
                    </a:lnT>
                    <a:lnB w="12700">
                      <a:solidFill>
                        <a:schemeClr val="accent3"/>
                      </a:solidFill>
                      <a:prstDash val="solid"/>
                    </a:lnB>
                    <a:solidFill>
                      <a:srgbClr val="FFFBDB"/>
                    </a:solidFill>
                  </a:tcPr>
                </a:tc>
              </a:tr>
            </a:tbl>
          </a:graphicData>
        </a:graphic>
      </p:graphicFrame>
      <p:sp>
        <p:nvSpPr>
          <p:cNvPr id="8" name="文本框 7" title=""/>
          <p:cNvSpPr txBox="1">
            <a:spLocks noChangeArrowheads="1"/>
          </p:cNvSpPr>
          <p:nvPr/>
        </p:nvSpPr>
        <p:spPr bwMode="auto">
          <a:xfrm>
            <a:off x="3963988" y="2167244"/>
            <a:ext cx="944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沸点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 title=""/>
          <p:cNvSpPr txBox="1">
            <a:spLocks noChangeArrowheads="1"/>
          </p:cNvSpPr>
          <p:nvPr/>
        </p:nvSpPr>
        <p:spPr bwMode="auto">
          <a:xfrm>
            <a:off x="6343545" y="2181204"/>
            <a:ext cx="19781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任何温度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 title=""/>
          <p:cNvSpPr txBox="1">
            <a:spLocks noChangeArrowheads="1"/>
          </p:cNvSpPr>
          <p:nvPr/>
        </p:nvSpPr>
        <p:spPr bwMode="auto">
          <a:xfrm>
            <a:off x="3058900" y="2754291"/>
            <a:ext cx="30097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液体内部和表面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 title=""/>
          <p:cNvSpPr txBox="1">
            <a:spLocks noChangeArrowheads="1"/>
          </p:cNvSpPr>
          <p:nvPr/>
        </p:nvSpPr>
        <p:spPr bwMode="auto">
          <a:xfrm>
            <a:off x="6021229" y="2781822"/>
            <a:ext cx="25066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只在液体表面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 title=""/>
          <p:cNvSpPr txBox="1">
            <a:spLocks noChangeArrowheads="1"/>
          </p:cNvSpPr>
          <p:nvPr/>
        </p:nvSpPr>
        <p:spPr bwMode="auto">
          <a:xfrm>
            <a:off x="3986213" y="3418267"/>
            <a:ext cx="9223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剧烈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 title=""/>
          <p:cNvSpPr txBox="1">
            <a:spLocks noChangeArrowheads="1"/>
          </p:cNvSpPr>
          <p:nvPr/>
        </p:nvSpPr>
        <p:spPr bwMode="auto">
          <a:xfrm>
            <a:off x="6388047" y="3411032"/>
            <a:ext cx="18891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缓慢平和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 title=""/>
          <p:cNvSpPr txBox="1">
            <a:spLocks noChangeArrowheads="1"/>
          </p:cNvSpPr>
          <p:nvPr/>
        </p:nvSpPr>
        <p:spPr bwMode="auto">
          <a:xfrm>
            <a:off x="3559546" y="4023896"/>
            <a:ext cx="44751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都是汽化现象，都要吸热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 title=""/>
          <p:cNvSpPr txBox="1"/>
          <p:nvPr/>
        </p:nvSpPr>
        <p:spPr>
          <a:xfrm>
            <a:off x="663575" y="856034"/>
            <a:ext cx="3785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j-ea"/>
                <a:ea typeface="+mj-ea"/>
              </a:rPr>
              <a:t>1.</a:t>
            </a:r>
            <a:r>
              <a:rPr lang="zh-CN" altLang="en-US" sz="2800" b="1">
                <a:latin typeface="+mj-ea"/>
                <a:ea typeface="+mj-ea"/>
              </a:rPr>
              <a:t>沸腾和蒸发的比较</a:t>
            </a:r>
            <a:endParaRPr lang="zh-CN" altLang="en-US" sz="2800" b="1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754367" y="680936"/>
            <a:ext cx="4770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j-ea"/>
                <a:ea typeface="+mj-ea"/>
              </a:rPr>
              <a:t>2.</a:t>
            </a:r>
            <a:r>
              <a:rPr lang="zh-CN" altLang="en-US" sz="2800" b="1">
                <a:latin typeface="+mj-ea"/>
                <a:ea typeface="+mj-ea"/>
              </a:rPr>
              <a:t>液体沸点和气压的关系</a:t>
            </a:r>
            <a:endParaRPr lang="zh-CN" altLang="en-US" sz="2800" b="1">
              <a:latin typeface="+mj-ea"/>
              <a:ea typeface="+mj-ea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1387813" y="1219602"/>
            <a:ext cx="6686145" cy="1198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latin typeface="黑体" panose="02010609060101010101" pitchFamily="2" charset="-122"/>
                <a:ea typeface="黑体" panose="02010609060101010101" pitchFamily="2" charset="-122"/>
              </a:rPr>
              <a:t>液体上方气压越大，沸点越</a:t>
            </a:r>
            <a:r>
              <a:rPr lang="en-US" altLang="zh-CN" sz="2600" b="1">
                <a:latin typeface="黑体" panose="02010609060101010101" pitchFamily="2" charset="-122"/>
                <a:ea typeface="黑体" panose="02010609060101010101" pitchFamily="2" charset="-122"/>
              </a:rPr>
              <a:t>___</a:t>
            </a:r>
            <a:r>
              <a:rPr lang="zh-CN" altLang="en-US" sz="2600" b="1">
                <a:latin typeface="黑体" panose="02010609060101010101" pitchFamily="2" charset="-122"/>
                <a:ea typeface="黑体" panose="02010609060101010101" pitchFamily="2" charset="-122"/>
              </a:rPr>
              <a:t>；气压越小，沸点越</a:t>
            </a:r>
            <a:r>
              <a:rPr lang="en-US" altLang="zh-CN" sz="2600" b="1">
                <a:latin typeface="黑体" panose="02010609060101010101" pitchFamily="2" charset="-122"/>
                <a:ea typeface="黑体" panose="02010609060101010101" pitchFamily="2" charset="-122"/>
              </a:rPr>
              <a:t>____</a:t>
            </a:r>
            <a:r>
              <a:rPr lang="zh-CN" altLang="en-US" sz="26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754367" y="2433903"/>
            <a:ext cx="4770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j-ea"/>
                <a:ea typeface="+mj-ea"/>
              </a:rPr>
              <a:t>3.</a:t>
            </a:r>
            <a:r>
              <a:rPr lang="zh-CN" altLang="en-US" sz="2800" b="1">
                <a:latin typeface="+mj-ea"/>
                <a:ea typeface="+mj-ea"/>
              </a:rPr>
              <a:t>影响蒸发快慢的因素</a:t>
            </a:r>
            <a:endParaRPr lang="zh-CN" altLang="en-US" sz="2800" b="1">
              <a:latin typeface="+mj-ea"/>
              <a:ea typeface="+mj-ea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1387813" y="2957123"/>
            <a:ext cx="6686145" cy="1198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latin typeface="黑体" panose="02010609060101010101" pitchFamily="2" charset="-122"/>
                <a:ea typeface="黑体" panose="02010609060101010101" pitchFamily="2" charset="-122"/>
              </a:rPr>
              <a:t>蒸发快慢受</a:t>
            </a:r>
            <a:r>
              <a:rPr lang="en-US" altLang="zh-CN" sz="2600" b="1">
                <a:latin typeface="黑体" panose="02010609060101010101" pitchFamily="2" charset="-122"/>
                <a:ea typeface="黑体" panose="02010609060101010101" pitchFamily="2" charset="-122"/>
              </a:rPr>
              <a:t>_____</a:t>
            </a:r>
            <a:r>
              <a:rPr lang="zh-CN" altLang="en-US" sz="26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600" b="1">
                <a:latin typeface="黑体" panose="02010609060101010101" pitchFamily="2" charset="-122"/>
                <a:ea typeface="黑体" panose="02010609060101010101" pitchFamily="2" charset="-122"/>
              </a:rPr>
              <a:t>___________</a:t>
            </a:r>
            <a:r>
              <a:rPr lang="zh-CN" altLang="en-US" sz="26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600" b="1">
                <a:latin typeface="黑体" panose="02010609060101010101" pitchFamily="2" charset="-122"/>
                <a:ea typeface="黑体" panose="02010609060101010101" pitchFamily="2" charset="-122"/>
              </a:rPr>
              <a:t>_______</a:t>
            </a:r>
            <a:endParaRPr lang="en-US" altLang="zh-CN" sz="2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>
                <a:latin typeface="黑体" panose="02010609060101010101" pitchFamily="2" charset="-122"/>
                <a:ea typeface="黑体" panose="02010609060101010101" pitchFamily="2" charset="-122"/>
              </a:rPr>
              <a:t>_______________</a:t>
            </a:r>
            <a:r>
              <a:rPr lang="zh-CN" altLang="en-US" sz="2600" b="1">
                <a:latin typeface="黑体" panose="02010609060101010101" pitchFamily="2" charset="-122"/>
                <a:ea typeface="黑体" panose="02010609060101010101" pitchFamily="2" charset="-122"/>
              </a:rPr>
              <a:t>等因素影响。</a:t>
            </a:r>
            <a:endParaRPr lang="zh-CN" altLang="en-US" sz="2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5442565" y="1273195"/>
            <a:ext cx="5447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+mn-ea"/>
                <a:ea typeface="+mn-ea"/>
              </a:rPr>
              <a:t>高</a:t>
            </a:r>
            <a:endParaRPr lang="zh-CN" altLang="en-US" sz="26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2533995" y="1871710"/>
            <a:ext cx="5447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+mn-ea"/>
                <a:ea typeface="+mn-ea"/>
              </a:rPr>
              <a:t>低</a:t>
            </a:r>
            <a:endParaRPr lang="zh-CN" altLang="en-US" sz="26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3078744" y="3003345"/>
            <a:ext cx="9338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+mn-ea"/>
                <a:ea typeface="+mn-ea"/>
              </a:rPr>
              <a:t>温度</a:t>
            </a:r>
            <a:endParaRPr lang="zh-CN" altLang="en-US" sz="26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4222073" y="3002770"/>
            <a:ext cx="19260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+mn-ea"/>
                <a:ea typeface="+mn-ea"/>
              </a:rPr>
              <a:t>液体表面积</a:t>
            </a:r>
            <a:endParaRPr lang="zh-CN" altLang="en-US" sz="26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6464872" y="3011490"/>
            <a:ext cx="123865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+mn-ea"/>
                <a:ea typeface="+mn-ea"/>
              </a:rPr>
              <a:t>液体表</a:t>
            </a:r>
            <a:endParaRPr lang="zh-CN" altLang="en-US" sz="26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1420238" y="3593900"/>
            <a:ext cx="28858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+mn-ea"/>
                <a:ea typeface="+mn-ea"/>
              </a:rPr>
              <a:t>面上方空气流速</a:t>
            </a:r>
            <a:endParaRPr lang="zh-CN" altLang="en-US" sz="26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277600" y="106426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61360" y="7782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6953" y="1069855"/>
            <a:ext cx="3435012" cy="2576259"/>
          </a:xfrm>
          <a:prstGeom prst="rect">
            <a:avLst/>
          </a:prstGeom>
          <a:noFill/>
          <a:ln w="9525">
            <a:noFill/>
          </a:ln>
          <a:effectLst/>
        </p:spPr>
      </p:pic>
      <p:sp>
        <p:nvSpPr>
          <p:cNvPr id="4" name="文本框 11" title=""/>
          <p:cNvSpPr txBox="1">
            <a:spLocks noChangeArrowheads="1"/>
          </p:cNvSpPr>
          <p:nvPr/>
        </p:nvSpPr>
        <p:spPr bwMode="auto">
          <a:xfrm>
            <a:off x="902949" y="1019156"/>
            <a:ext cx="359840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5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你见过早晨窗玻璃上因出现一层水雾而变得模糊的现象吗？水雾是如何形成的？水雾是在窗户里边还是外边？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9" title=""/>
          <p:cNvSpPr txBox="1">
            <a:spLocks noChangeArrowheads="1"/>
          </p:cNvSpPr>
          <p:nvPr/>
        </p:nvSpPr>
        <p:spPr bwMode="auto">
          <a:xfrm>
            <a:off x="1284052" y="3802703"/>
            <a:ext cx="6171015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液化：物质从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气态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变为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液态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的过程。液化是汽化的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逆过程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61360" y="7782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进行新课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4" title=""/>
          <p:cNvSpPr>
            <a:spLocks noChangeArrowheads="1"/>
          </p:cNvSpPr>
          <p:nvPr/>
        </p:nvSpPr>
        <p:spPr bwMode="auto">
          <a:xfrm>
            <a:off x="352965" y="793750"/>
            <a:ext cx="1774150" cy="578882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知识点一</a:t>
            </a:r>
            <a:endParaRPr lang="en-US" altLang="zh-CN" sz="2800" b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矩形 4" title=""/>
          <p:cNvSpPr>
            <a:spLocks noChangeArrowheads="1"/>
          </p:cNvSpPr>
          <p:nvPr/>
        </p:nvSpPr>
        <p:spPr bwMode="auto">
          <a:xfrm>
            <a:off x="2132223" y="803302"/>
            <a:ext cx="503078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28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液化的两种方式</a:t>
            </a:r>
            <a:endParaRPr lang="zh-CN" altLang="en-US" sz="280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7" name="图片 6" title=""/>
          <p:cNvPicPr>
            <a:picLocks noChangeAspect="1"/>
          </p:cNvPicPr>
          <p:nvPr/>
        </p:nvPicPr>
        <p:blipFill>
          <a:blip r:embed="rId2">
            <a:lum bright="-24000" contrast="30000"/>
          </a:blip>
          <a:srcRect r="3546"/>
          <a:stretch>
            <a:fillRect/>
          </a:stretch>
        </p:blipFill>
        <p:spPr bwMode="auto">
          <a:xfrm>
            <a:off x="522025" y="2477486"/>
            <a:ext cx="3839683" cy="2160000"/>
          </a:xfrm>
          <a:prstGeom prst="rect">
            <a:avLst/>
          </a:prstGeom>
          <a:noFill/>
          <a:ln w="25400">
            <a:noFill/>
          </a:ln>
          <a:effectLst/>
        </p:spPr>
      </p:pic>
      <p:grpSp>
        <p:nvGrpSpPr>
          <p:cNvPr id="16" name="组合 15" title=""/>
          <p:cNvGrpSpPr/>
          <p:nvPr/>
        </p:nvGrpSpPr>
        <p:grpSpPr>
          <a:xfrm>
            <a:off x="1602160" y="3463053"/>
            <a:ext cx="2651422" cy="919054"/>
            <a:chOff x="1602160" y="3463053"/>
            <a:chExt cx="2651422" cy="919054"/>
          </a:xfrm>
        </p:grpSpPr>
        <p:grpSp>
          <p:nvGrpSpPr>
            <p:cNvPr id="15" name="组合 14"/>
            <p:cNvGrpSpPr/>
            <p:nvPr/>
          </p:nvGrpSpPr>
          <p:grpSpPr>
            <a:xfrm>
              <a:off x="1602160" y="3590262"/>
              <a:ext cx="1296035" cy="791845"/>
              <a:chOff x="1602160" y="3590262"/>
              <a:chExt cx="1296035" cy="791845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602160" y="3590262"/>
                <a:ext cx="964565" cy="791845"/>
              </a:xfrm>
              <a:prstGeom prst="ellipse">
                <a:avLst/>
              </a:prstGeom>
              <a:noFill/>
              <a:ln w="28575">
                <a:solidFill>
                  <a:srgbClr val="0000FF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箭头连接符 8"/>
              <p:cNvCxnSpPr>
                <a:stCxn id="8" idx="6"/>
              </p:cNvCxnSpPr>
              <p:nvPr>
                <p:custDataLst>
                  <p:tags r:id="rId3"/>
                </p:custDataLst>
              </p:nvPr>
            </p:nvCxnSpPr>
            <p:spPr>
              <a:xfrm flipV="1">
                <a:off x="2566725" y="3878552"/>
                <a:ext cx="331470" cy="107950"/>
              </a:xfrm>
              <a:prstGeom prst="straightConnector1">
                <a:avLst/>
              </a:prstGeom>
              <a:noFill/>
              <a:ln w="31750">
                <a:solidFill>
                  <a:srgbClr val="0000FF"/>
                </a:solidFill>
                <a:headEnd type="none"/>
                <a:tailEnd type="stealth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2898195" y="3463053"/>
              <a:ext cx="13553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液化的酒精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1" name="文本框 10" title=""/>
          <p:cNvSpPr txBox="1"/>
          <p:nvPr/>
        </p:nvSpPr>
        <p:spPr>
          <a:xfrm>
            <a:off x="1126363" y="1454286"/>
            <a:ext cx="70124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   回顾上节课酒精液化汽化的实验，塑料袋恢复原状后，还发生了什么变化？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4782294" y="2477486"/>
            <a:ext cx="3622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思考：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实验中是用什么方法使得塑料袋中出现酒精的呢？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文本框 13" title=""/>
          <p:cNvSpPr txBox="1"/>
          <p:nvPr/>
        </p:nvSpPr>
        <p:spPr>
          <a:xfrm>
            <a:off x="5914438" y="3670917"/>
            <a:ext cx="1646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浇上冷水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505837" y="363166"/>
            <a:ext cx="22042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降低温度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遇冷液化实验" title="">
            <a:hlinkClick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505837" y="1372010"/>
            <a:ext cx="4265744" cy="23994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文本框 4" title=""/>
          <p:cNvSpPr txBox="1"/>
          <p:nvPr/>
        </p:nvSpPr>
        <p:spPr>
          <a:xfrm>
            <a:off x="5090808" y="1663210"/>
            <a:ext cx="3780817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水蒸气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遇冷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会液化，此时玻璃片温度会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升高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，这说明液化会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放热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>
            <a:spLocks noChangeArrowheads="1"/>
          </p:cNvSpPr>
          <p:nvPr/>
        </p:nvSpPr>
        <p:spPr bwMode="auto">
          <a:xfrm>
            <a:off x="921940" y="647767"/>
            <a:ext cx="67564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自然界中露水的形成、雾的形成都是因为气温下降使水蒸气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遇冷液化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形成的。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901" y="1711742"/>
            <a:ext cx="3374422" cy="2679070"/>
          </a:xfrm>
          <a:prstGeom prst="rect">
            <a:avLst/>
          </a:prstGeom>
          <a:noFill/>
          <a:ln w="9525">
            <a:noFill/>
          </a:ln>
          <a:effectLst/>
        </p:spPr>
      </p:pic>
      <p:pic>
        <p:nvPicPr>
          <p:cNvPr id="4" name="图片 3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678" y="1711742"/>
            <a:ext cx="3550227" cy="2679070"/>
          </a:xfrm>
          <a:prstGeom prst="rect">
            <a:avLst/>
          </a:prstGeom>
          <a:noFill/>
          <a:ln w="9525">
            <a:noFill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4723" y="1095796"/>
            <a:ext cx="3435012" cy="2576259"/>
          </a:xfrm>
          <a:prstGeom prst="rect">
            <a:avLst/>
          </a:prstGeom>
          <a:noFill/>
          <a:ln w="9525">
            <a:noFill/>
          </a:ln>
          <a:effectLst/>
        </p:spPr>
      </p:pic>
      <p:sp>
        <p:nvSpPr>
          <p:cNvPr id="3" name="文本框 2" title=""/>
          <p:cNvSpPr txBox="1"/>
          <p:nvPr/>
        </p:nvSpPr>
        <p:spPr>
          <a:xfrm>
            <a:off x="777523" y="419035"/>
            <a:ext cx="68035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回顾导入：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水雾是出现在玻璃窗户里边还是外边？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925991" y="1633031"/>
            <a:ext cx="377571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动手做一做：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取一块玻璃，对着玻璃哈气（呼出水蒸气），用手摸一摸玻璃，水雾出现在玻璃的哪一面呢？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1326203" y="3893468"/>
            <a:ext cx="7039584" cy="830997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空气中的水蒸气遇到冷的玻璃后会液化成小水珠。哪边温度高，水雾就会出现在哪边。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YmE1MWRiMjIzZDMwOTFhNDdhYzA4OWUzYjdhZDA4NzYifQ=="/>
  <p:tag name="KSO_WPP_MARK_KEY" val="cf66d745-49c8-4c6e-8f15-91e1ea53e45d"/>
</p:tagLst>
</file>

<file path=ppt/theme/theme1.xml><?xml version="1.0" encoding="utf-8"?>
<a:theme xmlns:r="http://schemas.openxmlformats.org/officeDocument/2006/relationships"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</a:spPr>
      <a:bodyPr/>
      <a:lstStyle>
        <a:defPPr marL="0" indent="720090">
          <a:lnSpc>
            <a:spcPct val="110000"/>
          </a:lnSpc>
          <a:spcBef>
            <a:spcPts val="0"/>
          </a:spcBef>
          <a:buClr>
            <a:schemeClr val="hlink"/>
          </a:buClr>
          <a:buFont typeface="Wingdings" panose="05000000000000000000" pitchFamily="2" charset="2"/>
          <a:buNone/>
          <a:defRPr sz="2800" b="1" dirty="0" smtClean="0">
            <a:latin typeface="+mn-lt"/>
            <a:ea typeface="黑体" panose="02010609060101010101" pitchFamily="2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95</Paragraphs>
  <Slides>23</Slides>
  <Notes>0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1">
      <vt:lpstr>Arial</vt:lpstr>
      <vt:lpstr>Times New Roman</vt:lpstr>
      <vt:lpstr>黑体</vt:lpstr>
      <vt:lpstr>楷体</vt:lpstr>
      <vt:lpstr>Calibri</vt:lpstr>
      <vt:lpstr>微软雅黑</vt:lpstr>
      <vt:lpstr>宋体</vt:lpstr>
      <vt:lpstr>2_Office 主题​​</vt:lpstr>
      <vt:lpstr>第3节  汽化和液化第2课时 液化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2024-06-27T16:11:34.337</cp:lastPrinted>
  <dcterms:created xsi:type="dcterms:W3CDTF">2024-06-27T16:11:34Z</dcterms:created>
  <dcterms:modified xsi:type="dcterms:W3CDTF">2024-06-27T08:11:34Z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