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7" r:id="rId4"/>
    <p:sldId id="322" r:id="rId5"/>
    <p:sldId id="359" r:id="rId6"/>
    <p:sldId id="362" r:id="rId7"/>
    <p:sldId id="360" r:id="rId8"/>
    <p:sldId id="364" r:id="rId9"/>
    <p:sldId id="365" r:id="rId10"/>
    <p:sldId id="366" r:id="rId11"/>
    <p:sldId id="367" r:id="rId12"/>
    <p:sldId id="368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809482F7-4FD3-4A86-ACE2-7E37C625F886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/>
        </p:spPr>
      </p:sp>
      <p:sp>
        <p:nvSpPr>
          <p:cNvPr id="57347" name="文本占位符 2">
            <a:extLst>
              <a:ext uri="{FF2B5EF4-FFF2-40B4-BE49-F238E27FC236}">
                <a16:creationId xmlns:a16="http://schemas.microsoft.com/office/drawing/2014/main" id="{F1369817-B9D5-4736-AF69-EAD7C2A2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073">
            <a:extLst>
              <a:ext uri="{FF2B5EF4-FFF2-40B4-BE49-F238E27FC236}">
                <a16:creationId xmlns:a16="http://schemas.microsoft.com/office/drawing/2014/main" id="{7B0F34A7-7872-406F-B38F-A5B506D41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ln cap="flat" algn="ctr"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3300" b="1"/>
              <a:t>第二章</a:t>
            </a:r>
            <a:r>
              <a:rPr lang="en-US" altLang="zh-CN" sz="3300" b="1"/>
              <a:t>   </a:t>
            </a:r>
            <a:r>
              <a:rPr lang="zh-CN" altLang="en-US" sz="3300" b="1"/>
              <a:t>物态变化</a:t>
            </a:r>
          </a:p>
        </p:txBody>
      </p:sp>
      <p:sp>
        <p:nvSpPr>
          <p:cNvPr id="6146" name="副标题 3074">
            <a:extLst>
              <a:ext uri="{FF2B5EF4-FFF2-40B4-BE49-F238E27FC236}">
                <a16:creationId xmlns:a16="http://schemas.microsoft.com/office/drawing/2014/main" id="{14B70E0B-A163-49B9-8E71-E0A856839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2914651"/>
            <a:ext cx="4800600" cy="373856"/>
          </a:xfrm>
          <a:noFill/>
          <a:ln cap="flat" algn="ctr">
            <a:round/>
            <a:headEnd type="none" w="med" len="med"/>
            <a:tailEnd type="none" w="med" len="med"/>
          </a:ln>
        </p:spPr>
        <p:txBody>
          <a:bodyPr>
            <a:normAutofit fontScale="92500" lnSpcReduction="10000"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2.4 </a:t>
            </a:r>
            <a:r>
              <a:rPr lang="zh-CN" altLang="en-US" sz="2400" b="1" dirty="0">
                <a:solidFill>
                  <a:srgbClr val="FF0000"/>
                </a:solidFill>
              </a:rPr>
              <a:t>升华和凝华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40517384-2023-484E-8C85-430BD5AC759E}"/>
              </a:ext>
            </a:extLst>
          </p:cNvPr>
          <p:cNvSpPr txBox="1"/>
          <p:nvPr/>
        </p:nvSpPr>
        <p:spPr>
          <a:xfrm>
            <a:off x="1387079" y="1040204"/>
            <a:ext cx="6344840" cy="1708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4.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下列现象中属于凝华现象的是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(   )</a:t>
            </a:r>
            <a:endParaRPr lang="en-US" altLang="zh-CN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A.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冰块受热变成水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B.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冬天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松花江两岸的树上出现的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雾凇美景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”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C.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水露珠在阳光下消失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D.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湖面上结了厚厚的一层冰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53F1BF9A-A2A2-43D8-8089-D56A9FDE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31" y="2876148"/>
            <a:ext cx="602099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下列各组物态变化中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都放出热的是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(    )</a:t>
            </a:r>
          </a:p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    A.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熔化   液化   凝华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汽化   凝华   凝固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熔化   汽化   升华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液化   凝固   凝华</a:t>
            </a:r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4A509E34-43F6-4879-8F9D-36F780D954FE}"/>
              </a:ext>
            </a:extLst>
          </p:cNvPr>
          <p:cNvSpPr/>
          <p:nvPr/>
        </p:nvSpPr>
        <p:spPr>
          <a:xfrm>
            <a:off x="5274469" y="1059656"/>
            <a:ext cx="59293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B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3AC433E0-63A4-4D59-8DC7-30DC17DC560A}"/>
              </a:ext>
            </a:extLst>
          </p:cNvPr>
          <p:cNvSpPr/>
          <p:nvPr/>
        </p:nvSpPr>
        <p:spPr>
          <a:xfrm>
            <a:off x="6029326" y="2895600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D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D648E2B5-25D0-4A69-9FA1-735EB796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1" y="457201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DB029B8-D723-4024-8248-7BF914871144}"/>
              </a:ext>
            </a:extLst>
          </p:cNvPr>
          <p:cNvSpPr txBox="1"/>
          <p:nvPr/>
        </p:nvSpPr>
        <p:spPr>
          <a:xfrm>
            <a:off x="1363266" y="665665"/>
            <a:ext cx="6474619" cy="106182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6.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当温度是零下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2℃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时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水这种物质的存在方式是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(   )</a:t>
            </a:r>
            <a:endParaRPr lang="en-US" altLang="zh-CN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A.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冰和水  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B.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只有冰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C.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可能有水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D.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冰和水蒸气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A73DAA62-2A89-4230-B36B-FF81BD01907E}"/>
              </a:ext>
            </a:extLst>
          </p:cNvPr>
          <p:cNvSpPr txBox="1"/>
          <p:nvPr/>
        </p:nvSpPr>
        <p:spPr>
          <a:xfrm>
            <a:off x="1358504" y="1691983"/>
            <a:ext cx="6304359" cy="106182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7.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当水的温度是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0℃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时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水的状态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(   )</a:t>
            </a:r>
            <a:endParaRPr lang="en-US" altLang="zh-CN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A.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固态和液态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B.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只有固态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C.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只有液态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D.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三种情况都可能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50E107AB-E919-4CEC-A04D-2DDBD7F11989}"/>
              </a:ext>
            </a:extLst>
          </p:cNvPr>
          <p:cNvSpPr txBox="1"/>
          <p:nvPr/>
        </p:nvSpPr>
        <p:spPr>
          <a:xfrm>
            <a:off x="1277541" y="2830058"/>
            <a:ext cx="6372225" cy="2031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8.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夏天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小明去商店买冰棒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当从冰柜中拿出冰糕时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发现包装纸上结满了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白霜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”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这是</a:t>
            </a:r>
            <a:r>
              <a:rPr lang="zh-CN" altLang="en-US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</a:t>
            </a:r>
            <a:r>
              <a:rPr lang="en-US" altLang="zh-CN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现象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他剥开冰棒包装纸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看到冰棒冒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白气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”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这是</a:t>
            </a:r>
            <a:r>
              <a:rPr lang="zh-CN" altLang="en-US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现象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他把冰棒放在杯子里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一会儿杯子的外壁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出汗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”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这是</a:t>
            </a:r>
            <a:r>
              <a:rPr lang="zh-CN" altLang="en-US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现象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不一会儿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杯子里的冰棒全部成了液体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这是</a:t>
            </a:r>
            <a:r>
              <a:rPr lang="zh-CN" altLang="en-US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现象。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8BBBD1AC-880E-44DF-8133-EE43269389DB}"/>
              </a:ext>
            </a:extLst>
          </p:cNvPr>
          <p:cNvSpPr/>
          <p:nvPr/>
        </p:nvSpPr>
        <p:spPr>
          <a:xfrm>
            <a:off x="7163991" y="681038"/>
            <a:ext cx="34647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D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58588C22-2121-46C2-9BD1-9000EAD06CF0}"/>
              </a:ext>
            </a:extLst>
          </p:cNvPr>
          <p:cNvSpPr/>
          <p:nvPr/>
        </p:nvSpPr>
        <p:spPr>
          <a:xfrm>
            <a:off x="5381626" y="1714500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D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592F960-784A-41AE-A814-193AEDEAA381}"/>
              </a:ext>
            </a:extLst>
          </p:cNvPr>
          <p:cNvSpPr/>
          <p:nvPr/>
        </p:nvSpPr>
        <p:spPr>
          <a:xfrm>
            <a:off x="5489972" y="3165872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凝华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B307349E-F0C4-4B43-9F62-4D54D652CF5B}"/>
              </a:ext>
            </a:extLst>
          </p:cNvPr>
          <p:cNvSpPr/>
          <p:nvPr/>
        </p:nvSpPr>
        <p:spPr>
          <a:xfrm>
            <a:off x="1714501" y="4137422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液化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152D111-B365-42DA-BED9-FD2E2ABEDF17}"/>
              </a:ext>
            </a:extLst>
          </p:cNvPr>
          <p:cNvSpPr/>
          <p:nvPr/>
        </p:nvSpPr>
        <p:spPr>
          <a:xfrm>
            <a:off x="2087166" y="4461272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熔化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B73426F-F88F-443A-BE43-EB9E328B5F96}"/>
              </a:ext>
            </a:extLst>
          </p:cNvPr>
          <p:cNvSpPr/>
          <p:nvPr/>
        </p:nvSpPr>
        <p:spPr>
          <a:xfrm>
            <a:off x="6137672" y="3489722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液化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8">
            <a:extLst>
              <a:ext uri="{FF2B5EF4-FFF2-40B4-BE49-F238E27FC236}">
                <a16:creationId xmlns:a16="http://schemas.microsoft.com/office/drawing/2014/main" id="{F067D727-D6B9-4924-88BE-9F5A4BBF8A9A}"/>
              </a:ext>
            </a:extLst>
          </p:cNvPr>
          <p:cNvSpPr txBox="1"/>
          <p:nvPr/>
        </p:nvSpPr>
        <p:spPr>
          <a:xfrm>
            <a:off x="1656160" y="1153478"/>
            <a:ext cx="5994797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9.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俗话说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“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霜前冷，雪后寒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charset="0"/>
                <a:ea typeface="楷体_GB2312" pitchFamily="49" charset="-122"/>
                <a:sym typeface="Wingdings"/>
              </a:rPr>
              <a:t>”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，试用所学的有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_GB2312" pitchFamily="49" charset="-122"/>
                <a:ea typeface="楷体_GB2312" pitchFamily="49" charset="-122"/>
                <a:sym typeface="Wingdings"/>
              </a:rPr>
              <a:t>    关知识加以解释。</a:t>
            </a:r>
            <a:endParaRPr lang="zh-CN" altLang="en-US" sz="21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71CD3670-86CF-46BE-A842-8551F0CAF6B1}"/>
              </a:ext>
            </a:extLst>
          </p:cNvPr>
          <p:cNvSpPr txBox="1"/>
          <p:nvPr/>
        </p:nvSpPr>
        <p:spPr>
          <a:xfrm>
            <a:off x="1550194" y="2234744"/>
            <a:ext cx="5938838" cy="2031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因为霜形成的条件是气温低到零下，且气温降低；空气中的水蒸气才能遇冷放热凝华成小冰晶；故只有在足够低的气温下，水蒸气才会凝华成霜，因此下霜前，人常感到霜前冷。</a:t>
            </a:r>
            <a:endParaRPr lang="zh-CN" altLang="en-US" sz="21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下雪后，雪熔化时要向周围空气吸热，从而使本来较低的温度进一步下降，因而雪后寒。</a:t>
            </a:r>
            <a:endParaRPr lang="zh-CN" altLang="en-US" sz="21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>
            <a:extLst>
              <a:ext uri="{FF2B5EF4-FFF2-40B4-BE49-F238E27FC236}">
                <a16:creationId xmlns:a16="http://schemas.microsoft.com/office/drawing/2014/main" id="{36433021-CF52-4503-98ED-9CB9592C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6353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10.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完成课本【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www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1-3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pic>
        <p:nvPicPr>
          <p:cNvPr id="55299" name="New picture">
            <a:extLst>
              <a:ext uri="{FF2B5EF4-FFF2-40B4-BE49-F238E27FC236}">
                <a16:creationId xmlns:a16="http://schemas.microsoft.com/office/drawing/2014/main" id="{1943A2FA-FA42-415B-ACD7-6C7A623D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9229725"/>
            <a:ext cx="247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3073">
            <a:extLst>
              <a:ext uri="{FF2B5EF4-FFF2-40B4-BE49-F238E27FC236}">
                <a16:creationId xmlns:a16="http://schemas.microsoft.com/office/drawing/2014/main" id="{DE91B788-3F7E-4321-BDB0-C8A54DDF4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507" y="1173956"/>
            <a:ext cx="5937647" cy="1958579"/>
          </a:xfrm>
          <a:ln cap="flat" algn="ctr"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l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固态</a:t>
            </a:r>
            <a:r>
              <a:rPr lang="zh-CN" altLang="en-US" sz="2700" b="1" u="sng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直接变成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气态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升华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b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气态</a:t>
            </a:r>
            <a:r>
              <a:rPr lang="zh-CN" altLang="en-US" sz="2700" b="1" u="sng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直接变成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固态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凝华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b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本节我们将学习这两种物态变化。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>
            <a:extLst>
              <a:ext uri="{FF2B5EF4-FFF2-40B4-BE49-F238E27FC236}">
                <a16:creationId xmlns:a16="http://schemas.microsoft.com/office/drawing/2014/main" id="{6C35D221-9289-4D5E-B27E-64C930038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1375" y="1328738"/>
            <a:ext cx="2436019" cy="24360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 1.</a:t>
            </a:r>
            <a:r>
              <a:rPr lang="zh-CN" altLang="en-US" b="1">
                <a:solidFill>
                  <a:srgbClr val="FF0000"/>
                </a:solidFill>
              </a:rPr>
              <a:t>升华现象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 2.</a:t>
            </a:r>
            <a:r>
              <a:rPr lang="zh-CN" altLang="en-US" b="1">
                <a:solidFill>
                  <a:srgbClr val="FF0000"/>
                </a:solidFill>
              </a:rPr>
              <a:t>凝华现象</a:t>
            </a:r>
          </a:p>
          <a:p>
            <a:pPr marL="0" indent="0">
              <a:buNone/>
            </a:pP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2">
            <a:extLst>
              <a:ext uri="{FF2B5EF4-FFF2-40B4-BE49-F238E27FC236}">
                <a16:creationId xmlns:a16="http://schemas.microsoft.com/office/drawing/2014/main" id="{68A1C544-A906-4AF8-AB37-A6DF2AAF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94" y="33338"/>
            <a:ext cx="5110163" cy="391716"/>
          </a:xfrm>
          <a:noFill/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【一、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“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碘锤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”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中的物态变化】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A60C3D-3C48-466D-BADF-17231FDA352A}"/>
              </a:ext>
            </a:extLst>
          </p:cNvPr>
          <p:cNvSpPr>
            <a:spLocks noGrp="1"/>
          </p:cNvSpPr>
          <p:nvPr/>
        </p:nvSpPr>
        <p:spPr>
          <a:xfrm>
            <a:off x="4722019" y="1221582"/>
            <a:ext cx="2989660" cy="253126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1.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如图，在用水浴法加热的过程中，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紫黑色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的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碘颗粒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直接变成了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紫红色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的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碘蒸气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；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2.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取出碘锤，在冷却的过程中，紫红色的碘蒸气又直接变成了紫黑色的固态碘附着在玻璃壁上；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3.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在整个过程中，碘先发生了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升华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，再发生了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凝华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；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6084" name="图片 3">
            <a:extLst>
              <a:ext uri="{FF2B5EF4-FFF2-40B4-BE49-F238E27FC236}">
                <a16:creationId xmlns:a16="http://schemas.microsoft.com/office/drawing/2014/main" id="{64842D93-D093-4C26-A59D-925E5192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1055" r="7707" b="40903"/>
          <a:stretch>
            <a:fillRect/>
          </a:stretch>
        </p:blipFill>
        <p:spPr bwMode="auto">
          <a:xfrm>
            <a:off x="1385888" y="1221581"/>
            <a:ext cx="3051572" cy="352901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内容占位符 2">
            <a:extLst>
              <a:ext uri="{FF2B5EF4-FFF2-40B4-BE49-F238E27FC236}">
                <a16:creationId xmlns:a16="http://schemas.microsoft.com/office/drawing/2014/main" id="{5E15DE5D-8ACA-4307-9522-6011DB6D04B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376988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【议一议】在实验过程中你观察到了什么？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004184E-044B-48D7-8EA4-CE82B829B4A1}"/>
              </a:ext>
            </a:extLst>
          </p:cNvPr>
          <p:cNvSpPr>
            <a:spLocks noGrp="1"/>
          </p:cNvSpPr>
          <p:nvPr/>
        </p:nvSpPr>
        <p:spPr>
          <a:xfrm>
            <a:off x="4722019" y="4081463"/>
            <a:ext cx="2989660" cy="670322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  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想一想，可以用酒精灯直接加热吗？</a:t>
            </a:r>
            <a:endParaRPr lang="zh-CN" altLang="en-US" sz="21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内容占位符 2">
            <a:extLst>
              <a:ext uri="{FF2B5EF4-FFF2-40B4-BE49-F238E27FC236}">
                <a16:creationId xmlns:a16="http://schemas.microsoft.com/office/drawing/2014/main" id="{74945AD1-A960-405D-8514-521782941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110163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【二、生活中的升华现象】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900" name="Rectangle 36">
            <a:extLst>
              <a:ext uri="{FF2B5EF4-FFF2-40B4-BE49-F238E27FC236}">
                <a16:creationId xmlns:a16="http://schemas.microsoft.com/office/drawing/2014/main" id="{F79BEEF6-DE9D-45BB-AC17-F5BCE58D8F66}"/>
              </a:ext>
            </a:extLst>
          </p:cNvPr>
          <p:cNvSpPr/>
          <p:nvPr/>
        </p:nvSpPr>
        <p:spPr>
          <a:xfrm>
            <a:off x="1385888" y="3867150"/>
            <a:ext cx="6087666" cy="9925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舞台上喷出的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干冰</a:t>
            </a:r>
            <a:r>
              <a:rPr lang="zh-CN" altLang="en-US" sz="195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  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，从周围</a:t>
            </a:r>
            <a:r>
              <a:rPr lang="en-US" altLang="zh-CN" sz="195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，导致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温度下降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，周围的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水蒸气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遇冷</a:t>
            </a:r>
            <a:r>
              <a:rPr lang="zh-CN" altLang="en-US" sz="195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   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成小水珠，即我们所见到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白雾</a:t>
            </a:r>
            <a:r>
              <a:rPr lang="zh-CN" altLang="en-US" sz="19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。</a:t>
            </a:r>
            <a:endParaRPr lang="zh-CN" altLang="en-US" sz="195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6902" name="Rectangle 38">
            <a:extLst>
              <a:ext uri="{FF2B5EF4-FFF2-40B4-BE49-F238E27FC236}">
                <a16:creationId xmlns:a16="http://schemas.microsoft.com/office/drawing/2014/main" id="{02A372FA-B386-4399-822D-FCD49D77031F}"/>
              </a:ext>
            </a:extLst>
          </p:cNvPr>
          <p:cNvSpPr/>
          <p:nvPr/>
        </p:nvSpPr>
        <p:spPr>
          <a:xfrm>
            <a:off x="4087416" y="3813572"/>
            <a:ext cx="750094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升华  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36903" name="Rectangle 39">
            <a:extLst>
              <a:ext uri="{FF2B5EF4-FFF2-40B4-BE49-F238E27FC236}">
                <a16:creationId xmlns:a16="http://schemas.microsoft.com/office/drawing/2014/main" id="{85592602-21D6-4C70-B21B-790F447E5A56}"/>
              </a:ext>
            </a:extLst>
          </p:cNvPr>
          <p:cNvSpPr/>
          <p:nvPr/>
        </p:nvSpPr>
        <p:spPr>
          <a:xfrm>
            <a:off x="4898231" y="4158854"/>
            <a:ext cx="6858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液化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pic>
        <p:nvPicPr>
          <p:cNvPr id="47110" name="图片 1" descr="201412260917403210">
            <a:extLst>
              <a:ext uri="{FF2B5EF4-FFF2-40B4-BE49-F238E27FC236}">
                <a16:creationId xmlns:a16="http://schemas.microsoft.com/office/drawing/2014/main" id="{8C5EFC81-0DBE-4D77-8EEC-2164EF3C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573881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7111" name="内容占位符 2">
            <a:extLst>
              <a:ext uri="{FF2B5EF4-FFF2-40B4-BE49-F238E27FC236}">
                <a16:creationId xmlns:a16="http://schemas.microsoft.com/office/drawing/2014/main" id="{C4D58363-B0F0-442E-A1F4-00622E87054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31794" y="1437085"/>
            <a:ext cx="478631" cy="1675209"/>
          </a:xfrm>
          <a:prstGeom prst="rect">
            <a:avLst/>
          </a:prstGeom>
          <a:noFill/>
          <a:ln w="9525" cap="flat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舞台烟雾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6874AC90-FE7D-4E0F-9F6F-DAAC6D40C864}"/>
              </a:ext>
            </a:extLst>
          </p:cNvPr>
          <p:cNvSpPr/>
          <p:nvPr/>
        </p:nvSpPr>
        <p:spPr>
          <a:xfrm>
            <a:off x="5816204" y="3813572"/>
            <a:ext cx="6858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吸热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2" grpId="0" animBg="1"/>
      <p:bldP spid="3690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1" name="Text Box 23">
            <a:extLst>
              <a:ext uri="{FF2B5EF4-FFF2-40B4-BE49-F238E27FC236}">
                <a16:creationId xmlns:a16="http://schemas.microsoft.com/office/drawing/2014/main" id="{6566A9AB-D790-49FC-A1C3-2883B62E1D12}"/>
              </a:ext>
            </a:extLst>
          </p:cNvPr>
          <p:cNvSpPr txBox="1"/>
          <p:nvPr/>
        </p:nvSpPr>
        <p:spPr>
          <a:xfrm>
            <a:off x="1439466" y="3829050"/>
            <a:ext cx="6110288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人工降雨是利用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干冰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在云层中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降温，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水蒸气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遇冷或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成小水滴，或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成小冰晶，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小冰晶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下落遇到热的气流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成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小水珠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，小水珠越结越大下落到地面就形成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雨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。 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914" name="Rectangle 26">
            <a:extLst>
              <a:ext uri="{FF2B5EF4-FFF2-40B4-BE49-F238E27FC236}">
                <a16:creationId xmlns:a16="http://schemas.microsoft.com/office/drawing/2014/main" id="{3A8922AB-F27B-4401-B8A2-FEF6A1393919}"/>
              </a:ext>
            </a:extLst>
          </p:cNvPr>
          <p:cNvSpPr/>
          <p:nvPr/>
        </p:nvSpPr>
        <p:spPr>
          <a:xfrm>
            <a:off x="4517231" y="4062413"/>
            <a:ext cx="70127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凝华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37915" name="Rectangle 27">
            <a:extLst>
              <a:ext uri="{FF2B5EF4-FFF2-40B4-BE49-F238E27FC236}">
                <a16:creationId xmlns:a16="http://schemas.microsoft.com/office/drawing/2014/main" id="{9CF06A51-7150-45B9-BB80-E7EF9D2FC3FC}"/>
              </a:ext>
            </a:extLst>
          </p:cNvPr>
          <p:cNvSpPr/>
          <p:nvPr/>
        </p:nvSpPr>
        <p:spPr>
          <a:xfrm>
            <a:off x="3331369" y="4354116"/>
            <a:ext cx="788194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熔化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48133" name="内容占位符 2">
            <a:extLst>
              <a:ext uri="{FF2B5EF4-FFF2-40B4-BE49-F238E27FC236}">
                <a16:creationId xmlns:a16="http://schemas.microsoft.com/office/drawing/2014/main" id="{9ECC0B30-267D-4C27-B654-24792C9E0C7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70948" y="1004887"/>
            <a:ext cx="1602581" cy="423863"/>
          </a:xfrm>
          <a:prstGeom prst="rect">
            <a:avLst/>
          </a:prstGeom>
          <a:noFill/>
          <a:ln w="9525" cap="flat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人工降雨</a:t>
            </a:r>
          </a:p>
        </p:txBody>
      </p:sp>
      <p:pic>
        <p:nvPicPr>
          <p:cNvPr id="48134" name="图片 3" descr="l1ddEmLjrMmuoSpxZ7=DYNTPljjNwyJ3SkfuwR7yc3mWr1500965239837">
            <a:extLst>
              <a:ext uri="{FF2B5EF4-FFF2-40B4-BE49-F238E27FC236}">
                <a16:creationId xmlns:a16="http://schemas.microsoft.com/office/drawing/2014/main" id="{24AEABDA-B643-4628-88B1-26D2BC69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004888"/>
            <a:ext cx="2216944" cy="26122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图片 5" descr="t01b5ae5be10dbe2fb2">
            <a:extLst>
              <a:ext uri="{FF2B5EF4-FFF2-40B4-BE49-F238E27FC236}">
                <a16:creationId xmlns:a16="http://schemas.microsoft.com/office/drawing/2014/main" id="{1F7CA1AA-071C-407E-96ED-76C3C0C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/>
          <a:stretch>
            <a:fillRect/>
          </a:stretch>
        </p:blipFill>
        <p:spPr bwMode="auto">
          <a:xfrm>
            <a:off x="4517232" y="1595438"/>
            <a:ext cx="2756297" cy="202168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13" name="Rectangle 25">
            <a:extLst>
              <a:ext uri="{FF2B5EF4-FFF2-40B4-BE49-F238E27FC236}">
                <a16:creationId xmlns:a16="http://schemas.microsoft.com/office/drawing/2014/main" id="{0F95E335-1D22-490A-9D0B-300A8AB02367}"/>
              </a:ext>
            </a:extLst>
          </p:cNvPr>
          <p:cNvSpPr/>
          <p:nvPr/>
        </p:nvSpPr>
        <p:spPr>
          <a:xfrm>
            <a:off x="5166122" y="3782616"/>
            <a:ext cx="77509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升华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C429EA20-F7E2-40E5-80F7-319A965E7686}"/>
              </a:ext>
            </a:extLst>
          </p:cNvPr>
          <p:cNvSpPr/>
          <p:nvPr/>
        </p:nvSpPr>
        <p:spPr>
          <a:xfrm>
            <a:off x="2088356" y="4062413"/>
            <a:ext cx="747713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液化</a:t>
            </a:r>
            <a:endParaRPr lang="zh-CN" altLang="en-US" b="1">
              <a:solidFill>
                <a:srgbClr val="FF3300"/>
              </a:solidFill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 animBg="1"/>
      <p:bldP spid="37915" grpId="0" animBg="1"/>
      <p:bldP spid="379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48C7F40F-1917-430E-A760-FD8E025FE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110163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【三、生活中的凝华现象】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Picture 28">
            <a:extLst>
              <a:ext uri="{FF2B5EF4-FFF2-40B4-BE49-F238E27FC236}">
                <a16:creationId xmlns:a16="http://schemas.microsoft.com/office/drawing/2014/main" id="{BCA4E208-64BD-4EA2-A349-D93DDD42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3" y="839392"/>
            <a:ext cx="2353865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4" descr="10">
            <a:extLst>
              <a:ext uri="{FF2B5EF4-FFF2-40B4-BE49-F238E27FC236}">
                <a16:creationId xmlns:a16="http://schemas.microsoft.com/office/drawing/2014/main" id="{385802D3-CB4B-46B7-9384-DAC814A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835819"/>
            <a:ext cx="1781175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2" descr="5500420031108195733">
            <a:extLst>
              <a:ext uri="{FF2B5EF4-FFF2-40B4-BE49-F238E27FC236}">
                <a16:creationId xmlns:a16="http://schemas.microsoft.com/office/drawing/2014/main" id="{9A1675FE-F9D0-45D4-90DC-34671EC4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16" y="835819"/>
            <a:ext cx="1732359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7">
            <a:extLst>
              <a:ext uri="{FF2B5EF4-FFF2-40B4-BE49-F238E27FC236}">
                <a16:creationId xmlns:a16="http://schemas.microsoft.com/office/drawing/2014/main" id="{6DB9C831-F8B6-4232-A456-A3BD9E42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9" b="11803"/>
          <a:stretch>
            <a:fillRect/>
          </a:stretch>
        </p:blipFill>
        <p:spPr bwMode="auto">
          <a:xfrm>
            <a:off x="1547813" y="2818210"/>
            <a:ext cx="2714625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5">
            <a:extLst>
              <a:ext uri="{FF2B5EF4-FFF2-40B4-BE49-F238E27FC236}">
                <a16:creationId xmlns:a16="http://schemas.microsoft.com/office/drawing/2014/main" id="{438D21C4-F581-4699-8B2F-597D7C53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818210"/>
            <a:ext cx="2993231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6017192-42F4-498C-B606-C14B5D2F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2" y="938228"/>
            <a:ext cx="5935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说说下列物质状态的变化并说明吸放热情况。    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1711456D-DFA2-4DDF-9586-E259566B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66" y="4244593"/>
            <a:ext cx="4229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I.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冬天玻璃窗内的冰花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B7D2262F-2B29-41DD-BC21-31CED0F9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935" y="1316847"/>
            <a:ext cx="35099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碘变成紫色的气体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D67A5C00-3E66-459D-8060-6BEC2C74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410" y="1674034"/>
            <a:ext cx="30337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卫生球变小了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70FE10A-64BE-478D-B745-FD60C759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219" y="2028840"/>
            <a:ext cx="29265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霜的形成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F717FA36-198A-4482-AA8F-97529A22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219" y="2371740"/>
            <a:ext cx="37183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雾、露的形成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96CAB03F-5736-478D-8C26-E6AE731FB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2726547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水结冰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700A872B-E7A8-43BA-945A-78C14153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3102784"/>
            <a:ext cx="2628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夏天衣服被晒干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AF087D95-90F5-47AB-8375-C7F89873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506" y="3476640"/>
            <a:ext cx="2114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G.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冰化成水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512B1E5E-B5B7-40F8-AEC7-7DF1A03F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029" y="3888597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H.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冬天嘴里呼出的白气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C2BF80CE-AC4F-48AC-9569-490278A95C1C}"/>
              </a:ext>
            </a:extLst>
          </p:cNvPr>
          <p:cNvSpPr txBox="1"/>
          <p:nvPr/>
        </p:nvSpPr>
        <p:spPr>
          <a:xfrm>
            <a:off x="4787504" y="1329928"/>
            <a:ext cx="264675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（升华吸热）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22E84E69-0185-40AF-BEBF-F72A5F2B1E40}"/>
              </a:ext>
            </a:extLst>
          </p:cNvPr>
          <p:cNvSpPr txBox="1"/>
          <p:nvPr/>
        </p:nvSpPr>
        <p:spPr>
          <a:xfrm>
            <a:off x="3654028" y="2031206"/>
            <a:ext cx="243244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（凝华放热）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89415142-AFF6-435C-BEC2-AF264D13A75F}"/>
              </a:ext>
            </a:extLst>
          </p:cNvPr>
          <p:cNvSpPr txBox="1"/>
          <p:nvPr/>
        </p:nvSpPr>
        <p:spPr>
          <a:xfrm>
            <a:off x="4218385" y="2403872"/>
            <a:ext cx="2487215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（液化放热）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6745EFDC-9BFC-4E6D-AFD7-6BA8D4C74D8A}"/>
              </a:ext>
            </a:extLst>
          </p:cNvPr>
          <p:cNvSpPr txBox="1"/>
          <p:nvPr/>
        </p:nvSpPr>
        <p:spPr>
          <a:xfrm>
            <a:off x="3437335" y="3489722"/>
            <a:ext cx="3132534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（熔化吸热）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AD00AF69-5E9B-4F0E-86FC-4B218D53085E}"/>
              </a:ext>
            </a:extLst>
          </p:cNvPr>
          <p:cNvSpPr txBox="1"/>
          <p:nvPr/>
        </p:nvSpPr>
        <p:spPr>
          <a:xfrm>
            <a:off x="4193381" y="3112294"/>
            <a:ext cx="20002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（汽化吸热）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B349C6EF-418A-48A6-9FDD-34C2FE3EBCE0}"/>
              </a:ext>
            </a:extLst>
          </p:cNvPr>
          <p:cNvSpPr txBox="1"/>
          <p:nvPr/>
        </p:nvSpPr>
        <p:spPr>
          <a:xfrm>
            <a:off x="3192066" y="2733675"/>
            <a:ext cx="2675334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（凝固放热）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2482E54C-AE14-4F14-A87C-5243568C9A7B}"/>
              </a:ext>
            </a:extLst>
          </p:cNvPr>
          <p:cNvSpPr txBox="1"/>
          <p:nvPr/>
        </p:nvSpPr>
        <p:spPr>
          <a:xfrm>
            <a:off x="4181475" y="1683544"/>
            <a:ext cx="2820591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（升华吸热）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DBA601E4-3ED4-4BB8-944E-9E8EE629F09D}"/>
              </a:ext>
            </a:extLst>
          </p:cNvPr>
          <p:cNvSpPr txBox="1"/>
          <p:nvPr/>
        </p:nvSpPr>
        <p:spPr>
          <a:xfrm>
            <a:off x="4895850" y="3898106"/>
            <a:ext cx="2675335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（液化放热）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id="{C4D3C92C-35D8-45F2-9E89-63E733071CE6}"/>
              </a:ext>
            </a:extLst>
          </p:cNvPr>
          <p:cNvSpPr txBox="1"/>
          <p:nvPr/>
        </p:nvSpPr>
        <p:spPr>
          <a:xfrm>
            <a:off x="4895851" y="4257675"/>
            <a:ext cx="2917031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charset="0"/>
                <a:ea typeface="华文细黑" pitchFamily="2" charset="-122"/>
                <a:sym typeface="Wingdings"/>
              </a:rPr>
              <a:t>（凝华放热）</a:t>
            </a:r>
            <a:endParaRPr lang="zh-CN" altLang="en-US" sz="2100" b="1">
              <a:solidFill>
                <a:srgbClr val="CC0000"/>
              </a:solidFill>
              <a:latin typeface="Times New Roman" panose="02020603050405020304" charset="0"/>
              <a:ea typeface="华文细黑" pitchFamily="2" charset="-122"/>
            </a:endParaRPr>
          </a:p>
        </p:txBody>
      </p:sp>
      <p:sp>
        <p:nvSpPr>
          <p:cNvPr id="50197" name="Text Box 21">
            <a:extLst>
              <a:ext uri="{FF2B5EF4-FFF2-40B4-BE49-F238E27FC236}">
                <a16:creationId xmlns:a16="http://schemas.microsoft.com/office/drawing/2014/main" id="{AA2B40CB-4EA9-465A-A972-62BB98EF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195262"/>
            <a:ext cx="9727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350">
              <a:latin typeface="Times New Roman" panose="02020603050405020304" pitchFamily="18" charset="0"/>
            </a:endParaRPr>
          </a:p>
        </p:txBody>
      </p:sp>
      <p:sp>
        <p:nvSpPr>
          <p:cNvPr id="50198" name="TextBox 5">
            <a:extLst>
              <a:ext uri="{FF2B5EF4-FFF2-40B4-BE49-F238E27FC236}">
                <a16:creationId xmlns:a16="http://schemas.microsoft.com/office/drawing/2014/main" id="{D119CAAD-CE08-4560-A29E-941BDB70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F853A821-2CC0-48CD-8F5E-516EB25F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60" y="986626"/>
            <a:ext cx="56697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下列现象中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属于升华的是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(   )</a:t>
            </a:r>
          </a:p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    A.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夏天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冰棍上面有一层白霜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夏天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冰块上面冒白气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潮湿的天气里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自来水管外面出汗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用久了的灯泡钨丝会变细</a:t>
            </a:r>
          </a:p>
        </p:txBody>
      </p:sp>
      <p:sp>
        <p:nvSpPr>
          <p:cNvPr id="51203" name="Text Box 6">
            <a:extLst>
              <a:ext uri="{FF2B5EF4-FFF2-40B4-BE49-F238E27FC236}">
                <a16:creationId xmlns:a16="http://schemas.microsoft.com/office/drawing/2014/main" id="{64DFC44E-42C1-4B6A-A16D-9B34A713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864242"/>
            <a:ext cx="58721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下列现象中不属于升华的是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(   )</a:t>
            </a:r>
          </a:p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    A.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放在箱子里的樟脑丸时间久了会消失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冬天挂在户外的冰冻衣服干了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干冰变成二氧化碳</a:t>
            </a:r>
          </a:p>
          <a:p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放在饮料中的冰块一会儿不见了</a:t>
            </a:r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DE822DD1-B33F-47BB-BB17-3AB619EF4DE3}"/>
              </a:ext>
            </a:extLst>
          </p:cNvPr>
          <p:cNvSpPr/>
          <p:nvPr/>
        </p:nvSpPr>
        <p:spPr>
          <a:xfrm>
            <a:off x="5219700" y="998935"/>
            <a:ext cx="4357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D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5C25A146-09C8-4951-BC86-AFA739D15FD2}"/>
              </a:ext>
            </a:extLst>
          </p:cNvPr>
          <p:cNvSpPr/>
          <p:nvPr/>
        </p:nvSpPr>
        <p:spPr>
          <a:xfrm>
            <a:off x="5328048" y="2876550"/>
            <a:ext cx="373856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a typeface="华文细黑" pitchFamily="2" charset="-122"/>
                <a:sym typeface="Wingdings"/>
              </a:rPr>
              <a:t>D</a:t>
            </a:r>
            <a:endParaRPr lang="en-US" altLang="zh-CN" b="1">
              <a:solidFill>
                <a:srgbClr val="FF3300"/>
              </a:solidFill>
              <a:ea typeface="华文细黑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 animBg="1"/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846</Words>
  <Application>Microsoft Office PowerPoint</Application>
  <PresentationFormat>全屏显示(16:9)</PresentationFormat>
  <Paragraphs>89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黑体</vt:lpstr>
      <vt:lpstr>楷体</vt:lpstr>
      <vt:lpstr>楷体_GB2312</vt:lpstr>
      <vt:lpstr>Arial</vt:lpstr>
      <vt:lpstr>Calibri</vt:lpstr>
      <vt:lpstr>Calibri Light</vt:lpstr>
      <vt:lpstr>Times New Roman</vt:lpstr>
      <vt:lpstr>Office 主题​​</vt:lpstr>
      <vt:lpstr>第二章   物态变化</vt:lpstr>
      <vt:lpstr>物质由固态直接变成气态叫作升华， 物质由气态直接变成固态叫作凝华； 本节我们将学习这两种物态变化。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6</cp:revision>
  <dcterms:created xsi:type="dcterms:W3CDTF">2021-09-03T05:57:51Z</dcterms:created>
  <dcterms:modified xsi:type="dcterms:W3CDTF">2021-09-03T06:03:16Z</dcterms:modified>
</cp:coreProperties>
</file>