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574" r:id="rId2"/>
    <p:sldId id="575" r:id="rId3"/>
    <p:sldId id="576" r:id="rId4"/>
    <p:sldId id="577" r:id="rId5"/>
    <p:sldId id="578" r:id="rId6"/>
    <p:sldId id="579" r:id="rId7"/>
    <p:sldId id="580" r:id="rId8"/>
    <p:sldId id="581" r:id="rId9"/>
    <p:sldId id="582" r:id="rId10"/>
    <p:sldId id="583" r:id="rId11"/>
    <p:sldId id="584" r:id="rId12"/>
    <p:sldId id="585" r:id="rId13"/>
    <p:sldId id="586" r:id="rId14"/>
    <p:sldId id="587" r:id="rId15"/>
    <p:sldId id="588" r:id="rId16"/>
    <p:sldId id="589" r:id="rId17"/>
    <p:sldId id="590" r:id="rId18"/>
    <p:sldId id="591" r:id="rId19"/>
    <p:sldId id="592" r:id="rId20"/>
    <p:sldId id="593" r:id="rId21"/>
    <p:sldId id="599" r:id="rId22"/>
    <p:sldId id="594" r:id="rId23"/>
    <p:sldId id="595" r:id="rId24"/>
    <p:sldId id="596" r:id="rId25"/>
    <p:sldId id="597" r:id="rId26"/>
    <p:sldId id="598" r:id="rId27"/>
  </p:sldIdLst>
  <p:sldSz cx="9144000" cy="5143500" type="screen16x9"/>
  <p:notesSz cx="6858000" cy="9144000"/>
  <p:embeddedFontLst>
    <p:embeddedFont>
      <p:font typeface="Tahoma" pitchFamily="34" charset="0"/>
      <p:regular r:id="rId30"/>
      <p:bold r:id="rId31"/>
    </p:embeddedFont>
    <p:embeddedFont>
      <p:font typeface="隶书" pitchFamily="49" charset="-122"/>
      <p:regular r:id="rId32"/>
    </p:embeddedFont>
    <p:embeddedFont>
      <p:font typeface="Calibri" pitchFamily="34" charset="0"/>
      <p:regular r:id="rId33"/>
      <p:bold r:id="rId34"/>
      <p:italic r:id="rId35"/>
      <p:boldItalic r:id="rId36"/>
    </p:embeddedFont>
    <p:embeddedFont>
      <p:font typeface="楷体" pitchFamily="49" charset="-122"/>
      <p:regular r:id="rId37"/>
    </p:embeddedFont>
    <p:embeddedFont>
      <p:font typeface="黑体" pitchFamily="49" charset="-122"/>
      <p:regular r:id="rId38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F00"/>
    <a:srgbClr val="E6A774"/>
    <a:srgbClr val="D56D00"/>
    <a:srgbClr val="00A48D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17" autoAdjust="0"/>
    <p:restoredTop sz="95062" autoAdjust="0"/>
  </p:normalViewPr>
  <p:slideViewPr>
    <p:cSldViewPr showGuides="1">
      <p:cViewPr varScale="1">
        <p:scale>
          <a:sx n="140" d="100"/>
          <a:sy n="140" d="100"/>
        </p:scale>
        <p:origin x="-900" y="-90"/>
      </p:cViewPr>
      <p:guideLst>
        <p:guide orient="horz" pos="1620"/>
        <p:guide pos="289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18006E18-4BEF-4595-B3B6-2ABF2F04905E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76934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395A52D7-8F67-41F0-A534-CB8A9A4DB925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34966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8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例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课堂例题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新课教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新课教学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rcRect t="17556" b="14741"/>
          <a:stretch>
            <a:fillRect/>
          </a:stretch>
        </p:blipFill>
        <p:spPr>
          <a:xfrm>
            <a:off x="565150" y="249649"/>
            <a:ext cx="8013065" cy="46983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print">
            <a:lum contrast="-12000"/>
          </a:blip>
          <a:srcRect t="40148" b="36667"/>
          <a:stretch>
            <a:fillRect/>
          </a:stretch>
        </p:blipFill>
        <p:spPr>
          <a:xfrm>
            <a:off x="2048828" y="915034"/>
            <a:ext cx="5046344" cy="864627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3347546" y="999563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课后作业</a:t>
            </a:r>
            <a:endParaRPr lang="zh-CN" altLang="en-US" sz="3200" b="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395" y="195580"/>
            <a:ext cx="1283909" cy="5200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4" r:id="rId4"/>
    <p:sldLayoutId id="2147483655" r:id="rId5"/>
    <p:sldLayoutId id="2147483657" r:id="rId6"/>
    <p:sldLayoutId id="2147483659" r:id="rId7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15616" y="1203598"/>
            <a:ext cx="71438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dirty="0" smtClean="0">
                <a:latin typeface="+mj-ea"/>
                <a:ea typeface="+mj-ea"/>
              </a:rPr>
              <a:t>第</a:t>
            </a:r>
            <a:r>
              <a:rPr lang="en-US" altLang="zh-CN" sz="4400" dirty="0" smtClean="0">
                <a:latin typeface="+mj-ea"/>
                <a:ea typeface="+mj-ea"/>
              </a:rPr>
              <a:t>1</a:t>
            </a:r>
            <a:r>
              <a:rPr lang="zh-CN" altLang="en-US" sz="4400" dirty="0" smtClean="0">
                <a:latin typeface="+mj-ea"/>
                <a:ea typeface="+mj-ea"/>
              </a:rPr>
              <a:t>章 走进实验室</a:t>
            </a:r>
            <a:endParaRPr lang="en-US" altLang="zh-CN" sz="3600" dirty="0">
              <a:latin typeface="+mj-ea"/>
              <a:ea typeface="+mj-ea"/>
            </a:endParaRPr>
          </a:p>
          <a:p>
            <a:pPr algn="ctr"/>
            <a:endParaRPr lang="zh-CN" altLang="en-US" sz="4000" dirty="0" smtClean="0">
              <a:latin typeface="+mj-ea"/>
              <a:ea typeface="+mj-ea"/>
            </a:endParaRPr>
          </a:p>
          <a:p>
            <a:pPr algn="ctr"/>
            <a:r>
              <a:rPr lang="zh-CN" altLang="en-US" sz="4000" dirty="0" smtClean="0">
                <a:latin typeface="+mj-ea"/>
                <a:ea typeface="+mj-ea"/>
              </a:rPr>
              <a:t>第</a:t>
            </a:r>
            <a:r>
              <a:rPr lang="en-US" altLang="zh-CN" sz="4000" dirty="0" smtClean="0">
                <a:latin typeface="+mj-ea"/>
                <a:ea typeface="+mj-ea"/>
              </a:rPr>
              <a:t>2</a:t>
            </a:r>
            <a:r>
              <a:rPr lang="zh-CN" altLang="en-US" sz="4000" dirty="0" smtClean="0">
                <a:latin typeface="+mj-ea"/>
                <a:ea typeface="+mj-ea"/>
              </a:rPr>
              <a:t>节 测量：实验探究的基础</a:t>
            </a:r>
            <a:endParaRPr lang="en-US" altLang="zh-CN" sz="4000" dirty="0" smtClean="0">
              <a:latin typeface="+mj-ea"/>
              <a:ea typeface="+mj-ea"/>
            </a:endParaRPr>
          </a:p>
          <a:p>
            <a:pPr algn="ctr"/>
            <a:endParaRPr lang="zh-CN" altLang="en-US" sz="4000" dirty="0" smtClean="0">
              <a:latin typeface="+mj-ea"/>
              <a:ea typeface="+mj-ea"/>
            </a:endParaRPr>
          </a:p>
          <a:p>
            <a:pPr algn="ctr"/>
            <a:r>
              <a:rPr lang="zh-CN" altLang="en-US" sz="4000" dirty="0" smtClean="0">
                <a:solidFill>
                  <a:srgbClr val="FF0000"/>
                </a:solidFill>
                <a:latin typeface="+mj-ea"/>
                <a:ea typeface="+mj-ea"/>
              </a:rPr>
              <a:t>第</a:t>
            </a:r>
            <a:r>
              <a:rPr lang="en-US" altLang="zh-CN" sz="4000" dirty="0" smtClean="0">
                <a:solidFill>
                  <a:srgbClr val="FF0000"/>
                </a:solidFill>
                <a:latin typeface="+mj-ea"/>
                <a:ea typeface="+mj-ea"/>
              </a:rPr>
              <a:t>1</a:t>
            </a:r>
            <a:r>
              <a:rPr lang="zh-CN" altLang="en-US" sz="4000" dirty="0" smtClean="0">
                <a:solidFill>
                  <a:srgbClr val="FF0000"/>
                </a:solidFill>
                <a:latin typeface="+mj-ea"/>
                <a:ea typeface="+mj-ea"/>
              </a:rPr>
              <a:t>课时 长度的测量 误差</a:t>
            </a:r>
            <a:endParaRPr lang="en-US" altLang="zh-CN" sz="40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 descr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4810" y="2170430"/>
            <a:ext cx="8373745" cy="2044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Line 6"/>
          <p:cNvSpPr>
            <a:spLocks noChangeShapeType="1"/>
          </p:cNvSpPr>
          <p:nvPr/>
        </p:nvSpPr>
        <p:spPr bwMode="auto">
          <a:xfrm flipH="1" flipV="1">
            <a:off x="1524351" y="3734451"/>
            <a:ext cx="2952750" cy="6477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4521200" y="4214495"/>
            <a:ext cx="100584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lang="zh-CN" altLang="en-US" sz="2800">
                <a:latin typeface="Tahoma" panose="020B0604030504040204" pitchFamily="34" charset="0"/>
              </a:rPr>
              <a:t>单位</a:t>
            </a:r>
          </a:p>
        </p:txBody>
      </p:sp>
      <p:sp>
        <p:nvSpPr>
          <p:cNvPr id="12" name="Line 8"/>
          <p:cNvSpPr>
            <a:spLocks noChangeShapeType="1"/>
          </p:cNvSpPr>
          <p:nvPr/>
        </p:nvSpPr>
        <p:spPr bwMode="auto">
          <a:xfrm flipH="1">
            <a:off x="793148" y="1712611"/>
            <a:ext cx="1008063" cy="12239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1524635" y="1264285"/>
            <a:ext cx="165290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lang="zh-CN" altLang="en-US" sz="2800">
                <a:latin typeface="黑体" panose="02010609060101010101" pitchFamily="49" charset="-122"/>
              </a:rPr>
              <a:t>零刻度线</a:t>
            </a:r>
          </a:p>
        </p:txBody>
      </p:sp>
      <p:sp>
        <p:nvSpPr>
          <p:cNvPr id="14" name="AutoShape 10"/>
          <p:cNvSpPr/>
          <p:nvPr/>
        </p:nvSpPr>
        <p:spPr bwMode="auto">
          <a:xfrm rot="16200000">
            <a:off x="4498975" y="-1492250"/>
            <a:ext cx="152400" cy="7564120"/>
          </a:xfrm>
          <a:prstGeom prst="rightBracket">
            <a:avLst>
              <a:gd name="adj" fmla="val 448785"/>
            </a:avLst>
          </a:prstGeom>
          <a:noFill/>
          <a:ln w="25400">
            <a:solidFill>
              <a:schemeClr val="accent6">
                <a:lumMod val="75000"/>
              </a:schemeClr>
            </a:solidFill>
            <a:rou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4183380" y="1712595"/>
            <a:ext cx="100393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lang="zh-CN" altLang="en-US" sz="2800">
                <a:latin typeface="黑体" panose="02010609060101010101" pitchFamily="49" charset="-122"/>
              </a:rPr>
              <a:t>量程</a:t>
            </a:r>
          </a:p>
        </p:txBody>
      </p:sp>
      <p:sp>
        <p:nvSpPr>
          <p:cNvPr id="16" name="Text Box 12"/>
          <p:cNvSpPr txBox="1">
            <a:spLocks noChangeArrowheads="1"/>
          </p:cNvSpPr>
          <p:nvPr/>
        </p:nvSpPr>
        <p:spPr bwMode="auto">
          <a:xfrm>
            <a:off x="6946933" y="4158948"/>
            <a:ext cx="124968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lang="zh-CN" altLang="en-US" sz="2800" b="0">
                <a:solidFill>
                  <a:schemeClr val="tx1"/>
                </a:solidFill>
                <a:latin typeface="Tahoma" panose="020B0604030504040204" pitchFamily="34" charset="0"/>
              </a:rPr>
              <a:t>分度值</a:t>
            </a:r>
          </a:p>
        </p:txBody>
      </p:sp>
      <p:sp>
        <p:nvSpPr>
          <p:cNvPr id="17" name="Line 13"/>
          <p:cNvSpPr>
            <a:spLocks noChangeShapeType="1"/>
          </p:cNvSpPr>
          <p:nvPr/>
        </p:nvSpPr>
        <p:spPr bwMode="auto">
          <a:xfrm flipH="1" flipV="1">
            <a:off x="6896735" y="2564765"/>
            <a:ext cx="130175" cy="6985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8" name="Line 14"/>
          <p:cNvSpPr>
            <a:spLocks noChangeShapeType="1"/>
          </p:cNvSpPr>
          <p:nvPr/>
        </p:nvSpPr>
        <p:spPr bwMode="auto">
          <a:xfrm flipH="1" flipV="1">
            <a:off x="6946900" y="2616200"/>
            <a:ext cx="497840" cy="159829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1" grpId="0" bldLvl="0" animBg="1" autoUpdateAnimBg="0"/>
      <p:bldP spid="12" grpId="0" bldLvl="0" animBg="1"/>
      <p:bldP spid="13" grpId="0" bldLvl="0" animBg="1" autoUpdateAnimBg="0"/>
      <p:bldP spid="14" grpId="0" bldLvl="0" animBg="1"/>
      <p:bldP spid="15" grpId="0" bldLvl="0" animBg="1" autoUpdateAnimBg="0"/>
      <p:bldP spid="16" grpId="0" bldLvl="0" animBg="1" autoUpdateAnimBg="0"/>
      <p:bldP spid="17" grpId="0" bldLvl="0" animBg="1"/>
      <p:bldP spid="18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683568" y="1814470"/>
            <a:ext cx="1368152" cy="646331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</a:ln>
          <a:effectLst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buFontTx/>
              <a:buNone/>
              <a:defRPr sz="2800">
                <a:solidFill>
                  <a:schemeClr val="bg1"/>
                </a:solidFill>
                <a:latin typeface="黑体" panose="02010609060101010101" pitchFamily="49" charset="-122"/>
              </a:defRPr>
            </a:lvl1pPr>
          </a:lstStyle>
          <a:p>
            <a:r>
              <a:rPr lang="zh-CN" altLang="en-US" sz="3600" dirty="0"/>
              <a:t>会放：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2156460" y="1707654"/>
            <a:ext cx="6174740" cy="212280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buFontTx/>
              <a:buNone/>
            </a:pP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刻度尺的“</a:t>
            </a:r>
            <a:r>
              <a:rPr lang="en-US" altLang="zh-CN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0”</a:t>
            </a: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刻度线与被测物体的一端对齐</a:t>
            </a:r>
            <a:r>
              <a:rPr lang="en-US" altLang="zh-CN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;</a:t>
            </a: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使刻度尺刻度线</a:t>
            </a:r>
            <a:r>
              <a:rPr lang="zh-CN" altLang="en-US" sz="2800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紧贴</a:t>
            </a: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待测物体，尺要沿着所测的长度，不能倾斜。</a:t>
            </a:r>
            <a:r>
              <a:rPr lang="zh-CN" altLang="en-US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QQ截图202405201706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095" y="1776095"/>
            <a:ext cx="7623175" cy="129032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899592" y="3129835"/>
            <a:ext cx="13161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×</a:t>
            </a:r>
            <a:endParaRPr lang="zh-CN" altLang="en-US" sz="54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4" name="文本框 2"/>
          <p:cNvSpPr txBox="1"/>
          <p:nvPr/>
        </p:nvSpPr>
        <p:spPr>
          <a:xfrm>
            <a:off x="3059832" y="3147814"/>
            <a:ext cx="10081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√</a:t>
            </a:r>
            <a:endParaRPr lang="zh-CN" altLang="en-US" sz="54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6" name="文本框 2"/>
          <p:cNvSpPr txBox="1"/>
          <p:nvPr/>
        </p:nvSpPr>
        <p:spPr>
          <a:xfrm>
            <a:off x="4644008" y="3163373"/>
            <a:ext cx="13161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×</a:t>
            </a:r>
            <a:endParaRPr lang="zh-CN" altLang="en-US" sz="54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7" name="文本框 2"/>
          <p:cNvSpPr txBox="1"/>
          <p:nvPr/>
        </p:nvSpPr>
        <p:spPr>
          <a:xfrm>
            <a:off x="6660232" y="3186658"/>
            <a:ext cx="13161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×</a:t>
            </a:r>
            <a:endParaRPr lang="zh-CN" altLang="en-US" sz="54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1043608" y="1879387"/>
            <a:ext cx="1508839" cy="646331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</a:ln>
          <a:effectLst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buFontTx/>
              <a:buNone/>
              <a:defRPr sz="2800">
                <a:solidFill>
                  <a:schemeClr val="bg1"/>
                </a:solidFill>
                <a:latin typeface="黑体" panose="02010609060101010101" pitchFamily="49" charset="-122"/>
              </a:defRPr>
            </a:lvl1pPr>
          </a:lstStyle>
          <a:p>
            <a:r>
              <a:rPr lang="zh-CN" altLang="en-US" sz="3600" dirty="0"/>
              <a:t> 会看：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2577527" y="1756277"/>
            <a:ext cx="4998483" cy="76944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algn="ctr" fontAlgn="base">
              <a:buFontTx/>
              <a:buNone/>
            </a:pPr>
            <a:r>
              <a:rPr lang="zh-CN" altLang="en-US" sz="3200" b="1" dirty="0">
                <a:solidFill>
                  <a:srgbClr val="3333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视线与刻度尺尺面</a:t>
            </a:r>
            <a:r>
              <a:rPr lang="zh-CN" altLang="en-US" sz="3200" b="1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垂直</a:t>
            </a:r>
            <a:r>
              <a:rPr lang="zh-CN" altLang="en-US" sz="3200" b="1" dirty="0">
                <a:solidFill>
                  <a:srgbClr val="3333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r>
              <a:rPr lang="zh-CN" altLang="en-US" sz="4400" b="0" dirty="0">
                <a:solidFill>
                  <a:schemeClr val="hlink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73F7F82F7525E895B115572F557A147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027680" y="-83820"/>
            <a:ext cx="2580005" cy="57562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980976" y="1962643"/>
            <a:ext cx="1356360" cy="646331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</a:ln>
          <a:effectLst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buFontTx/>
              <a:buNone/>
              <a:defRPr sz="2800">
                <a:solidFill>
                  <a:schemeClr val="bg1"/>
                </a:solidFill>
                <a:latin typeface="黑体" panose="02010609060101010101" pitchFamily="49" charset="-122"/>
              </a:defRPr>
            </a:lvl1pPr>
          </a:lstStyle>
          <a:p>
            <a:r>
              <a:rPr lang="zh-CN" altLang="en-US" sz="3600" dirty="0"/>
              <a:t> 会读：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2483768" y="2024199"/>
            <a:ext cx="6480720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lang="zh-CN" altLang="en-US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读数时，要估读到分度值的下一位。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8710" y="1319530"/>
            <a:ext cx="6927215" cy="3434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2440305" y="1404620"/>
            <a:ext cx="3395980" cy="82994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 fontAlgn="base">
              <a:buFontTx/>
              <a:buNone/>
            </a:pPr>
            <a:r>
              <a:rPr lang="zh-CN" altLang="en-US" sz="4800">
                <a:solidFill>
                  <a:schemeClr val="tx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２</a:t>
            </a:r>
            <a:r>
              <a:rPr lang="en-US" altLang="zh-CN" sz="4800">
                <a:solidFill>
                  <a:schemeClr val="tx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.</a:t>
            </a:r>
            <a:r>
              <a:rPr lang="zh-CN" altLang="en-US" sz="4800">
                <a:solidFill>
                  <a:schemeClr val="tx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７８</a:t>
            </a:r>
            <a:r>
              <a:rPr lang="en-US" altLang="zh-CN" sz="4800">
                <a:solidFill>
                  <a:schemeClr val="tx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cm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955209" y="1347614"/>
            <a:ext cx="1755209" cy="646331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</a:ln>
          <a:effectLst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buFontTx/>
              <a:buNone/>
              <a:defRPr sz="2800">
                <a:solidFill>
                  <a:schemeClr val="bg1"/>
                </a:solidFill>
                <a:latin typeface="黑体" panose="02010609060101010101" pitchFamily="49" charset="-122"/>
              </a:defRPr>
            </a:lvl1pPr>
          </a:lstStyle>
          <a:p>
            <a:r>
              <a:rPr lang="zh-CN" altLang="en-US" sz="3600" dirty="0"/>
              <a:t> 会记：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924983" y="2211710"/>
            <a:ext cx="8171810" cy="15696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1" latinLnBrk="0" hangingPunct="1">
              <a:lnSpc>
                <a:spcPct val="150000"/>
              </a:lnSpc>
              <a:buFontTx/>
              <a:buNone/>
            </a:pPr>
            <a:r>
              <a:rPr lang="zh-CN" altLang="en-US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记录的测量结果应由</a:t>
            </a:r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准确值</a:t>
            </a:r>
            <a:r>
              <a:rPr lang="zh-CN" altLang="en-US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估读值</a:t>
            </a:r>
            <a:r>
              <a:rPr lang="zh-CN" altLang="en-US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和</a:t>
            </a:r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单位</a:t>
            </a:r>
            <a:r>
              <a:rPr lang="zh-CN" altLang="en-US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组成。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96695" y="2037080"/>
            <a:ext cx="6150610" cy="2459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899592" y="1361592"/>
            <a:ext cx="493776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</a:rPr>
              <a:t>对下列测量你能正确读数吗？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5440" y="1744345"/>
            <a:ext cx="5696585" cy="2669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273685" y="1033145"/>
            <a:ext cx="8671560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000" b="1" smtClean="0"/>
              <a:t>1.</a:t>
            </a:r>
            <a:r>
              <a:rPr lang="zh-CN" altLang="en-US" sz="2000" b="1" smtClean="0"/>
              <a:t>使学生了解到统一计量标准的意义，熟悉长度的国际单位制单位，以及与其他单位的换算；学习使用刻度尺，了解零刻度线、分度值、量程等概念；了解误差，练习多次测量求平均值减小误差的方法；学习记录、分析、表达数据和结果。</a:t>
            </a:r>
          </a:p>
          <a:p>
            <a:pPr latinLnBrk="0">
              <a:lnSpc>
                <a:spcPct val="150000"/>
              </a:lnSpc>
            </a:pPr>
            <a:r>
              <a:rPr lang="en-US" sz="2000" b="1" smtClean="0"/>
              <a:t>2.</a:t>
            </a:r>
            <a:r>
              <a:rPr lang="zh-CN" altLang="en-US" sz="2000" b="1" smtClean="0"/>
              <a:t>通过一些实例练习测量长度的方法；训练使用测量工具的规范操作；通过测量活动，从中体会、练习灵活运用知识的方法和技巧，培养学生灵活运用知识的能力和创造性思维。</a:t>
            </a:r>
          </a:p>
          <a:p>
            <a:pPr>
              <a:lnSpc>
                <a:spcPct val="150000"/>
              </a:lnSpc>
            </a:pPr>
            <a:r>
              <a:rPr lang="en-US" sz="2000" b="1" smtClean="0"/>
              <a:t>3.</a:t>
            </a:r>
            <a:r>
              <a:rPr lang="zh-CN" altLang="en-US" sz="2000" b="1" smtClean="0"/>
              <a:t>通过规范学生的操作行为，培养学生严肃认真、实事求是的科学态度。</a:t>
            </a:r>
            <a:endParaRPr lang="zh-CN" altLang="en-US" sz="2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957160" y="1126390"/>
            <a:ext cx="6048672" cy="3672354"/>
          </a:xfrm>
          <a:prstGeom prst="rect">
            <a:avLst/>
          </a:prstGeom>
        </p:spPr>
        <p:txBody>
          <a:bodyPr/>
          <a:lstStyle/>
          <a:p>
            <a:pPr marL="257175" marR="0" lvl="0" indent="-257175" algn="l" defTabSz="6858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1.给下列数字填上适当的单位：</a:t>
            </a:r>
          </a:p>
          <a:p>
            <a:pPr marL="257175" marR="0" lvl="0" indent="-257175" algn="l" defTabSz="6858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①某同学的身高为160____。</a:t>
            </a:r>
          </a:p>
          <a:p>
            <a:pPr marL="257175" marR="0" lvl="0" indent="-257175" algn="l" defTabSz="6858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②某同学的跳远成绩为15_____。</a:t>
            </a:r>
          </a:p>
          <a:p>
            <a:pPr marL="257175" marR="0" lvl="0" indent="-257175" algn="l" defTabSz="6858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③教室的高度是3.5_____。</a:t>
            </a:r>
          </a:p>
          <a:p>
            <a:pPr marL="257175" marR="0" lvl="0" indent="-257175" algn="l" defTabSz="6858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④万里长城的长度为6320_____。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4522483" y="2009550"/>
            <a:ext cx="622286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lang="zh-CN" altLang="en-US" sz="28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cm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5129022" y="2728253"/>
            <a:ext cx="643125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lang="zh-CN" altLang="en-US" sz="28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dm</a:t>
            </a: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4200553" y="3463142"/>
            <a:ext cx="463588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lang="zh-CN" altLang="en-US" sz="28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5076056" y="4155926"/>
            <a:ext cx="643125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lang="zh-CN" altLang="en-US" sz="28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km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 autoUpdateAnimBg="0"/>
      <p:bldP spid="12" grpId="0" bldLvl="0" animBg="1" autoUpdateAnimBg="0"/>
      <p:bldP spid="13" grpId="0" bldLvl="0" animBg="1" autoUpdateAnimBg="0"/>
      <p:bldP spid="14" grpId="0" bldLvl="0" animBg="1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008615" y="1340574"/>
            <a:ext cx="7379809" cy="2952328"/>
          </a:xfrm>
          <a:prstGeom prst="rect">
            <a:avLst/>
          </a:prstGeom>
        </p:spPr>
        <p:txBody>
          <a:bodyPr/>
          <a:lstStyle/>
          <a:p>
            <a:pPr marL="257175" marR="0" lvl="0" indent="-257175" algn="l" defTabSz="6858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⑤一枚壹角硬币的厚度是2.4_____。</a:t>
            </a:r>
          </a:p>
          <a:p>
            <a:pPr marL="257175" marR="0" lvl="0" indent="-257175" algn="l" defTabSz="6858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⑥一张纸的厚度约为70____。</a:t>
            </a:r>
          </a:p>
          <a:p>
            <a:pPr marL="257175" marR="0" lvl="0" indent="-257175" algn="l" defTabSz="6858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⑦冰箱容积是249_____。</a:t>
            </a:r>
          </a:p>
          <a:p>
            <a:pPr marL="257175" marR="0" lvl="0" indent="-257175" algn="l" defTabSz="6858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⑧常见啤酒瓶容积为640_____。</a:t>
            </a:r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5580629" y="1487862"/>
            <a:ext cx="742511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lang="zh-CN" altLang="en-US" sz="28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mm</a:t>
            </a:r>
          </a:p>
        </p:txBody>
      </p:sp>
      <p:sp>
        <p:nvSpPr>
          <p:cNvPr id="16" name="Text Box 9"/>
          <p:cNvSpPr txBox="1">
            <a:spLocks noChangeArrowheads="1"/>
          </p:cNvSpPr>
          <p:nvPr/>
        </p:nvSpPr>
        <p:spPr bwMode="auto">
          <a:xfrm>
            <a:off x="4711201" y="2161709"/>
            <a:ext cx="655949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lang="zh-CN" altLang="en-US" sz="28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μm</a:t>
            </a:r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4067944" y="2942248"/>
            <a:ext cx="404278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lang="zh-CN" altLang="en-US" sz="28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L</a:t>
            </a:r>
          </a:p>
        </p:txBody>
      </p:sp>
      <p:sp>
        <p:nvSpPr>
          <p:cNvPr id="18" name="Text Box 11"/>
          <p:cNvSpPr txBox="1">
            <a:spLocks noChangeArrowheads="1"/>
          </p:cNvSpPr>
          <p:nvPr/>
        </p:nvSpPr>
        <p:spPr bwMode="auto">
          <a:xfrm>
            <a:off x="4977759" y="3672342"/>
            <a:ext cx="1329078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lang="zh-CN" altLang="en-US" sz="28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mL</a:t>
            </a:r>
          </a:p>
        </p:txBody>
      </p:sp>
    </p:spTree>
    <p:extLst>
      <p:ext uri="{BB962C8B-B14F-4D97-AF65-F5344CB8AC3E}">
        <p14:creationId xmlns:p14="http://schemas.microsoft.com/office/powerpoint/2010/main" val="1887991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 autoUpdateAnimBg="0"/>
      <p:bldP spid="16" grpId="0" bldLvl="0" animBg="1" autoUpdateAnimBg="0"/>
      <p:bldP spid="17" grpId="0" bldLvl="0" animBg="1" autoUpdateAnimBg="0"/>
      <p:bldP spid="18" grpId="0" bldLvl="0" animBg="1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899592" y="1042736"/>
            <a:ext cx="8136830" cy="3316838"/>
          </a:xfrm>
          <a:prstGeom prst="rect">
            <a:avLst/>
          </a:prstGeom>
        </p:spPr>
        <p:txBody>
          <a:bodyPr/>
          <a:lstStyle/>
          <a:p>
            <a:pPr marL="257175" marR="0" lvl="0" indent="-257175" algn="l" defTabSz="685800" rtl="0" eaLnBrk="0" fontAlgn="base" latinLnBrk="0" hangingPunct="0">
              <a:lnSpc>
                <a:spcPct val="135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2.</a:t>
            </a:r>
            <a:r>
              <a:rPr kumimoji="0" lang="zh-CN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在下列的单位换算中，换算过程正确的是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     )</a:t>
            </a:r>
          </a:p>
          <a:p>
            <a:pPr marL="257175" marR="0" lvl="0" indent="-257175" algn="l" defTabSz="685800" rtl="0" eaLnBrk="0" fontAlgn="base" latinLnBrk="0" hangingPunct="0">
              <a:lnSpc>
                <a:spcPct val="135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A. 2.5 m=2.5 m×100 cm=250 cm</a:t>
            </a:r>
          </a:p>
          <a:p>
            <a:pPr marL="257175" marR="0" lvl="0" indent="-257175" algn="l" defTabSz="685800" rtl="0" eaLnBrk="0" fontAlgn="base" latinLnBrk="0" hangingPunct="0">
              <a:lnSpc>
                <a:spcPct val="135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B. 75 mm=75×10</a:t>
            </a:r>
            <a:r>
              <a:rPr kumimoji="0" lang="zh-CN" altLang="en-US" sz="2800" b="1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-3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m=7.5×10</a:t>
            </a:r>
            <a:r>
              <a:rPr kumimoji="0" lang="zh-CN" altLang="en-US" sz="2800" b="1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-2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m</a:t>
            </a:r>
          </a:p>
          <a:p>
            <a:pPr marL="257175" marR="0" lvl="0" indent="-257175" algn="l" defTabSz="685800" rtl="0" eaLnBrk="0" fontAlgn="base" latinLnBrk="0" hangingPunct="0">
              <a:lnSpc>
                <a:spcPct val="135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C. 42 cm=42÷100 m=0.42 m</a:t>
            </a:r>
          </a:p>
          <a:p>
            <a:pPr marL="257175" marR="0" lvl="0" indent="-257175" algn="l" defTabSz="685800" rtl="0" eaLnBrk="0" fontAlgn="base" latinLnBrk="0" hangingPunct="0">
              <a:lnSpc>
                <a:spcPct val="135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D. 24 m=24 m÷1000=0.024 km</a:t>
            </a:r>
            <a:endParaRPr kumimoji="0" lang="en-US" altLang="zh-CN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257175" lvl="0" indent="-257175" defTabSz="685800" eaLnBrk="0" hangingPunct="0">
              <a:lnSpc>
                <a:spcPct val="135000"/>
              </a:lnSpc>
              <a:spcBef>
                <a:spcPts val="0"/>
              </a:spcBef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3.</a:t>
            </a:r>
            <a:r>
              <a:rPr kumimoji="0" lang="zh-CN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比较15 cm、0.14 m和145 mm，最大的是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____</a:t>
            </a:r>
            <a:r>
              <a:rPr lang="zh-CN" altLang="en-US" sz="2800" b="1" dirty="0" smtClean="0">
                <a:latin typeface="Times New Roman" pitchFamily="18" charset="0"/>
                <a:cs typeface="Times New Roman" pitchFamily="18" charset="0"/>
              </a:rPr>
              <a:t>_</a:t>
            </a:r>
            <a:r>
              <a:rPr lang="zh-CN" altLang="en-US" sz="2800" b="1" dirty="0">
                <a:latin typeface="Times New Roman" pitchFamily="18" charset="0"/>
                <a:cs typeface="Times New Roman" pitchFamily="18" charset="0"/>
              </a:rPr>
              <a:t>_</a:t>
            </a:r>
            <a:r>
              <a:rPr kumimoji="0" lang="zh-CN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。</a:t>
            </a:r>
            <a:endParaRPr kumimoji="0" lang="zh-CN" altLang="en-US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7812360" y="1190246"/>
            <a:ext cx="38735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lang="zh-CN" altLang="en-US" sz="2400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7508519" y="4065831"/>
            <a:ext cx="954087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lang="zh-CN" altLang="en-US" sz="2400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15 cm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utoUpdateAnimBg="0"/>
      <p:bldP spid="12" grpId="0" bldLvl="0" animBg="1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961400" y="1131590"/>
            <a:ext cx="7200800" cy="2661920"/>
          </a:xfrm>
          <a:prstGeom prst="rect">
            <a:avLst/>
          </a:prstGeom>
        </p:spPr>
        <p:txBody>
          <a:bodyPr/>
          <a:lstStyle/>
          <a:p>
            <a:pPr marL="257175" marR="0" lvl="0" indent="-257175" algn="l" defTabSz="6858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</a:rPr>
              <a:t>思考并回答：</a:t>
            </a:r>
          </a:p>
          <a:p>
            <a:pPr marL="257175" marR="0" lvl="0" indent="-257175" algn="l" defTabSz="6858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  <a:hlinkClick r:id="" action="ppaction://hlinkshowjump?jump=nextslide"/>
              </a:rPr>
              <a:t>什么叫误差？产生的原因是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</a:rPr>
              <a:t>？</a:t>
            </a:r>
          </a:p>
          <a:p>
            <a:pPr marL="257175" marR="0" lvl="0" indent="-257175" algn="l" defTabSz="6858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  <a:hlinkClick r:id="" action="ppaction://hlinkshowjump?jump=nextslide"/>
              </a:rPr>
              <a:t>误差能避免吗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</a:rPr>
              <a:t>？</a:t>
            </a:r>
          </a:p>
          <a:p>
            <a:pPr marL="257175" marR="0" lvl="0" indent="-257175" algn="l" defTabSz="6858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</a:rPr>
              <a:t>3.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  <a:hlinkClick r:id="" action="ppaction://hlinkshowjump?jump=nextslide"/>
              </a:rPr>
              <a:t>怎样减小误差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</a:rPr>
              <a:t>？</a:t>
            </a:r>
          </a:p>
          <a:p>
            <a:pPr marL="257175" marR="0" lvl="0" indent="-257175" algn="l" defTabSz="6858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</a:rPr>
              <a:t>4.什么是错误？错误能避免吗？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520343" y="1419622"/>
            <a:ext cx="8494842" cy="2630170"/>
          </a:xfrm>
          <a:prstGeom prst="rect">
            <a:avLst/>
          </a:prstGeom>
        </p:spPr>
        <p:txBody>
          <a:bodyPr/>
          <a:lstStyle/>
          <a:p>
            <a:pPr marL="257175" marR="0" lvl="0" indent="-257175" algn="l" defTabSz="6858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</a:rPr>
              <a:t>1.误差：测量值和真实值之间的差异叫误差。</a:t>
            </a:r>
          </a:p>
          <a:p>
            <a:pPr marL="257175" marR="0" lvl="0" indent="-257175" algn="l" defTabSz="6858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</a:rPr>
              <a:t>2.产生的原因</a:t>
            </a:r>
          </a:p>
          <a:p>
            <a:pPr marL="257175" marR="0" lvl="0" indent="-257175" algn="l" defTabSz="6858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</a:rPr>
              <a:t>3.误差只可以设法减小但不可以避免，错误可以避免。</a:t>
            </a:r>
          </a:p>
          <a:p>
            <a:pPr marL="257175" marR="0" lvl="0" indent="-257175" algn="l" defTabSz="6858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</a:rPr>
              <a:t>4.减小误差的方法：多次测量取平均值；采用精密仪器等。</a:t>
            </a:r>
            <a:endParaRPr kumimoji="0" lang="zh-CN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+mn-ea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 txBox="1">
            <a:spLocks noChangeArrowheads="1"/>
          </p:cNvSpPr>
          <p:nvPr/>
        </p:nvSpPr>
        <p:spPr bwMode="auto">
          <a:xfrm>
            <a:off x="3347864" y="2044150"/>
            <a:ext cx="303085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完成课堂</a:t>
            </a:r>
            <a:r>
              <a:rPr kumimoji="1"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8</a:t>
            </a:r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分钟。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55488" y="2136705"/>
            <a:ext cx="6408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教材课后练习题</a:t>
            </a:r>
            <a:r>
              <a:rPr lang="en-US" altLang="zh-CN" sz="3200" dirty="0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+</a:t>
            </a:r>
            <a:r>
              <a:rPr lang="zh-CN" altLang="en-US" sz="3200" dirty="0" smtClean="0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课后</a:t>
            </a:r>
            <a:r>
              <a:rPr lang="zh-CN" altLang="en-US" sz="3200" dirty="0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练习册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131570" y="1363980"/>
            <a:ext cx="699833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smtClean="0"/>
              <a:t>提问：</a:t>
            </a:r>
            <a:endParaRPr lang="en-US" altLang="zh-CN" sz="2800" b="1" smtClean="0"/>
          </a:p>
          <a:p>
            <a:pPr>
              <a:lnSpc>
                <a:spcPct val="150000"/>
              </a:lnSpc>
            </a:pPr>
            <a:r>
              <a:rPr lang="zh-CN" altLang="en-US" sz="2800" b="1" smtClean="0"/>
              <a:t>       同学们会测量长度吗？你都知道哪些量需要测量？需要什么测量工具呢？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899463" y="1365885"/>
            <a:ext cx="416179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2800" b="1" dirty="0">
                <a:solidFill>
                  <a:schemeClr val="tx1"/>
                </a:solidFill>
                <a:ea typeface="宋体" panose="02010600030101010101" pitchFamily="2" charset="-122"/>
              </a:rPr>
              <a:t>一、长度测量的单位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971600" y="2068754"/>
            <a:ext cx="7778115" cy="18148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2800" b="1" dirty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长度的国际单位：米（</a:t>
            </a:r>
            <a:r>
              <a:rPr lang="en-US" altLang="zh-CN" sz="2800" b="1" dirty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m)</a:t>
            </a:r>
          </a:p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2800" b="1" dirty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其他单位：千米（</a:t>
            </a:r>
            <a:r>
              <a:rPr lang="en-US" altLang="zh-CN" sz="2800" b="1" dirty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km)</a:t>
            </a:r>
            <a:r>
              <a:rPr lang="zh-CN" altLang="en-US" sz="2800" b="1" dirty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、分米</a:t>
            </a:r>
            <a:r>
              <a:rPr lang="en-US" altLang="zh-CN" sz="2800" b="1" dirty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2800" b="1" dirty="0" err="1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dm</a:t>
            </a:r>
            <a:r>
              <a:rPr lang="en-US" altLang="zh-CN" sz="2800" b="1" dirty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zh-CN" altLang="en-US" sz="2800" b="1" dirty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、厘米</a:t>
            </a:r>
            <a:r>
              <a:rPr lang="en-US" altLang="zh-CN" sz="2800" b="1" dirty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(cm)</a:t>
            </a:r>
            <a:r>
              <a:rPr lang="zh-CN" altLang="en-US" sz="2800" b="1" dirty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、</a:t>
            </a:r>
          </a:p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2800" b="1" dirty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毫米</a:t>
            </a:r>
            <a:r>
              <a:rPr lang="en-US" altLang="zh-CN" sz="2800" b="1" dirty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(mm</a:t>
            </a:r>
            <a:r>
              <a:rPr lang="zh-CN" altLang="en-US" sz="2800" b="1" dirty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）、微米</a:t>
            </a:r>
            <a:r>
              <a:rPr lang="en-US" altLang="zh-CN" sz="2800" b="1" dirty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(um)</a:t>
            </a:r>
            <a:r>
              <a:rPr lang="zh-CN" altLang="en-US" sz="2800" b="1" dirty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、纳米</a:t>
            </a:r>
            <a:r>
              <a:rPr lang="en-US" altLang="zh-CN" sz="2800" b="1" dirty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(nm</a:t>
            </a:r>
            <a:r>
              <a:rPr lang="zh-CN" altLang="en-US" sz="2800" b="1" dirty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）等。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 autoUpdateAnimBg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539750" y="2792095"/>
            <a:ext cx="6840562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0" fontAlgn="base" hangingPunct="0">
              <a:buFontTx/>
              <a:buNone/>
            </a:pPr>
            <a:r>
              <a:rPr lang="en-US" altLang="zh-CN" sz="2800" b="1" dirty="0">
                <a:solidFill>
                  <a:srgbClr val="0033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1cm</a:t>
            </a:r>
            <a:r>
              <a:rPr lang="zh-CN" altLang="en-US" sz="2800" b="1" dirty="0">
                <a:solidFill>
                  <a:srgbClr val="0033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＝</a:t>
            </a:r>
            <a:r>
              <a:rPr lang="en-US" altLang="zh-CN" sz="2800" b="1" dirty="0">
                <a:solidFill>
                  <a:srgbClr val="0033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0.01m=10</a:t>
            </a:r>
            <a:r>
              <a:rPr lang="en-US" altLang="zh-CN" sz="2800" b="1" baseline="30000" dirty="0">
                <a:solidFill>
                  <a:srgbClr val="0033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-2</a:t>
            </a:r>
            <a:r>
              <a:rPr lang="en-US" altLang="zh-CN" sz="2800" b="1" dirty="0">
                <a:solidFill>
                  <a:srgbClr val="0033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m</a:t>
            </a:r>
            <a:r>
              <a:rPr lang="zh-CN" altLang="en-US" sz="2800" b="1" dirty="0">
                <a:solidFill>
                  <a:srgbClr val="0033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、</a:t>
            </a:r>
            <a:r>
              <a:rPr lang="en-US" altLang="zh-CN" sz="2800" b="1" dirty="0">
                <a:solidFill>
                  <a:srgbClr val="0033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  <a:sym typeface="+mn-ea"/>
              </a:rPr>
              <a:t>1mm</a:t>
            </a:r>
            <a:r>
              <a:rPr lang="zh-CN" altLang="en-US" sz="2800" b="1" dirty="0">
                <a:solidFill>
                  <a:srgbClr val="0033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  <a:sym typeface="+mn-ea"/>
              </a:rPr>
              <a:t>＝</a:t>
            </a:r>
            <a:r>
              <a:rPr lang="en-US" altLang="zh-CN" sz="2800" b="1" dirty="0">
                <a:solidFill>
                  <a:srgbClr val="0033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  <a:sym typeface="+mn-ea"/>
              </a:rPr>
              <a:t>0.001m=10</a:t>
            </a:r>
            <a:r>
              <a:rPr lang="en-US" altLang="zh-CN" sz="2800" b="1" baseline="30000" dirty="0">
                <a:solidFill>
                  <a:srgbClr val="0033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  <a:sym typeface="+mn-ea"/>
              </a:rPr>
              <a:t>-3</a:t>
            </a:r>
            <a:r>
              <a:rPr lang="en-US" altLang="zh-CN" sz="2800" b="1" dirty="0">
                <a:solidFill>
                  <a:srgbClr val="0033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  <a:sym typeface="+mn-ea"/>
              </a:rPr>
              <a:t>m</a:t>
            </a:r>
            <a:endParaRPr lang="zh-CN" altLang="en-US" sz="2800" b="1" dirty="0">
              <a:solidFill>
                <a:srgbClr val="003399"/>
              </a:solidFill>
              <a:latin typeface="Times New Roman" pitchFamily="18" charset="0"/>
              <a:ea typeface="楷体_GB2312" pitchFamily="49" charset="-122"/>
              <a:cs typeface="Times New Roman" pitchFamily="18" charset="0"/>
            </a:endParaRP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539750" y="3534410"/>
            <a:ext cx="8604250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0" fontAlgn="base" hangingPunct="0">
              <a:buFontTx/>
              <a:buNone/>
            </a:pPr>
            <a:r>
              <a:rPr lang="en-US" altLang="zh-CN" sz="2800" b="1" dirty="0">
                <a:solidFill>
                  <a:srgbClr val="0033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1</a:t>
            </a:r>
            <a:r>
              <a:rPr lang="en-US" altLang="zh-CN" sz="28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隶书" panose="02010509060101010101" pitchFamily="49" charset="-122"/>
                <a:cs typeface="Times New Roman" pitchFamily="18" charset="0"/>
                <a:sym typeface="+mn-ea"/>
              </a:rPr>
              <a:t>µ</a:t>
            </a:r>
            <a:r>
              <a:rPr lang="zh-CN" altLang="en-US" sz="2800" b="1" dirty="0">
                <a:solidFill>
                  <a:srgbClr val="0033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m＝</a:t>
            </a:r>
            <a:r>
              <a:rPr lang="en-US" altLang="zh-CN" sz="2800" b="1" dirty="0">
                <a:solidFill>
                  <a:srgbClr val="0033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0.000001m=10</a:t>
            </a:r>
            <a:r>
              <a:rPr lang="en-US" altLang="zh-CN" sz="2800" b="1" baseline="30000" dirty="0">
                <a:solidFill>
                  <a:srgbClr val="0033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-6</a:t>
            </a:r>
            <a:r>
              <a:rPr lang="en-US" altLang="zh-CN" sz="2800" b="1" dirty="0">
                <a:solidFill>
                  <a:srgbClr val="0033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m</a:t>
            </a:r>
            <a:r>
              <a:rPr lang="zh-CN" altLang="en-US" sz="2800" b="1" dirty="0">
                <a:solidFill>
                  <a:srgbClr val="0033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、</a:t>
            </a:r>
            <a:r>
              <a:rPr lang="en-US" altLang="zh-CN" sz="2800" b="1" dirty="0">
                <a:solidFill>
                  <a:srgbClr val="0033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  <a:sym typeface="+mn-ea"/>
              </a:rPr>
              <a:t>1nm</a:t>
            </a:r>
            <a:r>
              <a:rPr lang="zh-CN" altLang="en-US" sz="2800" b="1" dirty="0">
                <a:solidFill>
                  <a:srgbClr val="0033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  <a:sym typeface="+mn-ea"/>
              </a:rPr>
              <a:t>＝</a:t>
            </a:r>
            <a:r>
              <a:rPr lang="en-US" altLang="zh-CN" sz="2800" b="1" dirty="0">
                <a:solidFill>
                  <a:srgbClr val="0033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  <a:sym typeface="+mn-ea"/>
              </a:rPr>
              <a:t>0.000000001m=10</a:t>
            </a:r>
            <a:r>
              <a:rPr lang="en-US" altLang="zh-CN" sz="2800" b="1" baseline="30000" dirty="0">
                <a:solidFill>
                  <a:srgbClr val="0033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  <a:sym typeface="+mn-ea"/>
              </a:rPr>
              <a:t>-9</a:t>
            </a:r>
            <a:r>
              <a:rPr lang="en-US" altLang="zh-CN" sz="2800" b="1" dirty="0">
                <a:solidFill>
                  <a:srgbClr val="0033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  <a:sym typeface="+mn-ea"/>
              </a:rPr>
              <a:t>m</a:t>
            </a:r>
            <a:endParaRPr lang="zh-CN" altLang="en-US" sz="2800" b="1" dirty="0">
              <a:solidFill>
                <a:srgbClr val="003399"/>
              </a:solidFill>
              <a:latin typeface="Times New Roman" pitchFamily="18" charset="0"/>
              <a:ea typeface="楷体_GB2312" pitchFamily="49" charset="-122"/>
              <a:cs typeface="Times New Roman" pitchFamily="18" charset="0"/>
            </a:endParaRPr>
          </a:p>
        </p:txBody>
      </p: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426720" y="1323975"/>
            <a:ext cx="463105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2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常用长度单位之间的换算：</a:t>
            </a:r>
          </a:p>
        </p:txBody>
      </p:sp>
      <p:sp>
        <p:nvSpPr>
          <p:cNvPr id="3" name="Text Box 12"/>
          <p:cNvSpPr txBox="1">
            <a:spLocks noChangeArrowheads="1"/>
          </p:cNvSpPr>
          <p:nvPr/>
        </p:nvSpPr>
        <p:spPr bwMode="auto">
          <a:xfrm>
            <a:off x="539750" y="2053590"/>
            <a:ext cx="667956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2800" b="1" dirty="0">
                <a:solidFill>
                  <a:srgbClr val="0033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  <a:sym typeface="+mn-ea"/>
              </a:rPr>
              <a:t>1km</a:t>
            </a:r>
            <a:r>
              <a:rPr lang="zh-CN" altLang="en-US" sz="2800" b="1" dirty="0">
                <a:solidFill>
                  <a:srgbClr val="0033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  <a:sym typeface="+mn-ea"/>
              </a:rPr>
              <a:t>＝</a:t>
            </a:r>
            <a:r>
              <a:rPr lang="en-US" altLang="zh-CN" sz="2800" b="1" dirty="0">
                <a:solidFill>
                  <a:srgbClr val="0033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  <a:sym typeface="+mn-ea"/>
              </a:rPr>
              <a:t>1000m=10</a:t>
            </a:r>
            <a:r>
              <a:rPr lang="en-US" altLang="zh-CN" sz="2800" b="1" baseline="30000" dirty="0">
                <a:solidFill>
                  <a:srgbClr val="0033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  <a:sym typeface="+mn-ea"/>
              </a:rPr>
              <a:t>3</a:t>
            </a:r>
            <a:r>
              <a:rPr lang="en-US" altLang="zh-CN" sz="2800" b="1" dirty="0">
                <a:solidFill>
                  <a:srgbClr val="0033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  <a:sym typeface="+mn-ea"/>
              </a:rPr>
              <a:t>m</a:t>
            </a:r>
            <a:r>
              <a:rPr lang="zh-CN" altLang="en-US" sz="2800" b="1" dirty="0">
                <a:solidFill>
                  <a:srgbClr val="0033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  <a:sym typeface="+mn-ea"/>
              </a:rPr>
              <a:t>、</a:t>
            </a:r>
            <a:r>
              <a:rPr lang="en-US" altLang="zh-CN" sz="2800" b="1" dirty="0">
                <a:solidFill>
                  <a:srgbClr val="0033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  <a:sym typeface="+mn-ea"/>
              </a:rPr>
              <a:t>1dm</a:t>
            </a:r>
            <a:r>
              <a:rPr lang="zh-CN" altLang="en-US" sz="2800" b="1" dirty="0">
                <a:solidFill>
                  <a:srgbClr val="0033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  <a:sym typeface="+mn-ea"/>
              </a:rPr>
              <a:t>＝</a:t>
            </a:r>
            <a:r>
              <a:rPr lang="en-US" altLang="zh-CN" sz="2800" b="1" dirty="0">
                <a:solidFill>
                  <a:srgbClr val="0033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  <a:sym typeface="+mn-ea"/>
              </a:rPr>
              <a:t>0.1m=10</a:t>
            </a:r>
            <a:r>
              <a:rPr lang="en-US" altLang="zh-CN" sz="2800" b="1" baseline="30000" dirty="0">
                <a:solidFill>
                  <a:srgbClr val="0033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  <a:sym typeface="+mn-ea"/>
              </a:rPr>
              <a:t>-1</a:t>
            </a:r>
            <a:r>
              <a:rPr lang="en-US" altLang="zh-CN" sz="2800" b="1" dirty="0">
                <a:solidFill>
                  <a:srgbClr val="0033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  <a:sym typeface="+mn-ea"/>
              </a:rPr>
              <a:t>m</a:t>
            </a:r>
            <a:endParaRPr lang="zh-CN" alt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75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 autoUpdateAnimBg="0"/>
      <p:bldP spid="13" grpId="0" bldLvl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969010" y="1363345"/>
            <a:ext cx="3130550" cy="521970"/>
          </a:xfrm>
          <a:prstGeom prst="rect">
            <a:avLst/>
          </a:prstGeom>
          <a:noFill/>
          <a:ln w="31750">
            <a:solidFill>
              <a:srgbClr val="0000FF"/>
            </a:solidFill>
            <a:miter lim="800000"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buFontTx/>
              <a:buNone/>
            </a:pPr>
            <a:r>
              <a:rPr lang="zh-CN" altLang="en-US" sz="2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单位换算的格式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904875" y="2139950"/>
            <a:ext cx="382524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500m=_______ </a:t>
            </a:r>
            <a:r>
              <a:rPr lang="en-US" altLang="zh-CN" sz="2800" dirty="0">
                <a:solidFill>
                  <a:schemeClr val="tx1"/>
                </a:solidFill>
                <a:latin typeface="Times New Roman" pitchFamily="18" charset="0"/>
                <a:ea typeface="隶书" panose="02010509060101010101" pitchFamily="49" charset="-122"/>
                <a:cs typeface="Times New Roman" pitchFamily="18" charset="0"/>
              </a:rPr>
              <a:t>µ</a:t>
            </a:r>
            <a:r>
              <a:rPr lang="en-US" altLang="zh-C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857885" y="3523615"/>
            <a:ext cx="704469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500m=</a:t>
            </a:r>
            <a:r>
              <a:rPr lang="en-US" altLang="zh-CN" sz="28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u="sng" baseline="300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altLang="zh-CN" sz="28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500×10</a:t>
            </a:r>
            <a:r>
              <a:rPr lang="en-US" altLang="zh-CN" sz="2800" u="sng" baseline="30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6</a:t>
            </a:r>
            <a:r>
              <a:rPr lang="en-US" altLang="zh-CN" sz="2800" u="sng" dirty="0">
                <a:latin typeface="Times New Roman" pitchFamily="18" charset="0"/>
                <a:cs typeface="Times New Roman" pitchFamily="18" charset="0"/>
                <a:sym typeface="+mn-ea"/>
              </a:rPr>
              <a:t>  </a:t>
            </a:r>
            <a:r>
              <a:rPr lang="en-US" altLang="zh-CN" sz="2800" dirty="0">
                <a:solidFill>
                  <a:schemeClr val="tx1"/>
                </a:solidFill>
                <a:latin typeface="Times New Roman" pitchFamily="18" charset="0"/>
                <a:ea typeface="隶书" panose="02010509060101010101" pitchFamily="49" charset="-122"/>
                <a:cs typeface="Times New Roman" pitchFamily="18" charset="0"/>
              </a:rPr>
              <a:t>µ</a:t>
            </a:r>
            <a:r>
              <a:rPr lang="en-US" altLang="zh-C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m=</a:t>
            </a:r>
            <a:r>
              <a:rPr lang="en-US" altLang="zh-CN" sz="28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u="sng" dirty="0">
                <a:latin typeface="Times New Roman" pitchFamily="18" charset="0"/>
                <a:cs typeface="Times New Roman" pitchFamily="18" charset="0"/>
                <a:sym typeface="+mn-ea"/>
              </a:rPr>
              <a:t> 5×10</a:t>
            </a:r>
            <a:r>
              <a:rPr lang="en-US" altLang="zh-CN" sz="2800" u="sng" baseline="30000" dirty="0">
                <a:latin typeface="Times New Roman" pitchFamily="18" charset="0"/>
                <a:cs typeface="Times New Roman" pitchFamily="18" charset="0"/>
                <a:sym typeface="+mn-ea"/>
              </a:rPr>
              <a:t>8</a:t>
            </a:r>
            <a:r>
              <a:rPr lang="en-US" altLang="zh-CN" sz="2800" u="sng" dirty="0">
                <a:latin typeface="Times New Roman" pitchFamily="18" charset="0"/>
                <a:cs typeface="Times New Roman" pitchFamily="18" charset="0"/>
                <a:sym typeface="+mn-ea"/>
              </a:rPr>
              <a:t>  </a:t>
            </a:r>
            <a:r>
              <a:rPr lang="en-US" altLang="zh-CN" sz="2800" dirty="0">
                <a:solidFill>
                  <a:schemeClr val="tx1"/>
                </a:solidFill>
                <a:latin typeface="Times New Roman" pitchFamily="18" charset="0"/>
                <a:ea typeface="隶书" panose="02010509060101010101" pitchFamily="49" charset="-122"/>
                <a:cs typeface="Times New Roman" pitchFamily="18" charset="0"/>
              </a:rPr>
              <a:t>µ</a:t>
            </a:r>
            <a:r>
              <a:rPr lang="en-US" altLang="zh-C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904875" y="2819400"/>
            <a:ext cx="396176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42cm=_______ nm</a:t>
            </a: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815340" y="4177665"/>
            <a:ext cx="602805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42cm=</a:t>
            </a:r>
            <a:r>
              <a:rPr lang="en-US" altLang="zh-CN" sz="2800" u="sng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u="sng" baseline="30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u="sng">
                <a:latin typeface="Times New Roman" pitchFamily="18" charset="0"/>
                <a:cs typeface="Times New Roman" pitchFamily="18" charset="0"/>
                <a:sym typeface="+mn-ea"/>
              </a:rPr>
              <a:t>42×10</a:t>
            </a:r>
            <a:r>
              <a:rPr lang="en-US" altLang="zh-CN" sz="2800" u="sng" baseline="30000">
                <a:latin typeface="Times New Roman" pitchFamily="18" charset="0"/>
                <a:cs typeface="Times New Roman" pitchFamily="18" charset="0"/>
                <a:sym typeface="+mn-ea"/>
              </a:rPr>
              <a:t>7</a:t>
            </a:r>
            <a:r>
              <a:rPr lang="en-US" altLang="zh-CN" sz="2800" u="sng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altLang="zh-CN" sz="2800" u="sng" baseline="30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nm=</a:t>
            </a:r>
            <a:r>
              <a:rPr lang="en-US" altLang="zh-CN" sz="2800" u="sng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u="sng">
                <a:latin typeface="Times New Roman" pitchFamily="18" charset="0"/>
                <a:cs typeface="Times New Roman" pitchFamily="18" charset="0"/>
                <a:sym typeface="+mn-ea"/>
              </a:rPr>
              <a:t>4.2×10</a:t>
            </a:r>
            <a:r>
              <a:rPr lang="en-US" altLang="zh-CN" sz="2800" u="sng" baseline="30000">
                <a:latin typeface="Times New Roman" pitchFamily="18" charset="0"/>
                <a:cs typeface="Times New Roman" pitchFamily="18" charset="0"/>
                <a:sym typeface="+mn-ea"/>
              </a:rPr>
              <a:t>8</a:t>
            </a:r>
            <a:r>
              <a:rPr lang="en-US" altLang="zh-CN" sz="2800" u="sng" baseline="30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 autoUpdateAnimBg="0"/>
      <p:bldP spid="10" grpId="0" bldLvl="0" animBg="1" autoUpdateAnimBg="0"/>
      <p:bldP spid="11" grpId="0" bldLvl="0" animBg="1" autoUpdateAnimBg="0"/>
      <p:bldP spid="12" grpId="0" bldLvl="0" animBg="1" autoUpdateAnimBg="0"/>
      <p:bldP spid="13" grpId="0" bldLvl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1043608" y="2355726"/>
            <a:ext cx="5072380" cy="7067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2800" b="1" dirty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sz="2800" b="1" dirty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长度测量是最基本的测量。</a:t>
            </a:r>
            <a:r>
              <a:rPr lang="zh-CN" altLang="en-US" sz="4000" b="0" dirty="0">
                <a:solidFill>
                  <a:schemeClr val="folHlink"/>
                </a:solidFill>
                <a:latin typeface="Tahoma" panose="020B0604030504040204" pitchFamily="34" charset="0"/>
                <a:ea typeface="宋体" panose="02010600030101010101" pitchFamily="2" charset="-122"/>
              </a:rPr>
              <a:t> 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966138" y="1523876"/>
            <a:ext cx="670306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2800" b="1" dirty="0">
                <a:solidFill>
                  <a:schemeClr val="tx1"/>
                </a:solidFill>
                <a:ea typeface="宋体" panose="02010600030101010101" pitchFamily="2" charset="-122"/>
              </a:rPr>
              <a:t>二、长度测量：</a:t>
            </a:r>
            <a:r>
              <a:rPr lang="zh-CN" altLang="en-US" sz="2800" b="1" dirty="0">
                <a:sym typeface="+mn-ea"/>
              </a:rPr>
              <a:t>迈开科学测量的第一步</a:t>
            </a:r>
            <a:endParaRPr lang="zh-CN" altLang="en-US" sz="2800" b="1" dirty="0">
              <a:solidFill>
                <a:schemeClr val="tx1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 bldLvl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590581" y="1500180"/>
            <a:ext cx="5801360" cy="7067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lang="zh-CN" altLang="en-US" sz="2800" b="1" dirty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en-US" altLang="zh-CN" sz="2800" b="1" dirty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刻度尺</a:t>
            </a:r>
            <a:r>
              <a:rPr lang="zh-CN" altLang="en-US" sz="2800" b="1" dirty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是测量长度的基本工具。</a:t>
            </a:r>
            <a:r>
              <a:rPr lang="zh-CN" altLang="en-US" sz="4000" dirty="0">
                <a:solidFill>
                  <a:schemeClr val="folHlink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</a:t>
            </a:r>
          </a:p>
        </p:txBody>
      </p:sp>
      <p:pic>
        <p:nvPicPr>
          <p:cNvPr id="10" name="Picture 4" descr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0550" y="2368550"/>
            <a:ext cx="7686675" cy="1757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2360345" y="2355726"/>
            <a:ext cx="6400800" cy="136915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lnSpc>
                <a:spcPct val="150000"/>
              </a:lnSpc>
              <a:buFontTx/>
              <a:buNone/>
            </a:pPr>
            <a:r>
              <a:rPr lang="zh-CN" altLang="en-US" sz="3000" dirty="0">
                <a:solidFill>
                  <a:schemeClr val="tx1"/>
                </a:solidFill>
                <a:latin typeface="黑体" panose="02010609060101010101" pitchFamily="49" charset="-122"/>
              </a:rPr>
              <a:t>认清刻度尺的</a:t>
            </a:r>
            <a:r>
              <a:rPr lang="zh-CN" altLang="en-US" sz="3000" dirty="0">
                <a:solidFill>
                  <a:srgbClr val="FF3300"/>
                </a:solidFill>
                <a:latin typeface="黑体" panose="02010609060101010101" pitchFamily="49" charset="-122"/>
              </a:rPr>
              <a:t>单位</a:t>
            </a:r>
            <a:r>
              <a:rPr lang="zh-CN" altLang="en-US" sz="3000" dirty="0">
                <a:solidFill>
                  <a:schemeClr val="tx1"/>
                </a:solidFill>
                <a:latin typeface="黑体" panose="02010609060101010101" pitchFamily="49" charset="-122"/>
              </a:rPr>
              <a:t>、</a:t>
            </a:r>
            <a:r>
              <a:rPr lang="zh-CN" altLang="en-US" sz="3000" dirty="0">
                <a:solidFill>
                  <a:srgbClr val="FF3300"/>
                </a:solidFill>
                <a:latin typeface="黑体" panose="02010609060101010101" pitchFamily="49" charset="-122"/>
              </a:rPr>
              <a:t>零刻度线</a:t>
            </a:r>
            <a:r>
              <a:rPr lang="zh-CN" altLang="en-US" sz="3000" dirty="0">
                <a:solidFill>
                  <a:schemeClr val="tx1"/>
                </a:solidFill>
                <a:latin typeface="黑体" panose="02010609060101010101" pitchFamily="49" charset="-122"/>
              </a:rPr>
              <a:t>的位置、</a:t>
            </a:r>
            <a:r>
              <a:rPr lang="zh-CN" altLang="en-US" sz="3000" dirty="0">
                <a:solidFill>
                  <a:srgbClr val="FF3300"/>
                </a:solidFill>
                <a:latin typeface="黑体" panose="02010609060101010101" pitchFamily="49" charset="-122"/>
              </a:rPr>
              <a:t>量程</a:t>
            </a:r>
            <a:r>
              <a:rPr lang="zh-CN" altLang="en-US" sz="3000" dirty="0">
                <a:solidFill>
                  <a:schemeClr val="tx1"/>
                </a:solidFill>
                <a:latin typeface="黑体" panose="02010609060101010101" pitchFamily="49" charset="-122"/>
              </a:rPr>
              <a:t>、</a:t>
            </a:r>
            <a:r>
              <a:rPr lang="zh-CN" altLang="en-US" sz="3000" dirty="0">
                <a:solidFill>
                  <a:srgbClr val="FF3300"/>
                </a:solidFill>
                <a:latin typeface="黑体" panose="02010609060101010101" pitchFamily="49" charset="-122"/>
              </a:rPr>
              <a:t>分度值</a:t>
            </a:r>
            <a:r>
              <a:rPr lang="zh-CN" altLang="en-US" sz="3000" dirty="0">
                <a:solidFill>
                  <a:schemeClr val="tx1"/>
                </a:solidFill>
                <a:latin typeface="黑体" panose="02010609060101010101" pitchFamily="49" charset="-122"/>
              </a:rPr>
              <a:t>。</a:t>
            </a:r>
            <a:endParaRPr lang="zh-CN" altLang="en-US" sz="3000" b="0" dirty="0">
              <a:solidFill>
                <a:schemeClr val="tx1"/>
              </a:solidFill>
              <a:latin typeface="黑体" panose="02010609060101010101" pitchFamily="49" charset="-122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971600" y="2499742"/>
            <a:ext cx="1388745" cy="646331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 fontAlgn="base">
              <a:buFontTx/>
              <a:buNone/>
            </a:pPr>
            <a:r>
              <a:rPr lang="zh-CN" altLang="en-US" sz="3600" dirty="0">
                <a:solidFill>
                  <a:schemeClr val="bg1"/>
                </a:solidFill>
                <a:latin typeface="黑体" panose="02010609060101010101" pitchFamily="49" charset="-122"/>
              </a:rPr>
              <a:t>会认</a:t>
            </a:r>
            <a:r>
              <a:rPr lang="en-US" altLang="zh-CN" sz="3600" dirty="0">
                <a:solidFill>
                  <a:schemeClr val="bg1"/>
                </a:solidFill>
                <a:latin typeface="黑体" panose="02010609060101010101" pitchFamily="49" charset="-122"/>
              </a:rPr>
              <a:t>: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590550" y="1495425"/>
            <a:ext cx="337820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2800" b="1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3.正确使用刻度尺</a:t>
            </a:r>
            <a:endParaRPr lang="zh-CN" altLang="en-US" sz="4000" b="0">
              <a:solidFill>
                <a:schemeClr val="tx1"/>
              </a:solidFill>
              <a:latin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 autoUpdateAnimBg="0"/>
      <p:bldP spid="10" grpId="0" bldLvl="0" animBg="1" autoUpdateAnimBg="0"/>
      <p:bldP spid="11" grpId="0" bldLvl="0" animBg="1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739</Words>
  <PresentationFormat>全屏显示(16:9)</PresentationFormat>
  <Paragraphs>83</Paragraphs>
  <Slides>26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37" baseType="lpstr">
      <vt:lpstr>Arial</vt:lpstr>
      <vt:lpstr>宋体</vt:lpstr>
      <vt:lpstr>Times New Roman</vt:lpstr>
      <vt:lpstr>Wingdings</vt:lpstr>
      <vt:lpstr>Tahoma</vt:lpstr>
      <vt:lpstr>隶书</vt:lpstr>
      <vt:lpstr>Calibri</vt:lpstr>
      <vt:lpstr>楷体</vt:lpstr>
      <vt:lpstr>楷体_GB2312</vt:lpstr>
      <vt:lpstr>黑体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2018-11-06T06:39:00Z</dcterms:created>
  <dcterms:modified xsi:type="dcterms:W3CDTF">2024-07-11T01:29:55Z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2052-10.8.2.6543</vt:lpwstr>
  </property>
  <property fmtid="{D5CDD505-2E9C-101B-9397-08002B2CF9AE}" pid="3" name="ICV">
    <vt:lpwstr>1AFB7E288E33485F9E9C6F34A9AA9906_13</vt:lpwstr>
  </property>
</Properties>
</file>