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2"/>
  </p:notesMasterIdLst>
  <p:handoutMasterIdLst>
    <p:handoutMasterId r:id="rId23"/>
  </p:handoutMasterIdLst>
  <p:sldIdLst>
    <p:sldId id="559" r:id="rId2"/>
    <p:sldId id="560" r:id="rId3"/>
    <p:sldId id="561" r:id="rId4"/>
    <p:sldId id="577" r:id="rId5"/>
    <p:sldId id="562" r:id="rId6"/>
    <p:sldId id="564" r:id="rId7"/>
    <p:sldId id="565" r:id="rId8"/>
    <p:sldId id="566" r:id="rId9"/>
    <p:sldId id="567" r:id="rId10"/>
    <p:sldId id="568" r:id="rId11"/>
    <p:sldId id="578" r:id="rId12"/>
    <p:sldId id="563" r:id="rId13"/>
    <p:sldId id="569" r:id="rId14"/>
    <p:sldId id="570" r:id="rId15"/>
    <p:sldId id="571" r:id="rId16"/>
    <p:sldId id="572" r:id="rId17"/>
    <p:sldId id="573" r:id="rId18"/>
    <p:sldId id="574" r:id="rId19"/>
    <p:sldId id="575" r:id="rId20"/>
    <p:sldId id="576" r:id="rId21"/>
  </p:sldIdLst>
  <p:sldSz cx="9144000" cy="5143500" type="screen16x9"/>
  <p:notesSz cx="6858000" cy="9144000"/>
  <p:embeddedFontLst>
    <p:embeddedFont>
      <p:font typeface="华文新魏" pitchFamily="2" charset="-122"/>
      <p:regular r:id="rId24"/>
    </p:embeddedFont>
    <p:embeddedFont>
      <p:font typeface="Calibri" pitchFamily="34" charset="0"/>
      <p:regular r:id="rId25"/>
      <p:bold r:id="rId26"/>
      <p:italic r:id="rId27"/>
      <p:boldItalic r:id="rId28"/>
    </p:embeddedFont>
    <p:embeddedFont>
      <p:font typeface="楷体" pitchFamily="49" charset="-122"/>
      <p:regular r:id="rId29"/>
    </p:embeddedFont>
    <p:embeddedFont>
      <p:font typeface="黑体" pitchFamily="49" charset="-122"/>
      <p:regular r:id="rId30"/>
    </p:embeddedFont>
  </p:embeddedFontLst>
  <p:defaultTextStyle>
    <a:defPPr>
      <a:defRPr lang="zh-CN"/>
    </a:defPPr>
    <a:lvl1pPr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buFont typeface="Arial" panose="020B0604020202020204" pitchFamily="34" charset="0"/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9F00"/>
    <a:srgbClr val="E6A774"/>
    <a:srgbClr val="D56D00"/>
    <a:srgbClr val="00A48D"/>
    <a:srgbClr val="000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17" autoAdjust="0"/>
    <p:restoredTop sz="95062" autoAdjust="0"/>
  </p:normalViewPr>
  <p:slideViewPr>
    <p:cSldViewPr showGuides="1">
      <p:cViewPr varScale="1">
        <p:scale>
          <a:sx n="140" d="100"/>
          <a:sy n="140" d="100"/>
        </p:scale>
        <p:origin x="-900" y="-90"/>
      </p:cViewPr>
      <p:guideLst>
        <p:guide orient="horz" pos="1581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2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28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4.fntdata"/><Relationship Id="rId30" Type="http://schemas.openxmlformats.org/officeDocument/2006/relationships/font" Target="fonts/font7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>
              <a:defRPr/>
            </a:pPr>
            <a:fld id="{18006E18-4BEF-4595-B3B6-2ABF2F04905E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14095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normAutofit/>
          </a:bodyPr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buFontTx/>
              <a:buNone/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>
              <a:defRPr sz="1200"/>
            </a:lvl1pPr>
          </a:lstStyle>
          <a:p>
            <a:pPr>
              <a:defRPr/>
            </a:pPr>
            <a:fld id="{395A52D7-8F67-41F0-A534-CB8A9A4DB925}" type="slidenum">
              <a:rPr lang="zh-CN" altLang="en-US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6586854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4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0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7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1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7" Type="http://schemas.openxmlformats.org/officeDocument/2006/relationships/image" Target="../media/image2.png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16.xml"/><Relationship Id="rId4" Type="http://schemas.openxmlformats.org/officeDocument/2006/relationships/tags" Target="../tags/tag15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0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tags" Target="../tags/tag21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4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tags" Target="../tags/tag27.xml"/><Relationship Id="rId2" Type="http://schemas.openxmlformats.org/officeDocument/2006/relationships/tags" Target="../tags/tag26.xml"/><Relationship Id="rId1" Type="http://schemas.openxmlformats.org/officeDocument/2006/relationships/tags" Target="../tags/tag25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28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2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tags" Target="../tags/tag33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3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图片 7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395" y="195580"/>
            <a:ext cx="1283909" cy="5200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回顾复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回顾复习</a:t>
            </a:r>
            <a:endParaRPr lang="zh-CN" altLang="en-US" sz="28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课后作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>
          <a:blip r:embed="rId2"/>
          <a:srcRect t="17556" b="14741"/>
          <a:stretch>
            <a:fillRect/>
          </a:stretch>
        </p:blipFill>
        <p:spPr>
          <a:xfrm>
            <a:off x="565150" y="249649"/>
            <a:ext cx="8013065" cy="469836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 userDrawn="1"/>
        </p:nvPicPr>
        <p:blipFill>
          <a:blip r:embed="rId3" cstate="print">
            <a:lum contrast="-12000"/>
          </a:blip>
          <a:srcRect t="40148" b="36667"/>
          <a:stretch>
            <a:fillRect/>
          </a:stretch>
        </p:blipFill>
        <p:spPr>
          <a:xfrm>
            <a:off x="2048828" y="915034"/>
            <a:ext cx="5046344" cy="864627"/>
          </a:xfrm>
          <a:prstGeom prst="rect">
            <a:avLst/>
          </a:prstGeom>
        </p:spPr>
      </p:pic>
      <p:sp>
        <p:nvSpPr>
          <p:cNvPr id="4" name="TextBox 3"/>
          <p:cNvSpPr txBox="1"/>
          <p:nvPr userDrawn="1"/>
        </p:nvSpPr>
        <p:spPr>
          <a:xfrm>
            <a:off x="3347546" y="999563"/>
            <a:ext cx="24482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b="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课后作业</a:t>
            </a:r>
            <a:endParaRPr lang="zh-CN" altLang="en-US" sz="3200" b="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学习目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学习目标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思维导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思维导图</a:t>
            </a:r>
            <a:endParaRPr lang="zh-CN" altLang="en-US" sz="28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学生活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图片 7" descr="qicai作业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7" cstate="print"/>
          <a:stretch>
            <a:fillRect/>
          </a:stretch>
        </p:blipFill>
        <p:spPr>
          <a:xfrm>
            <a:off x="7595870" y="251485"/>
            <a:ext cx="1330960" cy="520065"/>
          </a:xfrm>
          <a:prstGeom prst="rect">
            <a:avLst/>
          </a:prstGeom>
        </p:spPr>
      </p:pic>
      <p:sp>
        <p:nvSpPr>
          <p:cNvPr id="4" name="菱形 3"/>
          <p:cNvSpPr/>
          <p:nvPr userDrawn="1">
            <p:custDataLst>
              <p:tags r:id="rId3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4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5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学生活动</a:t>
            </a:r>
            <a:endParaRPr lang="zh-CN" altLang="en-US" sz="28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课堂例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课堂例题</a:t>
            </a:r>
            <a:endParaRPr lang="zh-CN" altLang="en-US" sz="28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新课教学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新课教学</a:t>
            </a:r>
            <a:endParaRPr lang="zh-CN" altLang="en-US" sz="28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入新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导入新课</a:t>
            </a:r>
            <a:endParaRPr lang="zh-CN" altLang="en-US" sz="28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课堂小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课堂小结</a:t>
            </a:r>
            <a:endParaRPr lang="zh-CN" altLang="en-US" sz="28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当堂训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直接连接符 6"/>
          <p:cNvCxnSpPr/>
          <p:nvPr userDrawn="1">
            <p:custDataLst>
              <p:tags r:id="rId1"/>
            </p:custDataLst>
          </p:nvPr>
        </p:nvCxnSpPr>
        <p:spPr>
          <a:xfrm>
            <a:off x="0" y="843280"/>
            <a:ext cx="9144000" cy="0"/>
          </a:xfrm>
          <a:prstGeom prst="line">
            <a:avLst/>
          </a:prstGeom>
          <a:ln w="44450">
            <a:solidFill>
              <a:srgbClr val="E0F1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菱形 3"/>
          <p:cNvSpPr/>
          <p:nvPr userDrawn="1">
            <p:custDataLst>
              <p:tags r:id="rId2"/>
            </p:custDataLst>
          </p:nvPr>
        </p:nvSpPr>
        <p:spPr>
          <a:xfrm>
            <a:off x="391159" y="280034"/>
            <a:ext cx="360000" cy="360000"/>
          </a:xfrm>
          <a:prstGeom prst="diamond">
            <a:avLst/>
          </a:prstGeom>
          <a:solidFill>
            <a:srgbClr val="009FB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kumimoji="1" lang="zh-CN" altLang="en-US">
              <a:ln>
                <a:solidFill>
                  <a:srgbClr val="E6A774"/>
                </a:solidFill>
              </a:ln>
              <a:solidFill>
                <a:srgbClr val="E6A774"/>
              </a:solidFill>
            </a:endParaRPr>
          </a:p>
        </p:txBody>
      </p:sp>
      <p:cxnSp>
        <p:nvCxnSpPr>
          <p:cNvPr id="5" name="直接连接符 4"/>
          <p:cNvCxnSpPr/>
          <p:nvPr userDrawn="1">
            <p:custDataLst>
              <p:tags r:id="rId3"/>
            </p:custDataLst>
          </p:nvPr>
        </p:nvCxnSpPr>
        <p:spPr>
          <a:xfrm>
            <a:off x="388620" y="648970"/>
            <a:ext cx="1951132" cy="0"/>
          </a:xfrm>
          <a:prstGeom prst="line">
            <a:avLst/>
          </a:prstGeom>
          <a:ln w="25400">
            <a:solidFill>
              <a:srgbClr val="009FB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23"/>
          <p:cNvSpPr txBox="1"/>
          <p:nvPr userDrawn="1">
            <p:custDataLst>
              <p:tags r:id="rId4"/>
            </p:custDataLst>
          </p:nvPr>
        </p:nvSpPr>
        <p:spPr>
          <a:xfrm>
            <a:off x="775669" y="173990"/>
            <a:ext cx="16052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当堂训练</a:t>
            </a:r>
            <a:endParaRPr lang="zh-CN" altLang="en-US" sz="2800" dirty="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9395" y="195580"/>
            <a:ext cx="1283909" cy="520065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mysite.shisu.edu.cn/chenyanjie/new_page_4.htm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eg"/><Relationship Id="rId4" Type="http://schemas.openxmlformats.org/officeDocument/2006/relationships/hyperlink" Target="http://gxj.ntzx.cn/photo.htm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1475656" y="1491630"/>
            <a:ext cx="7143800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dirty="0" smtClean="0">
                <a:latin typeface="+mj-ea"/>
                <a:ea typeface="+mj-ea"/>
              </a:rPr>
              <a:t>第</a:t>
            </a:r>
            <a:r>
              <a:rPr lang="en-US" altLang="zh-CN" sz="4400" dirty="0" smtClean="0">
                <a:latin typeface="+mj-ea"/>
                <a:ea typeface="+mj-ea"/>
              </a:rPr>
              <a:t>2</a:t>
            </a:r>
            <a:r>
              <a:rPr lang="zh-CN" altLang="en-US" sz="4400" dirty="0" smtClean="0">
                <a:latin typeface="+mj-ea"/>
                <a:ea typeface="+mj-ea"/>
              </a:rPr>
              <a:t>章 运动与能量</a:t>
            </a:r>
            <a:endParaRPr lang="en-US" altLang="zh-CN" sz="4400" dirty="0" smtClean="0">
              <a:latin typeface="+mj-ea"/>
              <a:ea typeface="+mj-ea"/>
            </a:endParaRPr>
          </a:p>
          <a:p>
            <a:pPr algn="ctr"/>
            <a:endParaRPr lang="zh-CN" altLang="en-US" sz="4000" dirty="0" smtClean="0">
              <a:latin typeface="+mj-ea"/>
              <a:ea typeface="+mj-ea"/>
            </a:endParaRPr>
          </a:p>
          <a:p>
            <a:pPr algn="ctr"/>
            <a:r>
              <a:rPr lang="zh-CN" altLang="en-US" sz="4000" dirty="0" smtClean="0">
                <a:solidFill>
                  <a:srgbClr val="FF0000"/>
                </a:solidFill>
                <a:latin typeface="+mj-ea"/>
                <a:ea typeface="+mj-ea"/>
              </a:rPr>
              <a:t>第</a:t>
            </a:r>
            <a:r>
              <a:rPr lang="en-US" altLang="zh-CN" sz="4000" dirty="0" smtClean="0">
                <a:solidFill>
                  <a:srgbClr val="FF0000"/>
                </a:solidFill>
                <a:latin typeface="+mj-ea"/>
                <a:ea typeface="+mj-ea"/>
              </a:rPr>
              <a:t>1</a:t>
            </a:r>
            <a:r>
              <a:rPr lang="zh-CN" altLang="en-US" sz="4000" dirty="0" smtClean="0">
                <a:solidFill>
                  <a:srgbClr val="FF0000"/>
                </a:solidFill>
                <a:latin typeface="+mj-ea"/>
                <a:ea typeface="+mj-ea"/>
              </a:rPr>
              <a:t>节 认识运动</a:t>
            </a:r>
            <a:endParaRPr lang="en-US" altLang="zh-CN" sz="4000" dirty="0">
              <a:solidFill>
                <a:srgbClr val="FF0000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9"/>
          <p:cNvSpPr>
            <a:spLocks noChangeArrowheads="1"/>
          </p:cNvSpPr>
          <p:nvPr/>
        </p:nvSpPr>
        <p:spPr bwMode="auto">
          <a:xfrm>
            <a:off x="946383" y="1275606"/>
            <a:ext cx="3423285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pPr fontAlgn="base">
              <a:buFontTx/>
              <a:buNone/>
            </a:pPr>
            <a:r>
              <a:rPr lang="en-US" altLang="zh-CN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2 .</a:t>
            </a:r>
            <a:r>
              <a:rPr lang="zh-CN" alt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机械运动的例子：</a:t>
            </a:r>
          </a:p>
        </p:txBody>
      </p:sp>
      <p:sp>
        <p:nvSpPr>
          <p:cNvPr id="11" name="Text Box 12"/>
          <p:cNvSpPr txBox="1">
            <a:spLocks noChangeArrowheads="1"/>
          </p:cNvSpPr>
          <p:nvPr/>
        </p:nvSpPr>
        <p:spPr bwMode="auto">
          <a:xfrm>
            <a:off x="1368659" y="1923678"/>
            <a:ext cx="3505200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zh-CN" altLang="en-US"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汽车在道路上行驶</a:t>
            </a:r>
          </a:p>
        </p:txBody>
      </p:sp>
      <p:sp>
        <p:nvSpPr>
          <p:cNvPr id="12" name="Text Box 14"/>
          <p:cNvSpPr txBox="1">
            <a:spLocks noChangeArrowheads="1"/>
          </p:cNvSpPr>
          <p:nvPr/>
        </p:nvSpPr>
        <p:spPr bwMode="auto">
          <a:xfrm>
            <a:off x="4900529" y="1923678"/>
            <a:ext cx="3581400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zh-CN" altLang="en-US"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骏马在草原上奔驰</a:t>
            </a:r>
            <a:endParaRPr lang="zh-CN" altLang="en-US" sz="2800" b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1368659" y="2495178"/>
            <a:ext cx="2819400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zh-CN" altLang="en-US"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流星划过天空</a:t>
            </a:r>
          </a:p>
        </p:txBody>
      </p:sp>
      <p:sp>
        <p:nvSpPr>
          <p:cNvPr id="14" name="Text Box 16"/>
          <p:cNvSpPr txBox="1">
            <a:spLocks noChangeArrowheads="1"/>
          </p:cNvSpPr>
          <p:nvPr/>
        </p:nvSpPr>
        <p:spPr bwMode="auto">
          <a:xfrm>
            <a:off x="4900529" y="2495178"/>
            <a:ext cx="2743200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zh-CN" altLang="en-US"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树叶纷纷飘落</a:t>
            </a:r>
            <a:endParaRPr lang="zh-CN" altLang="en-US" sz="2800" b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 Box 17"/>
          <p:cNvSpPr txBox="1">
            <a:spLocks noChangeArrowheads="1"/>
          </p:cNvSpPr>
          <p:nvPr/>
        </p:nvSpPr>
        <p:spPr bwMode="auto">
          <a:xfrm>
            <a:off x="4900529" y="3018418"/>
            <a:ext cx="2362200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zh-CN" altLang="en-US"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日出  日落</a:t>
            </a:r>
            <a:endParaRPr lang="zh-CN" altLang="en-US" sz="2800" b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 Box 18"/>
          <p:cNvSpPr txBox="1">
            <a:spLocks noChangeArrowheads="1"/>
          </p:cNvSpPr>
          <p:nvPr/>
        </p:nvSpPr>
        <p:spPr bwMode="auto">
          <a:xfrm>
            <a:off x="1368659" y="3066678"/>
            <a:ext cx="3124200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zh-CN" altLang="en-US"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河水不停的流动</a:t>
            </a:r>
            <a:endParaRPr lang="zh-CN" altLang="en-US" sz="2800" b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animBg="1"/>
      <p:bldP spid="11" grpId="0" bldLvl="0" animBg="1"/>
      <p:bldP spid="12" grpId="0" bldLvl="0" animBg="1"/>
      <p:bldP spid="13" grpId="0" bldLvl="0" animBg="1"/>
      <p:bldP spid="14" grpId="0" bldLvl="0" animBg="1"/>
      <p:bldP spid="15" grpId="0" bldLvl="0" animBg="1"/>
      <p:bldP spid="16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ChangeArrowheads="1"/>
          </p:cNvSpPr>
          <p:nvPr/>
        </p:nvSpPr>
        <p:spPr bwMode="auto">
          <a:xfrm>
            <a:off x="736927" y="1347614"/>
            <a:ext cx="8147050" cy="194950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anchor="ctr">
            <a:spAutoFit/>
          </a:bodyPr>
          <a:lstStyle/>
          <a:p>
            <a:pPr eaLnBrk="1" latinLnBrk="0" hangingPunct="1">
              <a:lnSpc>
                <a:spcPct val="150000"/>
              </a:lnSpc>
              <a:buFontTx/>
              <a:buNone/>
            </a:pPr>
            <a:r>
              <a:rPr lang="en-US" altLang="zh-CN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zh-CN" alt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机械运动是我们生活中最常见、与我们生活联系最密切的运动。衣、食、住、行、生产、生活、工作处处都离不开机械运动。</a:t>
            </a:r>
          </a:p>
        </p:txBody>
      </p:sp>
    </p:spTree>
    <p:extLst>
      <p:ext uri="{BB962C8B-B14F-4D97-AF65-F5344CB8AC3E}">
        <p14:creationId xmlns:p14="http://schemas.microsoft.com/office/powerpoint/2010/main" val="1705449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941704" y="1131590"/>
            <a:ext cx="2766199" cy="5847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anchor="ctr">
            <a:spAutoFit/>
          </a:bodyPr>
          <a:lstStyle/>
          <a:p>
            <a:pPr fontAlgn="base">
              <a:buFontTx/>
              <a:buNone/>
            </a:pPr>
            <a:r>
              <a:rPr lang="zh-CN" altLang="en-US" sz="3200" b="1" dirty="0">
                <a:solidFill>
                  <a:schemeClr val="tx1"/>
                </a:solidFill>
                <a:ea typeface="宋体" panose="02010600030101010101" pitchFamily="2" charset="-122"/>
              </a:rPr>
              <a:t>运动的足球</a:t>
            </a:r>
          </a:p>
        </p:txBody>
      </p:sp>
      <p:pic>
        <p:nvPicPr>
          <p:cNvPr id="4" name="图片 3" descr="3bebf453c99d4abbbd0db14cf29fcca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43808" y="1923678"/>
            <a:ext cx="4304665" cy="24257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762000" y="1327824"/>
            <a:ext cx="3041015" cy="5835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pPr fontAlgn="base">
              <a:buFontTx/>
              <a:buNone/>
            </a:pPr>
            <a:r>
              <a:rPr lang="zh-CN" altLang="en-US" sz="3200" b="1">
                <a:solidFill>
                  <a:schemeClr val="tx1"/>
                </a:solidFill>
                <a:ea typeface="宋体" panose="02010600030101010101" pitchFamily="2" charset="-122"/>
              </a:rPr>
              <a:t>微观世界的运动</a:t>
            </a: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762000" y="2864485"/>
            <a:ext cx="4459605" cy="5835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buFontTx/>
              <a:buNone/>
            </a:pPr>
            <a:r>
              <a:rPr lang="en-US" altLang="zh-CN" sz="3200">
                <a:solidFill>
                  <a:srgbClr val="FF3300"/>
                </a:solidFill>
                <a:latin typeface="黑体" panose="02010609060101010101" pitchFamily="49" charset="-122"/>
              </a:rPr>
              <a:t>1.</a:t>
            </a:r>
            <a:r>
              <a:rPr lang="zh-CN" altLang="en-US" sz="3200">
                <a:solidFill>
                  <a:srgbClr val="FF3300"/>
                </a:solidFill>
                <a:latin typeface="黑体" panose="02010609060101010101" pitchFamily="49" charset="-122"/>
              </a:rPr>
              <a:t>物质是由分子构成的。</a:t>
            </a:r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675005" y="3570605"/>
            <a:ext cx="6205220" cy="5835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buFontTx/>
              <a:buNone/>
            </a:pPr>
            <a:r>
              <a:rPr lang="en-US" altLang="zh-CN" sz="3200">
                <a:solidFill>
                  <a:srgbClr val="FF3300"/>
                </a:solidFill>
                <a:ea typeface="宋体" panose="02010600030101010101" pitchFamily="2" charset="-122"/>
              </a:rPr>
              <a:t> </a:t>
            </a:r>
            <a:r>
              <a:rPr lang="en-US" altLang="zh-CN" sz="3200">
                <a:solidFill>
                  <a:srgbClr val="FF3300"/>
                </a:solidFill>
                <a:latin typeface="黑体" panose="02010609060101010101" pitchFamily="49" charset="-122"/>
              </a:rPr>
              <a:t>2.</a:t>
            </a:r>
            <a:r>
              <a:rPr lang="zh-CN" altLang="en-US" sz="3200">
                <a:solidFill>
                  <a:srgbClr val="FF3300"/>
                </a:solidFill>
                <a:latin typeface="黑体" panose="02010609060101010101" pitchFamily="49" charset="-122"/>
              </a:rPr>
              <a:t>分子在做不停的做无规则运动。</a:t>
            </a:r>
          </a:p>
        </p:txBody>
      </p:sp>
      <p:sp>
        <p:nvSpPr>
          <p:cNvPr id="12" name="Text Box 12"/>
          <p:cNvSpPr txBox="1">
            <a:spLocks noChangeArrowheads="1"/>
          </p:cNvSpPr>
          <p:nvPr/>
        </p:nvSpPr>
        <p:spPr bwMode="auto">
          <a:xfrm>
            <a:off x="789623" y="2101602"/>
            <a:ext cx="2236510" cy="5847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fontAlgn="base">
              <a:buFontTx/>
              <a:buNone/>
            </a:pPr>
            <a:r>
              <a:rPr lang="zh-CN" altLang="en-US" sz="3200">
                <a:solidFill>
                  <a:schemeClr val="tx1"/>
                </a:solidFill>
                <a:ea typeface="宋体" panose="02010600030101010101" pitchFamily="2" charset="-122"/>
              </a:rPr>
              <a:t>分子运动论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  <p:bldP spid="11" grpId="0" bldLvl="0" animBg="1"/>
      <p:bldP spid="12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694055" y="999333"/>
            <a:ext cx="8119110" cy="204025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anchor="ctr">
            <a:spAutoFit/>
          </a:bodyPr>
          <a:lstStyle/>
          <a:p>
            <a:pPr eaLnBrk="1" latinLnBrk="0" hangingPunct="1">
              <a:lnSpc>
                <a:spcPts val="3800"/>
              </a:lnSpc>
              <a:buFontTx/>
              <a:buNone/>
            </a:pPr>
            <a:r>
              <a:rPr lang="zh-CN" alt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例</a:t>
            </a:r>
            <a:r>
              <a:rPr lang="en-US" altLang="zh-CN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  </a:t>
            </a:r>
            <a:r>
              <a:rPr lang="zh-CN" alt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以前有人做过这样一个实验，一块铁和一块铜，紧贴</a:t>
            </a:r>
          </a:p>
          <a:p>
            <a:pPr eaLnBrk="1" latinLnBrk="0" hangingPunct="1">
              <a:lnSpc>
                <a:spcPts val="3800"/>
              </a:lnSpc>
              <a:buFontTx/>
              <a:buNone/>
            </a:pPr>
            <a:r>
              <a:rPr lang="zh-CN" alt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一起埋入地下，五年后，发现两块金属结合在一起了。</a:t>
            </a:r>
          </a:p>
          <a:p>
            <a:pPr eaLnBrk="1" latinLnBrk="0" hangingPunct="1">
              <a:lnSpc>
                <a:spcPts val="3800"/>
              </a:lnSpc>
              <a:buFontTx/>
              <a:buNone/>
            </a:pPr>
            <a:r>
              <a:rPr lang="zh-CN" alt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例</a:t>
            </a:r>
            <a:r>
              <a:rPr lang="en-US" altLang="zh-CN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  </a:t>
            </a:r>
            <a:r>
              <a:rPr lang="zh-CN" alt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一杯清水里滴一点红墨水，过一会，整杯水全变红了。</a:t>
            </a:r>
          </a:p>
          <a:p>
            <a:pPr eaLnBrk="1" latinLnBrk="0" hangingPunct="1">
              <a:lnSpc>
                <a:spcPts val="3800"/>
              </a:lnSpc>
              <a:buFontTx/>
              <a:buNone/>
            </a:pPr>
            <a:r>
              <a:rPr lang="zh-CN" alt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例</a:t>
            </a:r>
            <a:r>
              <a:rPr lang="en-US" altLang="zh-CN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  </a:t>
            </a:r>
            <a:r>
              <a:rPr lang="zh-CN" altLang="en-US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一个人身上擦了香水，周围的人马上就能闻到香味。</a:t>
            </a: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868919" y="3153713"/>
            <a:ext cx="3786505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anchor="ctr">
            <a:spAutoFit/>
          </a:bodyPr>
          <a:lstStyle/>
          <a:p>
            <a:pPr fontAlgn="base">
              <a:buFontTx/>
              <a:buNone/>
            </a:pPr>
            <a:r>
              <a:rPr lang="zh-CN" altLang="en-US" sz="2400" dirty="0">
                <a:solidFill>
                  <a:srgbClr val="FF0000"/>
                </a:solidFill>
                <a:ea typeface="宋体" panose="02010600030101010101" pitchFamily="2" charset="-122"/>
              </a:rPr>
              <a:t>上面三种情况说明了什么？</a:t>
            </a:r>
          </a:p>
        </p:txBody>
      </p:sp>
      <p:sp>
        <p:nvSpPr>
          <p:cNvPr id="11" name="Rectangle 11"/>
          <p:cNvSpPr>
            <a:spLocks noChangeArrowheads="1"/>
          </p:cNvSpPr>
          <p:nvPr/>
        </p:nvSpPr>
        <p:spPr bwMode="auto">
          <a:xfrm>
            <a:off x="905749" y="3702988"/>
            <a:ext cx="7889875" cy="101188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eaLnBrk="1" latinLnBrk="0" hangingPunct="1">
              <a:lnSpc>
                <a:spcPts val="3800"/>
              </a:lnSpc>
              <a:buFontTx/>
              <a:buNone/>
            </a:pPr>
            <a:r>
              <a:rPr lang="zh-CN" altLang="en-US" sz="2400" b="1" dirty="0">
                <a:solidFill>
                  <a:srgbClr val="0070C0"/>
                </a:solidFill>
                <a:ea typeface="宋体" panose="02010600030101010101" pitchFamily="2" charset="-122"/>
              </a:rPr>
              <a:t>说明无论是固体分子、液体分子还是气体分子，它们都在运动。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animBg="1"/>
      <p:bldP spid="10" grpId="0" bldLvl="0" animBg="1"/>
      <p:bldP spid="11" grpId="0" bldLvl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692785" y="1073785"/>
            <a:ext cx="8056245" cy="155321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anchor="ctr">
            <a:spAutoFit/>
          </a:bodyPr>
          <a:lstStyle/>
          <a:p>
            <a:pPr eaLnBrk="1" latinLnBrk="0" hangingPunct="1">
              <a:lnSpc>
                <a:spcPts val="3800"/>
              </a:lnSpc>
              <a:buFontTx/>
              <a:buNone/>
            </a:pPr>
            <a:r>
              <a:rPr lang="zh-CN" alt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为什么固态分子运动要五年才有明显的效果，液态分子运动过一会儿就有明显的效果，而气态分子运动</a:t>
            </a:r>
            <a:r>
              <a:rPr lang="zh-CN" altLang="en-US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马上</a:t>
            </a:r>
            <a:r>
              <a:rPr lang="zh-CN" altLang="en-US" sz="2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就会产生效果呢？</a:t>
            </a:r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692785" y="2874645"/>
            <a:ext cx="6332220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anchor="ctr">
            <a:spAutoFit/>
          </a:bodyPr>
          <a:lstStyle/>
          <a:p>
            <a:pPr indent="266700" fontAlgn="base">
              <a:buFontTx/>
              <a:buNone/>
            </a:pPr>
            <a:r>
              <a:rPr lang="en-US" altLang="zh-CN"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a.</a:t>
            </a:r>
            <a:r>
              <a:rPr lang="zh-CN" altLang="en-US"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固态分子最稳定，运动是很微弱的</a:t>
            </a:r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861378" y="3536668"/>
            <a:ext cx="3815468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fontAlgn="base">
              <a:buFontTx/>
              <a:buNone/>
            </a:pPr>
            <a:r>
              <a:rPr lang="en-US" altLang="zh-CN" sz="2800">
                <a:solidFill>
                  <a:srgbClr val="FF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zh-CN"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b.</a:t>
            </a:r>
            <a:r>
              <a:rPr lang="zh-CN" altLang="en-US"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液态的运动比较活跃</a:t>
            </a:r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auto">
          <a:xfrm>
            <a:off x="933450" y="4128488"/>
            <a:ext cx="3336170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fontAlgn="base">
              <a:buFontTx/>
              <a:buNone/>
            </a:pPr>
            <a:r>
              <a:rPr lang="en-US" altLang="zh-CN"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c.</a:t>
            </a:r>
            <a:r>
              <a:rPr lang="zh-CN" altLang="en-US" sz="28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气态的运动最剧烈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animBg="1"/>
      <p:bldP spid="10" grpId="0" bldLvl="0" animBg="1"/>
      <p:bldP spid="11" grpId="0" bldLvl="0" animBg="1"/>
      <p:bldP spid="12" grpId="0" bldLvl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530" y="2442210"/>
            <a:ext cx="2340610" cy="2326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413760" y="2286000"/>
            <a:ext cx="2667635" cy="243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4">
            <a:lum contrast="36000"/>
          </a:blip>
          <a:srcRect/>
          <a:stretch>
            <a:fillRect/>
          </a:stretch>
        </p:blipFill>
        <p:spPr bwMode="auto">
          <a:xfrm>
            <a:off x="6612255" y="2286000"/>
            <a:ext cx="2183130" cy="2400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 Box 8"/>
          <p:cNvSpPr txBox="1">
            <a:spLocks noChangeArrowheads="1"/>
          </p:cNvSpPr>
          <p:nvPr/>
        </p:nvSpPr>
        <p:spPr bwMode="auto">
          <a:xfrm>
            <a:off x="1441480" y="1824333"/>
            <a:ext cx="158432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zh-CN" altLang="en-US" sz="2400">
                <a:solidFill>
                  <a:srgbClr val="FF0000"/>
                </a:solidFill>
                <a:ea typeface="华文新魏" panose="02010800040101010101" pitchFamily="2" charset="-122"/>
              </a:rPr>
              <a:t>固态</a:t>
            </a:r>
          </a:p>
        </p:txBody>
      </p:sp>
      <p:sp>
        <p:nvSpPr>
          <p:cNvPr id="13" name="Text Box 9"/>
          <p:cNvSpPr txBox="1">
            <a:spLocks noChangeArrowheads="1"/>
          </p:cNvSpPr>
          <p:nvPr/>
        </p:nvSpPr>
        <p:spPr bwMode="auto">
          <a:xfrm>
            <a:off x="4249768" y="1748133"/>
            <a:ext cx="158432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zh-CN" altLang="en-US" sz="2400">
                <a:solidFill>
                  <a:srgbClr val="FF0000"/>
                </a:solidFill>
                <a:ea typeface="华文新魏" panose="02010800040101010101" pitchFamily="2" charset="-122"/>
              </a:rPr>
              <a:t>液态</a:t>
            </a:r>
          </a:p>
        </p:txBody>
      </p:sp>
      <p:sp>
        <p:nvSpPr>
          <p:cNvPr id="14" name="Text Box 10"/>
          <p:cNvSpPr txBox="1">
            <a:spLocks noChangeArrowheads="1"/>
          </p:cNvSpPr>
          <p:nvPr/>
        </p:nvSpPr>
        <p:spPr bwMode="auto">
          <a:xfrm>
            <a:off x="7273955" y="1748133"/>
            <a:ext cx="1584325" cy="4616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zh-CN" altLang="en-US" sz="2400">
                <a:solidFill>
                  <a:srgbClr val="FF0000"/>
                </a:solidFill>
                <a:ea typeface="华文新魏" panose="02010800040101010101" pitchFamily="2" charset="-122"/>
              </a:rPr>
              <a:t>气态</a:t>
            </a:r>
          </a:p>
        </p:txBody>
      </p:sp>
      <p:sp>
        <p:nvSpPr>
          <p:cNvPr id="15" name="Text Box 11"/>
          <p:cNvSpPr txBox="1">
            <a:spLocks noChangeArrowheads="1"/>
          </p:cNvSpPr>
          <p:nvPr/>
        </p:nvSpPr>
        <p:spPr bwMode="auto">
          <a:xfrm>
            <a:off x="2715260" y="1231900"/>
            <a:ext cx="4218305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zh-CN" altLang="en-US" sz="2400" dirty="0">
                <a:solidFill>
                  <a:srgbClr val="FF0000"/>
                </a:solidFill>
                <a:ea typeface="宋体" panose="02010600030101010101" pitchFamily="2" charset="-122"/>
              </a:rPr>
              <a:t>固态、液态、气态的微观模型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2443480" y="1384935"/>
            <a:ext cx="4522470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buFontTx/>
              <a:buNone/>
            </a:pPr>
            <a:r>
              <a:rPr lang="zh-CN" altLang="en-US" sz="2800">
                <a:solidFill>
                  <a:schemeClr val="tx1"/>
                </a:solidFill>
                <a:ea typeface="宋体" panose="02010600030101010101" pitchFamily="2" charset="-122"/>
              </a:rPr>
              <a:t>卢瑟福的原子核式结构模型</a:t>
            </a:r>
          </a:p>
        </p:txBody>
      </p:sp>
      <p:pic>
        <p:nvPicPr>
          <p:cNvPr id="10" name="Picture 6" descr="卢瑟福的原子核式结构模型4"/>
          <p:cNvPicPr>
            <a:picLocks noChangeAspect="1" noChangeArrowheads="1"/>
          </p:cNvPicPr>
          <p:nvPr/>
        </p:nvPicPr>
        <p:blipFill>
          <a:blip r:embed="rId2"/>
          <a:srcRect b="9532"/>
          <a:stretch>
            <a:fillRect/>
          </a:stretch>
        </p:blipFill>
        <p:spPr bwMode="auto">
          <a:xfrm>
            <a:off x="5000625" y="2166620"/>
            <a:ext cx="2840990" cy="2362835"/>
          </a:xfrm>
          <a:prstGeom prst="rect">
            <a:avLst/>
          </a:prstGeom>
          <a:noFill/>
        </p:spPr>
      </p:pic>
      <p:pic>
        <p:nvPicPr>
          <p:cNvPr id="11" name="Picture 10" descr="核式结构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60525" y="2166620"/>
            <a:ext cx="2428240" cy="24892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452755" y="2751455"/>
            <a:ext cx="8486775" cy="119888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  <a:buFontTx/>
              <a:buNone/>
            </a:pPr>
            <a:r>
              <a:rPr lang="zh-CN" altLang="en-US" sz="2400">
                <a:solidFill>
                  <a:schemeClr val="tx1"/>
                </a:solidFill>
                <a:ea typeface="宋体" panose="02010600030101010101" pitchFamily="2" charset="-122"/>
              </a:rPr>
              <a:t>原子核的内部结构：原子核由</a:t>
            </a:r>
            <a:r>
              <a:rPr lang="zh-CN" altLang="en-US" sz="2400">
                <a:solidFill>
                  <a:srgbClr val="FF3300"/>
                </a:solidFill>
                <a:ea typeface="宋体" panose="02010600030101010101" pitchFamily="2" charset="-122"/>
              </a:rPr>
              <a:t>质子</a:t>
            </a:r>
            <a:r>
              <a:rPr lang="zh-CN" altLang="en-US" sz="2400">
                <a:solidFill>
                  <a:schemeClr val="tx1"/>
                </a:solidFill>
                <a:ea typeface="宋体" panose="02010600030101010101" pitchFamily="2" charset="-122"/>
              </a:rPr>
              <a:t>和</a:t>
            </a:r>
            <a:r>
              <a:rPr lang="zh-CN" altLang="en-US" sz="2400">
                <a:solidFill>
                  <a:srgbClr val="FF3300"/>
                </a:solidFill>
                <a:ea typeface="宋体" panose="02010600030101010101" pitchFamily="2" charset="-122"/>
              </a:rPr>
              <a:t>中子</a:t>
            </a:r>
            <a:r>
              <a:rPr lang="zh-CN" altLang="en-US" sz="2400">
                <a:solidFill>
                  <a:schemeClr val="tx1"/>
                </a:solidFill>
                <a:ea typeface="宋体" panose="02010600030101010101" pitchFamily="2" charset="-122"/>
              </a:rPr>
              <a:t>构成，质子和中子由</a:t>
            </a:r>
            <a:r>
              <a:rPr lang="zh-CN" altLang="en-US" sz="2400">
                <a:solidFill>
                  <a:srgbClr val="FF3300"/>
                </a:solidFill>
                <a:ea typeface="宋体" panose="02010600030101010101" pitchFamily="2" charset="-122"/>
              </a:rPr>
              <a:t>夸克</a:t>
            </a:r>
            <a:r>
              <a:rPr lang="zh-CN" altLang="en-US" sz="2400">
                <a:solidFill>
                  <a:schemeClr val="tx1"/>
                </a:solidFill>
                <a:ea typeface="宋体" panose="02010600030101010101" pitchFamily="2" charset="-122"/>
              </a:rPr>
              <a:t>组成。</a:t>
            </a:r>
          </a:p>
        </p:txBody>
      </p:sp>
      <p:sp>
        <p:nvSpPr>
          <p:cNvPr id="11" name="Rectangle 6"/>
          <p:cNvSpPr>
            <a:spLocks noChangeArrowheads="1"/>
          </p:cNvSpPr>
          <p:nvPr/>
        </p:nvSpPr>
        <p:spPr bwMode="auto">
          <a:xfrm>
            <a:off x="448945" y="1068087"/>
            <a:ext cx="1970405" cy="52197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fontAlgn="base">
              <a:buFontTx/>
              <a:buNone/>
            </a:pPr>
            <a:r>
              <a:rPr lang="zh-CN" altLang="en-US" sz="2800" b="1">
                <a:solidFill>
                  <a:srgbClr val="FF0000"/>
                </a:solidFill>
                <a:ea typeface="宋体" panose="02010600030101010101" pitchFamily="2" charset="-122"/>
              </a:rPr>
              <a:t>原子的运动</a:t>
            </a:r>
          </a:p>
        </p:txBody>
      </p:sp>
      <p:sp>
        <p:nvSpPr>
          <p:cNvPr id="12" name="Rectangle 7"/>
          <p:cNvSpPr>
            <a:spLocks noChangeArrowheads="1"/>
          </p:cNvSpPr>
          <p:nvPr/>
        </p:nvSpPr>
        <p:spPr bwMode="auto">
          <a:xfrm>
            <a:off x="430530" y="4115788"/>
            <a:ext cx="2875280" cy="4603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fontAlgn="base">
              <a:buFontTx/>
              <a:buNone/>
            </a:pPr>
            <a:r>
              <a:rPr lang="en-US" altLang="zh-CN" sz="2400">
                <a:solidFill>
                  <a:schemeClr val="tx1"/>
                </a:solidFill>
                <a:ea typeface="宋体" panose="02010600030101010101" pitchFamily="2" charset="-122"/>
              </a:rPr>
              <a:t>2.</a:t>
            </a:r>
            <a:r>
              <a:rPr lang="zh-CN" altLang="en-US" sz="2400">
                <a:solidFill>
                  <a:schemeClr val="tx1"/>
                </a:solidFill>
                <a:ea typeface="宋体" panose="02010600030101010101" pitchFamily="2" charset="-122"/>
              </a:rPr>
              <a:t>原子内部的运动。</a:t>
            </a:r>
          </a:p>
        </p:txBody>
      </p:sp>
      <p:sp>
        <p:nvSpPr>
          <p:cNvPr id="3" name="Rectangle 6"/>
          <p:cNvSpPr>
            <a:spLocks noChangeArrowheads="1"/>
          </p:cNvSpPr>
          <p:nvPr/>
        </p:nvSpPr>
        <p:spPr bwMode="auto">
          <a:xfrm>
            <a:off x="430530" y="1583055"/>
            <a:ext cx="8387080" cy="119888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  <a:buFontTx/>
              <a:buNone/>
            </a:pPr>
            <a:r>
              <a:rPr lang="en-US" altLang="zh-CN" sz="2400" dirty="0">
                <a:sym typeface="+mn-ea"/>
              </a:rPr>
              <a:t>1.</a:t>
            </a:r>
            <a:r>
              <a:rPr lang="zh-CN" altLang="en-US" sz="2400" dirty="0">
                <a:sym typeface="+mn-ea"/>
              </a:rPr>
              <a:t>原子结构：它的</a:t>
            </a:r>
            <a:r>
              <a:rPr lang="zh-CN" altLang="en-US" sz="2400" dirty="0">
                <a:solidFill>
                  <a:srgbClr val="FF3300"/>
                </a:solidFill>
                <a:sym typeface="+mn-ea"/>
              </a:rPr>
              <a:t>中心是原子核，</a:t>
            </a:r>
            <a:r>
              <a:rPr lang="zh-CN" altLang="en-US" sz="2400" dirty="0">
                <a:sym typeface="+mn-ea"/>
              </a:rPr>
              <a:t>在原子核周围，有一定数目的</a:t>
            </a:r>
            <a:r>
              <a:rPr lang="zh-CN" altLang="en-US" sz="2400" dirty="0">
                <a:solidFill>
                  <a:srgbClr val="FF3300"/>
                </a:solidFill>
                <a:sym typeface="+mn-ea"/>
              </a:rPr>
              <a:t>电子在围绕原子核不停地运动着。</a:t>
            </a:r>
            <a:endParaRPr lang="zh-CN" altLang="en-US" sz="2400" dirty="0">
              <a:solidFill>
                <a:srgbClr val="FF3300"/>
              </a:solidFill>
              <a:ea typeface="宋体" panose="02010600030101010101" pitchFamily="2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ldLvl="0" animBg="1"/>
      <p:bldP spid="11" grpId="0" bldLvl="0" animBg="1"/>
      <p:bldP spid="12" grpId="0" bldLvl="0" animBg="1"/>
      <p:bldP spid="3" grpId="0" bldLvl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6"/>
          <p:cNvSpPr txBox="1">
            <a:spLocks noChangeArrowheads="1"/>
          </p:cNvSpPr>
          <p:nvPr/>
        </p:nvSpPr>
        <p:spPr bwMode="auto">
          <a:xfrm>
            <a:off x="3347864" y="1851670"/>
            <a:ext cx="2494280" cy="521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r>
              <a:rPr kumimoji="1"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完成课堂</a:t>
            </a:r>
            <a:r>
              <a:rPr kumimoji="1" lang="en-US" altLang="zh-CN" sz="2800" dirty="0">
                <a:latin typeface="黑体" panose="02010609060101010101" pitchFamily="49" charset="-122"/>
                <a:ea typeface="黑体" panose="02010609060101010101" pitchFamily="49" charset="-122"/>
              </a:rPr>
              <a:t>8</a:t>
            </a:r>
            <a:r>
              <a:rPr kumimoji="1" lang="zh-CN" altLang="en-US" sz="2800" dirty="0">
                <a:latin typeface="黑体" panose="02010609060101010101" pitchFamily="49" charset="-122"/>
                <a:ea typeface="黑体" panose="02010609060101010101" pitchFamily="49" charset="-122"/>
              </a:rPr>
              <a:t>分钟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4"/>
          <p:cNvSpPr txBox="1">
            <a:spLocks noChangeArrowheads="1"/>
          </p:cNvSpPr>
          <p:nvPr/>
        </p:nvSpPr>
        <p:spPr bwMode="auto">
          <a:xfrm>
            <a:off x="475615" y="1100455"/>
            <a:ext cx="8138795" cy="3681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latinLnBrk="0">
              <a:lnSpc>
                <a:spcPts val="3500"/>
              </a:lnSpc>
            </a:pPr>
            <a:r>
              <a:rPr lang="en-US" sz="2400" dirty="0" smtClean="0"/>
              <a:t>1.</a:t>
            </a:r>
            <a:r>
              <a:rPr lang="zh-CN" altLang="en-US" sz="2400" dirty="0" smtClean="0"/>
              <a:t>认识运动的普遍性。知道物质世界是一个运动的世界。了解物质世界常见的机械运动形式。初步了解分子、原子的组成，知道微观世界也存在运动。</a:t>
            </a:r>
          </a:p>
          <a:p>
            <a:pPr latinLnBrk="0">
              <a:lnSpc>
                <a:spcPts val="3500"/>
              </a:lnSpc>
            </a:pPr>
            <a:r>
              <a:rPr lang="en-US" sz="2400" dirty="0" smtClean="0"/>
              <a:t>2.</a:t>
            </a:r>
            <a:r>
              <a:rPr lang="zh-CN" altLang="en-US" sz="2400" dirty="0" smtClean="0"/>
              <a:t>通过观察生活中物体的运动情况和教科书中的图片，认识机械运动及其分类。</a:t>
            </a:r>
          </a:p>
          <a:p>
            <a:pPr latinLnBrk="0">
              <a:lnSpc>
                <a:spcPts val="3500"/>
              </a:lnSpc>
            </a:pPr>
            <a:r>
              <a:rPr lang="en-US" sz="2400" dirty="0" smtClean="0"/>
              <a:t>3.</a:t>
            </a:r>
            <a:r>
              <a:rPr lang="zh-CN" altLang="en-US" sz="2400" dirty="0" smtClean="0"/>
              <a:t>让学生知道探寻物质世界的奥秘，要从研究物质的运动开始，而研究运动，要从最简单的机械运动开始学习。学生</a:t>
            </a:r>
            <a:r>
              <a:rPr lang="zh-CN" altLang="en-US" sz="2400" dirty="0" smtClean="0">
                <a:sym typeface="+mn-ea"/>
              </a:rPr>
              <a:t>形成</a:t>
            </a:r>
            <a:r>
              <a:rPr lang="zh-CN" altLang="en-US" sz="2400" dirty="0" smtClean="0"/>
              <a:t>对物质世界的正确认识，激发学生的求知欲。</a:t>
            </a:r>
            <a:endParaRPr lang="zh-CN" altLang="en-US" sz="24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355488" y="2136705"/>
            <a:ext cx="64087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200" dirty="0" smtClean="0">
                <a:solidFill>
                  <a:schemeClr val="bg1"/>
                </a:solidFill>
                <a:latin typeface="黑体" pitchFamily="49" charset="-122"/>
                <a:ea typeface="黑体" pitchFamily="49" charset="-122"/>
              </a:rPr>
              <a:t>课后</a:t>
            </a:r>
            <a:r>
              <a:rPr lang="zh-CN" altLang="en-US" sz="3200" dirty="0">
                <a:solidFill>
                  <a:schemeClr val="bg1"/>
                </a:solidFill>
                <a:latin typeface="黑体" pitchFamily="49" charset="-122"/>
                <a:ea typeface="黑体" pitchFamily="49" charset="-122"/>
              </a:rPr>
              <a:t>练习册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media1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555776" y="1131590"/>
            <a:ext cx="4882117" cy="359011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1035044" y="3405342"/>
            <a:ext cx="2058577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pPr fontAlgn="base">
              <a:buFontTx/>
              <a:buNone/>
            </a:pPr>
            <a:r>
              <a:rPr lang="zh-CN" altLang="en-US" sz="2800" b="1" dirty="0">
                <a:solidFill>
                  <a:schemeClr val="tx1"/>
                </a:solidFill>
                <a:ea typeface="宋体" panose="02010600030101010101" pitchFamily="2" charset="-122"/>
              </a:rPr>
              <a:t>飞奔的猎豹</a:t>
            </a:r>
            <a:r>
              <a:rPr lang="zh-CN" altLang="en-US" sz="2400" b="1" dirty="0">
                <a:solidFill>
                  <a:schemeClr val="tx1"/>
                </a:solidFill>
                <a:ea typeface="宋体" panose="02010600030101010101" pitchFamily="2" charset="-122"/>
              </a:rPr>
              <a:t> </a:t>
            </a:r>
          </a:p>
        </p:txBody>
      </p:sp>
      <p:pic>
        <p:nvPicPr>
          <p:cNvPr id="9" name="Picture 5" descr="猎豹奔跑2"/>
          <p:cNvPicPr>
            <a:picLocks noChangeAspect="1" noChangeArrowheads="1"/>
          </p:cNvPicPr>
          <p:nvPr/>
        </p:nvPicPr>
        <p:blipFill>
          <a:blip r:embed="rId2"/>
          <a:srcRect b="13774"/>
          <a:stretch>
            <a:fillRect/>
          </a:stretch>
        </p:blipFill>
        <p:spPr bwMode="auto">
          <a:xfrm>
            <a:off x="588010" y="1886585"/>
            <a:ext cx="2560320" cy="1471930"/>
          </a:xfrm>
          <a:prstGeom prst="rect">
            <a:avLst/>
          </a:prstGeom>
          <a:noFill/>
        </p:spPr>
      </p:pic>
      <p:pic>
        <p:nvPicPr>
          <p:cNvPr id="2" name="Picture 5" descr="行驶的汽车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49015" y="1881505"/>
            <a:ext cx="2316480" cy="1477010"/>
          </a:xfrm>
          <a:prstGeom prst="rect">
            <a:avLst/>
          </a:prstGeom>
          <a:noFill/>
        </p:spPr>
      </p:pic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3793794" y="3405566"/>
            <a:ext cx="1988045" cy="52322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pPr fontAlgn="base">
              <a:buFontTx/>
              <a:buNone/>
            </a:pPr>
            <a:r>
              <a:rPr lang="zh-CN" altLang="en-US" sz="2800" b="1" dirty="0">
                <a:solidFill>
                  <a:schemeClr val="tx1"/>
                </a:solidFill>
                <a:ea typeface="宋体" panose="02010600030101010101" pitchFamily="2" charset="-122"/>
              </a:rPr>
              <a:t>行驶的汽车</a:t>
            </a:r>
          </a:p>
        </p:txBody>
      </p:sp>
      <p:pic>
        <p:nvPicPr>
          <p:cNvPr id="11" name="Picture 7" descr="200622811565687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6175" y="1876425"/>
            <a:ext cx="2243455" cy="1482090"/>
          </a:xfrm>
          <a:prstGeom prst="rect">
            <a:avLst/>
          </a:prstGeom>
          <a:noFill/>
        </p:spPr>
      </p:pic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6597650" y="3451225"/>
            <a:ext cx="1788160" cy="415290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6858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cs typeface="+mj-cs"/>
              </a:rPr>
              <a:t>细胞运动</a:t>
            </a: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755576" y="1203598"/>
            <a:ext cx="5026263" cy="58477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anchor="ctr">
            <a:spAutoFit/>
          </a:bodyPr>
          <a:lstStyle/>
          <a:p>
            <a:pPr fontAlgn="base">
              <a:buFontTx/>
              <a:buNone/>
            </a:pPr>
            <a:r>
              <a:rPr lang="zh-CN" altLang="en-US" sz="3200" b="1" dirty="0">
                <a:solidFill>
                  <a:srgbClr val="FF0000"/>
                </a:solidFill>
                <a:ea typeface="宋体" panose="02010600030101010101" pitchFamily="2" charset="-122"/>
              </a:rPr>
              <a:t>自然界中一些运动的物体</a:t>
            </a:r>
            <a:r>
              <a:rPr lang="zh-CN" altLang="en-US" sz="3200" b="1" dirty="0">
                <a:solidFill>
                  <a:schemeClr val="tx1"/>
                </a:solidFill>
                <a:ea typeface="宋体" panose="02010600030101010101" pitchFamily="2" charset="-122"/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ldLvl="0" animBg="1"/>
      <p:bldP spid="3" grpId="0" bldLvl="0" animBg="1"/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899592" y="1483073"/>
            <a:ext cx="7509832" cy="156966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anchor="ctr">
            <a:spAutoFit/>
          </a:bodyPr>
          <a:lstStyle/>
          <a:p>
            <a:pPr fontAlgn="base">
              <a:lnSpc>
                <a:spcPct val="150000"/>
              </a:lnSpc>
              <a:buFontTx/>
              <a:buNone/>
            </a:pPr>
            <a:r>
              <a:rPr lang="zh-CN" altLang="en-US" sz="3200" b="1" dirty="0">
                <a:solidFill>
                  <a:srgbClr val="FF0000"/>
                </a:solidFill>
                <a:ea typeface="宋体" panose="02010600030101010101" pitchFamily="2" charset="-122"/>
              </a:rPr>
              <a:t>提问：</a:t>
            </a:r>
            <a:endParaRPr lang="zh-CN" altLang="en-US" sz="3200" b="1" dirty="0">
              <a:solidFill>
                <a:schemeClr val="tx1"/>
              </a:solidFill>
              <a:ea typeface="宋体" panose="02010600030101010101" pitchFamily="2" charset="-122"/>
            </a:endParaRPr>
          </a:p>
          <a:p>
            <a:pPr fontAlgn="base">
              <a:lnSpc>
                <a:spcPct val="150000"/>
              </a:lnSpc>
              <a:buFontTx/>
              <a:buNone/>
            </a:pPr>
            <a:r>
              <a:rPr lang="zh-CN" altLang="en-US" sz="3200" dirty="0">
                <a:solidFill>
                  <a:schemeClr val="tx1"/>
                </a:solidFill>
                <a:ea typeface="宋体" panose="02010600030101010101" pitchFamily="2" charset="-122"/>
              </a:rPr>
              <a:t>     自然界中有哪些不做运动的物体呢？</a:t>
            </a:r>
            <a:r>
              <a:rPr lang="zh-CN" altLang="en-US" sz="2400" b="1" dirty="0">
                <a:solidFill>
                  <a:schemeClr val="tx1"/>
                </a:solidFill>
                <a:ea typeface="宋体" panose="02010600030101010101" pitchFamily="2" charset="-122"/>
              </a:rPr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 descr="C:\Users\wzsd\Desktop\0df88157d87755570c1b75c007fdc33e.jpg0df88157d87755570c1b75c007fdc33e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30750" y="2571750"/>
            <a:ext cx="2751455" cy="1547495"/>
          </a:xfrm>
          <a:prstGeom prst="rect">
            <a:avLst/>
          </a:prstGeom>
          <a:noFill/>
        </p:spPr>
      </p:pic>
      <p:pic>
        <p:nvPicPr>
          <p:cNvPr id="10" name="Picture 4" descr="C:\Users\wzsd\Desktop\29140144_1385720756212_mthumb.jpg29140144_1385720756212_mthumb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 b="10039"/>
          <a:stretch>
            <a:fillRect/>
          </a:stretch>
        </p:blipFill>
        <p:spPr bwMode="auto">
          <a:xfrm>
            <a:off x="2003425" y="2107565"/>
            <a:ext cx="1589405" cy="2148840"/>
          </a:xfrm>
          <a:prstGeom prst="rect">
            <a:avLst/>
          </a:prstGeom>
          <a:noFill/>
        </p:spPr>
      </p:pic>
      <p:sp>
        <p:nvSpPr>
          <p:cNvPr id="11" name="Text Box 2"/>
          <p:cNvSpPr txBox="1">
            <a:spLocks noChangeArrowheads="1"/>
          </p:cNvSpPr>
          <p:nvPr/>
        </p:nvSpPr>
        <p:spPr bwMode="auto">
          <a:xfrm>
            <a:off x="735965" y="998855"/>
            <a:ext cx="7848600" cy="10509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lnSpc>
                <a:spcPct val="120000"/>
              </a:lnSpc>
              <a:buFontTx/>
              <a:buNone/>
            </a:pPr>
            <a:r>
              <a:rPr kumimoji="1" lang="en-US" altLang="zh-CN" sz="28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</a:rPr>
              <a:t>   </a:t>
            </a:r>
            <a:r>
              <a:rPr kumimoji="1" lang="en-US" altLang="zh-CN" sz="2400">
                <a:solidFill>
                  <a:schemeClr val="tx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</a:rPr>
              <a:t> </a:t>
            </a:r>
            <a:r>
              <a:rPr lang="zh-CN" altLang="en-US" sz="2400" b="1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cs typeface="+mj-cs"/>
              </a:rPr>
              <a:t>有人说，世界上存在着不运动的物质，如大雁塔在西安，故宫在北京，你觉得对吗？</a:t>
            </a:r>
            <a:endParaRPr kumimoji="1" lang="zh-CN" altLang="en-US" sz="2400" b="1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宋体" panose="02010600030101010101" pitchFamily="2" charset="-122"/>
              <a:cs typeface="+mj-cs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877303" y="4316730"/>
            <a:ext cx="21907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/>
              <a:t>西安大雁塔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5364088" y="4256405"/>
            <a:ext cx="18116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/>
              <a:t>北京故宫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971600" y="1347614"/>
            <a:ext cx="7834630" cy="2761333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anchor="ctr">
            <a:spAutoFit/>
          </a:bodyPr>
          <a:lstStyle/>
          <a:p>
            <a:pPr fontAlgn="base">
              <a:lnSpc>
                <a:spcPct val="150000"/>
              </a:lnSpc>
              <a:buFontTx/>
              <a:buNone/>
            </a:pPr>
            <a:r>
              <a:rPr lang="en-US" altLang="zh-CN" sz="3600" dirty="0">
                <a:solidFill>
                  <a:schemeClr val="tx1"/>
                </a:solidFill>
                <a:ea typeface="宋体" panose="02010600030101010101" pitchFamily="2" charset="-122"/>
              </a:rPr>
              <a:t>  </a:t>
            </a:r>
            <a:r>
              <a:rPr lang="en-US" altLang="zh-CN" sz="2800" dirty="0">
                <a:solidFill>
                  <a:schemeClr val="tx1"/>
                </a:solidFill>
              </a:rPr>
              <a:t>     </a:t>
            </a:r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</a:rPr>
              <a:t>我们周围还有很多看起来不动的物体</a:t>
            </a:r>
            <a:r>
              <a:rPr lang="en-US" altLang="zh-CN" sz="2800" dirty="0">
                <a:solidFill>
                  <a:schemeClr val="tx1"/>
                </a:solidFill>
                <a:latin typeface="黑体" panose="02010609060101010101" pitchFamily="49" charset="-122"/>
              </a:rPr>
              <a:t>,</a:t>
            </a:r>
            <a:r>
              <a:rPr lang="zh-CN" altLang="en-US" sz="2800" dirty="0">
                <a:solidFill>
                  <a:schemeClr val="tx1"/>
                </a:solidFill>
                <a:latin typeface="黑体" panose="02010609060101010101" pitchFamily="49" charset="-122"/>
              </a:rPr>
              <a:t>如讲台、黑板、楼房、树木、大山等等。实际上都随着地球在太空中运动，就连我们所处的太阳系也是在不断运动的。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4"/>
          <p:cNvSpPr>
            <a:spLocks noChangeArrowheads="1"/>
          </p:cNvSpPr>
          <p:nvPr/>
        </p:nvSpPr>
        <p:spPr bwMode="auto">
          <a:xfrm>
            <a:off x="959182" y="1635742"/>
            <a:ext cx="6468110" cy="5835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anchor="ctr">
            <a:spAutoFit/>
          </a:bodyPr>
          <a:lstStyle/>
          <a:p>
            <a:pPr fontAlgn="base">
              <a:buFontTx/>
              <a:buNone/>
            </a:pPr>
            <a:r>
              <a:rPr lang="zh-CN" altLang="en-US" sz="3200" dirty="0">
                <a:solidFill>
                  <a:schemeClr val="tx1"/>
                </a:solidFill>
              </a:rPr>
              <a:t>宇宙中的</a:t>
            </a:r>
            <a:r>
              <a:rPr lang="zh-CN" altLang="en-US" sz="3200" dirty="0">
                <a:solidFill>
                  <a:srgbClr val="FF3300"/>
                </a:solidFill>
              </a:rPr>
              <a:t>一切</a:t>
            </a:r>
            <a:r>
              <a:rPr lang="zh-CN" altLang="en-US" sz="3200" dirty="0">
                <a:solidFill>
                  <a:schemeClr val="tx1"/>
                </a:solidFill>
              </a:rPr>
              <a:t>都处在永恒的</a:t>
            </a:r>
            <a:r>
              <a:rPr lang="zh-CN" altLang="en-US" sz="3200" dirty="0">
                <a:solidFill>
                  <a:srgbClr val="FF3300"/>
                </a:solidFill>
              </a:rPr>
              <a:t>运动</a:t>
            </a:r>
            <a:r>
              <a:rPr lang="zh-CN" altLang="en-US" sz="3200" dirty="0">
                <a:solidFill>
                  <a:schemeClr val="tx1"/>
                </a:solidFill>
              </a:rPr>
              <a:t>中。</a:t>
            </a:r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1043637" y="2527887"/>
            <a:ext cx="5059680" cy="5835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pPr fontAlgn="base">
              <a:buFontTx/>
              <a:buNone/>
            </a:pPr>
            <a:r>
              <a:rPr lang="zh-CN" altLang="en-US" sz="3200">
                <a:solidFill>
                  <a:schemeClr val="tx1"/>
                </a:solidFill>
              </a:rPr>
              <a:t>物质世界是个</a:t>
            </a:r>
            <a:r>
              <a:rPr lang="zh-CN" altLang="en-US" sz="3200">
                <a:solidFill>
                  <a:srgbClr val="FF3300"/>
                </a:solidFill>
              </a:rPr>
              <a:t>运动</a:t>
            </a:r>
            <a:r>
              <a:rPr lang="zh-CN" altLang="en-US" sz="3200">
                <a:solidFill>
                  <a:schemeClr val="tx1"/>
                </a:solidFill>
              </a:rPr>
              <a:t>的世界。</a:t>
            </a:r>
          </a:p>
        </p:txBody>
      </p:sp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1043608" y="3291830"/>
            <a:ext cx="5872480" cy="5835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>
            <a:spAutoFit/>
          </a:bodyPr>
          <a:lstStyle/>
          <a:p>
            <a:pPr fontAlgn="base">
              <a:buFontTx/>
              <a:buNone/>
            </a:pPr>
            <a:r>
              <a:rPr lang="zh-CN" altLang="en-US" sz="3200">
                <a:solidFill>
                  <a:srgbClr val="FF3300"/>
                </a:solidFill>
              </a:rPr>
              <a:t>运动是绝对的，静止是相对的。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allAtOnce"/>
      <p:bldP spid="10" grpId="0" bldLvl="0" animBg="1"/>
      <p:bldP spid="11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906401" y="1199369"/>
            <a:ext cx="3027680" cy="5835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pPr fontAlgn="base">
              <a:buFontTx/>
              <a:buNone/>
            </a:pPr>
            <a:r>
              <a:rPr lang="zh-CN" altLang="en-US" sz="3200" dirty="0">
                <a:solidFill>
                  <a:schemeClr val="tx1"/>
                </a:solidFill>
              </a:rPr>
              <a:t>宏观物体的运动</a:t>
            </a:r>
          </a:p>
        </p:txBody>
      </p:sp>
      <p:sp>
        <p:nvSpPr>
          <p:cNvPr id="10" name="Rectangle 7"/>
          <p:cNvSpPr>
            <a:spLocks noChangeArrowheads="1"/>
          </p:cNvSpPr>
          <p:nvPr/>
        </p:nvSpPr>
        <p:spPr bwMode="auto">
          <a:xfrm>
            <a:off x="880803" y="2018487"/>
            <a:ext cx="5918200" cy="5835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none" anchor="ctr">
            <a:spAutoFit/>
          </a:bodyPr>
          <a:lstStyle/>
          <a:p>
            <a:pPr fontAlgn="base">
              <a:buFontTx/>
              <a:buNone/>
            </a:pPr>
            <a:r>
              <a:rPr lang="en-US" altLang="zh-CN" sz="3200" dirty="0">
                <a:solidFill>
                  <a:schemeClr val="tx1"/>
                </a:solidFill>
                <a:ea typeface="宋体" panose="02010600030101010101" pitchFamily="2" charset="-122"/>
              </a:rPr>
              <a:t>1. </a:t>
            </a:r>
            <a:r>
              <a:rPr lang="zh-CN" altLang="en-US" sz="3200" dirty="0">
                <a:solidFill>
                  <a:schemeClr val="tx1"/>
                </a:solidFill>
                <a:ea typeface="宋体" panose="02010600030101010101" pitchFamily="2" charset="-122"/>
              </a:rPr>
              <a:t>找出这些物体运动的共同点。</a:t>
            </a: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3491880" y="2760345"/>
            <a:ext cx="3114040" cy="5835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 anchor="ctr">
            <a:spAutoFit/>
          </a:bodyPr>
          <a:lstStyle/>
          <a:p>
            <a:pPr fontAlgn="base">
              <a:buFontTx/>
              <a:buNone/>
            </a:pPr>
            <a:r>
              <a:rPr lang="zh-CN" altLang="en-US" sz="3200" dirty="0">
                <a:solidFill>
                  <a:schemeClr val="tx1"/>
                </a:solidFill>
              </a:rPr>
              <a:t>物体</a:t>
            </a:r>
            <a:r>
              <a:rPr lang="zh-CN" altLang="en-US" sz="3200" dirty="0">
                <a:solidFill>
                  <a:srgbClr val="FF3300"/>
                </a:solidFill>
              </a:rPr>
              <a:t>位置的变化</a:t>
            </a:r>
            <a:r>
              <a:rPr lang="zh-CN" altLang="en-US" sz="3200" dirty="0">
                <a:solidFill>
                  <a:schemeClr val="tx1"/>
                </a:solidFill>
              </a:rPr>
              <a:t>。</a:t>
            </a:r>
          </a:p>
        </p:txBody>
      </p:sp>
      <p:sp>
        <p:nvSpPr>
          <p:cNvPr id="12" name="Text Box 13"/>
          <p:cNvSpPr txBox="1">
            <a:spLocks noChangeArrowheads="1"/>
          </p:cNvSpPr>
          <p:nvPr/>
        </p:nvSpPr>
        <p:spPr bwMode="auto">
          <a:xfrm>
            <a:off x="1450355" y="2759710"/>
            <a:ext cx="2040890" cy="583565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buFontTx/>
              <a:buNone/>
            </a:pPr>
            <a:r>
              <a:rPr lang="zh-CN" altLang="en-US" sz="3200" dirty="0">
                <a:solidFill>
                  <a:schemeClr val="tx1"/>
                </a:solidFill>
              </a:rPr>
              <a:t>机械运动：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ldLvl="0" animBg="1"/>
      <p:bldP spid="10" grpId="0" bldLvl="0" animBg="1"/>
      <p:bldP spid="11" grpId="1" bldLvl="0" animBg="1"/>
      <p:bldP spid="12" grpId="0" bldLvl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603</Words>
  <PresentationFormat>全屏显示(16:9)</PresentationFormat>
  <Paragraphs>57</Paragraphs>
  <Slides>20</Slides>
  <Notes>0</Notes>
  <HiddenSlides>0</HiddenSlides>
  <MMClips>1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28" baseType="lpstr">
      <vt:lpstr>Arial</vt:lpstr>
      <vt:lpstr>宋体</vt:lpstr>
      <vt:lpstr>Times New Roman</vt:lpstr>
      <vt:lpstr>华文新魏</vt:lpstr>
      <vt:lpstr>Calibri</vt:lpstr>
      <vt:lpstr>楷体</vt:lpstr>
      <vt:lpstr>黑体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2018-11-06T06:39:00Z</dcterms:created>
  <dcterms:modified xsi:type="dcterms:W3CDTF">2024-07-11T01:38:56Z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2052-10.8.2.6543</vt:lpwstr>
  </property>
  <property fmtid="{D5CDD505-2E9C-101B-9397-08002B2CF9AE}" pid="3" name="ICV">
    <vt:lpwstr>1AFB7E288E33485F9E9C6F34A9AA9906_13</vt:lpwstr>
  </property>
</Properties>
</file>