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0" r:id="rId2"/>
    <p:sldId id="284" r:id="rId3"/>
    <p:sldId id="285" r:id="rId4"/>
    <p:sldId id="303" r:id="rId5"/>
    <p:sldId id="288" r:id="rId6"/>
    <p:sldId id="289" r:id="rId7"/>
    <p:sldId id="290" r:id="rId8"/>
    <p:sldId id="291" r:id="rId9"/>
    <p:sldId id="286" r:id="rId10"/>
    <p:sldId id="287" r:id="rId11"/>
    <p:sldId id="293" r:id="rId12"/>
    <p:sldId id="302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292" r:id="rId21"/>
    <p:sldId id="268" r:id="rId22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  <p:clrMru>
    <a:srgbClr val="E6FBFE"/>
    <a:srgbClr val="57D2E3"/>
    <a:srgbClr val="21B1C5"/>
    <a:srgbClr val="B2F3FC"/>
    <a:srgbClr val="4BCFE1"/>
    <a:srgbClr val="5BADF7"/>
    <a:srgbClr val="6A56AD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0" autoAdjust="0"/>
  </p:normalViewPr>
  <p:slideViewPr>
    <p:cSldViewPr snapToGrid="0">
      <p:cViewPr varScale="1">
        <p:scale>
          <a:sx n="108" d="100"/>
          <a:sy n="108" d="100"/>
        </p:scale>
        <p:origin x="-63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3025" cy="737330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FontTx/>
              <a:buNone/>
              <a:defRPr sz="120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FontTx/>
              <a:buNone/>
              <a:defRPr sz="1200" dirty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FontTx/>
              <a:buNone/>
              <a:defRPr sz="120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微软雅黑" pitchFamily="34" charset="-122"/>
              </a:defRPr>
            </a:lvl1pPr>
          </a:lstStyle>
          <a:p>
            <a:fld id="{7AB6A5C3-76B0-4686-A7E1-C49C19D37EE1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FontTx/>
              <a:buNone/>
              <a:defRPr sz="120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FontTx/>
              <a:buNone/>
              <a:defRPr sz="1200" dirty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dirty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dirty="0" smtClean="0"/>
              <a:t>单击此处编辑母版文本样式</a:t>
            </a:r>
          </a:p>
          <a:p>
            <a:pPr lvl="1"/>
            <a:r>
              <a:rPr lang="zh-CN" altLang="en-US" noProof="0" dirty="0" smtClean="0"/>
              <a:t>第二级</a:t>
            </a:r>
          </a:p>
          <a:p>
            <a:pPr lvl="2"/>
            <a:r>
              <a:rPr lang="zh-CN" altLang="en-US" noProof="0" dirty="0" smtClean="0"/>
              <a:t>第三级</a:t>
            </a:r>
          </a:p>
          <a:p>
            <a:pPr lvl="3"/>
            <a:r>
              <a:rPr lang="zh-CN" altLang="en-US" noProof="0" dirty="0" smtClean="0"/>
              <a:t>第四级</a:t>
            </a:r>
          </a:p>
          <a:p>
            <a:pPr lvl="4"/>
            <a:r>
              <a:rPr lang="zh-CN" altLang="en-US" noProof="0" dirty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FontTx/>
              <a:buNone/>
              <a:defRPr sz="120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微软雅黑" pitchFamily="34" charset="-122"/>
              </a:defRPr>
            </a:lvl1pPr>
          </a:lstStyle>
          <a:p>
            <a:fld id="{367ED7EB-5A90-4BD5-B01B-BA25D91A660B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8195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2559EAA4-F6B5-4D96-896A-C7E9E4B3550A}" type="slidenum">
              <a:rPr lang="zh-CN" altLang="en-US"/>
              <a:pPr eaLnBrk="1" hangingPunct="1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28675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A9E86217-C2EE-4A72-9319-8DBFA8F7EC6C}" type="slidenum">
              <a:rPr lang="zh-CN" altLang="en-US"/>
              <a:pPr eaLnBrk="1" hangingPunct="1"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0723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679BFAD9-78F3-42C6-93AF-46728F806553}" type="slidenum">
              <a:rPr lang="zh-CN" altLang="en-US"/>
              <a:pPr eaLnBrk="1" hangingPunct="1"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>
            <a:grpSpLocks/>
          </p:cNvGrpSpPr>
          <p:nvPr userDrawn="1"/>
        </p:nvGrpSpPr>
        <p:grpSpPr bwMode="auto">
          <a:xfrm>
            <a:off x="0" y="876300"/>
            <a:ext cx="8143875" cy="3740150"/>
            <a:chOff x="-1" y="869694"/>
            <a:chExt cx="8144452" cy="3740406"/>
          </a:xfrm>
        </p:grpSpPr>
        <p:sp>
          <p:nvSpPr>
            <p:cNvPr id="3" name="矩形 14"/>
            <p:cNvSpPr>
              <a:spLocks noChangeArrowheads="1"/>
            </p:cNvSpPr>
            <p:nvPr/>
          </p:nvSpPr>
          <p:spPr bwMode="auto">
            <a:xfrm rot="10800000">
              <a:off x="-1" y="869694"/>
              <a:ext cx="8144452" cy="3740406"/>
            </a:xfrm>
            <a:prstGeom prst="rect">
              <a:avLst/>
            </a:prstGeom>
            <a:gradFill flip="none" rotWithShape="1">
              <a:gsLst>
                <a:gs pos="917">
                  <a:schemeClr val="bg1"/>
                </a:gs>
                <a:gs pos="37000">
                  <a:srgbClr val="E6FBFE">
                    <a:alpha val="80000"/>
                  </a:srgbClr>
                </a:gs>
                <a:gs pos="100000">
                  <a:srgbClr val="57D2E3"/>
                </a:gs>
              </a:gsLst>
              <a:lin ang="0" scaled="1"/>
              <a:tileRect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defRPr/>
              </a:pPr>
              <a:endParaRPr lang="zh-CN" altLang="en-US" dirty="0" smtClean="0">
                <a:ea typeface="微软雅黑" panose="020B0503020204020204" pitchFamily="34" charset="-122"/>
              </a:endParaRPr>
            </a:p>
          </p:txBody>
        </p:sp>
        <p:pic>
          <p:nvPicPr>
            <p:cNvPr id="4" name="图片 28"/>
            <p:cNvPicPr>
              <a:picLocks noChangeAspect="1" noChangeArrowheads="1"/>
            </p:cNvPicPr>
            <p:nvPr/>
          </p:nvPicPr>
          <p:blipFill>
            <a:blip r:embed="rId2"/>
            <a:srcRect l="368" t="9363" r="29749" b="-82"/>
            <a:stretch>
              <a:fillRect/>
            </a:stretch>
          </p:blipFill>
          <p:spPr bwMode="auto">
            <a:xfrm>
              <a:off x="0" y="869694"/>
              <a:ext cx="8144450" cy="333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矩形 14"/>
          <p:cNvSpPr>
            <a:spLocks noChangeArrowheads="1"/>
          </p:cNvSpPr>
          <p:nvPr/>
        </p:nvSpPr>
        <p:spPr bwMode="auto">
          <a:xfrm>
            <a:off x="6531" y="1536700"/>
            <a:ext cx="8144451" cy="2298699"/>
          </a:xfrm>
          <a:prstGeom prst="rect">
            <a:avLst/>
          </a:prstGeom>
          <a:gradFill>
            <a:gsLst>
              <a:gs pos="917">
                <a:schemeClr val="bg1">
                  <a:alpha val="28000"/>
                </a:schemeClr>
              </a:gs>
              <a:gs pos="31000">
                <a:srgbClr val="E6FBFE">
                  <a:alpha val="80000"/>
                </a:srgbClr>
              </a:gs>
              <a:gs pos="79000">
                <a:srgbClr val="57D2E3"/>
              </a:gs>
            </a:gsLst>
            <a:lin ang="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zh-CN" altLang="en-US" dirty="0" smtClean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4"/>
          <p:cNvSpPr>
            <a:spLocks noChangeArrowheads="1"/>
          </p:cNvSpPr>
          <p:nvPr/>
        </p:nvSpPr>
        <p:spPr bwMode="auto">
          <a:xfrm>
            <a:off x="-1" y="171611"/>
            <a:ext cx="12192001" cy="521785"/>
          </a:xfrm>
          <a:prstGeom prst="rect">
            <a:avLst/>
          </a:prstGeom>
          <a:gradFill flip="none" rotWithShape="1">
            <a:gsLst>
              <a:gs pos="917">
                <a:schemeClr val="bg1"/>
              </a:gs>
              <a:gs pos="37000">
                <a:srgbClr val="E6FBFE">
                  <a:alpha val="80000"/>
                </a:srgbClr>
              </a:gs>
              <a:gs pos="100000">
                <a:srgbClr val="57D2E3"/>
              </a:gs>
            </a:gsLst>
            <a:lin ang="10800000" scaled="1"/>
            <a:tileRect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zh-CN" altLang="en-US" dirty="0" smtClean="0">
              <a:ea typeface="微软雅黑" panose="020B0503020204020204" pitchFamily="34" charset="-122"/>
            </a:endParaRPr>
          </a:p>
        </p:txBody>
      </p:sp>
      <p:pic>
        <p:nvPicPr>
          <p:cNvPr id="3" name="图片 21"/>
          <p:cNvPicPr>
            <a:picLocks noChangeAspect="1" noChangeArrowheads="1"/>
          </p:cNvPicPr>
          <p:nvPr userDrawn="1"/>
        </p:nvPicPr>
        <p:blipFill>
          <a:blip r:embed="rId2"/>
          <a:srcRect l="-2669" t="12558" r="-10663" b="70840"/>
          <a:stretch>
            <a:fillRect/>
          </a:stretch>
        </p:blipFill>
        <p:spPr bwMode="auto">
          <a:xfrm>
            <a:off x="2233613" y="182563"/>
            <a:ext cx="9958387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图片 28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1339513" y="252413"/>
            <a:ext cx="523875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"/>
          <p:cNvGrpSpPr>
            <a:grpSpLocks/>
          </p:cNvGrpSpPr>
          <p:nvPr userDrawn="1"/>
        </p:nvGrpSpPr>
        <p:grpSpPr bwMode="auto">
          <a:xfrm>
            <a:off x="0" y="839788"/>
            <a:ext cx="12192000" cy="3122612"/>
            <a:chOff x="0" y="839788"/>
            <a:chExt cx="12192000" cy="3122612"/>
          </a:xfrm>
        </p:grpSpPr>
        <p:sp>
          <p:nvSpPr>
            <p:cNvPr id="3" name="矩形 14"/>
            <p:cNvSpPr>
              <a:spLocks noChangeArrowheads="1"/>
            </p:cNvSpPr>
            <p:nvPr/>
          </p:nvSpPr>
          <p:spPr bwMode="auto">
            <a:xfrm>
              <a:off x="0" y="840303"/>
              <a:ext cx="12192000" cy="3120789"/>
            </a:xfrm>
            <a:prstGeom prst="rect">
              <a:avLst/>
            </a:prstGeom>
            <a:solidFill>
              <a:srgbClr val="57D2E3"/>
            </a:solidFill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defRPr/>
              </a:pPr>
              <a:endParaRPr lang="zh-CN" altLang="en-US" dirty="0" smtClean="0">
                <a:ea typeface="微软雅黑" panose="020B0503020204020204" pitchFamily="34" charset="-122"/>
              </a:endParaRPr>
            </a:p>
          </p:txBody>
        </p:sp>
        <p:pic>
          <p:nvPicPr>
            <p:cNvPr id="4" name="图片 28"/>
            <p:cNvPicPr>
              <a:picLocks noChangeAspect="1" noChangeArrowheads="1"/>
            </p:cNvPicPr>
            <p:nvPr/>
          </p:nvPicPr>
          <p:blipFill>
            <a:blip r:embed="rId2"/>
            <a:srcRect t="9363" b="14136"/>
            <a:stretch>
              <a:fillRect/>
            </a:stretch>
          </p:blipFill>
          <p:spPr bwMode="auto">
            <a:xfrm>
              <a:off x="280416" y="839788"/>
              <a:ext cx="11640122" cy="3122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矩形 14"/>
          <p:cNvSpPr>
            <a:spLocks noChangeArrowheads="1"/>
          </p:cNvSpPr>
          <p:nvPr/>
        </p:nvSpPr>
        <p:spPr bwMode="auto">
          <a:xfrm>
            <a:off x="-1" y="2127509"/>
            <a:ext cx="12192001" cy="1356797"/>
          </a:xfrm>
          <a:prstGeom prst="rect">
            <a:avLst/>
          </a:prstGeom>
          <a:gradFill>
            <a:gsLst>
              <a:gs pos="917">
                <a:schemeClr val="bg1"/>
              </a:gs>
              <a:gs pos="37000">
                <a:srgbClr val="E6FBFE">
                  <a:alpha val="80000"/>
                </a:srgbClr>
              </a:gs>
              <a:gs pos="100000">
                <a:srgbClr val="57D2E3"/>
              </a:gs>
            </a:gsLst>
            <a:lin ang="1080000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zh-CN" altLang="en-US" dirty="0" smtClean="0">
              <a:ea typeface="微软雅黑" panose="020B0503020204020204" pitchFamily="34" charset="-122"/>
            </a:endParaRPr>
          </a:p>
        </p:txBody>
      </p:sp>
      <p:sp>
        <p:nvSpPr>
          <p:cNvPr id="6" name="矩形 8"/>
          <p:cNvSpPr>
            <a:spLocks noChangeArrowheads="1"/>
          </p:cNvSpPr>
          <p:nvPr/>
        </p:nvSpPr>
        <p:spPr bwMode="auto">
          <a:xfrm>
            <a:off x="2646363" y="2373313"/>
            <a:ext cx="7770812" cy="923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sz="54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谢谢观看！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 Light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Calibri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14"/>
          <p:cNvSpPr>
            <a:spLocks noChangeArrowheads="1"/>
          </p:cNvSpPr>
          <p:nvPr/>
        </p:nvSpPr>
        <p:spPr bwMode="auto">
          <a:xfrm>
            <a:off x="6531" y="840302"/>
            <a:ext cx="12192000" cy="6017698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zh-CN" altLang="en-US" dirty="0" smtClean="0">
              <a:ea typeface="微软雅黑" panose="020B0503020204020204" pitchFamily="34" charset="-122"/>
            </a:endParaRPr>
          </a:p>
        </p:txBody>
      </p:sp>
      <p:grpSp>
        <p:nvGrpSpPr>
          <p:cNvPr id="7170" name="组合 8"/>
          <p:cNvGrpSpPr>
            <a:grpSpLocks/>
          </p:cNvGrpSpPr>
          <p:nvPr/>
        </p:nvGrpSpPr>
        <p:grpSpPr bwMode="auto">
          <a:xfrm>
            <a:off x="6350" y="1987550"/>
            <a:ext cx="8118475" cy="2098675"/>
            <a:chOff x="-1042280" y="2106166"/>
            <a:chExt cx="8118887" cy="2097279"/>
          </a:xfrm>
        </p:grpSpPr>
        <p:sp>
          <p:nvSpPr>
            <p:cNvPr id="25" name="矩形 24"/>
            <p:cNvSpPr>
              <a:spLocks noChangeArrowheads="1"/>
            </p:cNvSpPr>
            <p:nvPr/>
          </p:nvSpPr>
          <p:spPr bwMode="auto">
            <a:xfrm>
              <a:off x="1478798" y="2106166"/>
              <a:ext cx="2935437" cy="553669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lnSpc>
                  <a:spcPct val="150000"/>
                </a:lnSpc>
                <a:defRPr/>
              </a:pPr>
              <a:r>
                <a:rPr lang="zh-CN" altLang="en-US" sz="2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第十七章 </a:t>
              </a:r>
              <a:r>
                <a:rPr lang="en-US" altLang="zh-CN" sz="2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· </a:t>
              </a:r>
              <a:r>
                <a:rPr lang="zh-CN" altLang="en-US" sz="2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欧姆定律</a:t>
              </a:r>
            </a:p>
          </p:txBody>
        </p:sp>
        <p:sp>
          <p:nvSpPr>
            <p:cNvPr id="26" name="TextBox 2"/>
            <p:cNvSpPr txBox="1">
              <a:spLocks noChangeArrowheads="1"/>
            </p:cNvSpPr>
            <p:nvPr/>
          </p:nvSpPr>
          <p:spPr bwMode="auto">
            <a:xfrm>
              <a:off x="-1042280" y="2634452"/>
              <a:ext cx="8118887" cy="15689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defRPr/>
              </a:pPr>
              <a:r>
                <a:rPr lang="zh-CN" altLang="en-US" sz="4800" b="1" spc="3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第</a:t>
              </a:r>
              <a:r>
                <a:rPr lang="en-US" altLang="zh-CN" sz="4800" b="1" spc="3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4</a:t>
              </a:r>
              <a:r>
                <a:rPr lang="zh-CN" altLang="en-US" sz="4800" b="1" spc="3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节 欧姆定律</a:t>
              </a:r>
              <a:r>
                <a:rPr lang="zh-CN" altLang="en-US" sz="4800" b="1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在串、并联电路中的应用</a:t>
              </a:r>
              <a:endParaRPr lang="zh-CN" altLang="en-US" sz="4800" b="1" spc="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20" name="矩形 8"/>
          <p:cNvSpPr>
            <a:spLocks noChangeArrowheads="1"/>
          </p:cNvSpPr>
          <p:nvPr/>
        </p:nvSpPr>
        <p:spPr bwMode="auto">
          <a:xfrm>
            <a:off x="7993063" y="280988"/>
            <a:ext cx="33337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人民教育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7174" name="图片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7050" y="971550"/>
            <a:ext cx="4029075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oup 46"/>
          <p:cNvGrpSpPr>
            <a:grpSpLocks/>
          </p:cNvGrpSpPr>
          <p:nvPr/>
        </p:nvGrpSpPr>
        <p:grpSpPr bwMode="auto">
          <a:xfrm>
            <a:off x="7345363" y="1557338"/>
            <a:ext cx="3860800" cy="2209800"/>
            <a:chOff x="3470" y="981"/>
            <a:chExt cx="1824" cy="1392"/>
          </a:xfrm>
        </p:grpSpPr>
        <p:grpSp>
          <p:nvGrpSpPr>
            <p:cNvPr id="17410" name="Group 5"/>
            <p:cNvGrpSpPr>
              <a:grpSpLocks/>
            </p:cNvGrpSpPr>
            <p:nvPr/>
          </p:nvGrpSpPr>
          <p:grpSpPr bwMode="auto">
            <a:xfrm>
              <a:off x="3470" y="981"/>
              <a:ext cx="1824" cy="1152"/>
              <a:chOff x="0" y="0"/>
              <a:chExt cx="1536" cy="1152"/>
            </a:xfrm>
          </p:grpSpPr>
          <p:sp>
            <p:nvSpPr>
              <p:cNvPr id="17411" name="Line 6"/>
              <p:cNvSpPr>
                <a:spLocks noChangeShapeType="1"/>
              </p:cNvSpPr>
              <p:nvPr/>
            </p:nvSpPr>
            <p:spPr bwMode="auto">
              <a:xfrm>
                <a:off x="768" y="0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12" name="Line 7"/>
              <p:cNvSpPr>
                <a:spLocks noChangeShapeType="1"/>
              </p:cNvSpPr>
              <p:nvPr/>
            </p:nvSpPr>
            <p:spPr bwMode="auto">
              <a:xfrm>
                <a:off x="816" y="48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13" name="Line 8"/>
              <p:cNvSpPr>
                <a:spLocks noChangeShapeType="1"/>
              </p:cNvSpPr>
              <p:nvPr/>
            </p:nvSpPr>
            <p:spPr bwMode="auto">
              <a:xfrm flipH="1">
                <a:off x="0" y="96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14" name="Line 9"/>
              <p:cNvSpPr>
                <a:spLocks noChangeShapeType="1"/>
              </p:cNvSpPr>
              <p:nvPr/>
            </p:nvSpPr>
            <p:spPr bwMode="auto">
              <a:xfrm>
                <a:off x="816" y="9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15" name="Line 10"/>
              <p:cNvSpPr>
                <a:spLocks noChangeShapeType="1"/>
              </p:cNvSpPr>
              <p:nvPr/>
            </p:nvSpPr>
            <p:spPr bwMode="auto">
              <a:xfrm>
                <a:off x="0" y="96"/>
                <a:ext cx="0" cy="76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16" name="Line 11"/>
              <p:cNvSpPr>
                <a:spLocks noChangeShapeType="1"/>
              </p:cNvSpPr>
              <p:nvPr/>
            </p:nvSpPr>
            <p:spPr bwMode="auto">
              <a:xfrm>
                <a:off x="0" y="864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17" name="Line 12"/>
              <p:cNvSpPr>
                <a:spLocks noChangeShapeType="1"/>
              </p:cNvSpPr>
              <p:nvPr/>
            </p:nvSpPr>
            <p:spPr bwMode="auto">
              <a:xfrm>
                <a:off x="288" y="672"/>
                <a:ext cx="0" cy="4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18" name="Line 13"/>
              <p:cNvSpPr>
                <a:spLocks noChangeShapeType="1"/>
              </p:cNvSpPr>
              <p:nvPr/>
            </p:nvSpPr>
            <p:spPr bwMode="auto">
              <a:xfrm>
                <a:off x="288" y="672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19" name="Line 14"/>
              <p:cNvSpPr>
                <a:spLocks noChangeShapeType="1"/>
              </p:cNvSpPr>
              <p:nvPr/>
            </p:nvSpPr>
            <p:spPr bwMode="auto">
              <a:xfrm>
                <a:off x="288" y="1104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20" name="Rectangle 15"/>
              <p:cNvSpPr>
                <a:spLocks noChangeArrowheads="1"/>
              </p:cNvSpPr>
              <p:nvPr/>
            </p:nvSpPr>
            <p:spPr bwMode="auto">
              <a:xfrm>
                <a:off x="576" y="624"/>
                <a:ext cx="336" cy="9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17421" name="Rectangle 16"/>
              <p:cNvSpPr>
                <a:spLocks noChangeArrowheads="1"/>
              </p:cNvSpPr>
              <p:nvPr/>
            </p:nvSpPr>
            <p:spPr bwMode="auto">
              <a:xfrm>
                <a:off x="576" y="1056"/>
                <a:ext cx="336" cy="9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17422" name="Line 17"/>
              <p:cNvSpPr>
                <a:spLocks noChangeShapeType="1"/>
              </p:cNvSpPr>
              <p:nvPr/>
            </p:nvSpPr>
            <p:spPr bwMode="auto">
              <a:xfrm>
                <a:off x="912" y="672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23" name="Line 18"/>
              <p:cNvSpPr>
                <a:spLocks noChangeShapeType="1"/>
              </p:cNvSpPr>
              <p:nvPr/>
            </p:nvSpPr>
            <p:spPr bwMode="auto">
              <a:xfrm>
                <a:off x="912" y="1104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24" name="Line 19"/>
              <p:cNvSpPr>
                <a:spLocks noChangeShapeType="1"/>
              </p:cNvSpPr>
              <p:nvPr/>
            </p:nvSpPr>
            <p:spPr bwMode="auto">
              <a:xfrm>
                <a:off x="1200" y="672"/>
                <a:ext cx="0" cy="4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25" name="Line 20"/>
              <p:cNvSpPr>
                <a:spLocks noChangeShapeType="1"/>
              </p:cNvSpPr>
              <p:nvPr/>
            </p:nvSpPr>
            <p:spPr bwMode="auto">
              <a:xfrm>
                <a:off x="1200" y="864"/>
                <a:ext cx="3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26" name="Line 21"/>
              <p:cNvSpPr>
                <a:spLocks noChangeShapeType="1"/>
              </p:cNvSpPr>
              <p:nvPr/>
            </p:nvSpPr>
            <p:spPr bwMode="auto">
              <a:xfrm flipV="1">
                <a:off x="1536" y="96"/>
                <a:ext cx="0" cy="76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27" name="Line 22"/>
              <p:cNvSpPr>
                <a:spLocks noChangeShapeType="1"/>
              </p:cNvSpPr>
              <p:nvPr/>
            </p:nvSpPr>
            <p:spPr bwMode="auto">
              <a:xfrm>
                <a:off x="1200" y="96"/>
                <a:ext cx="3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28" name="Oval 23"/>
              <p:cNvSpPr>
                <a:spLocks noChangeArrowheads="1"/>
              </p:cNvSpPr>
              <p:nvPr/>
            </p:nvSpPr>
            <p:spPr bwMode="auto">
              <a:xfrm>
                <a:off x="1008" y="4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17429" name="Line 24"/>
              <p:cNvSpPr>
                <a:spLocks noChangeShapeType="1"/>
              </p:cNvSpPr>
              <p:nvPr/>
            </p:nvSpPr>
            <p:spPr bwMode="auto">
              <a:xfrm flipH="1">
                <a:off x="1008" y="0"/>
                <a:ext cx="192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7430" name="Text Box 25"/>
            <p:cNvSpPr txBox="1">
              <a:spLocks noChangeArrowheads="1"/>
            </p:cNvSpPr>
            <p:nvPr/>
          </p:nvSpPr>
          <p:spPr bwMode="auto">
            <a:xfrm>
              <a:off x="4238" y="1298"/>
              <a:ext cx="54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 b="1">
                  <a:latin typeface="Tahoma" pitchFamily="34" charset="0"/>
                  <a:ea typeface="微软雅黑" pitchFamily="34" charset="-122"/>
                </a:rPr>
                <a:t>R</a:t>
              </a:r>
              <a:r>
                <a:rPr lang="en-US" altLang="zh-CN" sz="2400" b="1" baseline="-25000">
                  <a:latin typeface="Tahoma" pitchFamily="34" charset="0"/>
                  <a:ea typeface="微软雅黑" pitchFamily="34" charset="-122"/>
                </a:rPr>
                <a:t>1</a:t>
              </a:r>
            </a:p>
          </p:txBody>
        </p:sp>
        <p:sp>
          <p:nvSpPr>
            <p:cNvPr id="17431" name="Text Box 26"/>
            <p:cNvSpPr txBox="1">
              <a:spLocks noChangeArrowheads="1"/>
            </p:cNvSpPr>
            <p:nvPr/>
          </p:nvSpPr>
          <p:spPr bwMode="auto">
            <a:xfrm>
              <a:off x="4238" y="208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 b="1">
                  <a:latin typeface="Tahoma" pitchFamily="34" charset="0"/>
                  <a:ea typeface="微软雅黑" pitchFamily="34" charset="-122"/>
                </a:rPr>
                <a:t>R</a:t>
              </a:r>
              <a:r>
                <a:rPr lang="en-US" altLang="zh-CN" sz="2400" b="1" baseline="-25000">
                  <a:latin typeface="Tahoma" pitchFamily="34" charset="0"/>
                  <a:ea typeface="微软雅黑" pitchFamily="34" charset="-122"/>
                </a:rPr>
                <a:t>2</a:t>
              </a:r>
            </a:p>
          </p:txBody>
        </p:sp>
        <p:sp>
          <p:nvSpPr>
            <p:cNvPr id="17432" name="Oval 27"/>
            <p:cNvSpPr>
              <a:spLocks noChangeArrowheads="1"/>
            </p:cNvSpPr>
            <p:nvPr/>
          </p:nvSpPr>
          <p:spPr bwMode="auto">
            <a:xfrm>
              <a:off x="3758" y="1797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ea typeface="微软雅黑" pitchFamily="34" charset="-122"/>
              </a:endParaRPr>
            </a:p>
          </p:txBody>
        </p:sp>
        <p:sp>
          <p:nvSpPr>
            <p:cNvPr id="17433" name="Oval 28"/>
            <p:cNvSpPr>
              <a:spLocks noChangeArrowheads="1"/>
            </p:cNvSpPr>
            <p:nvPr/>
          </p:nvSpPr>
          <p:spPr bwMode="auto">
            <a:xfrm>
              <a:off x="4862" y="1797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ea typeface="微软雅黑" pitchFamily="34" charset="-122"/>
              </a:endParaRPr>
            </a:p>
          </p:txBody>
        </p:sp>
        <p:sp>
          <p:nvSpPr>
            <p:cNvPr id="17434" name="Line 29"/>
            <p:cNvSpPr>
              <a:spLocks noChangeShapeType="1"/>
            </p:cNvSpPr>
            <p:nvPr/>
          </p:nvSpPr>
          <p:spPr bwMode="auto">
            <a:xfrm>
              <a:off x="3470" y="1269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5" name="Line 30"/>
            <p:cNvSpPr>
              <a:spLocks noChangeShapeType="1"/>
            </p:cNvSpPr>
            <p:nvPr/>
          </p:nvSpPr>
          <p:spPr bwMode="auto">
            <a:xfrm>
              <a:off x="3854" y="1653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6" name="Line 31"/>
            <p:cNvSpPr>
              <a:spLocks noChangeShapeType="1"/>
            </p:cNvSpPr>
            <p:nvPr/>
          </p:nvSpPr>
          <p:spPr bwMode="auto">
            <a:xfrm>
              <a:off x="3854" y="2085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7" name="Text Box 32"/>
            <p:cNvSpPr txBox="1">
              <a:spLocks noChangeArrowheads="1"/>
            </p:cNvSpPr>
            <p:nvPr/>
          </p:nvSpPr>
          <p:spPr bwMode="auto">
            <a:xfrm>
              <a:off x="3470" y="132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 b="1">
                  <a:latin typeface="Tahoma" pitchFamily="34" charset="0"/>
                  <a:ea typeface="微软雅黑" pitchFamily="34" charset="-122"/>
                </a:rPr>
                <a:t>I</a:t>
              </a:r>
            </a:p>
          </p:txBody>
        </p:sp>
        <p:sp>
          <p:nvSpPr>
            <p:cNvPr id="17438" name="Text Box 33"/>
            <p:cNvSpPr txBox="1">
              <a:spLocks noChangeArrowheads="1"/>
            </p:cNvSpPr>
            <p:nvPr/>
          </p:nvSpPr>
          <p:spPr bwMode="auto">
            <a:xfrm>
              <a:off x="3854" y="1413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 b="1">
                  <a:solidFill>
                    <a:srgbClr val="FF0000"/>
                  </a:solidFill>
                  <a:latin typeface="Tahoma" pitchFamily="34" charset="0"/>
                  <a:ea typeface="微软雅黑" pitchFamily="34" charset="-122"/>
                </a:rPr>
                <a:t>I</a:t>
              </a:r>
              <a:r>
                <a:rPr lang="en-US" altLang="zh-CN" sz="2400" b="1" baseline="-25000">
                  <a:solidFill>
                    <a:srgbClr val="FF0000"/>
                  </a:solidFill>
                  <a:latin typeface="Tahoma" pitchFamily="34" charset="0"/>
                  <a:ea typeface="微软雅黑" pitchFamily="34" charset="-122"/>
                </a:rPr>
                <a:t>1</a:t>
              </a:r>
            </a:p>
          </p:txBody>
        </p:sp>
        <p:sp>
          <p:nvSpPr>
            <p:cNvPr id="17439" name="Text Box 34"/>
            <p:cNvSpPr txBox="1">
              <a:spLocks noChangeArrowheads="1"/>
            </p:cNvSpPr>
            <p:nvPr/>
          </p:nvSpPr>
          <p:spPr bwMode="auto">
            <a:xfrm>
              <a:off x="3854" y="2085"/>
              <a:ext cx="5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 b="1">
                  <a:solidFill>
                    <a:srgbClr val="FF0000"/>
                  </a:solidFill>
                  <a:latin typeface="Tahoma" pitchFamily="34" charset="0"/>
                  <a:ea typeface="微软雅黑" pitchFamily="34" charset="-122"/>
                </a:rPr>
                <a:t>I</a:t>
              </a:r>
              <a:r>
                <a:rPr lang="en-US" altLang="zh-CN" sz="2400" b="1" baseline="-25000">
                  <a:solidFill>
                    <a:srgbClr val="FF0000"/>
                  </a:solidFill>
                  <a:latin typeface="Tahoma" pitchFamily="34" charset="0"/>
                  <a:ea typeface="微软雅黑" pitchFamily="34" charset="-122"/>
                </a:rPr>
                <a:t>2</a:t>
              </a:r>
            </a:p>
          </p:txBody>
        </p:sp>
      </p:grpSp>
      <p:sp>
        <p:nvSpPr>
          <p:cNvPr id="55331" name="Line 35"/>
          <p:cNvSpPr>
            <a:spLocks noChangeShapeType="1"/>
          </p:cNvSpPr>
          <p:nvPr/>
        </p:nvSpPr>
        <p:spPr bwMode="auto">
          <a:xfrm>
            <a:off x="6769100" y="5373688"/>
            <a:ext cx="812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41" name="Rectangle 36"/>
          <p:cNvSpPr>
            <a:spLocks noChangeArrowheads="1"/>
          </p:cNvSpPr>
          <p:nvPr/>
        </p:nvSpPr>
        <p:spPr bwMode="auto">
          <a:xfrm>
            <a:off x="642938" y="911225"/>
            <a:ext cx="65008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lang="zh-CN" altLang="en-US" sz="3600" b="1">
                <a:solidFill>
                  <a:srgbClr val="000099"/>
                </a:solidFill>
                <a:latin typeface="Tahoma" pitchFamily="34" charset="0"/>
                <a:ea typeface="微软雅黑" pitchFamily="34" charset="-122"/>
              </a:rPr>
              <a:t>探究</a:t>
            </a:r>
            <a:r>
              <a:rPr lang="en-US" altLang="zh-CN" sz="3600" b="1">
                <a:solidFill>
                  <a:srgbClr val="000099"/>
                </a:solidFill>
                <a:latin typeface="Tahoma" pitchFamily="34" charset="0"/>
                <a:ea typeface="微软雅黑" pitchFamily="34" charset="-122"/>
              </a:rPr>
              <a:t>4</a:t>
            </a:r>
            <a:r>
              <a:rPr lang="zh-CN" altLang="en-US" sz="3600" b="1">
                <a:solidFill>
                  <a:srgbClr val="000099"/>
                </a:solidFill>
                <a:latin typeface="Tahoma" pitchFamily="34" charset="0"/>
                <a:ea typeface="微软雅黑" pitchFamily="34" charset="-122"/>
              </a:rPr>
              <a:t>：并联电路</a:t>
            </a:r>
            <a:r>
              <a:rPr lang="zh-CN" altLang="en-US" sz="3600" b="1">
                <a:solidFill>
                  <a:srgbClr val="FF0000"/>
                </a:solidFill>
                <a:latin typeface="Tahoma" pitchFamily="34" charset="0"/>
                <a:ea typeface="微软雅黑" pitchFamily="34" charset="-122"/>
              </a:rPr>
              <a:t>电流分配</a:t>
            </a:r>
            <a:r>
              <a:rPr lang="zh-CN" altLang="en-US" sz="3600" b="1">
                <a:solidFill>
                  <a:srgbClr val="000099"/>
                </a:solidFill>
                <a:latin typeface="Tahoma" pitchFamily="34" charset="0"/>
                <a:ea typeface="微软雅黑" pitchFamily="34" charset="-122"/>
              </a:rPr>
              <a:t>规律</a:t>
            </a:r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7969250" y="4508500"/>
            <a:ext cx="2705100" cy="1676400"/>
            <a:chOff x="0" y="0"/>
            <a:chExt cx="1278" cy="1056"/>
          </a:xfrm>
        </p:grpSpPr>
        <p:graphicFrame>
          <p:nvGraphicFramePr>
            <p:cNvPr id="17443" name="Object 38"/>
            <p:cNvGraphicFramePr>
              <a:graphicFrameLocks noChangeAspect="1"/>
            </p:cNvGraphicFramePr>
            <p:nvPr/>
          </p:nvGraphicFramePr>
          <p:xfrm>
            <a:off x="0" y="48"/>
            <a:ext cx="424" cy="960"/>
          </p:xfrm>
          <a:graphic>
            <a:graphicData uri="http://schemas.openxmlformats.org/presentationml/2006/ole">
              <p:oleObj spid="_x0000_s17443" r:id="rId3" imgW="191081" imgH="433116" progId="Equation.3">
                <p:embed/>
              </p:oleObj>
            </a:graphicData>
          </a:graphic>
        </p:graphicFrame>
        <p:sp>
          <p:nvSpPr>
            <p:cNvPr id="17444" name="Rectangle 39"/>
            <p:cNvSpPr>
              <a:spLocks noChangeArrowheads="1"/>
            </p:cNvSpPr>
            <p:nvPr/>
          </p:nvSpPr>
          <p:spPr bwMode="auto">
            <a:xfrm>
              <a:off x="369" y="240"/>
              <a:ext cx="32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US" altLang="zh-CN" sz="4800" b="1">
                  <a:latin typeface="Tahoma" pitchFamily="34" charset="0"/>
                  <a:ea typeface="微软雅黑" pitchFamily="34" charset="-122"/>
                </a:rPr>
                <a:t>=</a:t>
              </a:r>
            </a:p>
          </p:txBody>
        </p:sp>
        <p:graphicFrame>
          <p:nvGraphicFramePr>
            <p:cNvPr id="17445" name="Object 40"/>
            <p:cNvGraphicFramePr>
              <a:graphicFrameLocks noChangeAspect="1"/>
            </p:cNvGraphicFramePr>
            <p:nvPr/>
          </p:nvGraphicFramePr>
          <p:xfrm>
            <a:off x="657" y="0"/>
            <a:ext cx="621" cy="1056"/>
          </p:xfrm>
          <a:graphic>
            <a:graphicData uri="http://schemas.openxmlformats.org/presentationml/2006/ole">
              <p:oleObj spid="_x0000_s17445" r:id="rId4" imgW="254663" imgH="432927" progId="Equation.3">
                <p:embed/>
              </p:oleObj>
            </a:graphicData>
          </a:graphic>
        </p:graphicFrame>
      </p:grpSp>
      <p:sp>
        <p:nvSpPr>
          <p:cNvPr id="55337" name="Rectangle 41"/>
          <p:cNvSpPr>
            <a:spLocks noChangeArrowheads="1"/>
          </p:cNvSpPr>
          <p:nvPr/>
        </p:nvSpPr>
        <p:spPr bwMode="auto">
          <a:xfrm>
            <a:off x="642938" y="4313238"/>
            <a:ext cx="5821362" cy="186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3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并联电路中</a:t>
            </a:r>
            <a:r>
              <a:rPr lang="zh-CN" altLang="en-US" sz="3200" b="1">
                <a:solidFill>
                  <a:srgbClr val="FF0000"/>
                </a:solidFill>
                <a:latin typeface="Tahoma" pitchFamily="34" charset="0"/>
                <a:ea typeface="微软雅黑" pitchFamily="34" charset="-122"/>
              </a:rPr>
              <a:t>通过各用电器的电流</a:t>
            </a:r>
            <a:r>
              <a:rPr lang="zh-CN" altLang="en-US" sz="32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之比等于各用电器电阻的反比。</a:t>
            </a:r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-1922463" y="1736725"/>
            <a:ext cx="8482013" cy="1668463"/>
            <a:chOff x="0" y="-508"/>
            <a:chExt cx="997" cy="2352"/>
          </a:xfrm>
        </p:grpSpPr>
        <p:graphicFrame>
          <p:nvGraphicFramePr>
            <p:cNvPr id="17448" name="Object 43"/>
            <p:cNvGraphicFramePr>
              <a:graphicFrameLocks noChangeAspect="1"/>
            </p:cNvGraphicFramePr>
            <p:nvPr/>
          </p:nvGraphicFramePr>
          <p:xfrm>
            <a:off x="343" y="-508"/>
            <a:ext cx="654" cy="2181"/>
          </p:xfrm>
          <a:graphic>
            <a:graphicData uri="http://schemas.openxmlformats.org/presentationml/2006/ole">
              <p:oleObj spid="_x0000_s17448" r:id="rId5" imgW="33223200" imgH="10363200" progId="Equation.3">
                <p:embed/>
              </p:oleObj>
            </a:graphicData>
          </a:graphic>
        </p:graphicFrame>
        <p:sp>
          <p:nvSpPr>
            <p:cNvPr id="17449" name="Rectangle 44"/>
            <p:cNvSpPr>
              <a:spLocks noChangeArrowheads="1"/>
            </p:cNvSpPr>
            <p:nvPr/>
          </p:nvSpPr>
          <p:spPr bwMode="auto">
            <a:xfrm>
              <a:off x="0" y="673"/>
              <a:ext cx="22" cy="1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endParaRPr lang="zh-CN" altLang="zh-CN" sz="4800" b="1">
                <a:latin typeface="Tahoma" pitchFamily="34" charset="0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53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5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5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2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2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31" grpId="0" animBg="1"/>
      <p:bldP spid="553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4540250"/>
            <a:ext cx="31496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817688" y="1647825"/>
            <a:ext cx="89281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如图所示，电阻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 </a:t>
            </a:r>
            <a:r>
              <a:rPr lang="en-US" altLang="zh-CN" sz="24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aseline="-25000">
                <a:latin typeface="Times New Roman" pitchFamily="18" charset="0"/>
                <a:ea typeface="微软雅黑" pitchFamily="34" charset="-122"/>
              </a:rPr>
              <a:t>1 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为10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 Ω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， 电源两端电压为 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6V。 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开关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S 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闭合后，求: </a:t>
            </a:r>
            <a:endParaRPr lang="en-US" altLang="zh-CN" sz="2400">
              <a:latin typeface="Times New Roman" pitchFamily="18" charset="0"/>
              <a:ea typeface="微软雅黑" pitchFamily="34" charset="-122"/>
            </a:endParaRPr>
          </a:p>
          <a:p>
            <a:pPr eaLnBrk="0" hangingPunct="0">
              <a:lnSpc>
                <a:spcPct val="150000"/>
              </a:lnSpc>
              <a:buFont typeface="Arial" pitchFamily="34" charset="0"/>
              <a:buAutoNum type="arabicParenBoth"/>
            </a:pP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当滑动变阻器</a:t>
            </a:r>
            <a:r>
              <a:rPr lang="en-US" altLang="zh-CN" sz="24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接入电路的电阻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 </a:t>
            </a:r>
            <a:r>
              <a:rPr lang="en-US" altLang="zh-CN" sz="24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aseline="-25000">
                <a:latin typeface="Times New Roman" pitchFamily="18" charset="0"/>
                <a:ea typeface="微软雅黑" pitchFamily="34" charset="-122"/>
              </a:rPr>
              <a:t>2 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为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5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0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 Ω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时， </a:t>
            </a:r>
            <a:endParaRPr lang="en-US" altLang="zh-CN" sz="2400">
              <a:latin typeface="Times New Roman" pitchFamily="18" charset="0"/>
              <a:ea typeface="微软雅黑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      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通过电阻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 </a:t>
            </a:r>
            <a:r>
              <a:rPr lang="en-US" altLang="zh-CN" sz="24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aseline="-25000">
                <a:latin typeface="Times New Roman" pitchFamily="18" charset="0"/>
                <a:ea typeface="微软雅黑" pitchFamily="34" charset="-122"/>
              </a:rPr>
              <a:t>1 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电流</a:t>
            </a:r>
            <a:r>
              <a:rPr lang="en-US" altLang="zh-CN" sz="2400" i="1">
                <a:latin typeface="Times New Roman" pitchFamily="18" charset="0"/>
                <a:ea typeface="微软雅黑" pitchFamily="34" charset="-122"/>
              </a:rPr>
              <a:t>I</a:t>
            </a:r>
            <a:r>
              <a:rPr lang="zh-CN" altLang="en-US" sz="2400">
                <a:latin typeface="Times New Roman" pitchFamily="18" charset="0"/>
                <a:ea typeface="微软雅黑" pitchFamily="34" charset="-122"/>
              </a:rPr>
              <a:t>；</a:t>
            </a:r>
            <a:endParaRPr lang="en-US" altLang="zh-CN" sz="2400">
              <a:latin typeface="Times New Roman" pitchFamily="18" charset="0"/>
              <a:ea typeface="微软雅黑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(2) 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当滑动变阻器接入电路的电阻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 </a:t>
            </a:r>
            <a:r>
              <a:rPr lang="en-US" altLang="zh-CN" sz="24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aseline="-25000">
                <a:latin typeface="Times New Roman" pitchFamily="18" charset="0"/>
                <a:ea typeface="微软雅黑" pitchFamily="34" charset="-122"/>
              </a:rPr>
              <a:t>3 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为20 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Ω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时，</a:t>
            </a:r>
            <a:endParaRPr lang="en-US" altLang="zh-CN" sz="2400">
              <a:latin typeface="Times New Roman" pitchFamily="18" charset="0"/>
              <a:ea typeface="微软雅黑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      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通过电阻 </a:t>
            </a:r>
            <a:r>
              <a:rPr lang="en-US" altLang="zh-CN" sz="24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aseline="-25000"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 的电流</a:t>
            </a:r>
            <a:r>
              <a:rPr lang="en-US" altLang="zh-CN" sz="2400" i="1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I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′ 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。</a:t>
            </a:r>
            <a:endParaRPr lang="zh-CN" altLang="en-US" sz="2400">
              <a:latin typeface="Times New Roman" pitchFamily="18" charset="0"/>
              <a:ea typeface="微软雅黑" pitchFamily="34" charset="-122"/>
            </a:endParaRPr>
          </a:p>
        </p:txBody>
      </p:sp>
      <p:sp>
        <p:nvSpPr>
          <p:cNvPr id="18435" name="矩形 5"/>
          <p:cNvSpPr>
            <a:spLocks noChangeArrowheads="1"/>
          </p:cNvSpPr>
          <p:nvPr/>
        </p:nvSpPr>
        <p:spPr bwMode="auto">
          <a:xfrm>
            <a:off x="323850" y="1749425"/>
            <a:ext cx="1343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【</a:t>
            </a:r>
            <a:r>
              <a:rPr lang="zh-CN" altLang="en-US" sz="24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例</a:t>
            </a:r>
            <a:r>
              <a:rPr lang="en-US" altLang="zh-CN" sz="24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1】 </a:t>
            </a:r>
            <a:endParaRPr lang="zh-CN" altLang="en-US">
              <a:ea typeface="微软雅黑" pitchFamily="34" charset="-122"/>
            </a:endParaRPr>
          </a:p>
        </p:txBody>
      </p:sp>
      <p:sp>
        <p:nvSpPr>
          <p:cNvPr id="19461" name="矩形 4"/>
          <p:cNvSpPr>
            <a:spLocks noChangeArrowheads="1"/>
          </p:cNvSpPr>
          <p:nvPr/>
        </p:nvSpPr>
        <p:spPr bwMode="auto">
          <a:xfrm>
            <a:off x="280988" y="776288"/>
            <a:ext cx="5795962" cy="588962"/>
          </a:xfrm>
          <a:prstGeom prst="rect">
            <a:avLst/>
          </a:prstGeom>
          <a:gradFill rotWithShape="1">
            <a:gsLst>
              <a:gs pos="0">
                <a:srgbClr val="2C5D98"/>
              </a:gs>
              <a:gs pos="80000">
                <a:srgbClr val="3C7BC7"/>
              </a:gs>
              <a:gs pos="100000">
                <a:srgbClr val="3A7CCB"/>
              </a:gs>
            </a:gsLst>
            <a:lin ang="5400000"/>
          </a:gradFill>
          <a:ln w="9525">
            <a:solidFill>
              <a:srgbClr val="4A7EBB"/>
            </a:solidFill>
            <a:miter lim="800000"/>
          </a:ln>
          <a:effectLst>
            <a:outerShdw dist="23000" dir="5400000" algn="ctr" rotWithShape="0">
              <a:srgbClr val="000000">
                <a:alpha val="25000"/>
              </a:srgbClr>
            </a:outerShdw>
          </a:effectLst>
        </p:spPr>
        <p:txBody>
          <a:bodyPr>
            <a:spAutoFit/>
          </a:bodyPr>
          <a:lstStyle/>
          <a:p>
            <a:pPr eaLnBrk="0" hangingPunct="0">
              <a:buFontTx/>
              <a:buNone/>
              <a:defRPr/>
            </a:pPr>
            <a:r>
              <a:rPr lang="zh-CN" altLang="en-US" sz="3200" b="1">
                <a:solidFill>
                  <a:srgbClr val="FFFFFF"/>
                </a:solidFill>
                <a:ea typeface="微软雅黑" panose="020B0503020204020204" pitchFamily="34" charset="-122"/>
                <a:sym typeface="+mn-ea"/>
              </a:rPr>
              <a:t>二、利用欧姆定律解决问题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3076575" y="971550"/>
            <a:ext cx="6696075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(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)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如图所示，根据串联电路电流的规律，通过电</a:t>
            </a:r>
            <a:endParaRPr lang="en-US" altLang="zh-CN" sz="2400">
              <a:solidFill>
                <a:srgbClr val="FF0000"/>
              </a:solidFill>
              <a:latin typeface="Times New Roman" pitchFamily="18" charset="0"/>
              <a:ea typeface="微软雅黑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    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阻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 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的电流和通过电阻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的电流相等，都等</a:t>
            </a:r>
            <a:endParaRPr lang="en-US" altLang="zh-CN" sz="2400">
              <a:solidFill>
                <a:srgbClr val="FF0000"/>
              </a:solidFill>
              <a:latin typeface="Times New Roman" pitchFamily="18" charset="0"/>
              <a:ea typeface="微软雅黑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    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于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I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。电阻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两端的电压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U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IR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，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两端的电</a:t>
            </a:r>
            <a:endParaRPr lang="en-US" altLang="zh-CN" sz="2400">
              <a:solidFill>
                <a:srgbClr val="FF0000"/>
              </a:solidFill>
              <a:latin typeface="Times New Roman" pitchFamily="18" charset="0"/>
              <a:ea typeface="微软雅黑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    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压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U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IR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。</a:t>
            </a:r>
            <a:endParaRPr lang="zh-CN" altLang="zh-CN" sz="2400">
              <a:solidFill>
                <a:srgbClr val="FF0000"/>
              </a:solidFill>
              <a:latin typeface="Times New Roman" pitchFamily="18" charset="0"/>
              <a:ea typeface="微软雅黑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    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根据串联电路电压的规律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U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U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+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U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， 有</a:t>
            </a:r>
          </a:p>
          <a:p>
            <a:pPr eaLnBrk="0" hangingPunct="0">
              <a:lnSpc>
                <a:spcPct val="150000"/>
              </a:lnSpc>
            </a:pP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    U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IR</a:t>
            </a:r>
            <a:r>
              <a:rPr lang="zh-CN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+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IR</a:t>
            </a:r>
            <a:r>
              <a:rPr lang="zh-CN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I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(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+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)</a:t>
            </a:r>
            <a:endParaRPr lang="en-US" altLang="zh-CN" sz="2400">
              <a:solidFill>
                <a:srgbClr val="FF0000"/>
              </a:solidFill>
              <a:latin typeface="Times New Roman" pitchFamily="18" charset="0"/>
              <a:ea typeface="微软雅黑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    可求得</a:t>
            </a:r>
            <a:endParaRPr lang="zh-CN" altLang="zh-CN" sz="2400">
              <a:solidFill>
                <a:srgbClr val="FF0000"/>
              </a:solidFill>
              <a:latin typeface="Times New Roman" pitchFamily="18" charset="0"/>
              <a:ea typeface="微软雅黑" pitchFamily="34" charset="-122"/>
            </a:endParaRPr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5480050" y="5502275"/>
          <a:ext cx="3594100" cy="768350"/>
        </p:xfrm>
        <a:graphic>
          <a:graphicData uri="http://schemas.openxmlformats.org/presentationml/2006/ole">
            <p:oleObj spid="_x0000_s19458" r:id="rId3" imgW="2082800" imgH="444500" progId="Equation.DSMT4">
              <p:embed/>
            </p:oleObj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76575" y="4941888"/>
            <a:ext cx="6696075" cy="113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(2)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同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(1)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的分析一样，可求得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3</a:t>
            </a:r>
            <a:r>
              <a: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、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R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串联时， </a:t>
            </a:r>
            <a:endParaRPr lang="en-US" altLang="zh-CN" sz="2400">
              <a:solidFill>
                <a:srgbClr val="FF0000"/>
              </a:solidFill>
              <a:latin typeface="Times New Roman" pitchFamily="18" charset="0"/>
              <a:ea typeface="微软雅黑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    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电路中的电流</a:t>
            </a:r>
            <a:endParaRPr lang="zh-CN" altLang="en-US" sz="2400">
              <a:solidFill>
                <a:srgbClr val="FF0000"/>
              </a:solidFill>
              <a:latin typeface="Times New Roman" pitchFamily="18" charset="0"/>
              <a:ea typeface="微软雅黑" pitchFamily="34" charset="-122"/>
            </a:endParaRPr>
          </a:p>
        </p:txBody>
      </p:sp>
      <p:sp>
        <p:nvSpPr>
          <p:cNvPr id="19460" name="矩形 9"/>
          <p:cNvSpPr>
            <a:spLocks noChangeArrowheads="1"/>
          </p:cNvSpPr>
          <p:nvPr/>
        </p:nvSpPr>
        <p:spPr bwMode="auto">
          <a:xfrm>
            <a:off x="1827213" y="1060450"/>
            <a:ext cx="1112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【</a:t>
            </a:r>
            <a:r>
              <a:rPr lang="zh-CN" altLang="en-US" sz="2400" b="1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解</a:t>
            </a:r>
            <a:r>
              <a:rPr lang="en-US" altLang="zh-CN" sz="2400" b="1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】</a:t>
            </a:r>
            <a:endParaRPr lang="zh-CN" altLang="en-US" sz="2400">
              <a:solidFill>
                <a:srgbClr val="0000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683125" y="4251325"/>
          <a:ext cx="3482975" cy="768350"/>
        </p:xfrm>
        <a:graphic>
          <a:graphicData uri="http://schemas.openxmlformats.org/presentationml/2006/ole">
            <p:oleObj spid="_x0000_s19461" r:id="rId4" imgW="2019300" imgH="4445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组 23"/>
          <p:cNvGrpSpPr>
            <a:grpSpLocks/>
          </p:cNvGrpSpPr>
          <p:nvPr/>
        </p:nvGrpSpPr>
        <p:grpSpPr bwMode="auto">
          <a:xfrm>
            <a:off x="4398963" y="1431925"/>
            <a:ext cx="1958975" cy="554038"/>
            <a:chOff x="3437515" y="1408557"/>
            <a:chExt cx="1467746" cy="553959"/>
          </a:xfrm>
        </p:grpSpPr>
        <p:sp>
          <p:nvSpPr>
            <p:cNvPr id="20482" name="文本框 24"/>
            <p:cNvSpPr txBox="1">
              <a:spLocks noChangeArrowheads="1"/>
            </p:cNvSpPr>
            <p:nvPr/>
          </p:nvSpPr>
          <p:spPr bwMode="auto">
            <a:xfrm>
              <a:off x="3933968" y="1408557"/>
              <a:ext cx="971293" cy="553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sz="3000" b="1">
                  <a:solidFill>
                    <a:srgbClr val="008000"/>
                  </a:solidFill>
                  <a:latin typeface="Adobe 黑体 Std R" pitchFamily="34" charset="-122"/>
                  <a:ea typeface="Adobe 黑体 Std R" pitchFamily="34" charset="-122"/>
                </a:rPr>
                <a:t>总</a:t>
              </a:r>
              <a:r>
                <a:rPr lang="en-US" altLang="zh-CN" sz="3000" b="1">
                  <a:solidFill>
                    <a:srgbClr val="008000"/>
                  </a:solidFill>
                  <a:latin typeface="Adobe 黑体 Std R" pitchFamily="34" charset="-122"/>
                  <a:ea typeface="Adobe 黑体 Std R" pitchFamily="34" charset="-122"/>
                </a:rPr>
                <a:t>   </a:t>
              </a:r>
              <a:r>
                <a:rPr lang="zh-CN" altLang="en-US" sz="3000" b="1">
                  <a:solidFill>
                    <a:srgbClr val="008000"/>
                  </a:solidFill>
                  <a:latin typeface="Adobe 黑体 Std R" pitchFamily="34" charset="-122"/>
                  <a:ea typeface="Adobe 黑体 Std R" pitchFamily="34" charset="-122"/>
                </a:rPr>
                <a:t>结</a:t>
              </a:r>
            </a:p>
          </p:txBody>
        </p:sp>
        <p:pic>
          <p:nvPicPr>
            <p:cNvPr id="20483" name="Picture 6" descr="BS00554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37515" y="1490196"/>
              <a:ext cx="503237" cy="439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484" name="文本框 73733"/>
          <p:cNvSpPr txBox="1">
            <a:spLocks noChangeArrowheads="1"/>
          </p:cNvSpPr>
          <p:nvPr/>
        </p:nvSpPr>
        <p:spPr bwMode="auto">
          <a:xfrm>
            <a:off x="1541463" y="2514600"/>
            <a:ext cx="799147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1.</a:t>
            </a:r>
            <a:r>
              <a:rPr lang="zh-CN" altLang="en-US" sz="2400">
                <a:latin typeface="Times New Roman" pitchFamily="18" charset="0"/>
                <a:ea typeface="微软雅黑" pitchFamily="34" charset="-122"/>
              </a:rPr>
              <a:t>串联电路中通过某个电阻的电流或串联电路的电流，等于电源两端电压除以各分电阻之和。</a:t>
            </a:r>
            <a:endParaRPr lang="en-US" altLang="zh-CN" sz="2400">
              <a:latin typeface="Times New Roman" pitchFamily="18" charset="0"/>
              <a:ea typeface="微软雅黑" pitchFamily="34" charset="-122"/>
            </a:endParaRPr>
          </a:p>
          <a:p>
            <a:pPr eaLnBrk="0" hangingPunct="0">
              <a:lnSpc>
                <a:spcPct val="140000"/>
              </a:lnSpc>
            </a:pPr>
            <a:endParaRPr lang="zh-CN" altLang="en-US" sz="2400">
              <a:latin typeface="Times New Roman" pitchFamily="18" charset="0"/>
              <a:ea typeface="微软雅黑" pitchFamily="34" charset="-122"/>
            </a:endParaRPr>
          </a:p>
          <a:p>
            <a:pPr eaLnBrk="0" hangingPunct="0">
              <a:lnSpc>
                <a:spcPct val="140000"/>
              </a:lnSpc>
            </a:pP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2.</a:t>
            </a:r>
            <a:r>
              <a:rPr lang="zh-CN" altLang="en-US" sz="2400">
                <a:latin typeface="Times New Roman" pitchFamily="18" charset="0"/>
                <a:ea typeface="微软雅黑" pitchFamily="34" charset="-122"/>
              </a:rPr>
              <a:t>当串联电路中的一个电阻改变时，电路中的电流及另一个电阻两端的电压都会随之改变。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23"/>
          <p:cNvSpPr txBox="1">
            <a:spLocks noChangeArrowheads="1"/>
          </p:cNvSpPr>
          <p:nvPr/>
        </p:nvSpPr>
        <p:spPr bwMode="auto">
          <a:xfrm>
            <a:off x="1968500" y="1065213"/>
            <a:ext cx="89281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如图所示，电阻</a:t>
            </a:r>
            <a:r>
              <a:rPr lang="zh-CN" altLang="zh-CN" sz="24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zh-CN" sz="2400" baseline="-25000"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为 10 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Ω 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， 电源两端电压为 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12V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。 开关 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S 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闭合后，求: 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(1) 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当滑动变阻器</a:t>
            </a:r>
            <a:r>
              <a:rPr lang="zh-CN" altLang="zh-CN" sz="24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接入电路的电阻</a:t>
            </a:r>
            <a:r>
              <a:rPr lang="zh-CN" altLang="zh-CN" sz="24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zh-CN" sz="2400" baseline="-25000"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为 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40 Ω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时， 通过电阻</a:t>
            </a:r>
            <a:r>
              <a:rPr lang="zh-CN" altLang="zh-CN" sz="24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zh-CN" sz="2400" baseline="-25000"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的电流 </a:t>
            </a:r>
            <a:r>
              <a:rPr lang="zh-CN" altLang="zh-CN" sz="2400" i="1">
                <a:latin typeface="Times New Roman" pitchFamily="18" charset="0"/>
                <a:ea typeface="微软雅黑" pitchFamily="34" charset="-122"/>
              </a:rPr>
              <a:t>I</a:t>
            </a:r>
            <a:r>
              <a:rPr lang="zh-CN" altLang="zh-CN" sz="2400" baseline="-25000"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 和电路的总电流</a:t>
            </a:r>
            <a:r>
              <a:rPr lang="zh-CN" altLang="zh-CN" sz="2400" i="1">
                <a:latin typeface="Times New Roman" pitchFamily="18" charset="0"/>
                <a:ea typeface="微软雅黑" pitchFamily="34" charset="-122"/>
              </a:rPr>
              <a:t>I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; 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(2) 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当滑动变阻器接入电路的电阻</a:t>
            </a:r>
            <a:r>
              <a:rPr lang="zh-CN" altLang="zh-CN" sz="24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zh-CN" sz="2400" baseline="-25000"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为 20 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Ω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时，通过电阻</a:t>
            </a:r>
            <a:r>
              <a:rPr lang="zh-CN" altLang="zh-CN" sz="24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zh-CN" sz="2400" baseline="-25000"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的电流</a:t>
            </a:r>
            <a:r>
              <a:rPr lang="zh-CN" altLang="zh-CN" sz="2400" i="1">
                <a:latin typeface="Times New Roman" pitchFamily="18" charset="0"/>
                <a:ea typeface="微软雅黑" pitchFamily="34" charset="-122"/>
              </a:rPr>
              <a:t>I</a:t>
            </a:r>
            <a:r>
              <a:rPr lang="zh-CN" altLang="zh-CN" sz="2400" baseline="-25000"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＇和电路的总电流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 </a:t>
            </a:r>
            <a:r>
              <a:rPr lang="zh-CN" altLang="zh-CN" sz="2400" i="1">
                <a:latin typeface="Times New Roman" pitchFamily="18" charset="0"/>
                <a:ea typeface="微软雅黑" pitchFamily="34" charset="-122"/>
              </a:rPr>
              <a:t>I</a:t>
            </a:r>
            <a:r>
              <a:rPr lang="zh-CN" altLang="zh-CN" sz="2400">
                <a:latin typeface="Times New Roman" pitchFamily="18" charset="0"/>
                <a:ea typeface="微软雅黑" pitchFamily="34" charset="-122"/>
              </a:rPr>
              <a:t>＇。</a:t>
            </a:r>
          </a:p>
        </p:txBody>
      </p:sp>
      <p:sp>
        <p:nvSpPr>
          <p:cNvPr id="21506" name="矩形 5"/>
          <p:cNvSpPr>
            <a:spLocks noChangeArrowheads="1"/>
          </p:cNvSpPr>
          <p:nvPr/>
        </p:nvSpPr>
        <p:spPr bwMode="auto">
          <a:xfrm>
            <a:off x="541338" y="1187450"/>
            <a:ext cx="1344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【</a:t>
            </a:r>
            <a:r>
              <a:rPr lang="zh-CN" altLang="en-US" sz="24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例</a:t>
            </a:r>
            <a:r>
              <a:rPr lang="en-US" altLang="zh-CN" sz="24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2】 </a:t>
            </a:r>
            <a:endParaRPr lang="zh-CN" altLang="en-US">
              <a:ea typeface="微软雅黑" pitchFamily="34" charset="-122"/>
            </a:endParaRPr>
          </a:p>
        </p:txBody>
      </p:sp>
      <p:pic>
        <p:nvPicPr>
          <p:cNvPr id="21507" name="Picture 2" descr="C:\Users\Administrator\Desktop\C2@Q)75FDA6_J(2DFZS24)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35563" y="3860800"/>
            <a:ext cx="34163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1871663" y="1098550"/>
            <a:ext cx="9024937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90500" eaLnBrk="0" hangingPunct="0">
              <a:lnSpc>
                <a:spcPct val="150000"/>
              </a:lnSpc>
              <a:buFont typeface="Arial" pitchFamily="34" charset="0"/>
              <a:buAutoNum type="arabicParenBoth"/>
            </a:pPr>
            <a:r>
              <a: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根据并联电路电压的特点， 电阻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和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两端的</a:t>
            </a:r>
            <a:endParaRPr lang="en-US" altLang="zh-CN" sz="2400">
              <a:solidFill>
                <a:srgbClr val="FF0000"/>
              </a:solidFill>
              <a:latin typeface="Times New Roman" pitchFamily="18" charset="0"/>
              <a:ea typeface="微软雅黑" pitchFamily="34" charset="-122"/>
            </a:endParaRPr>
          </a:p>
          <a:p>
            <a:pPr indent="190500" eaLnBrk="0" hangingPunct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 </a:t>
            </a:r>
            <a:r>
              <a: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电压均等于电源两端电压  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U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=12V</a:t>
            </a:r>
          </a:p>
          <a:p>
            <a:pPr indent="190500" eaLnBrk="0" hangingPunct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 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由欧姆定律得</a:t>
            </a:r>
            <a:endParaRPr lang="en-US" altLang="zh-CN" sz="2400">
              <a:solidFill>
                <a:srgbClr val="FF0000"/>
              </a:solidFill>
              <a:latin typeface="Times New Roman" pitchFamily="18" charset="0"/>
              <a:ea typeface="微软雅黑" pitchFamily="34" charset="-122"/>
            </a:endParaRPr>
          </a:p>
        </p:txBody>
      </p:sp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5097463" y="2205038"/>
          <a:ext cx="3398837" cy="819150"/>
        </p:xfrm>
        <a:graphic>
          <a:graphicData uri="http://schemas.openxmlformats.org/presentationml/2006/ole">
            <p:oleObj spid="_x0000_s22530" r:id="rId3" imgW="1346200" imgH="431800" progId="Equation.DSMT4">
              <p:embed/>
            </p:oleObj>
          </a:graphicData>
        </a:graphic>
      </p:graphicFrame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300288" y="2924175"/>
            <a:ext cx="86407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通过电阻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的电流</a:t>
            </a:r>
            <a:endParaRPr lang="zh-CN" altLang="en-US" sz="2400">
              <a:solidFill>
                <a:srgbClr val="FF0000"/>
              </a:solidFill>
              <a:latin typeface="Times New Roman" pitchFamily="18" charset="0"/>
              <a:ea typeface="微软雅黑" pitchFamily="34" charset="-122"/>
            </a:endParaRPr>
          </a:p>
        </p:txBody>
      </p:sp>
      <p:graphicFrame>
        <p:nvGraphicFramePr>
          <p:cNvPr id="31" name="Object 8"/>
          <p:cNvGraphicFramePr>
            <a:graphicFrameLocks noChangeAspect="1"/>
          </p:cNvGraphicFramePr>
          <p:nvPr/>
        </p:nvGraphicFramePr>
        <p:xfrm>
          <a:off x="5786438" y="2890838"/>
          <a:ext cx="3460750" cy="819150"/>
        </p:xfrm>
        <a:graphic>
          <a:graphicData uri="http://schemas.openxmlformats.org/presentationml/2006/ole">
            <p:oleObj spid="_x0000_s22532" r:id="rId4" imgW="1371600" imgH="431800" progId="Equation.DSMT4">
              <p:embed/>
            </p:oleObj>
          </a:graphicData>
        </a:graphic>
      </p:graphicFrame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300288" y="3500438"/>
            <a:ext cx="86407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所以总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电流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  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I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I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+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I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=1.2A+0.3A=1.5A</a:t>
            </a:r>
            <a:endParaRPr lang="zh-CN" altLang="en-US" sz="2400" b="1">
              <a:solidFill>
                <a:srgbClr val="FF0000"/>
              </a:solidFill>
              <a:latin typeface="Times New Roman" pitchFamily="18" charset="0"/>
              <a:ea typeface="微软雅黑" pitchFamily="34" charset="-122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827213" y="4076700"/>
            <a:ext cx="90249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(2)</a:t>
            </a:r>
            <a:r>
              <a: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同理可求得</a:t>
            </a:r>
          </a:p>
        </p:txBody>
      </p:sp>
      <p:graphicFrame>
        <p:nvGraphicFramePr>
          <p:cNvPr id="34" name="Object 9"/>
          <p:cNvGraphicFramePr>
            <a:graphicFrameLocks noChangeAspect="1"/>
          </p:cNvGraphicFramePr>
          <p:nvPr/>
        </p:nvGraphicFramePr>
        <p:xfrm>
          <a:off x="4573588" y="4065588"/>
          <a:ext cx="3336925" cy="819150"/>
        </p:xfrm>
        <a:graphic>
          <a:graphicData uri="http://schemas.openxmlformats.org/presentationml/2006/ole">
            <p:oleObj spid="_x0000_s22535" r:id="rId5" imgW="1320227" imgH="431613" progId="Equation.DSMT4">
              <p:embed/>
            </p:oleObj>
          </a:graphicData>
        </a:graphic>
      </p:graphicFrame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300288" y="4803775"/>
            <a:ext cx="86407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通过电阻</a:t>
            </a:r>
            <a:r>
              <a:rPr lang="en-US" altLang="zh-CN" sz="2400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3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的电流</a:t>
            </a:r>
            <a:endParaRPr lang="zh-CN" altLang="en-US" sz="2400">
              <a:solidFill>
                <a:srgbClr val="FF0000"/>
              </a:solidFill>
              <a:latin typeface="Times New Roman" pitchFamily="18" charset="0"/>
              <a:ea typeface="微软雅黑" pitchFamily="34" charset="-122"/>
            </a:endParaRPr>
          </a:p>
        </p:txBody>
      </p:sp>
      <p:graphicFrame>
        <p:nvGraphicFramePr>
          <p:cNvPr id="36" name="Object 10"/>
          <p:cNvGraphicFramePr>
            <a:graphicFrameLocks noChangeAspect="1"/>
          </p:cNvGraphicFramePr>
          <p:nvPr/>
        </p:nvGraphicFramePr>
        <p:xfrm>
          <a:off x="5880100" y="4781550"/>
          <a:ext cx="3524250" cy="819150"/>
        </p:xfrm>
        <a:graphic>
          <a:graphicData uri="http://schemas.openxmlformats.org/presentationml/2006/ole">
            <p:oleObj spid="_x0000_s22537" r:id="rId6" imgW="1397000" imgH="431800" progId="Equation.DSMT4">
              <p:embed/>
            </p:oleObj>
          </a:graphicData>
        </a:graphic>
      </p:graphicFrame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300288" y="5373688"/>
            <a:ext cx="86407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所以总</a:t>
            </a:r>
            <a:r>
              <a:rPr lang="zh-CN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电流</a:t>
            </a:r>
            <a:r>
              <a:rPr lang="en-US" altLang="zh-CN" sz="24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   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I</a:t>
            </a:r>
            <a:r>
              <a:rPr lang="zh-CN" altLang="zh-CN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＇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I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zh-CN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＇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+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I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zh-CN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＇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=1.2A+0.6A=1.8A</a:t>
            </a:r>
            <a:endParaRPr lang="zh-CN" altLang="en-US" sz="2400" b="1">
              <a:solidFill>
                <a:srgbClr val="FF0000"/>
              </a:solidFill>
              <a:latin typeface="Times New Roman" pitchFamily="18" charset="0"/>
              <a:ea typeface="微软雅黑" pitchFamily="34" charset="-122"/>
            </a:endParaRPr>
          </a:p>
        </p:txBody>
      </p:sp>
      <p:sp>
        <p:nvSpPr>
          <p:cNvPr id="22539" name="矩形 9"/>
          <p:cNvSpPr>
            <a:spLocks noChangeArrowheads="1"/>
          </p:cNvSpPr>
          <p:nvPr/>
        </p:nvSpPr>
        <p:spPr bwMode="auto">
          <a:xfrm>
            <a:off x="527050" y="1219200"/>
            <a:ext cx="1112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【</a:t>
            </a:r>
            <a:r>
              <a:rPr lang="zh-CN" altLang="en-US" sz="2400" b="1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解</a:t>
            </a:r>
            <a:r>
              <a:rPr lang="en-US" altLang="zh-CN" sz="2400" b="1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】</a:t>
            </a:r>
            <a:endParaRPr lang="zh-CN" altLang="en-US" sz="2400">
              <a:solidFill>
                <a:srgbClr val="0000FF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33" grpId="0"/>
      <p:bldP spid="35" grpId="0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组 23"/>
          <p:cNvGrpSpPr>
            <a:grpSpLocks/>
          </p:cNvGrpSpPr>
          <p:nvPr/>
        </p:nvGrpSpPr>
        <p:grpSpPr bwMode="auto">
          <a:xfrm>
            <a:off x="4884738" y="1408113"/>
            <a:ext cx="1958975" cy="554037"/>
            <a:chOff x="3437515" y="1408557"/>
            <a:chExt cx="1467746" cy="553959"/>
          </a:xfrm>
        </p:grpSpPr>
        <p:sp>
          <p:nvSpPr>
            <p:cNvPr id="23554" name="文本框 24"/>
            <p:cNvSpPr txBox="1">
              <a:spLocks noChangeArrowheads="1"/>
            </p:cNvSpPr>
            <p:nvPr/>
          </p:nvSpPr>
          <p:spPr bwMode="auto">
            <a:xfrm>
              <a:off x="3933968" y="1408557"/>
              <a:ext cx="971293" cy="553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sz="3000" b="1">
                  <a:solidFill>
                    <a:srgbClr val="008000"/>
                  </a:solidFill>
                  <a:latin typeface="Adobe 黑体 Std R" pitchFamily="34" charset="-122"/>
                  <a:ea typeface="Adobe 黑体 Std R" pitchFamily="34" charset="-122"/>
                </a:rPr>
                <a:t>总</a:t>
              </a:r>
              <a:r>
                <a:rPr lang="en-US" altLang="zh-CN" sz="3000" b="1">
                  <a:solidFill>
                    <a:srgbClr val="008000"/>
                  </a:solidFill>
                  <a:latin typeface="Adobe 黑体 Std R" pitchFamily="34" charset="-122"/>
                  <a:ea typeface="Adobe 黑体 Std R" pitchFamily="34" charset="-122"/>
                </a:rPr>
                <a:t>   </a:t>
              </a:r>
              <a:r>
                <a:rPr lang="zh-CN" altLang="en-US" sz="3000" b="1">
                  <a:solidFill>
                    <a:srgbClr val="008000"/>
                  </a:solidFill>
                  <a:latin typeface="Adobe 黑体 Std R" pitchFamily="34" charset="-122"/>
                  <a:ea typeface="Adobe 黑体 Std R" pitchFamily="34" charset="-122"/>
                </a:rPr>
                <a:t>结</a:t>
              </a:r>
            </a:p>
          </p:txBody>
        </p:sp>
        <p:pic>
          <p:nvPicPr>
            <p:cNvPr id="23555" name="Picture 6" descr="BS00554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37515" y="1490196"/>
              <a:ext cx="503237" cy="439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556" name="文本框 77828"/>
          <p:cNvSpPr txBox="1">
            <a:spLocks noChangeArrowheads="1"/>
          </p:cNvSpPr>
          <p:nvPr/>
        </p:nvSpPr>
        <p:spPr bwMode="auto">
          <a:xfrm>
            <a:off x="1878013" y="2725738"/>
            <a:ext cx="843597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zh-CN" altLang="en-US" sz="2400">
                <a:latin typeface="Times New Roman" pitchFamily="18" charset="0"/>
                <a:ea typeface="微软雅黑" pitchFamily="34" charset="-122"/>
              </a:rPr>
              <a:t>当并联电路中的一个支路的电阻改变时，这个支路的电流会变化，干路电流也会变化，但另一个支路的电流和电压不变。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2"/>
          <p:cNvSpPr txBox="1">
            <a:spLocks noChangeArrowheads="1"/>
          </p:cNvSpPr>
          <p:nvPr/>
        </p:nvSpPr>
        <p:spPr bwMode="auto">
          <a:xfrm>
            <a:off x="2189163" y="1106488"/>
            <a:ext cx="83518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2800" b="1">
                <a:latin typeface="Times New Roman" pitchFamily="18" charset="0"/>
                <a:ea typeface="微软雅黑" pitchFamily="34" charset="-122"/>
              </a:rPr>
              <a:t>      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．如图所示，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</a:rPr>
              <a:t>2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</a:rPr>
              <a:t>=30 </a:t>
            </a:r>
            <a:r>
              <a:rPr lang="el-GR" altLang="en-US" sz="2800">
                <a:latin typeface="Times New Roman" pitchFamily="18" charset="0"/>
                <a:ea typeface="微软雅黑" pitchFamily="34" charset="-122"/>
              </a:rPr>
              <a:t>Ω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，电流表的示数为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</a:rPr>
              <a:t>0.6 A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，电压表的示数为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</a:rPr>
              <a:t>12 V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。求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（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1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）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的阻值；</a:t>
            </a:r>
          </a:p>
          <a:p>
            <a:pPr eaLnBrk="0" hangingPunct="0"/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　　（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）并联电路总电流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</a:rPr>
              <a:t>I 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；</a:t>
            </a:r>
          </a:p>
          <a:p>
            <a:pPr eaLnBrk="0" hangingPunct="0"/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　　（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</a:rPr>
              <a:t>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）并联电路总电阻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111375" y="2990850"/>
            <a:ext cx="5905500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</a:rPr>
              <a:t>解：</a:t>
            </a:r>
            <a:r>
              <a:rPr lang="zh-CN" altLang="en-US" sz="2800" b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（</a:t>
            </a:r>
            <a:r>
              <a:rPr lang="en-US" altLang="zh-CN" sz="2800" b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1</a:t>
            </a:r>
            <a:r>
              <a:rPr lang="zh-CN" altLang="en-US" sz="2800" b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）</a:t>
            </a:r>
            <a:endParaRPr lang="en-US" altLang="zh-CN" sz="2800" b="1">
              <a:solidFill>
                <a:srgbClr val="CC0000"/>
              </a:solidFill>
              <a:latin typeface="Times New Roman" pitchFamily="18" charset="0"/>
              <a:ea typeface="微软雅黑" pitchFamily="34" charset="-122"/>
              <a:sym typeface="Wingdings" pitchFamily="2" charset="2"/>
            </a:endParaRPr>
          </a:p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　　（</a:t>
            </a:r>
            <a:r>
              <a:rPr lang="en-US" altLang="zh-CN" sz="2800" b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2</a:t>
            </a:r>
            <a:r>
              <a:rPr lang="zh-CN" altLang="en-US" sz="2800" b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）</a:t>
            </a:r>
          </a:p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             </a:t>
            </a:r>
            <a:r>
              <a:rPr lang="zh-CN" altLang="en-US" sz="2800" b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　</a:t>
            </a:r>
            <a:r>
              <a:rPr lang="en-US" altLang="zh-CN" sz="2800" b="1" i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I</a:t>
            </a:r>
            <a:r>
              <a:rPr lang="en-US" altLang="zh-CN" sz="2800" b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=</a:t>
            </a:r>
            <a:r>
              <a:rPr lang="en-US" altLang="zh-CN" sz="2800" b="1" i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I</a:t>
            </a:r>
            <a:r>
              <a:rPr lang="en-US" altLang="zh-CN" sz="2800" b="1" baseline="-25000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1</a:t>
            </a:r>
            <a:r>
              <a:rPr lang="en-US" altLang="zh-CN" sz="2800" b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+</a:t>
            </a:r>
            <a:r>
              <a:rPr lang="en-US" altLang="zh-CN" sz="2800" b="1" i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I</a:t>
            </a:r>
            <a:r>
              <a:rPr lang="en-US" altLang="zh-CN" sz="2800" b="1" baseline="-25000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2</a:t>
            </a:r>
            <a:r>
              <a:rPr lang="en-US" altLang="zh-CN" sz="2800" b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=0.6 A+0.4 A=1 A</a:t>
            </a:r>
          </a:p>
          <a:p>
            <a:pPr eaLnBrk="0" hangingPunct="0">
              <a:lnSpc>
                <a:spcPct val="140000"/>
              </a:lnSpc>
              <a:spcBef>
                <a:spcPct val="25000"/>
              </a:spcBef>
            </a:pPr>
            <a:r>
              <a:rPr lang="zh-CN" altLang="en-US" sz="2800" b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　　（</a:t>
            </a:r>
            <a:r>
              <a:rPr lang="en-US" altLang="zh-CN" sz="2800" b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3</a:t>
            </a:r>
            <a:r>
              <a:rPr lang="zh-CN" altLang="en-US" sz="2800" b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）</a:t>
            </a:r>
          </a:p>
        </p:txBody>
      </p:sp>
      <p:grpSp>
        <p:nvGrpSpPr>
          <p:cNvPr id="24579" name="Group 8"/>
          <p:cNvGrpSpPr>
            <a:grpSpLocks/>
          </p:cNvGrpSpPr>
          <p:nvPr/>
        </p:nvGrpSpPr>
        <p:grpSpPr bwMode="auto">
          <a:xfrm>
            <a:off x="8199438" y="2238375"/>
            <a:ext cx="2484437" cy="2182813"/>
            <a:chOff x="0" y="0"/>
            <a:chExt cx="1565" cy="1375"/>
          </a:xfrm>
        </p:grpSpPr>
        <p:sp>
          <p:nvSpPr>
            <p:cNvPr id="24580" name="Rectangle 9"/>
            <p:cNvSpPr>
              <a:spLocks noChangeArrowheads="1"/>
            </p:cNvSpPr>
            <p:nvPr/>
          </p:nvSpPr>
          <p:spPr bwMode="auto">
            <a:xfrm>
              <a:off x="0" y="159"/>
              <a:ext cx="1565" cy="92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ea typeface="微软雅黑" pitchFamily="34" charset="-122"/>
              </a:endParaRPr>
            </a:p>
          </p:txBody>
        </p:sp>
        <p:sp>
          <p:nvSpPr>
            <p:cNvPr id="24581" name="Rectangle 10"/>
            <p:cNvSpPr>
              <a:spLocks noChangeArrowheads="1"/>
            </p:cNvSpPr>
            <p:nvPr/>
          </p:nvSpPr>
          <p:spPr bwMode="auto">
            <a:xfrm>
              <a:off x="227" y="816"/>
              <a:ext cx="1068" cy="5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ea typeface="微软雅黑" pitchFamily="34" charset="-122"/>
              </a:endParaRPr>
            </a:p>
          </p:txBody>
        </p:sp>
        <p:sp>
          <p:nvSpPr>
            <p:cNvPr id="24582" name="Rectangle 11"/>
            <p:cNvSpPr>
              <a:spLocks noChangeArrowheads="1"/>
            </p:cNvSpPr>
            <p:nvPr/>
          </p:nvSpPr>
          <p:spPr bwMode="auto">
            <a:xfrm>
              <a:off x="373" y="771"/>
              <a:ext cx="285" cy="10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ea typeface="微软雅黑" pitchFamily="34" charset="-122"/>
              </a:endParaRPr>
            </a:p>
          </p:txBody>
        </p:sp>
        <p:sp>
          <p:nvSpPr>
            <p:cNvPr id="24583" name="Rectangle 12"/>
            <p:cNvSpPr>
              <a:spLocks noChangeArrowheads="1"/>
            </p:cNvSpPr>
            <p:nvPr/>
          </p:nvSpPr>
          <p:spPr bwMode="auto">
            <a:xfrm>
              <a:off x="386" y="1270"/>
              <a:ext cx="285" cy="10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ea typeface="微软雅黑" pitchFamily="34" charset="-122"/>
              </a:endParaRPr>
            </a:p>
          </p:txBody>
        </p:sp>
        <p:sp>
          <p:nvSpPr>
            <p:cNvPr id="24584" name="Text Box 13"/>
            <p:cNvSpPr txBox="1">
              <a:spLocks noChangeArrowheads="1"/>
            </p:cNvSpPr>
            <p:nvPr/>
          </p:nvSpPr>
          <p:spPr bwMode="auto">
            <a:xfrm>
              <a:off x="386" y="998"/>
              <a:ext cx="250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tIns="10800" rIns="18000" bIns="1080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 b="1" i="1"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400" b="1" baseline="-25000">
                  <a:latin typeface="Times New Roman" pitchFamily="18" charset="0"/>
                  <a:ea typeface="微软雅黑" pitchFamily="34" charset="-122"/>
                </a:rPr>
                <a:t>2</a:t>
              </a:r>
              <a:endParaRPr lang="en-US" altLang="zh-CN" sz="2400" b="1">
                <a:latin typeface="Times New Roman" pitchFamily="18" charset="0"/>
                <a:ea typeface="微软雅黑" pitchFamily="34" charset="-122"/>
              </a:endParaRPr>
            </a:p>
          </p:txBody>
        </p:sp>
        <p:sp>
          <p:nvSpPr>
            <p:cNvPr id="24585" name="Text Box 14"/>
            <p:cNvSpPr txBox="1">
              <a:spLocks noChangeArrowheads="1"/>
            </p:cNvSpPr>
            <p:nvPr/>
          </p:nvSpPr>
          <p:spPr bwMode="auto">
            <a:xfrm>
              <a:off x="340" y="499"/>
              <a:ext cx="249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tIns="10800" rIns="18000" bIns="1080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 b="1" i="1"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400" b="1" baseline="-25000">
                  <a:latin typeface="Times New Roman" pitchFamily="18" charset="0"/>
                  <a:ea typeface="微软雅黑" pitchFamily="34" charset="-122"/>
                </a:rPr>
                <a:t>1</a:t>
              </a:r>
              <a:endParaRPr lang="en-US" altLang="zh-CN" sz="2400" b="1">
                <a:latin typeface="Times New Roman" pitchFamily="18" charset="0"/>
                <a:ea typeface="微软雅黑" pitchFamily="34" charset="-122"/>
              </a:endParaRPr>
            </a:p>
          </p:txBody>
        </p:sp>
        <p:sp>
          <p:nvSpPr>
            <p:cNvPr id="24586" name="Oval 125"/>
            <p:cNvSpPr>
              <a:spLocks noChangeArrowheads="1"/>
            </p:cNvSpPr>
            <p:nvPr/>
          </p:nvSpPr>
          <p:spPr bwMode="auto">
            <a:xfrm rot="5400000" flipV="1">
              <a:off x="1265" y="1058"/>
              <a:ext cx="45" cy="44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eaLnBrk="0" hangingPunct="0"/>
              <a:endParaRPr lang="zh-CN" altLang="en-US" sz="2400">
                <a:latin typeface="Times New Roman" pitchFamily="18" charset="0"/>
                <a:ea typeface="微软雅黑" pitchFamily="34" charset="-122"/>
              </a:endParaRPr>
            </a:p>
          </p:txBody>
        </p:sp>
        <p:sp>
          <p:nvSpPr>
            <p:cNvPr id="24587" name="Oval 125"/>
            <p:cNvSpPr>
              <a:spLocks noChangeArrowheads="1"/>
            </p:cNvSpPr>
            <p:nvPr/>
          </p:nvSpPr>
          <p:spPr bwMode="auto">
            <a:xfrm rot="5400000" flipV="1">
              <a:off x="197" y="1059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eaLnBrk="0" hangingPunct="0"/>
              <a:endParaRPr lang="zh-CN" altLang="en-US" sz="2400">
                <a:latin typeface="Times New Roman" pitchFamily="18" charset="0"/>
                <a:ea typeface="微软雅黑" pitchFamily="34" charset="-122"/>
              </a:endParaRPr>
            </a:p>
          </p:txBody>
        </p:sp>
        <p:sp>
          <p:nvSpPr>
            <p:cNvPr id="24588" name="Line 17"/>
            <p:cNvSpPr>
              <a:spLocks noChangeShapeType="1"/>
            </p:cNvSpPr>
            <p:nvPr/>
          </p:nvSpPr>
          <p:spPr bwMode="auto">
            <a:xfrm>
              <a:off x="0" y="476"/>
              <a:ext cx="156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4589" name="Group 18"/>
            <p:cNvGrpSpPr>
              <a:grpSpLocks/>
            </p:cNvGrpSpPr>
            <p:nvPr/>
          </p:nvGrpSpPr>
          <p:grpSpPr bwMode="auto">
            <a:xfrm>
              <a:off x="817" y="658"/>
              <a:ext cx="273" cy="304"/>
              <a:chOff x="0" y="0"/>
              <a:chExt cx="273" cy="304"/>
            </a:xfrm>
          </p:grpSpPr>
          <p:sp>
            <p:nvSpPr>
              <p:cNvPr id="24590" name="Oval 197"/>
              <p:cNvSpPr>
                <a:spLocks noChangeArrowheads="1"/>
              </p:cNvSpPr>
              <p:nvPr/>
            </p:nvSpPr>
            <p:spPr bwMode="auto">
              <a:xfrm>
                <a:off x="0" y="22"/>
                <a:ext cx="273" cy="282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latin typeface="Times New Roman" pitchFamily="18" charset="0"/>
                  <a:ea typeface="微软雅黑" pitchFamily="34" charset="-122"/>
                </a:endParaRPr>
              </a:p>
            </p:txBody>
          </p:sp>
          <p:sp>
            <p:nvSpPr>
              <p:cNvPr id="24591" name="Text Box 198"/>
              <p:cNvSpPr txBox="1">
                <a:spLocks noChangeArrowheads="1"/>
              </p:cNvSpPr>
              <p:nvPr/>
            </p:nvSpPr>
            <p:spPr bwMode="auto">
              <a:xfrm>
                <a:off x="23" y="0"/>
                <a:ext cx="2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400" b="1">
                    <a:latin typeface="Times New Roman" pitchFamily="18" charset="0"/>
                    <a:ea typeface="微软雅黑" pitchFamily="34" charset="-122"/>
                  </a:rPr>
                  <a:t>A</a:t>
                </a:r>
              </a:p>
            </p:txBody>
          </p:sp>
        </p:grpSp>
        <p:grpSp>
          <p:nvGrpSpPr>
            <p:cNvPr id="24592" name="Group 21"/>
            <p:cNvGrpSpPr>
              <a:grpSpLocks/>
            </p:cNvGrpSpPr>
            <p:nvPr/>
          </p:nvGrpSpPr>
          <p:grpSpPr bwMode="auto">
            <a:xfrm>
              <a:off x="318" y="0"/>
              <a:ext cx="85" cy="340"/>
              <a:chOff x="0" y="0"/>
              <a:chExt cx="85" cy="340"/>
            </a:xfrm>
          </p:grpSpPr>
          <p:sp>
            <p:nvSpPr>
              <p:cNvPr id="24593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latin typeface="Times New Roman" pitchFamily="18" charset="0"/>
                  <a:ea typeface="微软雅黑" pitchFamily="34" charset="-122"/>
                </a:endParaRPr>
              </a:p>
            </p:txBody>
          </p:sp>
          <p:sp>
            <p:nvSpPr>
              <p:cNvPr id="24594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595" name="Line 21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4596" name="Group 25"/>
            <p:cNvGrpSpPr>
              <a:grpSpLocks/>
            </p:cNvGrpSpPr>
            <p:nvPr/>
          </p:nvGrpSpPr>
          <p:grpSpPr bwMode="auto">
            <a:xfrm>
              <a:off x="975" y="57"/>
              <a:ext cx="283" cy="170"/>
              <a:chOff x="0" y="0"/>
              <a:chExt cx="256" cy="142"/>
            </a:xfrm>
          </p:grpSpPr>
          <p:sp>
            <p:nvSpPr>
              <p:cNvPr id="24597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latin typeface="Times New Roman" pitchFamily="18" charset="0"/>
                  <a:ea typeface="微软雅黑" pitchFamily="34" charset="-122"/>
                </a:endParaRPr>
              </a:p>
            </p:txBody>
          </p:sp>
          <p:sp>
            <p:nvSpPr>
              <p:cNvPr id="24598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599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latin typeface="Times New Roman" pitchFamily="18" charset="0"/>
                  <a:ea typeface="微软雅黑" pitchFamily="34" charset="-122"/>
                </a:endParaRPr>
              </a:p>
            </p:txBody>
          </p:sp>
        </p:grpSp>
        <p:grpSp>
          <p:nvGrpSpPr>
            <p:cNvPr id="24600" name="Group 29"/>
            <p:cNvGrpSpPr>
              <a:grpSpLocks/>
            </p:cNvGrpSpPr>
            <p:nvPr/>
          </p:nvGrpSpPr>
          <p:grpSpPr bwMode="auto">
            <a:xfrm>
              <a:off x="545" y="340"/>
              <a:ext cx="272" cy="327"/>
              <a:chOff x="0" y="0"/>
              <a:chExt cx="341" cy="389"/>
            </a:xfrm>
          </p:grpSpPr>
          <p:sp>
            <p:nvSpPr>
              <p:cNvPr id="24601" name="Oval 19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latin typeface="Times New Roman" pitchFamily="18" charset="0"/>
                  <a:ea typeface="微软雅黑" pitchFamily="34" charset="-122"/>
                </a:endParaRPr>
              </a:p>
            </p:txBody>
          </p:sp>
          <p:sp>
            <p:nvSpPr>
              <p:cNvPr id="24602" name="Text Box 191"/>
              <p:cNvSpPr txBox="1">
                <a:spLocks noChangeArrowheads="1"/>
              </p:cNvSpPr>
              <p:nvPr/>
            </p:nvSpPr>
            <p:spPr bwMode="auto">
              <a:xfrm>
                <a:off x="28" y="0"/>
                <a:ext cx="312" cy="3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latin typeface="Times New Roman" pitchFamily="18" charset="0"/>
                    <a:ea typeface="微软雅黑" pitchFamily="34" charset="-122"/>
                  </a:rPr>
                  <a:t>V</a:t>
                </a:r>
              </a:p>
            </p:txBody>
          </p:sp>
        </p:grpSp>
      </p:grp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8235950" y="4449763"/>
            <a:ext cx="2447925" cy="627062"/>
            <a:chOff x="0" y="0"/>
            <a:chExt cx="1542" cy="395"/>
          </a:xfrm>
        </p:grpSpPr>
        <p:sp>
          <p:nvSpPr>
            <p:cNvPr id="24604" name="Line 33"/>
            <p:cNvSpPr>
              <a:spLocks noChangeShapeType="1"/>
            </p:cNvSpPr>
            <p:nvPr/>
          </p:nvSpPr>
          <p:spPr bwMode="auto">
            <a:xfrm>
              <a:off x="0" y="0"/>
              <a:ext cx="0" cy="2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05" name="Line 34"/>
            <p:cNvSpPr>
              <a:spLocks noChangeShapeType="1"/>
            </p:cNvSpPr>
            <p:nvPr/>
          </p:nvSpPr>
          <p:spPr bwMode="auto">
            <a:xfrm>
              <a:off x="1542" y="0"/>
              <a:ext cx="0" cy="2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06" name="Line 35"/>
            <p:cNvSpPr>
              <a:spLocks noChangeShapeType="1"/>
            </p:cNvSpPr>
            <p:nvPr/>
          </p:nvSpPr>
          <p:spPr bwMode="auto">
            <a:xfrm>
              <a:off x="22" y="182"/>
              <a:ext cx="14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lg"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07" name="Rectangle 36"/>
            <p:cNvSpPr>
              <a:spLocks noChangeArrowheads="1"/>
            </p:cNvSpPr>
            <p:nvPr/>
          </p:nvSpPr>
          <p:spPr bwMode="auto">
            <a:xfrm>
              <a:off x="521" y="68"/>
              <a:ext cx="558" cy="3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800" b="1">
                  <a:latin typeface="Times New Roman" pitchFamily="18" charset="0"/>
                  <a:ea typeface="微软雅黑" pitchFamily="34" charset="-122"/>
                </a:rPr>
                <a:t>12 V</a:t>
              </a:r>
              <a:endParaRPr lang="zh-CN" altLang="en-US" sz="2800" b="1">
                <a:latin typeface="Times New Roman" pitchFamily="18" charset="0"/>
                <a:ea typeface="微软雅黑" pitchFamily="34" charset="-122"/>
              </a:endParaRPr>
            </a:p>
          </p:txBody>
        </p:sp>
      </p:grpSp>
      <p:sp>
        <p:nvSpPr>
          <p:cNvPr id="33" name="Text Box 38"/>
          <p:cNvSpPr txBox="1">
            <a:spLocks noChangeArrowheads="1"/>
          </p:cNvSpPr>
          <p:nvPr/>
        </p:nvSpPr>
        <p:spPr bwMode="auto">
          <a:xfrm>
            <a:off x="1574800" y="6264275"/>
            <a:ext cx="8532813" cy="522288"/>
          </a:xfrm>
          <a:prstGeom prst="rect">
            <a:avLst/>
          </a:prstGeom>
          <a:solidFill>
            <a:srgbClr val="FFCC99"/>
          </a:solidFill>
          <a:ln w="25400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</a:rPr>
              <a:t>拓展知识：</a:t>
            </a:r>
            <a:r>
              <a:rPr lang="zh-CN" altLang="en-US" sz="2800" b="1">
                <a:solidFill>
                  <a:srgbClr val="0066CC"/>
                </a:solidFill>
                <a:ea typeface="微软雅黑" pitchFamily="34" charset="-122"/>
              </a:rPr>
              <a:t>两个电阻并联时，总电阻小于任一电阻。</a:t>
            </a:r>
          </a:p>
        </p:txBody>
      </p:sp>
      <p:grpSp>
        <p:nvGrpSpPr>
          <p:cNvPr id="9" name="Group 45"/>
          <p:cNvGrpSpPr>
            <a:grpSpLocks/>
          </p:cNvGrpSpPr>
          <p:nvPr/>
        </p:nvGrpSpPr>
        <p:grpSpPr bwMode="auto">
          <a:xfrm>
            <a:off x="3624263" y="2906713"/>
            <a:ext cx="4643437" cy="946150"/>
            <a:chOff x="702" y="-92"/>
            <a:chExt cx="2925" cy="596"/>
          </a:xfrm>
        </p:grpSpPr>
        <p:sp>
          <p:nvSpPr>
            <p:cNvPr id="24610" name="Rectangle 40"/>
            <p:cNvSpPr>
              <a:spLocks noChangeArrowheads="1"/>
            </p:cNvSpPr>
            <p:nvPr/>
          </p:nvSpPr>
          <p:spPr bwMode="auto">
            <a:xfrm>
              <a:off x="702" y="51"/>
              <a:ext cx="292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800" b="1" baseline="-25000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1</a:t>
              </a:r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 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=</a:t>
              </a:r>
              <a:r>
                <a:rPr lang="zh-CN" altLang="en-US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　　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=</a:t>
              </a:r>
              <a:r>
                <a:rPr lang="zh-CN" altLang="en-US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　　　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=</a:t>
              </a:r>
              <a:r>
                <a:rPr lang="zh-CN" altLang="en-US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 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20 Ω</a:t>
              </a:r>
            </a:p>
          </p:txBody>
        </p:sp>
        <p:sp>
          <p:nvSpPr>
            <p:cNvPr id="24611" name="Rectangle 41"/>
            <p:cNvSpPr>
              <a:spLocks noChangeArrowheads="1"/>
            </p:cNvSpPr>
            <p:nvPr/>
          </p:nvSpPr>
          <p:spPr bwMode="auto">
            <a:xfrm>
              <a:off x="1240" y="-92"/>
              <a:ext cx="279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U</a:t>
              </a:r>
              <a:endParaRPr lang="en-US" altLang="zh-CN" sz="2800" b="1" baseline="-25000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</a:endParaRPr>
            </a:p>
            <a:p>
              <a:pPr eaLnBrk="0" hangingPunct="0"/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I</a:t>
              </a:r>
              <a:r>
                <a:rPr lang="en-US" altLang="zh-CN" sz="2800" b="1" baseline="-25000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1</a:t>
              </a:r>
            </a:p>
          </p:txBody>
        </p:sp>
        <p:sp>
          <p:nvSpPr>
            <p:cNvPr id="24612" name="Line 42"/>
            <p:cNvSpPr>
              <a:spLocks noChangeShapeType="1"/>
            </p:cNvSpPr>
            <p:nvPr/>
          </p:nvSpPr>
          <p:spPr bwMode="auto">
            <a:xfrm>
              <a:off x="1228" y="224"/>
              <a:ext cx="273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13" name="Rectangle 43"/>
            <p:cNvSpPr>
              <a:spLocks noChangeArrowheads="1"/>
            </p:cNvSpPr>
            <p:nvPr/>
          </p:nvSpPr>
          <p:spPr bwMode="auto">
            <a:xfrm>
              <a:off x="1835" y="-92"/>
              <a:ext cx="614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12 V</a:t>
              </a:r>
            </a:p>
            <a:p>
              <a:pPr eaLnBrk="0" hangingPunct="0"/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0.6 A</a:t>
              </a:r>
            </a:p>
          </p:txBody>
        </p:sp>
        <p:sp>
          <p:nvSpPr>
            <p:cNvPr id="24614" name="Line 44"/>
            <p:cNvSpPr>
              <a:spLocks noChangeShapeType="1"/>
            </p:cNvSpPr>
            <p:nvPr/>
          </p:nvSpPr>
          <p:spPr bwMode="auto">
            <a:xfrm>
              <a:off x="1813" y="217"/>
              <a:ext cx="572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" name="Group 53"/>
          <p:cNvGrpSpPr>
            <a:grpSpLocks/>
          </p:cNvGrpSpPr>
          <p:nvPr/>
        </p:nvGrpSpPr>
        <p:grpSpPr bwMode="auto">
          <a:xfrm>
            <a:off x="3660775" y="3744913"/>
            <a:ext cx="4643438" cy="954087"/>
            <a:chOff x="862" y="-85"/>
            <a:chExt cx="2925" cy="601"/>
          </a:xfrm>
        </p:grpSpPr>
        <p:sp>
          <p:nvSpPr>
            <p:cNvPr id="24616" name="Rectangle 47"/>
            <p:cNvSpPr>
              <a:spLocks noChangeArrowheads="1"/>
            </p:cNvSpPr>
            <p:nvPr/>
          </p:nvSpPr>
          <p:spPr bwMode="auto">
            <a:xfrm>
              <a:off x="862" y="58"/>
              <a:ext cx="292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I</a:t>
              </a:r>
              <a:r>
                <a:rPr lang="en-US" altLang="zh-CN" sz="2800" b="1" baseline="-25000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2</a:t>
              </a:r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 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=</a:t>
              </a:r>
              <a:r>
                <a:rPr lang="zh-CN" altLang="en-US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　　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=</a:t>
              </a:r>
              <a:r>
                <a:rPr lang="zh-CN" altLang="en-US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　　　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=</a:t>
              </a:r>
              <a:r>
                <a:rPr lang="zh-CN" altLang="en-US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 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0.4 A</a:t>
              </a:r>
            </a:p>
          </p:txBody>
        </p:sp>
        <p:sp>
          <p:nvSpPr>
            <p:cNvPr id="24617" name="Rectangle 48"/>
            <p:cNvSpPr>
              <a:spLocks noChangeArrowheads="1"/>
            </p:cNvSpPr>
            <p:nvPr/>
          </p:nvSpPr>
          <p:spPr bwMode="auto">
            <a:xfrm>
              <a:off x="1292" y="-85"/>
              <a:ext cx="341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U</a:t>
              </a:r>
              <a:endParaRPr lang="en-US" altLang="zh-CN" sz="2800" b="1" baseline="-25000">
                <a:solidFill>
                  <a:srgbClr val="CC0000"/>
                </a:solidFill>
                <a:latin typeface="Times New Roman" pitchFamily="18" charset="0"/>
                <a:ea typeface="微软雅黑" pitchFamily="34" charset="-122"/>
              </a:endParaRPr>
            </a:p>
            <a:p>
              <a:pPr eaLnBrk="0" hangingPunct="0"/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800" b="1" baseline="-25000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2</a:t>
              </a:r>
            </a:p>
          </p:txBody>
        </p:sp>
        <p:sp>
          <p:nvSpPr>
            <p:cNvPr id="24618" name="Line 49"/>
            <p:cNvSpPr>
              <a:spLocks noChangeShapeType="1"/>
            </p:cNvSpPr>
            <p:nvPr/>
          </p:nvSpPr>
          <p:spPr bwMode="auto">
            <a:xfrm>
              <a:off x="1337" y="231"/>
              <a:ext cx="273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19" name="Rectangle 50"/>
            <p:cNvSpPr>
              <a:spLocks noChangeArrowheads="1"/>
            </p:cNvSpPr>
            <p:nvPr/>
          </p:nvSpPr>
          <p:spPr bwMode="auto">
            <a:xfrm>
              <a:off x="1920" y="-85"/>
              <a:ext cx="580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12 V</a:t>
              </a:r>
            </a:p>
            <a:p>
              <a:pPr eaLnBrk="0" hangingPunct="0"/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30 Ω</a:t>
              </a:r>
            </a:p>
          </p:txBody>
        </p:sp>
        <p:sp>
          <p:nvSpPr>
            <p:cNvPr id="24620" name="Line 51"/>
            <p:cNvSpPr>
              <a:spLocks noChangeShapeType="1"/>
            </p:cNvSpPr>
            <p:nvPr/>
          </p:nvSpPr>
          <p:spPr bwMode="auto">
            <a:xfrm>
              <a:off x="1901" y="224"/>
              <a:ext cx="572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1" name="Group 60"/>
          <p:cNvGrpSpPr>
            <a:grpSpLocks/>
          </p:cNvGrpSpPr>
          <p:nvPr/>
        </p:nvGrpSpPr>
        <p:grpSpPr bwMode="auto">
          <a:xfrm>
            <a:off x="3624263" y="5256213"/>
            <a:ext cx="4643437" cy="946150"/>
            <a:chOff x="3062" y="2591"/>
            <a:chExt cx="2925" cy="596"/>
          </a:xfrm>
        </p:grpSpPr>
        <p:sp>
          <p:nvSpPr>
            <p:cNvPr id="24622" name="Rectangle 61"/>
            <p:cNvSpPr>
              <a:spLocks noChangeArrowheads="1"/>
            </p:cNvSpPr>
            <p:nvPr/>
          </p:nvSpPr>
          <p:spPr bwMode="auto">
            <a:xfrm>
              <a:off x="3062" y="2727"/>
              <a:ext cx="292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=</a:t>
              </a:r>
              <a:r>
                <a:rPr lang="zh-CN" altLang="en-US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　　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=</a:t>
              </a:r>
              <a:r>
                <a:rPr lang="zh-CN" altLang="en-US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　　　 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=</a:t>
              </a:r>
              <a:r>
                <a:rPr lang="zh-CN" altLang="en-US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 </a:t>
              </a:r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12 Ω</a:t>
              </a:r>
            </a:p>
          </p:txBody>
        </p:sp>
        <p:sp>
          <p:nvSpPr>
            <p:cNvPr id="24623" name="Rectangle 62"/>
            <p:cNvSpPr>
              <a:spLocks noChangeArrowheads="1"/>
            </p:cNvSpPr>
            <p:nvPr/>
          </p:nvSpPr>
          <p:spPr bwMode="auto">
            <a:xfrm>
              <a:off x="3446" y="2591"/>
              <a:ext cx="27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U</a:t>
              </a:r>
            </a:p>
            <a:p>
              <a:pPr eaLnBrk="0" hangingPunct="0"/>
              <a:r>
                <a:rPr lang="en-US" altLang="zh-CN" sz="2800" b="1" i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I</a:t>
              </a:r>
            </a:p>
          </p:txBody>
        </p:sp>
        <p:sp>
          <p:nvSpPr>
            <p:cNvPr id="24624" name="Line 63"/>
            <p:cNvSpPr>
              <a:spLocks noChangeShapeType="1"/>
            </p:cNvSpPr>
            <p:nvPr/>
          </p:nvSpPr>
          <p:spPr bwMode="auto">
            <a:xfrm>
              <a:off x="3446" y="2886"/>
              <a:ext cx="273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25" name="Rectangle 64"/>
            <p:cNvSpPr>
              <a:spLocks noChangeArrowheads="1"/>
            </p:cNvSpPr>
            <p:nvPr/>
          </p:nvSpPr>
          <p:spPr bwMode="auto">
            <a:xfrm>
              <a:off x="4075" y="2591"/>
              <a:ext cx="55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12 V</a:t>
              </a:r>
            </a:p>
            <a:p>
              <a:pPr eaLnBrk="0" hangingPunct="0"/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1 A</a:t>
              </a:r>
            </a:p>
          </p:txBody>
        </p:sp>
        <p:sp>
          <p:nvSpPr>
            <p:cNvPr id="24626" name="Line 65"/>
            <p:cNvSpPr>
              <a:spLocks noChangeShapeType="1"/>
            </p:cNvSpPr>
            <p:nvPr/>
          </p:nvSpPr>
          <p:spPr bwMode="auto">
            <a:xfrm>
              <a:off x="4044" y="2886"/>
              <a:ext cx="560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4627" name="Text Box 40"/>
          <p:cNvSpPr txBox="1">
            <a:spLocks noChangeArrowheads="1"/>
          </p:cNvSpPr>
          <p:nvPr/>
        </p:nvSpPr>
        <p:spPr bwMode="auto">
          <a:xfrm>
            <a:off x="369888" y="779463"/>
            <a:ext cx="1863725" cy="5857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3200" b="1">
                <a:solidFill>
                  <a:srgbClr val="FFFFFF"/>
                </a:solidFill>
                <a:ea typeface="微软雅黑" pitchFamily="34" charset="-122"/>
              </a:rPr>
              <a:t>课堂练习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078288" y="1916113"/>
            <a:ext cx="5953125" cy="2232025"/>
            <a:chOff x="0" y="0"/>
            <a:chExt cx="2812" cy="1406"/>
          </a:xfrm>
        </p:grpSpPr>
        <p:sp>
          <p:nvSpPr>
            <p:cNvPr id="25602" name="Rectangle 3"/>
            <p:cNvSpPr>
              <a:spLocks noChangeArrowheads="1"/>
            </p:cNvSpPr>
            <p:nvPr/>
          </p:nvSpPr>
          <p:spPr bwMode="auto">
            <a:xfrm>
              <a:off x="0" y="182"/>
              <a:ext cx="2812" cy="11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ea typeface="微软雅黑" pitchFamily="34" charset="-122"/>
              </a:endParaRPr>
            </a:p>
          </p:txBody>
        </p:sp>
        <p:sp>
          <p:nvSpPr>
            <p:cNvPr id="25603" name="Rectangle 4"/>
            <p:cNvSpPr>
              <a:spLocks noChangeArrowheads="1"/>
            </p:cNvSpPr>
            <p:nvPr/>
          </p:nvSpPr>
          <p:spPr bwMode="auto">
            <a:xfrm>
              <a:off x="567" y="1270"/>
              <a:ext cx="409" cy="13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ea typeface="微软雅黑" pitchFamily="34" charset="-122"/>
              </a:endParaRPr>
            </a:p>
          </p:txBody>
        </p:sp>
        <p:sp>
          <p:nvSpPr>
            <p:cNvPr id="25604" name="Text Box 5"/>
            <p:cNvSpPr txBox="1">
              <a:spLocks noChangeArrowheads="1"/>
            </p:cNvSpPr>
            <p:nvPr/>
          </p:nvSpPr>
          <p:spPr bwMode="auto">
            <a:xfrm>
              <a:off x="590" y="953"/>
              <a:ext cx="52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2800" b="1" i="1"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800" b="1" baseline="-25000">
                  <a:latin typeface="Times New Roman" pitchFamily="18" charset="0"/>
                  <a:ea typeface="微软雅黑" pitchFamily="34" charset="-122"/>
                </a:rPr>
                <a:t>x</a:t>
              </a:r>
            </a:p>
          </p:txBody>
        </p:sp>
        <p:grpSp>
          <p:nvGrpSpPr>
            <p:cNvPr id="25605" name="Group 6"/>
            <p:cNvGrpSpPr>
              <a:grpSpLocks/>
            </p:cNvGrpSpPr>
            <p:nvPr/>
          </p:nvGrpSpPr>
          <p:grpSpPr bwMode="auto">
            <a:xfrm>
              <a:off x="205" y="739"/>
              <a:ext cx="1102" cy="603"/>
              <a:chOff x="0" y="0"/>
              <a:chExt cx="1102" cy="603"/>
            </a:xfrm>
          </p:grpSpPr>
          <p:sp>
            <p:nvSpPr>
              <p:cNvPr id="25606" name="Line 7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60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oval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07" name="Line 8"/>
              <p:cNvSpPr>
                <a:spLocks noChangeShapeType="1"/>
              </p:cNvSpPr>
              <p:nvPr/>
            </p:nvSpPr>
            <p:spPr bwMode="auto">
              <a:xfrm>
                <a:off x="0" y="0"/>
                <a:ext cx="40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08" name="Line 9"/>
              <p:cNvSpPr>
                <a:spLocks noChangeShapeType="1"/>
              </p:cNvSpPr>
              <p:nvPr/>
            </p:nvSpPr>
            <p:spPr bwMode="auto">
              <a:xfrm>
                <a:off x="691" y="0"/>
                <a:ext cx="40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09" name="Line 10"/>
              <p:cNvSpPr>
                <a:spLocks noChangeShapeType="1"/>
              </p:cNvSpPr>
              <p:nvPr/>
            </p:nvSpPr>
            <p:spPr bwMode="auto">
              <a:xfrm>
                <a:off x="1095" y="0"/>
                <a:ext cx="7" cy="60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oval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5610" name="Oval 11"/>
            <p:cNvSpPr>
              <a:spLocks noChangeArrowheads="1"/>
            </p:cNvSpPr>
            <p:nvPr/>
          </p:nvSpPr>
          <p:spPr bwMode="auto">
            <a:xfrm>
              <a:off x="590" y="590"/>
              <a:ext cx="295" cy="292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V</a:t>
              </a:r>
            </a:p>
          </p:txBody>
        </p:sp>
        <p:grpSp>
          <p:nvGrpSpPr>
            <p:cNvPr id="25611" name="Group 12"/>
            <p:cNvGrpSpPr>
              <a:grpSpLocks/>
            </p:cNvGrpSpPr>
            <p:nvPr/>
          </p:nvGrpSpPr>
          <p:grpSpPr bwMode="auto">
            <a:xfrm>
              <a:off x="1815" y="0"/>
              <a:ext cx="85" cy="340"/>
              <a:chOff x="0" y="0"/>
              <a:chExt cx="85" cy="340"/>
            </a:xfrm>
          </p:grpSpPr>
          <p:sp>
            <p:nvSpPr>
              <p:cNvPr id="25612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25613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14" name="Line 21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5615" name="Group 16"/>
            <p:cNvGrpSpPr>
              <a:grpSpLocks/>
            </p:cNvGrpSpPr>
            <p:nvPr/>
          </p:nvGrpSpPr>
          <p:grpSpPr bwMode="auto">
            <a:xfrm>
              <a:off x="703" y="80"/>
              <a:ext cx="283" cy="170"/>
              <a:chOff x="0" y="0"/>
              <a:chExt cx="256" cy="142"/>
            </a:xfrm>
          </p:grpSpPr>
          <p:sp>
            <p:nvSpPr>
              <p:cNvPr id="25616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25617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618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</p:grpSp>
      </p:grp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76263" y="1881188"/>
            <a:ext cx="31194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800" b="1">
                <a:solidFill>
                  <a:srgbClr val="CC0000"/>
                </a:solidFill>
                <a:ea typeface="微软雅黑" pitchFamily="34" charset="-122"/>
              </a:rPr>
              <a:t>　　电路图</a:t>
            </a:r>
          </a:p>
        </p:txBody>
      </p:sp>
      <p:sp>
        <p:nvSpPr>
          <p:cNvPr id="25620" name="Rectangle 21"/>
          <p:cNvSpPr>
            <a:spLocks noChangeArrowheads="1"/>
          </p:cNvSpPr>
          <p:nvPr/>
        </p:nvSpPr>
        <p:spPr bwMode="auto">
          <a:xfrm>
            <a:off x="522288" y="985838"/>
            <a:ext cx="111379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zh-CN" altLang="en-US" sz="2800" b="1">
                <a:latin typeface="Times New Roman" pitchFamily="18" charset="0"/>
                <a:ea typeface="微软雅黑" pitchFamily="34" charset="-122"/>
              </a:rPr>
              <a:t>　　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．实验室中如果没有电流表，只有电压表。如何测量未知电阻？</a:t>
            </a: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7250113" y="2857500"/>
            <a:ext cx="2352675" cy="1290638"/>
            <a:chOff x="0" y="0"/>
            <a:chExt cx="1112" cy="813"/>
          </a:xfrm>
        </p:grpSpPr>
        <p:sp>
          <p:nvSpPr>
            <p:cNvPr id="25622" name="Text Box 23"/>
            <p:cNvSpPr txBox="1">
              <a:spLocks noChangeArrowheads="1"/>
            </p:cNvSpPr>
            <p:nvPr/>
          </p:nvSpPr>
          <p:spPr bwMode="auto">
            <a:xfrm>
              <a:off x="294" y="337"/>
              <a:ext cx="25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800" b="1" i="1"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800" b="1" baseline="-25000">
                  <a:latin typeface="Times New Roman" pitchFamily="18" charset="0"/>
                  <a:ea typeface="微软雅黑" pitchFamily="34" charset="-122"/>
                </a:rPr>
                <a:t>0</a:t>
              </a:r>
            </a:p>
          </p:txBody>
        </p:sp>
        <p:grpSp>
          <p:nvGrpSpPr>
            <p:cNvPr id="25623" name="Group 24"/>
            <p:cNvGrpSpPr>
              <a:grpSpLocks/>
            </p:cNvGrpSpPr>
            <p:nvPr/>
          </p:nvGrpSpPr>
          <p:grpSpPr bwMode="auto">
            <a:xfrm>
              <a:off x="0" y="0"/>
              <a:ext cx="1112" cy="813"/>
              <a:chOff x="0" y="0"/>
              <a:chExt cx="1112" cy="813"/>
            </a:xfrm>
          </p:grpSpPr>
          <p:sp>
            <p:nvSpPr>
              <p:cNvPr id="25624" name="Rectangle 25"/>
              <p:cNvSpPr>
                <a:spLocks noChangeArrowheads="1"/>
              </p:cNvSpPr>
              <p:nvPr/>
            </p:nvSpPr>
            <p:spPr bwMode="auto">
              <a:xfrm>
                <a:off x="295" y="677"/>
                <a:ext cx="385" cy="13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grpSp>
            <p:nvGrpSpPr>
              <p:cNvPr id="25625" name="Group 26"/>
              <p:cNvGrpSpPr>
                <a:grpSpLocks/>
              </p:cNvGrpSpPr>
              <p:nvPr/>
            </p:nvGrpSpPr>
            <p:grpSpPr bwMode="auto">
              <a:xfrm>
                <a:off x="0" y="156"/>
                <a:ext cx="1112" cy="590"/>
                <a:chOff x="0" y="0"/>
                <a:chExt cx="1048" cy="528"/>
              </a:xfrm>
            </p:grpSpPr>
            <p:sp>
              <p:nvSpPr>
                <p:cNvPr id="25626" name="Line 27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52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 type="oval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5627" name="Line 28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38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5628" name="Line 29"/>
                <p:cNvSpPr>
                  <a:spLocks noChangeShapeType="1"/>
                </p:cNvSpPr>
                <p:nvPr/>
              </p:nvSpPr>
              <p:spPr bwMode="auto">
                <a:xfrm>
                  <a:off x="661" y="0"/>
                  <a:ext cx="38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5629" name="Line 30"/>
                <p:cNvSpPr>
                  <a:spLocks noChangeShapeType="1"/>
                </p:cNvSpPr>
                <p:nvPr/>
              </p:nvSpPr>
              <p:spPr bwMode="auto">
                <a:xfrm>
                  <a:off x="1048" y="0"/>
                  <a:ext cx="0" cy="52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 type="oval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5630" name="Oval 31"/>
              <p:cNvSpPr>
                <a:spLocks noChangeArrowheads="1"/>
              </p:cNvSpPr>
              <p:nvPr/>
            </p:nvSpPr>
            <p:spPr bwMode="auto">
              <a:xfrm>
                <a:off x="431" y="0"/>
                <a:ext cx="295" cy="29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r>
                  <a:rPr lang="en-US" altLang="zh-CN" sz="2800" b="1">
                    <a:solidFill>
                      <a:srgbClr val="CC0000"/>
                    </a:solidFill>
                    <a:latin typeface="Times New Roman" pitchFamily="18" charset="0"/>
                    <a:ea typeface="微软雅黑" pitchFamily="34" charset="-122"/>
                  </a:rPr>
                  <a:t>V</a:t>
                </a:r>
              </a:p>
            </p:txBody>
          </p:sp>
        </p:grpSp>
      </p:grp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576263" y="5035550"/>
            <a:ext cx="7439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5000"/>
              </a:lnSpc>
            </a:pPr>
            <a:r>
              <a:rPr lang="zh-CN" altLang="en-US" sz="2800" b="1">
                <a:latin typeface="Times New Roman" pitchFamily="18" charset="0"/>
                <a:ea typeface="微软雅黑" pitchFamily="34" charset="-122"/>
              </a:rPr>
              <a:t>　　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因为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R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x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和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R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0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串联  ，所以   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576263" y="4365625"/>
            <a:ext cx="4368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5000"/>
              </a:lnSpc>
            </a:pPr>
            <a:r>
              <a:rPr lang="zh-CN" altLang="en-US" sz="2800" b="1">
                <a:solidFill>
                  <a:srgbClr val="CC0000"/>
                </a:solidFill>
                <a:latin typeface="微软雅黑" pitchFamily="34" charset="-122"/>
                <a:ea typeface="微软雅黑" pitchFamily="34" charset="-122"/>
              </a:rPr>
              <a:t>　　测电阻的原理</a:t>
            </a:r>
          </a:p>
        </p:txBody>
      </p:sp>
      <p:sp>
        <p:nvSpPr>
          <p:cNvPr id="29731" name="AutoShape 35"/>
          <p:cNvSpPr>
            <a:spLocks noChangeArrowheads="1"/>
          </p:cNvSpPr>
          <p:nvPr/>
        </p:nvSpPr>
        <p:spPr bwMode="auto">
          <a:xfrm>
            <a:off x="5962650" y="6021388"/>
            <a:ext cx="481013" cy="179387"/>
          </a:xfrm>
          <a:prstGeom prst="rightArrow">
            <a:avLst>
              <a:gd name="adj1" fmla="val 50000"/>
              <a:gd name="adj2" fmla="val 502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zh-CN" altLang="en-US">
              <a:ea typeface="微软雅黑" pitchFamily="34" charset="-122"/>
            </a:endParaRPr>
          </a:p>
        </p:txBody>
      </p:sp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3887788" y="5589588"/>
            <a:ext cx="1858962" cy="954087"/>
            <a:chOff x="3589" y="2682"/>
            <a:chExt cx="878" cy="601"/>
          </a:xfrm>
        </p:grpSpPr>
        <p:sp>
          <p:nvSpPr>
            <p:cNvPr id="25635" name="Rectangle 39"/>
            <p:cNvSpPr>
              <a:spLocks noChangeArrowheads="1"/>
            </p:cNvSpPr>
            <p:nvPr/>
          </p:nvSpPr>
          <p:spPr bwMode="auto">
            <a:xfrm>
              <a:off x="3878" y="2840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2800" b="1">
                  <a:latin typeface="Times New Roman" pitchFamily="18" charset="0"/>
                  <a:ea typeface="微软雅黑" pitchFamily="34" charset="-122"/>
                </a:rPr>
                <a:t>=</a:t>
              </a:r>
            </a:p>
          </p:txBody>
        </p:sp>
        <p:sp>
          <p:nvSpPr>
            <p:cNvPr id="25636" name="Rectangle 40"/>
            <p:cNvSpPr>
              <a:spLocks noChangeArrowheads="1"/>
            </p:cNvSpPr>
            <p:nvPr/>
          </p:nvSpPr>
          <p:spPr bwMode="auto">
            <a:xfrm>
              <a:off x="3589" y="2682"/>
              <a:ext cx="267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800" b="1" i="1">
                  <a:latin typeface="Times New Roman" pitchFamily="18" charset="0"/>
                  <a:ea typeface="微软雅黑" pitchFamily="34" charset="-122"/>
                </a:rPr>
                <a:t>U</a:t>
              </a:r>
              <a:r>
                <a:rPr lang="en-US" altLang="zh-CN" sz="2800" b="1" baseline="-25000">
                  <a:latin typeface="Times New Roman" pitchFamily="18" charset="0"/>
                  <a:ea typeface="微软雅黑" pitchFamily="34" charset="-122"/>
                </a:rPr>
                <a:t>0</a:t>
              </a:r>
            </a:p>
            <a:p>
              <a:pPr eaLnBrk="0" hangingPunct="0"/>
              <a:r>
                <a:rPr lang="en-US" altLang="zh-CN" sz="2800" b="1" i="1"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800" b="1" baseline="-25000">
                  <a:latin typeface="Times New Roman" pitchFamily="18" charset="0"/>
                  <a:ea typeface="微软雅黑" pitchFamily="34" charset="-122"/>
                </a:rPr>
                <a:t>0</a:t>
              </a:r>
              <a:endParaRPr lang="en-US" altLang="zh-CN" sz="2800" b="1" i="1">
                <a:latin typeface="Times New Roman" pitchFamily="18" charset="0"/>
                <a:ea typeface="微软雅黑" pitchFamily="34" charset="-122"/>
              </a:endParaRPr>
            </a:p>
          </p:txBody>
        </p:sp>
        <p:sp>
          <p:nvSpPr>
            <p:cNvPr id="25637" name="Line 41"/>
            <p:cNvSpPr>
              <a:spLocks noChangeShapeType="1"/>
            </p:cNvSpPr>
            <p:nvPr/>
          </p:nvSpPr>
          <p:spPr bwMode="auto">
            <a:xfrm>
              <a:off x="3627" y="2999"/>
              <a:ext cx="27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38" name="Rectangle 45"/>
            <p:cNvSpPr>
              <a:spLocks noChangeArrowheads="1"/>
            </p:cNvSpPr>
            <p:nvPr/>
          </p:nvSpPr>
          <p:spPr bwMode="auto">
            <a:xfrm>
              <a:off x="4156" y="2682"/>
              <a:ext cx="267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800" b="1" i="1">
                  <a:latin typeface="Times New Roman" pitchFamily="18" charset="0"/>
                  <a:ea typeface="微软雅黑" pitchFamily="34" charset="-122"/>
                </a:rPr>
                <a:t>U</a:t>
              </a:r>
              <a:r>
                <a:rPr lang="en-US" altLang="zh-CN" sz="2800" b="1" baseline="-25000">
                  <a:latin typeface="Times New Roman" pitchFamily="18" charset="0"/>
                  <a:ea typeface="微软雅黑" pitchFamily="34" charset="-122"/>
                </a:rPr>
                <a:t>x</a:t>
              </a:r>
            </a:p>
            <a:p>
              <a:pPr eaLnBrk="0" hangingPunct="0"/>
              <a:r>
                <a:rPr lang="en-US" altLang="zh-CN" sz="2800" b="1" i="1"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800" b="1" baseline="-25000">
                  <a:latin typeface="Times New Roman" pitchFamily="18" charset="0"/>
                  <a:ea typeface="微软雅黑" pitchFamily="34" charset="-122"/>
                </a:rPr>
                <a:t>x</a:t>
              </a:r>
              <a:endParaRPr lang="en-US" altLang="zh-CN" sz="2800" b="1" i="1">
                <a:latin typeface="Times New Roman" pitchFamily="18" charset="0"/>
                <a:ea typeface="微软雅黑" pitchFamily="34" charset="-122"/>
              </a:endParaRPr>
            </a:p>
          </p:txBody>
        </p:sp>
        <p:sp>
          <p:nvSpPr>
            <p:cNvPr id="25639" name="Line 46"/>
            <p:cNvSpPr>
              <a:spLocks noChangeShapeType="1"/>
            </p:cNvSpPr>
            <p:nvPr/>
          </p:nvSpPr>
          <p:spPr bwMode="auto">
            <a:xfrm>
              <a:off x="4194" y="2999"/>
              <a:ext cx="27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" name="Group 53"/>
          <p:cNvGrpSpPr>
            <a:grpSpLocks/>
          </p:cNvGrpSpPr>
          <p:nvPr/>
        </p:nvGrpSpPr>
        <p:grpSpPr bwMode="auto">
          <a:xfrm>
            <a:off x="6478588" y="5589588"/>
            <a:ext cx="2593975" cy="954087"/>
            <a:chOff x="4286" y="3612"/>
            <a:chExt cx="1225" cy="601"/>
          </a:xfrm>
        </p:grpSpPr>
        <p:sp>
          <p:nvSpPr>
            <p:cNvPr id="25641" name="Rectangle 47"/>
            <p:cNvSpPr>
              <a:spLocks noChangeArrowheads="1"/>
            </p:cNvSpPr>
            <p:nvPr/>
          </p:nvSpPr>
          <p:spPr bwMode="auto">
            <a:xfrm>
              <a:off x="4286" y="3770"/>
              <a:ext cx="86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2800" b="1" i="1"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800" b="1" baseline="-25000">
                  <a:latin typeface="Times New Roman" pitchFamily="18" charset="0"/>
                  <a:ea typeface="微软雅黑" pitchFamily="34" charset="-122"/>
                </a:rPr>
                <a:t>x</a:t>
              </a:r>
              <a:r>
                <a:rPr lang="en-US" altLang="zh-CN" sz="2800" b="1">
                  <a:latin typeface="Times New Roman" pitchFamily="18" charset="0"/>
                  <a:ea typeface="微软雅黑" pitchFamily="34" charset="-122"/>
                </a:rPr>
                <a:t>=</a:t>
              </a:r>
            </a:p>
          </p:txBody>
        </p:sp>
        <p:sp>
          <p:nvSpPr>
            <p:cNvPr id="25642" name="Rectangle 49"/>
            <p:cNvSpPr>
              <a:spLocks noChangeArrowheads="1"/>
            </p:cNvSpPr>
            <p:nvPr/>
          </p:nvSpPr>
          <p:spPr bwMode="auto">
            <a:xfrm>
              <a:off x="4746" y="3612"/>
              <a:ext cx="267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800" b="1" i="1">
                  <a:latin typeface="Times New Roman" pitchFamily="18" charset="0"/>
                  <a:ea typeface="微软雅黑" pitchFamily="34" charset="-122"/>
                </a:rPr>
                <a:t>U</a:t>
              </a:r>
              <a:r>
                <a:rPr lang="en-US" altLang="zh-CN" sz="2800" b="1" baseline="-25000">
                  <a:latin typeface="Times New Roman" pitchFamily="18" charset="0"/>
                  <a:ea typeface="微软雅黑" pitchFamily="34" charset="-122"/>
                </a:rPr>
                <a:t>0</a:t>
              </a:r>
            </a:p>
            <a:p>
              <a:pPr eaLnBrk="0" hangingPunct="0"/>
              <a:r>
                <a:rPr lang="en-US" altLang="zh-CN" sz="2800" b="1" i="1">
                  <a:latin typeface="Times New Roman" pitchFamily="18" charset="0"/>
                  <a:ea typeface="微软雅黑" pitchFamily="34" charset="-122"/>
                </a:rPr>
                <a:t>I</a:t>
              </a:r>
              <a:r>
                <a:rPr lang="en-US" altLang="zh-CN" sz="2800" b="1" baseline="-25000">
                  <a:latin typeface="Times New Roman" pitchFamily="18" charset="0"/>
                  <a:ea typeface="微软雅黑" pitchFamily="34" charset="-122"/>
                </a:rPr>
                <a:t>0</a:t>
              </a:r>
              <a:endParaRPr lang="en-US" altLang="zh-CN" sz="2800" b="1" i="1">
                <a:latin typeface="Times New Roman" pitchFamily="18" charset="0"/>
                <a:ea typeface="微软雅黑" pitchFamily="34" charset="-122"/>
              </a:endParaRPr>
            </a:p>
          </p:txBody>
        </p:sp>
        <p:sp>
          <p:nvSpPr>
            <p:cNvPr id="25643" name="Line 50"/>
            <p:cNvSpPr>
              <a:spLocks noChangeShapeType="1"/>
            </p:cNvSpPr>
            <p:nvPr/>
          </p:nvSpPr>
          <p:spPr bwMode="auto">
            <a:xfrm>
              <a:off x="4784" y="3929"/>
              <a:ext cx="27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44" name="Rectangle 52"/>
            <p:cNvSpPr>
              <a:spLocks noChangeArrowheads="1"/>
            </p:cNvSpPr>
            <p:nvPr/>
          </p:nvSpPr>
          <p:spPr bwMode="auto">
            <a:xfrm>
              <a:off x="5057" y="3769"/>
              <a:ext cx="45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2800" b="1" i="1"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800" b="1" baseline="-25000">
                  <a:latin typeface="Times New Roman" pitchFamily="18" charset="0"/>
                  <a:ea typeface="微软雅黑" pitchFamily="34" charset="-122"/>
                </a:rPr>
                <a:t>0</a:t>
              </a:r>
              <a:endParaRPr lang="en-US" altLang="zh-CN" sz="2800" b="1">
                <a:latin typeface="Times New Roman" pitchFamily="18" charset="0"/>
                <a:ea typeface="微软雅黑" pitchFamily="34" charset="-122"/>
              </a:endParaRPr>
            </a:p>
          </p:txBody>
        </p:sp>
      </p:grpSp>
      <p:pic>
        <p:nvPicPr>
          <p:cNvPr id="25645" name="Picture 55" descr="u=1913198207,999484052&amp;fm=21&amp;gp=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15663" y="188913"/>
            <a:ext cx="935037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6" grpId="0"/>
      <p:bldP spid="29728" grpId="0"/>
      <p:bldP spid="29729" grpId="0"/>
      <p:bldP spid="2973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576263" y="995363"/>
            <a:ext cx="35512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5000"/>
              </a:lnSpc>
            </a:pPr>
            <a:r>
              <a:rPr lang="zh-CN" altLang="en-US" sz="2800" b="1">
                <a:solidFill>
                  <a:srgbClr val="CC0000"/>
                </a:solidFill>
                <a:latin typeface="微软雅黑" pitchFamily="34" charset="-122"/>
                <a:ea typeface="微软雅黑" pitchFamily="34" charset="-122"/>
              </a:rPr>
              <a:t>　　实验步骤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576263" y="3276600"/>
            <a:ext cx="10847387" cy="289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zh-CN" altLang="en-US" sz="2800" b="1">
                <a:latin typeface="Times New Roman" pitchFamily="18" charset="0"/>
                <a:ea typeface="微软雅黑" pitchFamily="34" charset="-122"/>
              </a:rPr>
              <a:t>　　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（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）按电路图连接电路，并将电压表指针调零；</a:t>
            </a:r>
          </a:p>
          <a:p>
            <a:pPr eaLnBrk="0" hangingPunct="0">
              <a:lnSpc>
                <a:spcPct val="130000"/>
              </a:lnSpc>
            </a:pPr>
            <a:r>
              <a:rPr lang="zh-CN" altLang="en-US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　　（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2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）闭合开关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S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测出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R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x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两端电压为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U</a:t>
            </a:r>
            <a:r>
              <a:rPr lang="en-US" altLang="zh-CN" sz="2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x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；</a:t>
            </a:r>
            <a:endParaRPr lang="en-US" altLang="zh-CN" sz="2800" baseline="-25000">
              <a:latin typeface="Times New Roman" pitchFamily="18" charset="0"/>
              <a:ea typeface="微软雅黑" pitchFamily="34" charset="-122"/>
              <a:sym typeface="Wingdings" pitchFamily="2" charset="2"/>
            </a:endParaRPr>
          </a:p>
          <a:p>
            <a:pPr eaLnBrk="0" hangingPunct="0">
              <a:lnSpc>
                <a:spcPct val="130000"/>
              </a:lnSpc>
            </a:pPr>
            <a:r>
              <a:rPr lang="zh-CN" altLang="en-US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　　（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3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）断开开关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S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，将电压表接到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R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0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两端，闭合开关测出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R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0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两端电压</a:t>
            </a:r>
            <a:r>
              <a:rPr lang="en-US" altLang="zh-CN" sz="2800" i="1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U</a:t>
            </a:r>
            <a:r>
              <a:rPr lang="en-US" altLang="zh-CN" sz="2800" baseline="-250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0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</a:rPr>
              <a:t>；</a:t>
            </a:r>
            <a:endParaRPr lang="en-US" altLang="zh-CN" sz="2800" baseline="-25000">
              <a:latin typeface="Times New Roman" pitchFamily="18" charset="0"/>
              <a:ea typeface="微软雅黑" pitchFamily="34" charset="-122"/>
              <a:sym typeface="Wingdings" pitchFamily="2" charset="2"/>
            </a:endParaRPr>
          </a:p>
          <a:p>
            <a:pPr eaLnBrk="0" hangingPunct="0">
              <a:lnSpc>
                <a:spcPct val="130000"/>
              </a:lnSpc>
            </a:pPr>
            <a:r>
              <a:rPr lang="zh-CN" altLang="en-US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　　（</a:t>
            </a:r>
            <a:r>
              <a:rPr lang="en-US" altLang="zh-CN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4</a:t>
            </a:r>
            <a:r>
              <a:rPr lang="zh-CN" altLang="en-US" sz="2800">
                <a:latin typeface="Times New Roman" pitchFamily="18" charset="0"/>
                <a:ea typeface="微软雅黑" pitchFamily="34" charset="-122"/>
                <a:sym typeface="Wingdings" pitchFamily="2" charset="2"/>
              </a:rPr>
              <a:t>）断开开关整理实验器材。</a:t>
            </a:r>
          </a:p>
        </p:txBody>
      </p:sp>
      <p:grpSp>
        <p:nvGrpSpPr>
          <p:cNvPr id="26627" name="Group 4"/>
          <p:cNvGrpSpPr>
            <a:grpSpLocks/>
          </p:cNvGrpSpPr>
          <p:nvPr/>
        </p:nvGrpSpPr>
        <p:grpSpPr bwMode="auto">
          <a:xfrm>
            <a:off x="4751388" y="793750"/>
            <a:ext cx="5953125" cy="2232025"/>
            <a:chOff x="0" y="0"/>
            <a:chExt cx="2812" cy="1406"/>
          </a:xfrm>
        </p:grpSpPr>
        <p:sp>
          <p:nvSpPr>
            <p:cNvPr id="26628" name="Rectangle 5"/>
            <p:cNvSpPr>
              <a:spLocks noChangeArrowheads="1"/>
            </p:cNvSpPr>
            <p:nvPr/>
          </p:nvSpPr>
          <p:spPr bwMode="auto">
            <a:xfrm>
              <a:off x="0" y="182"/>
              <a:ext cx="2812" cy="11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ea typeface="微软雅黑" pitchFamily="34" charset="-122"/>
              </a:endParaRPr>
            </a:p>
          </p:txBody>
        </p:sp>
        <p:sp>
          <p:nvSpPr>
            <p:cNvPr id="26629" name="Rectangle 6"/>
            <p:cNvSpPr>
              <a:spLocks noChangeArrowheads="1"/>
            </p:cNvSpPr>
            <p:nvPr/>
          </p:nvSpPr>
          <p:spPr bwMode="auto">
            <a:xfrm>
              <a:off x="567" y="1270"/>
              <a:ext cx="409" cy="13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ea typeface="微软雅黑" pitchFamily="34" charset="-122"/>
              </a:endParaRPr>
            </a:p>
          </p:txBody>
        </p:sp>
        <p:sp>
          <p:nvSpPr>
            <p:cNvPr id="26630" name="Text Box 7"/>
            <p:cNvSpPr txBox="1">
              <a:spLocks noChangeArrowheads="1"/>
            </p:cNvSpPr>
            <p:nvPr/>
          </p:nvSpPr>
          <p:spPr bwMode="auto">
            <a:xfrm>
              <a:off x="590" y="953"/>
              <a:ext cx="52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2800" b="1" i="1"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800" b="1" baseline="-25000">
                  <a:latin typeface="Times New Roman" pitchFamily="18" charset="0"/>
                  <a:ea typeface="微软雅黑" pitchFamily="34" charset="-122"/>
                </a:rPr>
                <a:t>x</a:t>
              </a:r>
            </a:p>
          </p:txBody>
        </p:sp>
        <p:grpSp>
          <p:nvGrpSpPr>
            <p:cNvPr id="26631" name="Group 8"/>
            <p:cNvGrpSpPr>
              <a:grpSpLocks/>
            </p:cNvGrpSpPr>
            <p:nvPr/>
          </p:nvGrpSpPr>
          <p:grpSpPr bwMode="auto">
            <a:xfrm>
              <a:off x="205" y="739"/>
              <a:ext cx="1102" cy="603"/>
              <a:chOff x="0" y="0"/>
              <a:chExt cx="1102" cy="603"/>
            </a:xfrm>
          </p:grpSpPr>
          <p:sp>
            <p:nvSpPr>
              <p:cNvPr id="26632" name="Line 9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60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oval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33" name="Line 10"/>
              <p:cNvSpPr>
                <a:spLocks noChangeShapeType="1"/>
              </p:cNvSpPr>
              <p:nvPr/>
            </p:nvSpPr>
            <p:spPr bwMode="auto">
              <a:xfrm>
                <a:off x="0" y="0"/>
                <a:ext cx="40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34" name="Line 11"/>
              <p:cNvSpPr>
                <a:spLocks noChangeShapeType="1"/>
              </p:cNvSpPr>
              <p:nvPr/>
            </p:nvSpPr>
            <p:spPr bwMode="auto">
              <a:xfrm>
                <a:off x="691" y="0"/>
                <a:ext cx="40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35" name="Line 12"/>
              <p:cNvSpPr>
                <a:spLocks noChangeShapeType="1"/>
              </p:cNvSpPr>
              <p:nvPr/>
            </p:nvSpPr>
            <p:spPr bwMode="auto">
              <a:xfrm>
                <a:off x="1095" y="0"/>
                <a:ext cx="7" cy="60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oval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6636" name="Oval 13"/>
            <p:cNvSpPr>
              <a:spLocks noChangeArrowheads="1"/>
            </p:cNvSpPr>
            <p:nvPr/>
          </p:nvSpPr>
          <p:spPr bwMode="auto">
            <a:xfrm>
              <a:off x="590" y="590"/>
              <a:ext cx="295" cy="292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altLang="zh-CN" sz="2800" b="1">
                  <a:solidFill>
                    <a:srgbClr val="CC0000"/>
                  </a:solidFill>
                  <a:latin typeface="Times New Roman" pitchFamily="18" charset="0"/>
                  <a:ea typeface="微软雅黑" pitchFamily="34" charset="-122"/>
                </a:rPr>
                <a:t>V</a:t>
              </a:r>
            </a:p>
          </p:txBody>
        </p:sp>
        <p:grpSp>
          <p:nvGrpSpPr>
            <p:cNvPr id="26637" name="Group 14"/>
            <p:cNvGrpSpPr>
              <a:grpSpLocks/>
            </p:cNvGrpSpPr>
            <p:nvPr/>
          </p:nvGrpSpPr>
          <p:grpSpPr bwMode="auto">
            <a:xfrm>
              <a:off x="1815" y="0"/>
              <a:ext cx="85" cy="340"/>
              <a:chOff x="0" y="0"/>
              <a:chExt cx="85" cy="340"/>
            </a:xfrm>
          </p:grpSpPr>
          <p:sp>
            <p:nvSpPr>
              <p:cNvPr id="26638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26639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40" name="Line 21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6641" name="Group 18"/>
            <p:cNvGrpSpPr>
              <a:grpSpLocks/>
            </p:cNvGrpSpPr>
            <p:nvPr/>
          </p:nvGrpSpPr>
          <p:grpSpPr bwMode="auto">
            <a:xfrm>
              <a:off x="703" y="80"/>
              <a:ext cx="283" cy="170"/>
              <a:chOff x="0" y="0"/>
              <a:chExt cx="256" cy="142"/>
            </a:xfrm>
          </p:grpSpPr>
          <p:sp>
            <p:nvSpPr>
              <p:cNvPr id="26642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26643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44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</p:grpSp>
      </p:grpSp>
      <p:grpSp>
        <p:nvGrpSpPr>
          <p:cNvPr id="26645" name="Group 22"/>
          <p:cNvGrpSpPr>
            <a:grpSpLocks/>
          </p:cNvGrpSpPr>
          <p:nvPr/>
        </p:nvGrpSpPr>
        <p:grpSpPr bwMode="auto">
          <a:xfrm>
            <a:off x="7920038" y="1735138"/>
            <a:ext cx="2354262" cy="1290637"/>
            <a:chOff x="0" y="0"/>
            <a:chExt cx="1112" cy="813"/>
          </a:xfrm>
        </p:grpSpPr>
        <p:sp>
          <p:nvSpPr>
            <p:cNvPr id="26646" name="Text Box 23"/>
            <p:cNvSpPr txBox="1">
              <a:spLocks noChangeArrowheads="1"/>
            </p:cNvSpPr>
            <p:nvPr/>
          </p:nvSpPr>
          <p:spPr bwMode="auto">
            <a:xfrm>
              <a:off x="294" y="337"/>
              <a:ext cx="25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800" b="1" i="1"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800" b="1" baseline="-25000">
                  <a:latin typeface="Times New Roman" pitchFamily="18" charset="0"/>
                  <a:ea typeface="微软雅黑" pitchFamily="34" charset="-122"/>
                </a:rPr>
                <a:t>0</a:t>
              </a:r>
            </a:p>
          </p:txBody>
        </p:sp>
        <p:grpSp>
          <p:nvGrpSpPr>
            <p:cNvPr id="26647" name="Group 24"/>
            <p:cNvGrpSpPr>
              <a:grpSpLocks/>
            </p:cNvGrpSpPr>
            <p:nvPr/>
          </p:nvGrpSpPr>
          <p:grpSpPr bwMode="auto">
            <a:xfrm>
              <a:off x="0" y="0"/>
              <a:ext cx="1112" cy="813"/>
              <a:chOff x="0" y="0"/>
              <a:chExt cx="1112" cy="813"/>
            </a:xfrm>
          </p:grpSpPr>
          <p:sp>
            <p:nvSpPr>
              <p:cNvPr id="26648" name="Rectangle 25"/>
              <p:cNvSpPr>
                <a:spLocks noChangeArrowheads="1"/>
              </p:cNvSpPr>
              <p:nvPr/>
            </p:nvSpPr>
            <p:spPr bwMode="auto">
              <a:xfrm>
                <a:off x="295" y="677"/>
                <a:ext cx="385" cy="13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grpSp>
            <p:nvGrpSpPr>
              <p:cNvPr id="26649" name="Group 26"/>
              <p:cNvGrpSpPr>
                <a:grpSpLocks/>
              </p:cNvGrpSpPr>
              <p:nvPr/>
            </p:nvGrpSpPr>
            <p:grpSpPr bwMode="auto">
              <a:xfrm>
                <a:off x="0" y="156"/>
                <a:ext cx="1112" cy="590"/>
                <a:chOff x="0" y="0"/>
                <a:chExt cx="1048" cy="528"/>
              </a:xfrm>
            </p:grpSpPr>
            <p:sp>
              <p:nvSpPr>
                <p:cNvPr id="26650" name="Line 27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52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 type="oval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6651" name="Line 28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38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6652" name="Line 29"/>
                <p:cNvSpPr>
                  <a:spLocks noChangeShapeType="1"/>
                </p:cNvSpPr>
                <p:nvPr/>
              </p:nvSpPr>
              <p:spPr bwMode="auto">
                <a:xfrm>
                  <a:off x="661" y="0"/>
                  <a:ext cx="38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6653" name="Line 30"/>
                <p:cNvSpPr>
                  <a:spLocks noChangeShapeType="1"/>
                </p:cNvSpPr>
                <p:nvPr/>
              </p:nvSpPr>
              <p:spPr bwMode="auto">
                <a:xfrm>
                  <a:off x="1048" y="0"/>
                  <a:ext cx="0" cy="52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 type="oval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6654" name="Oval 31"/>
              <p:cNvSpPr>
                <a:spLocks noChangeArrowheads="1"/>
              </p:cNvSpPr>
              <p:nvPr/>
            </p:nvSpPr>
            <p:spPr bwMode="auto">
              <a:xfrm>
                <a:off x="431" y="0"/>
                <a:ext cx="295" cy="29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r>
                  <a:rPr lang="en-US" altLang="zh-CN" sz="2800" b="1">
                    <a:solidFill>
                      <a:srgbClr val="CC0000"/>
                    </a:solidFill>
                    <a:latin typeface="Times New Roman" pitchFamily="18" charset="0"/>
                    <a:ea typeface="微软雅黑" pitchFamily="34" charset="-122"/>
                  </a:rPr>
                  <a:t>V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矩形 31759"/>
          <p:cNvSpPr>
            <a:spLocks noChangeArrowheads="1"/>
          </p:cNvSpPr>
          <p:nvPr/>
        </p:nvSpPr>
        <p:spPr bwMode="auto">
          <a:xfrm>
            <a:off x="904875" y="1835150"/>
            <a:ext cx="107632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zh-CN" altLang="en-US" sz="2400">
                <a:latin typeface="Times New Roman" pitchFamily="18" charset="0"/>
                <a:ea typeface="微软雅黑" pitchFamily="34" charset="-122"/>
              </a:rPr>
              <a:t>同学们现在手上有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5</a:t>
            </a:r>
            <a:r>
              <a:rPr lang="zh-CN" altLang="en-US" sz="2400">
                <a:latin typeface="Times New Roman" pitchFamily="18" charset="0"/>
                <a:ea typeface="微软雅黑" pitchFamily="34" charset="-122"/>
              </a:rPr>
              <a:t>欧、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10</a:t>
            </a:r>
            <a:r>
              <a:rPr lang="zh-CN" altLang="en-US" sz="2400">
                <a:latin typeface="Times New Roman" pitchFamily="18" charset="0"/>
                <a:ea typeface="微软雅黑" pitchFamily="34" charset="-122"/>
              </a:rPr>
              <a:t>欧、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15</a:t>
            </a:r>
            <a:r>
              <a:rPr lang="zh-CN" altLang="en-US" sz="2400">
                <a:latin typeface="Times New Roman" pitchFamily="18" charset="0"/>
                <a:ea typeface="微软雅黑" pitchFamily="34" charset="-122"/>
              </a:rPr>
              <a:t>欧、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20</a:t>
            </a:r>
            <a:r>
              <a:rPr lang="zh-CN" altLang="en-US" sz="2400">
                <a:latin typeface="Times New Roman" pitchFamily="18" charset="0"/>
                <a:ea typeface="微软雅黑" pitchFamily="34" charset="-122"/>
              </a:rPr>
              <a:t>欧的电阻，但是我现在实验中需要一个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25</a:t>
            </a:r>
            <a:r>
              <a:rPr lang="zh-CN" altLang="en-US" sz="2400">
                <a:latin typeface="Times New Roman" pitchFamily="18" charset="0"/>
                <a:ea typeface="微软雅黑" pitchFamily="34" charset="-122"/>
              </a:rPr>
              <a:t>欧和一个</a:t>
            </a:r>
            <a:r>
              <a:rPr lang="en-US" altLang="zh-CN" sz="2400">
                <a:latin typeface="Times New Roman" pitchFamily="18" charset="0"/>
                <a:ea typeface="微软雅黑" pitchFamily="34" charset="-122"/>
              </a:rPr>
              <a:t>4</a:t>
            </a:r>
            <a:r>
              <a:rPr lang="zh-CN" altLang="en-US" sz="2400">
                <a:latin typeface="Times New Roman" pitchFamily="18" charset="0"/>
                <a:ea typeface="微软雅黑" pitchFamily="34" charset="-122"/>
              </a:rPr>
              <a:t>欧的电阻，你该怎么办呢？</a:t>
            </a:r>
          </a:p>
        </p:txBody>
      </p:sp>
      <p:pic>
        <p:nvPicPr>
          <p:cNvPr id="9218" name="图片 31761" descr="x1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6275" y="3357563"/>
            <a:ext cx="5759450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ext Box 40"/>
          <p:cNvSpPr txBox="1">
            <a:spLocks noChangeArrowheads="1"/>
          </p:cNvSpPr>
          <p:nvPr/>
        </p:nvSpPr>
        <p:spPr bwMode="auto">
          <a:xfrm>
            <a:off x="369888" y="779463"/>
            <a:ext cx="1863725" cy="5857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3200" b="1">
                <a:solidFill>
                  <a:srgbClr val="FFFFFF"/>
                </a:solidFill>
                <a:ea typeface="微软雅黑" pitchFamily="34" charset="-122"/>
              </a:rPr>
              <a:t>引入新课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Group 2"/>
          <p:cNvGraphicFramePr>
            <a:graphicFrameLocks noGrp="1"/>
          </p:cNvGraphicFramePr>
          <p:nvPr/>
        </p:nvGraphicFramePr>
        <p:xfrm>
          <a:off x="1652588" y="1671638"/>
          <a:ext cx="10044112" cy="4752976"/>
        </p:xfrm>
        <a:graphic>
          <a:graphicData uri="http://schemas.openxmlformats.org/drawingml/2006/table">
            <a:tbl>
              <a:tblPr/>
              <a:tblGrid>
                <a:gridCol w="2574925"/>
                <a:gridCol w="3182937"/>
                <a:gridCol w="4286250"/>
              </a:tblGrid>
              <a:tr h="738188">
                <a:tc>
                  <a:txBody>
                    <a:bodyPr/>
                    <a:lstStyle/>
                    <a:p>
                      <a:pPr marL="0" marR="0" lvl="0" indent="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Wingdings" panose="05000000000000000000" pitchFamily="2" charset="2"/>
                        <a:buNone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串联电路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并联电路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电流特点</a:t>
                      </a:r>
                    </a:p>
                  </a:txBody>
                  <a:tcPr marL="121920" marR="12192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Wingdings" panose="05000000000000000000" pitchFamily="2" charset="2"/>
                        <a:buNone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Wingdings" panose="05000000000000000000" pitchFamily="2" charset="2"/>
                        <a:buNone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电压特点</a:t>
                      </a:r>
                    </a:p>
                  </a:txBody>
                  <a:tcPr marL="121920" marR="12192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Wingdings" panose="05000000000000000000" pitchFamily="2" charset="2"/>
                        <a:buNone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Wingdings" panose="05000000000000000000" pitchFamily="2" charset="2"/>
                        <a:buNone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1400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电阻特点</a:t>
                      </a:r>
                    </a:p>
                  </a:txBody>
                  <a:tcPr marL="121920" marR="12192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Wingdings" panose="05000000000000000000" pitchFamily="2" charset="2"/>
                        <a:buNone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Wingdings" panose="05000000000000000000" pitchFamily="2" charset="2"/>
                        <a:buNone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0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电压、电流</a:t>
                      </a:r>
                      <a:b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</a:b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分配特点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Wingdings" panose="05000000000000000000" pitchFamily="2" charset="2"/>
                        <a:buNone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0000"/>
                        <a:buFont typeface="Wingdings" panose="05000000000000000000" pitchFamily="2" charset="2"/>
                        <a:buNone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2" name="Text Box 29"/>
          <p:cNvSpPr txBox="1">
            <a:spLocks noChangeArrowheads="1"/>
          </p:cNvSpPr>
          <p:nvPr/>
        </p:nvSpPr>
        <p:spPr bwMode="auto">
          <a:xfrm>
            <a:off x="4638675" y="2517775"/>
            <a:ext cx="2176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I=I</a:t>
            </a:r>
            <a:r>
              <a:rPr lang="zh-CN" altLang="en-US" sz="2800" b="1" baseline="-25000">
                <a:latin typeface="微软雅黑" pitchFamily="34" charset="-122"/>
                <a:ea typeface="微软雅黑" pitchFamily="34" charset="-122"/>
              </a:rPr>
              <a:t>总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=I</a:t>
            </a:r>
            <a:r>
              <a:rPr lang="en-US" altLang="zh-CN" sz="2800" b="1" baseline="-2500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=I</a:t>
            </a:r>
            <a:r>
              <a:rPr lang="en-US" altLang="zh-CN" sz="2800" b="1" baseline="-2500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 </a:t>
            </a:r>
          </a:p>
        </p:txBody>
      </p:sp>
      <p:sp>
        <p:nvSpPr>
          <p:cNvPr id="27676" name="Text Box 30"/>
          <p:cNvSpPr txBox="1">
            <a:spLocks noChangeArrowheads="1"/>
          </p:cNvSpPr>
          <p:nvPr/>
        </p:nvSpPr>
        <p:spPr bwMode="auto">
          <a:xfrm>
            <a:off x="5829300" y="6462713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>
              <a:latin typeface="Comic Sans MS" pitchFamily="66" charset="0"/>
              <a:ea typeface="微软雅黑" pitchFamily="34" charset="-122"/>
            </a:endParaRPr>
          </a:p>
        </p:txBody>
      </p:sp>
      <p:sp>
        <p:nvSpPr>
          <p:cNvPr id="21534" name="Text Box 31"/>
          <p:cNvSpPr txBox="1">
            <a:spLocks noChangeArrowheads="1"/>
          </p:cNvSpPr>
          <p:nvPr/>
        </p:nvSpPr>
        <p:spPr bwMode="auto">
          <a:xfrm>
            <a:off x="4897438" y="4040188"/>
            <a:ext cx="2017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R</a:t>
            </a:r>
            <a:r>
              <a:rPr lang="zh-CN" altLang="en-US" sz="2800" b="1" baseline="-25000">
                <a:latin typeface="微软雅黑" pitchFamily="34" charset="-122"/>
                <a:ea typeface="微软雅黑" pitchFamily="34" charset="-122"/>
              </a:rPr>
              <a:t>总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=R</a:t>
            </a:r>
            <a:r>
              <a:rPr lang="en-US" altLang="zh-CN" sz="2800" b="1" baseline="-2500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+R</a:t>
            </a:r>
            <a:r>
              <a:rPr lang="en-US" altLang="zh-CN" sz="2800" b="1" baseline="-25000">
                <a:latin typeface="微软雅黑" pitchFamily="34" charset="-122"/>
                <a:ea typeface="微软雅黑" pitchFamily="34" charset="-122"/>
              </a:rPr>
              <a:t>2</a:t>
            </a:r>
          </a:p>
        </p:txBody>
      </p:sp>
      <p:sp>
        <p:nvSpPr>
          <p:cNvPr id="27678" name="Text Box 32"/>
          <p:cNvSpPr txBox="1">
            <a:spLocks noChangeArrowheads="1"/>
          </p:cNvSpPr>
          <p:nvPr/>
        </p:nvSpPr>
        <p:spPr bwMode="auto">
          <a:xfrm>
            <a:off x="4003675" y="6391275"/>
            <a:ext cx="1857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>
              <a:latin typeface="Comic Sans MS" pitchFamily="66" charset="0"/>
              <a:ea typeface="微软雅黑" pitchFamily="34" charset="-122"/>
            </a:endParaRPr>
          </a:p>
        </p:txBody>
      </p:sp>
      <p:sp>
        <p:nvSpPr>
          <p:cNvPr id="21536" name="Text Box 33"/>
          <p:cNvSpPr txBox="1">
            <a:spLocks noChangeArrowheads="1"/>
          </p:cNvSpPr>
          <p:nvPr/>
        </p:nvSpPr>
        <p:spPr bwMode="auto">
          <a:xfrm>
            <a:off x="4897438" y="3209925"/>
            <a:ext cx="21034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U</a:t>
            </a:r>
            <a:r>
              <a:rPr lang="zh-CN" altLang="en-US" sz="2800" b="1" baseline="-25000">
                <a:latin typeface="微软雅黑" pitchFamily="34" charset="-122"/>
                <a:ea typeface="微软雅黑" pitchFamily="34" charset="-122"/>
              </a:rPr>
              <a:t>总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=U</a:t>
            </a:r>
            <a:r>
              <a:rPr lang="en-US" altLang="zh-CN" sz="2800" b="1" baseline="-2500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+U</a:t>
            </a:r>
            <a:r>
              <a:rPr lang="en-US" altLang="zh-CN" sz="2800" b="1" baseline="-25000">
                <a:latin typeface="微软雅黑" pitchFamily="34" charset="-122"/>
                <a:ea typeface="微软雅黑" pitchFamily="34" charset="-122"/>
              </a:rPr>
              <a:t>2</a:t>
            </a:r>
          </a:p>
        </p:txBody>
      </p:sp>
      <p:sp>
        <p:nvSpPr>
          <p:cNvPr id="21538" name="Text Box 35"/>
          <p:cNvSpPr txBox="1">
            <a:spLocks noChangeArrowheads="1"/>
          </p:cNvSpPr>
          <p:nvPr/>
        </p:nvSpPr>
        <p:spPr bwMode="auto">
          <a:xfrm>
            <a:off x="8123238" y="2517775"/>
            <a:ext cx="1949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zh-CN" altLang="en-US" sz="2800" b="1" baseline="-25000">
                <a:latin typeface="微软雅黑" pitchFamily="34" charset="-122"/>
                <a:ea typeface="微软雅黑" pitchFamily="34" charset="-122"/>
              </a:rPr>
              <a:t>总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= I</a:t>
            </a:r>
            <a:r>
              <a:rPr lang="en-US" altLang="zh-CN" sz="2800" b="1" baseline="-2500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 + I</a:t>
            </a:r>
            <a:r>
              <a:rPr lang="en-US" altLang="zh-CN" sz="2800" b="1" baseline="-25000">
                <a:latin typeface="微软雅黑" pitchFamily="34" charset="-122"/>
                <a:ea typeface="微软雅黑" pitchFamily="34" charset="-122"/>
              </a:rPr>
              <a:t>2</a:t>
            </a:r>
          </a:p>
        </p:txBody>
      </p:sp>
      <p:sp>
        <p:nvSpPr>
          <p:cNvPr id="21539" name="Text Box 36"/>
          <p:cNvSpPr txBox="1">
            <a:spLocks noChangeArrowheads="1"/>
          </p:cNvSpPr>
          <p:nvPr/>
        </p:nvSpPr>
        <p:spPr bwMode="auto">
          <a:xfrm>
            <a:off x="8213725" y="3217863"/>
            <a:ext cx="2657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U=U</a:t>
            </a:r>
            <a:r>
              <a:rPr lang="zh-CN" altLang="en-US" sz="2800" b="1" baseline="-25000">
                <a:latin typeface="微软雅黑" pitchFamily="34" charset="-122"/>
                <a:ea typeface="微软雅黑" pitchFamily="34" charset="-122"/>
              </a:rPr>
              <a:t>总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=U</a:t>
            </a:r>
            <a:r>
              <a:rPr lang="en-US" altLang="zh-CN" sz="2800" b="1" baseline="-2500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=U</a:t>
            </a:r>
            <a:r>
              <a:rPr lang="en-US" altLang="zh-CN" sz="2800" b="1" baseline="-25000">
                <a:latin typeface="微软雅黑" pitchFamily="34" charset="-122"/>
                <a:ea typeface="微软雅黑" pitchFamily="34" charset="-122"/>
              </a:rPr>
              <a:t>2</a:t>
            </a:r>
          </a:p>
        </p:txBody>
      </p:sp>
      <p:sp>
        <p:nvSpPr>
          <p:cNvPr id="21540" name="Text Box 37"/>
          <p:cNvSpPr txBox="1">
            <a:spLocks noChangeArrowheads="1"/>
          </p:cNvSpPr>
          <p:nvPr/>
        </p:nvSpPr>
        <p:spPr bwMode="auto">
          <a:xfrm>
            <a:off x="8056563" y="4017963"/>
            <a:ext cx="369728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1/R</a:t>
            </a:r>
            <a:r>
              <a:rPr lang="zh-CN" altLang="en-US" sz="2400" b="1" baseline="-25000">
                <a:latin typeface="微软雅黑" pitchFamily="34" charset="-122"/>
                <a:ea typeface="微软雅黑" pitchFamily="34" charset="-122"/>
              </a:rPr>
              <a:t>总</a:t>
            </a:r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=1/R</a:t>
            </a:r>
            <a:r>
              <a:rPr lang="en-US" altLang="zh-CN" sz="2400" b="1" baseline="-2500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+1/R</a:t>
            </a:r>
            <a:r>
              <a:rPr lang="en-US" altLang="zh-CN" sz="2400" b="1" baseline="-25000">
                <a:latin typeface="微软雅黑" pitchFamily="34" charset="-122"/>
                <a:ea typeface="微软雅黑" pitchFamily="34" charset="-122"/>
              </a:rPr>
              <a:t>2</a:t>
            </a:r>
          </a:p>
          <a:p>
            <a:endParaRPr lang="en-US" altLang="zh-CN" sz="2400" b="1" baseline="-2500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400" b="1" baseline="-250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683" name="Text Box 40"/>
          <p:cNvSpPr txBox="1">
            <a:spLocks noChangeArrowheads="1"/>
          </p:cNvSpPr>
          <p:nvPr/>
        </p:nvSpPr>
        <p:spPr bwMode="auto">
          <a:xfrm>
            <a:off x="369888" y="779463"/>
            <a:ext cx="1863725" cy="5857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3200" b="1">
                <a:solidFill>
                  <a:srgbClr val="FFFFFF"/>
                </a:solidFill>
                <a:ea typeface="微软雅黑" pitchFamily="34" charset="-122"/>
              </a:rPr>
              <a:t>课堂小结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4421188" y="5172075"/>
            <a:ext cx="2814637" cy="1066800"/>
            <a:chOff x="0" y="0"/>
            <a:chExt cx="1348" cy="1056"/>
          </a:xfrm>
        </p:grpSpPr>
        <p:graphicFrame>
          <p:nvGraphicFramePr>
            <p:cNvPr id="27685" name="Object 46"/>
            <p:cNvGraphicFramePr>
              <a:graphicFrameLocks noChangeAspect="1"/>
            </p:cNvGraphicFramePr>
            <p:nvPr/>
          </p:nvGraphicFramePr>
          <p:xfrm>
            <a:off x="0" y="48"/>
            <a:ext cx="564" cy="960"/>
          </p:xfrm>
          <a:graphic>
            <a:graphicData uri="http://schemas.openxmlformats.org/presentationml/2006/ole">
              <p:oleObj spid="_x0000_s27685" r:id="rId4" imgW="254663" imgH="432927" progId="Equation.3">
                <p:embed/>
              </p:oleObj>
            </a:graphicData>
          </a:graphic>
        </p:graphicFrame>
        <p:sp>
          <p:nvSpPr>
            <p:cNvPr id="27686" name="Rectangle 47"/>
            <p:cNvSpPr>
              <a:spLocks noChangeArrowheads="1"/>
            </p:cNvSpPr>
            <p:nvPr/>
          </p:nvSpPr>
          <p:spPr bwMode="auto">
            <a:xfrm>
              <a:off x="439" y="71"/>
              <a:ext cx="303" cy="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US" altLang="zh-CN" sz="4800">
                  <a:latin typeface="Tahoma" pitchFamily="34" charset="0"/>
                  <a:ea typeface="微软雅黑" pitchFamily="34" charset="-122"/>
                </a:rPr>
                <a:t>=</a:t>
              </a:r>
            </a:p>
          </p:txBody>
        </p:sp>
        <p:graphicFrame>
          <p:nvGraphicFramePr>
            <p:cNvPr id="27687" name="Object 48"/>
            <p:cNvGraphicFramePr>
              <a:graphicFrameLocks noChangeAspect="1"/>
            </p:cNvGraphicFramePr>
            <p:nvPr/>
          </p:nvGraphicFramePr>
          <p:xfrm>
            <a:off x="727" y="0"/>
            <a:ext cx="621" cy="1056"/>
          </p:xfrm>
          <a:graphic>
            <a:graphicData uri="http://schemas.openxmlformats.org/presentationml/2006/ole">
              <p:oleObj spid="_x0000_s27687" r:id="rId5" imgW="254663" imgH="432927" progId="Equation.3">
                <p:embed/>
              </p:oleObj>
            </a:graphicData>
          </a:graphic>
        </p:graphicFrame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8123238" y="5245100"/>
            <a:ext cx="2351087" cy="1044575"/>
            <a:chOff x="0" y="0"/>
            <a:chExt cx="1278" cy="1056"/>
          </a:xfrm>
        </p:grpSpPr>
        <p:graphicFrame>
          <p:nvGraphicFramePr>
            <p:cNvPr id="27689" name="Object 38"/>
            <p:cNvGraphicFramePr>
              <a:graphicFrameLocks noChangeAspect="1"/>
            </p:cNvGraphicFramePr>
            <p:nvPr/>
          </p:nvGraphicFramePr>
          <p:xfrm>
            <a:off x="0" y="48"/>
            <a:ext cx="424" cy="960"/>
          </p:xfrm>
          <a:graphic>
            <a:graphicData uri="http://schemas.openxmlformats.org/presentationml/2006/ole">
              <p:oleObj spid="_x0000_s27689" r:id="rId6" imgW="191081" imgH="433116" progId="Equation.3">
                <p:embed/>
              </p:oleObj>
            </a:graphicData>
          </a:graphic>
        </p:graphicFrame>
        <p:sp>
          <p:nvSpPr>
            <p:cNvPr id="27690" name="Rectangle 39"/>
            <p:cNvSpPr>
              <a:spLocks noChangeArrowheads="1"/>
            </p:cNvSpPr>
            <p:nvPr/>
          </p:nvSpPr>
          <p:spPr bwMode="auto">
            <a:xfrm>
              <a:off x="313" y="64"/>
              <a:ext cx="343" cy="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US" altLang="zh-CN" sz="4800">
                  <a:latin typeface="Tahoma" pitchFamily="34" charset="0"/>
                  <a:ea typeface="微软雅黑" pitchFamily="34" charset="-122"/>
                </a:rPr>
                <a:t>=</a:t>
              </a:r>
            </a:p>
          </p:txBody>
        </p:sp>
        <p:graphicFrame>
          <p:nvGraphicFramePr>
            <p:cNvPr id="27691" name="Object 40"/>
            <p:cNvGraphicFramePr>
              <a:graphicFrameLocks noChangeAspect="1"/>
            </p:cNvGraphicFramePr>
            <p:nvPr/>
          </p:nvGraphicFramePr>
          <p:xfrm>
            <a:off x="657" y="0"/>
            <a:ext cx="621" cy="1056"/>
          </p:xfrm>
          <a:graphic>
            <a:graphicData uri="http://schemas.openxmlformats.org/presentationml/2006/ole">
              <p:oleObj spid="_x0000_s27691" r:id="rId7" imgW="254663" imgH="432927" progId="Equation.3">
                <p:embed/>
              </p:oleObj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2" grpId="0"/>
      <p:bldP spid="21534" grpId="0"/>
      <p:bldP spid="21536" grpId="0"/>
      <p:bldP spid="21538" grpId="0"/>
      <p:bldP spid="21539" grpId="0"/>
      <p:bldP spid="215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矩形 7193"/>
          <p:cNvSpPr>
            <a:spLocks noChangeArrowheads="1"/>
          </p:cNvSpPr>
          <p:nvPr/>
        </p:nvSpPr>
        <p:spPr bwMode="auto">
          <a:xfrm>
            <a:off x="266700" y="903288"/>
            <a:ext cx="7385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CN" altLang="en-US" sz="2000">
                <a:latin typeface="Times New Roman" pitchFamily="18" charset="0"/>
                <a:ea typeface="微软雅黑" pitchFamily="34" charset="-122"/>
              </a:rPr>
              <a:t>如图所示，用一个电阻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</a:rPr>
              <a:t>代替两个串联着的电阻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000" baseline="-25000"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</a:rPr>
              <a:t>、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000" baseline="-25000"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</a:rPr>
              <a:t>接入电路 </a:t>
            </a:r>
          </a:p>
        </p:txBody>
      </p:sp>
      <p:sp>
        <p:nvSpPr>
          <p:cNvPr id="7195" name="矩形 7194"/>
          <p:cNvSpPr>
            <a:spLocks noChangeArrowheads="1"/>
          </p:cNvSpPr>
          <p:nvPr/>
        </p:nvSpPr>
        <p:spPr bwMode="auto">
          <a:xfrm>
            <a:off x="719138" y="3327400"/>
            <a:ext cx="108505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zh-CN" altLang="en-US" sz="2000">
                <a:latin typeface="Times New Roman" pitchFamily="18" charset="0"/>
                <a:ea typeface="微软雅黑" pitchFamily="34" charset="-122"/>
              </a:rPr>
              <a:t>电路的状态不变，即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</a:rPr>
              <a:t>两端的电压和通过它的电流都与原来的相同， </a:t>
            </a:r>
          </a:p>
        </p:txBody>
      </p:sp>
      <p:sp>
        <p:nvSpPr>
          <p:cNvPr id="7196" name="矩形 7195"/>
          <p:cNvSpPr>
            <a:spLocks noChangeArrowheads="1"/>
          </p:cNvSpPr>
          <p:nvPr/>
        </p:nvSpPr>
        <p:spPr bwMode="auto">
          <a:xfrm>
            <a:off x="728663" y="3752850"/>
            <a:ext cx="6032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就叫作这两个串联电阻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、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的总电阻； </a:t>
            </a:r>
          </a:p>
        </p:txBody>
      </p:sp>
      <p:sp>
        <p:nvSpPr>
          <p:cNvPr id="7197" name="矩形 7196"/>
          <p:cNvSpPr>
            <a:spLocks noChangeArrowheads="1"/>
          </p:cNvSpPr>
          <p:nvPr/>
        </p:nvSpPr>
        <p:spPr bwMode="auto">
          <a:xfrm>
            <a:off x="534988" y="4394200"/>
            <a:ext cx="10877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zh-CN" altLang="en-US" sz="2000">
                <a:ea typeface="微软雅黑" pitchFamily="34" charset="-122"/>
              </a:rPr>
              <a:t>并联电路的总电阻和它的分电阻也存在这种</a:t>
            </a:r>
            <a:r>
              <a:rPr lang="zh-CN" altLang="en-US" sz="20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“</a:t>
            </a:r>
            <a:r>
              <a:rPr lang="zh-CN" altLang="en-US" sz="2000" b="1">
                <a:solidFill>
                  <a:srgbClr val="FF0000"/>
                </a:solidFill>
                <a:ea typeface="微软雅黑" pitchFamily="34" charset="-122"/>
              </a:rPr>
              <a:t>等效替代</a:t>
            </a:r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”</a:t>
            </a:r>
            <a:r>
              <a:rPr lang="zh-CN" altLang="en-US" sz="2000">
                <a:ea typeface="微软雅黑" pitchFamily="34" charset="-122"/>
              </a:rPr>
              <a:t>的关系。</a:t>
            </a:r>
          </a:p>
        </p:txBody>
      </p:sp>
      <p:grpSp>
        <p:nvGrpSpPr>
          <p:cNvPr id="2" name="组合 2"/>
          <p:cNvGrpSpPr>
            <a:grpSpLocks/>
          </p:cNvGrpSpPr>
          <p:nvPr/>
        </p:nvGrpSpPr>
        <p:grpSpPr bwMode="auto">
          <a:xfrm>
            <a:off x="993775" y="5084763"/>
            <a:ext cx="10272713" cy="1439862"/>
            <a:chOff x="611188" y="5049478"/>
            <a:chExt cx="7704137" cy="1439862"/>
          </a:xfrm>
        </p:grpSpPr>
        <p:grpSp>
          <p:nvGrpSpPr>
            <p:cNvPr id="10246" name="Group 5"/>
            <p:cNvGrpSpPr>
              <a:grpSpLocks/>
            </p:cNvGrpSpPr>
            <p:nvPr/>
          </p:nvGrpSpPr>
          <p:grpSpPr bwMode="auto">
            <a:xfrm>
              <a:off x="3851275" y="5336815"/>
              <a:ext cx="1223963" cy="719138"/>
              <a:chOff x="2472" y="754"/>
              <a:chExt cx="771" cy="453"/>
            </a:xfrm>
          </p:grpSpPr>
          <p:sp>
            <p:nvSpPr>
              <p:cNvPr id="10247" name="AutoShape 6"/>
              <p:cNvSpPr>
                <a:spLocks noChangeArrowheads="1"/>
              </p:cNvSpPr>
              <p:nvPr/>
            </p:nvSpPr>
            <p:spPr bwMode="auto">
              <a:xfrm>
                <a:off x="2472" y="1026"/>
                <a:ext cx="771" cy="181"/>
              </a:xfrm>
              <a:prstGeom prst="rightArrow">
                <a:avLst>
                  <a:gd name="adj1" fmla="val 50000"/>
                  <a:gd name="adj2" fmla="val 106472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10248" name="Text Box 7"/>
              <p:cNvSpPr txBox="1">
                <a:spLocks noChangeArrowheads="1"/>
              </p:cNvSpPr>
              <p:nvPr/>
            </p:nvSpPr>
            <p:spPr bwMode="auto">
              <a:xfrm>
                <a:off x="2562" y="754"/>
                <a:ext cx="414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zh-CN" altLang="en-US">
                    <a:solidFill>
                      <a:srgbClr val="FF0000"/>
                    </a:solidFill>
                    <a:ea typeface="微软雅黑" pitchFamily="34" charset="-122"/>
                  </a:rPr>
                  <a:t>等效于</a:t>
                </a:r>
              </a:p>
            </p:txBody>
          </p:sp>
        </p:grpSp>
        <p:grpSp>
          <p:nvGrpSpPr>
            <p:cNvPr id="10249" name="Group 8"/>
            <p:cNvGrpSpPr>
              <a:grpSpLocks/>
            </p:cNvGrpSpPr>
            <p:nvPr/>
          </p:nvGrpSpPr>
          <p:grpSpPr bwMode="auto">
            <a:xfrm>
              <a:off x="5867400" y="5120915"/>
              <a:ext cx="2447925" cy="1008063"/>
              <a:chOff x="3152" y="527"/>
              <a:chExt cx="1542" cy="635"/>
            </a:xfrm>
          </p:grpSpPr>
          <p:sp>
            <p:nvSpPr>
              <p:cNvPr id="10250" name="Rectangle 9"/>
              <p:cNvSpPr>
                <a:spLocks noChangeArrowheads="1"/>
              </p:cNvSpPr>
              <p:nvPr/>
            </p:nvSpPr>
            <p:spPr bwMode="auto">
              <a:xfrm>
                <a:off x="3651" y="981"/>
                <a:ext cx="635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10251" name="Text Box 10"/>
              <p:cNvSpPr txBox="1">
                <a:spLocks noChangeArrowheads="1"/>
              </p:cNvSpPr>
              <p:nvPr/>
            </p:nvSpPr>
            <p:spPr bwMode="auto">
              <a:xfrm>
                <a:off x="3878" y="709"/>
                <a:ext cx="16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>
                    <a:ea typeface="微软雅黑" pitchFamily="34" charset="-122"/>
                  </a:rPr>
                  <a:t>R</a:t>
                </a:r>
              </a:p>
            </p:txBody>
          </p:sp>
          <p:sp>
            <p:nvSpPr>
              <p:cNvPr id="10252" name="Line 11"/>
              <p:cNvSpPr>
                <a:spLocks noChangeShapeType="1"/>
              </p:cNvSpPr>
              <p:nvPr/>
            </p:nvSpPr>
            <p:spPr bwMode="auto">
              <a:xfrm>
                <a:off x="3152" y="1071"/>
                <a:ext cx="4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53" name="Line 12"/>
              <p:cNvSpPr>
                <a:spLocks noChangeShapeType="1"/>
              </p:cNvSpPr>
              <p:nvPr/>
            </p:nvSpPr>
            <p:spPr bwMode="auto">
              <a:xfrm>
                <a:off x="4286" y="1071"/>
                <a:ext cx="4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54" name="Line 13"/>
              <p:cNvSpPr>
                <a:spLocks noChangeShapeType="1"/>
              </p:cNvSpPr>
              <p:nvPr/>
            </p:nvSpPr>
            <p:spPr bwMode="auto">
              <a:xfrm>
                <a:off x="3152" y="527"/>
                <a:ext cx="0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55" name="Line 14"/>
              <p:cNvSpPr>
                <a:spLocks noChangeShapeType="1"/>
              </p:cNvSpPr>
              <p:nvPr/>
            </p:nvSpPr>
            <p:spPr bwMode="auto">
              <a:xfrm>
                <a:off x="4694" y="572"/>
                <a:ext cx="0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56" name="Text Box 15"/>
              <p:cNvSpPr txBox="1">
                <a:spLocks noChangeArrowheads="1"/>
              </p:cNvSpPr>
              <p:nvPr/>
            </p:nvSpPr>
            <p:spPr bwMode="auto">
              <a:xfrm>
                <a:off x="3696" y="527"/>
                <a:ext cx="13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>
                    <a:ea typeface="微软雅黑" pitchFamily="34" charset="-122"/>
                  </a:rPr>
                  <a:t>U</a:t>
                </a:r>
              </a:p>
            </p:txBody>
          </p:sp>
          <p:sp>
            <p:nvSpPr>
              <p:cNvPr id="10257" name="Line 16"/>
              <p:cNvSpPr>
                <a:spLocks noChangeShapeType="1"/>
              </p:cNvSpPr>
              <p:nvPr/>
            </p:nvSpPr>
            <p:spPr bwMode="auto">
              <a:xfrm flipH="1">
                <a:off x="3152" y="618"/>
                <a:ext cx="4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58" name="Line 17"/>
              <p:cNvSpPr>
                <a:spLocks noChangeShapeType="1"/>
              </p:cNvSpPr>
              <p:nvPr/>
            </p:nvSpPr>
            <p:spPr bwMode="auto">
              <a:xfrm>
                <a:off x="3923" y="618"/>
                <a:ext cx="6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59" name="Text Box 18"/>
              <p:cNvSpPr txBox="1">
                <a:spLocks noChangeArrowheads="1"/>
              </p:cNvSpPr>
              <p:nvPr/>
            </p:nvSpPr>
            <p:spPr bwMode="auto">
              <a:xfrm>
                <a:off x="3321" y="766"/>
                <a:ext cx="11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>
                    <a:ea typeface="微软雅黑" pitchFamily="34" charset="-122"/>
                  </a:rPr>
                  <a:t>I</a:t>
                </a:r>
              </a:p>
            </p:txBody>
          </p:sp>
        </p:grpSp>
        <p:grpSp>
          <p:nvGrpSpPr>
            <p:cNvPr id="10260" name="Group 37"/>
            <p:cNvGrpSpPr>
              <a:grpSpLocks/>
            </p:cNvGrpSpPr>
            <p:nvPr/>
          </p:nvGrpSpPr>
          <p:grpSpPr bwMode="auto">
            <a:xfrm>
              <a:off x="611188" y="5049478"/>
              <a:ext cx="2808287" cy="1439862"/>
              <a:chOff x="158" y="436"/>
              <a:chExt cx="1769" cy="907"/>
            </a:xfrm>
          </p:grpSpPr>
          <p:sp>
            <p:nvSpPr>
              <p:cNvPr id="10261" name="Rectangle 19"/>
              <p:cNvSpPr>
                <a:spLocks noChangeArrowheads="1"/>
              </p:cNvSpPr>
              <p:nvPr/>
            </p:nvSpPr>
            <p:spPr bwMode="auto">
              <a:xfrm>
                <a:off x="975" y="799"/>
                <a:ext cx="408" cy="1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10262" name="Rectangle 20"/>
              <p:cNvSpPr>
                <a:spLocks noChangeArrowheads="1"/>
              </p:cNvSpPr>
              <p:nvPr/>
            </p:nvSpPr>
            <p:spPr bwMode="auto">
              <a:xfrm>
                <a:off x="975" y="1207"/>
                <a:ext cx="408" cy="1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10263" name="Line 21"/>
              <p:cNvSpPr>
                <a:spLocks noChangeShapeType="1"/>
              </p:cNvSpPr>
              <p:nvPr/>
            </p:nvSpPr>
            <p:spPr bwMode="auto">
              <a:xfrm>
                <a:off x="521" y="845"/>
                <a:ext cx="4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64" name="Line 22"/>
              <p:cNvSpPr>
                <a:spLocks noChangeShapeType="1"/>
              </p:cNvSpPr>
              <p:nvPr/>
            </p:nvSpPr>
            <p:spPr bwMode="auto">
              <a:xfrm>
                <a:off x="521" y="1253"/>
                <a:ext cx="4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65" name="Line 23"/>
              <p:cNvSpPr>
                <a:spLocks noChangeShapeType="1"/>
              </p:cNvSpPr>
              <p:nvPr/>
            </p:nvSpPr>
            <p:spPr bwMode="auto">
              <a:xfrm>
                <a:off x="521" y="845"/>
                <a:ext cx="0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66" name="Line 24"/>
              <p:cNvSpPr>
                <a:spLocks noChangeShapeType="1"/>
              </p:cNvSpPr>
              <p:nvPr/>
            </p:nvSpPr>
            <p:spPr bwMode="auto">
              <a:xfrm>
                <a:off x="158" y="1071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67" name="Text Box 25"/>
              <p:cNvSpPr txBox="1">
                <a:spLocks noChangeArrowheads="1"/>
              </p:cNvSpPr>
              <p:nvPr/>
            </p:nvSpPr>
            <p:spPr bwMode="auto">
              <a:xfrm>
                <a:off x="249" y="799"/>
                <a:ext cx="11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b="1">
                    <a:ea typeface="微软雅黑" pitchFamily="34" charset="-122"/>
                  </a:rPr>
                  <a:t>I</a:t>
                </a:r>
              </a:p>
            </p:txBody>
          </p:sp>
          <p:sp>
            <p:nvSpPr>
              <p:cNvPr id="10268" name="Text Box 26"/>
              <p:cNvSpPr txBox="1">
                <a:spLocks noChangeArrowheads="1"/>
              </p:cNvSpPr>
              <p:nvPr/>
            </p:nvSpPr>
            <p:spPr bwMode="auto">
              <a:xfrm>
                <a:off x="690" y="569"/>
                <a:ext cx="16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sz="2000" b="1">
                    <a:ea typeface="微软雅黑" pitchFamily="34" charset="-122"/>
                  </a:rPr>
                  <a:t>I</a:t>
                </a:r>
                <a:r>
                  <a:rPr lang="en-US" altLang="zh-CN" sz="2000" b="1" baseline="-25000">
                    <a:ea typeface="微软雅黑" pitchFamily="34" charset="-122"/>
                  </a:rPr>
                  <a:t>1</a:t>
                </a:r>
              </a:p>
            </p:txBody>
          </p:sp>
          <p:sp>
            <p:nvSpPr>
              <p:cNvPr id="10269" name="Text Box 27"/>
              <p:cNvSpPr txBox="1">
                <a:spLocks noChangeArrowheads="1"/>
              </p:cNvSpPr>
              <p:nvPr/>
            </p:nvSpPr>
            <p:spPr bwMode="auto">
              <a:xfrm>
                <a:off x="690" y="932"/>
                <a:ext cx="16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sz="2000" b="1">
                    <a:ea typeface="微软雅黑" pitchFamily="34" charset="-122"/>
                  </a:rPr>
                  <a:t>I</a:t>
                </a:r>
                <a:r>
                  <a:rPr lang="en-US" altLang="zh-CN" sz="2000" b="1" baseline="-25000">
                    <a:ea typeface="微软雅黑" pitchFamily="34" charset="-122"/>
                  </a:rPr>
                  <a:t>2</a:t>
                </a:r>
              </a:p>
            </p:txBody>
          </p:sp>
          <p:sp>
            <p:nvSpPr>
              <p:cNvPr id="10270" name="Line 28"/>
              <p:cNvSpPr>
                <a:spLocks noChangeShapeType="1"/>
              </p:cNvSpPr>
              <p:nvPr/>
            </p:nvSpPr>
            <p:spPr bwMode="auto">
              <a:xfrm>
                <a:off x="1383" y="845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71" name="Line 29"/>
              <p:cNvSpPr>
                <a:spLocks noChangeShapeType="1"/>
              </p:cNvSpPr>
              <p:nvPr/>
            </p:nvSpPr>
            <p:spPr bwMode="auto">
              <a:xfrm>
                <a:off x="1383" y="1253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72" name="Line 30"/>
              <p:cNvSpPr>
                <a:spLocks noChangeShapeType="1"/>
              </p:cNvSpPr>
              <p:nvPr/>
            </p:nvSpPr>
            <p:spPr bwMode="auto">
              <a:xfrm>
                <a:off x="1610" y="845"/>
                <a:ext cx="0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73" name="Line 31"/>
              <p:cNvSpPr>
                <a:spLocks noChangeShapeType="1"/>
              </p:cNvSpPr>
              <p:nvPr/>
            </p:nvSpPr>
            <p:spPr bwMode="auto">
              <a:xfrm>
                <a:off x="1610" y="1026"/>
                <a:ext cx="31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74" name="Line 32"/>
              <p:cNvSpPr>
                <a:spLocks noChangeShapeType="1"/>
              </p:cNvSpPr>
              <p:nvPr/>
            </p:nvSpPr>
            <p:spPr bwMode="auto">
              <a:xfrm>
                <a:off x="158" y="436"/>
                <a:ext cx="0" cy="2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75" name="Line 33"/>
              <p:cNvSpPr>
                <a:spLocks noChangeShapeType="1"/>
              </p:cNvSpPr>
              <p:nvPr/>
            </p:nvSpPr>
            <p:spPr bwMode="auto">
              <a:xfrm>
                <a:off x="1927" y="482"/>
                <a:ext cx="0" cy="2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76" name="Text Box 34"/>
              <p:cNvSpPr txBox="1">
                <a:spLocks noChangeArrowheads="1"/>
              </p:cNvSpPr>
              <p:nvPr/>
            </p:nvSpPr>
            <p:spPr bwMode="auto">
              <a:xfrm>
                <a:off x="975" y="436"/>
                <a:ext cx="16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b="1">
                    <a:ea typeface="微软雅黑" pitchFamily="34" charset="-122"/>
                  </a:rPr>
                  <a:t>U</a:t>
                </a:r>
              </a:p>
            </p:txBody>
          </p:sp>
          <p:sp>
            <p:nvSpPr>
              <p:cNvPr id="10277" name="Line 35"/>
              <p:cNvSpPr>
                <a:spLocks noChangeShapeType="1"/>
              </p:cNvSpPr>
              <p:nvPr/>
            </p:nvSpPr>
            <p:spPr bwMode="auto">
              <a:xfrm>
                <a:off x="1292" y="52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78" name="Line 36"/>
              <p:cNvSpPr>
                <a:spLocks noChangeShapeType="1"/>
              </p:cNvSpPr>
              <p:nvPr/>
            </p:nvSpPr>
            <p:spPr bwMode="auto">
              <a:xfrm flipH="1">
                <a:off x="249" y="527"/>
                <a:ext cx="6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0279" name="组合 43"/>
          <p:cNvGrpSpPr>
            <a:grpSpLocks/>
          </p:cNvGrpSpPr>
          <p:nvPr/>
        </p:nvGrpSpPr>
        <p:grpSpPr bwMode="auto">
          <a:xfrm>
            <a:off x="1439863" y="1304925"/>
            <a:ext cx="9409112" cy="1800225"/>
            <a:chOff x="827088" y="765175"/>
            <a:chExt cx="7056437" cy="1800225"/>
          </a:xfrm>
        </p:grpSpPr>
        <p:grpSp>
          <p:nvGrpSpPr>
            <p:cNvPr id="10280" name="Group 28"/>
            <p:cNvGrpSpPr>
              <a:grpSpLocks/>
            </p:cNvGrpSpPr>
            <p:nvPr/>
          </p:nvGrpSpPr>
          <p:grpSpPr bwMode="auto">
            <a:xfrm>
              <a:off x="827088" y="765175"/>
              <a:ext cx="2808287" cy="1800225"/>
              <a:chOff x="521" y="572"/>
              <a:chExt cx="1769" cy="1044"/>
            </a:xfrm>
          </p:grpSpPr>
          <p:sp>
            <p:nvSpPr>
              <p:cNvPr id="10281" name="Rectangle 5"/>
              <p:cNvSpPr>
                <a:spLocks noChangeArrowheads="1"/>
              </p:cNvSpPr>
              <p:nvPr/>
            </p:nvSpPr>
            <p:spPr bwMode="auto">
              <a:xfrm>
                <a:off x="884" y="1026"/>
                <a:ext cx="408" cy="1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10282" name="Rectangle 6"/>
              <p:cNvSpPr>
                <a:spLocks noChangeArrowheads="1"/>
              </p:cNvSpPr>
              <p:nvPr/>
            </p:nvSpPr>
            <p:spPr bwMode="auto">
              <a:xfrm>
                <a:off x="1610" y="1026"/>
                <a:ext cx="408" cy="1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10283" name="Line 7"/>
              <p:cNvSpPr>
                <a:spLocks noChangeShapeType="1"/>
              </p:cNvSpPr>
              <p:nvPr/>
            </p:nvSpPr>
            <p:spPr bwMode="auto">
              <a:xfrm>
                <a:off x="521" y="1071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84" name="Line 8"/>
              <p:cNvSpPr>
                <a:spLocks noChangeShapeType="1"/>
              </p:cNvSpPr>
              <p:nvPr/>
            </p:nvSpPr>
            <p:spPr bwMode="auto">
              <a:xfrm>
                <a:off x="1292" y="1071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85" name="Line 9"/>
              <p:cNvSpPr>
                <a:spLocks noChangeShapeType="1"/>
              </p:cNvSpPr>
              <p:nvPr/>
            </p:nvSpPr>
            <p:spPr bwMode="auto">
              <a:xfrm>
                <a:off x="2018" y="1071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86" name="Line 10"/>
              <p:cNvSpPr>
                <a:spLocks noChangeShapeType="1"/>
              </p:cNvSpPr>
              <p:nvPr/>
            </p:nvSpPr>
            <p:spPr bwMode="auto">
              <a:xfrm>
                <a:off x="521" y="618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87" name="Line 11"/>
              <p:cNvSpPr>
                <a:spLocks noChangeShapeType="1"/>
              </p:cNvSpPr>
              <p:nvPr/>
            </p:nvSpPr>
            <p:spPr bwMode="auto">
              <a:xfrm>
                <a:off x="2245" y="618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88" name="Text Box 12"/>
              <p:cNvSpPr txBox="1">
                <a:spLocks noChangeArrowheads="1"/>
              </p:cNvSpPr>
              <p:nvPr/>
            </p:nvSpPr>
            <p:spPr bwMode="auto">
              <a:xfrm>
                <a:off x="1292" y="572"/>
                <a:ext cx="363" cy="2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400">
                    <a:ea typeface="微软雅黑" pitchFamily="34" charset="-122"/>
                  </a:rPr>
                  <a:t>U</a:t>
                </a:r>
              </a:p>
            </p:txBody>
          </p:sp>
          <p:sp>
            <p:nvSpPr>
              <p:cNvPr id="10289" name="Line 13"/>
              <p:cNvSpPr>
                <a:spLocks noChangeShapeType="1"/>
              </p:cNvSpPr>
              <p:nvPr/>
            </p:nvSpPr>
            <p:spPr bwMode="auto">
              <a:xfrm flipH="1">
                <a:off x="521" y="709"/>
                <a:ext cx="81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90" name="Line 14"/>
              <p:cNvSpPr>
                <a:spLocks noChangeShapeType="1"/>
              </p:cNvSpPr>
              <p:nvPr/>
            </p:nvSpPr>
            <p:spPr bwMode="auto">
              <a:xfrm>
                <a:off x="1474" y="709"/>
                <a:ext cx="77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91" name="Text Box 15"/>
              <p:cNvSpPr txBox="1">
                <a:spLocks noChangeArrowheads="1"/>
              </p:cNvSpPr>
              <p:nvPr/>
            </p:nvSpPr>
            <p:spPr bwMode="auto">
              <a:xfrm>
                <a:off x="612" y="799"/>
                <a:ext cx="18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>
                    <a:ea typeface="微软雅黑" pitchFamily="34" charset="-122"/>
                  </a:rPr>
                  <a:t>I</a:t>
                </a:r>
              </a:p>
            </p:txBody>
          </p:sp>
          <p:sp>
            <p:nvSpPr>
              <p:cNvPr id="10292" name="Text Box 16"/>
              <p:cNvSpPr txBox="1">
                <a:spLocks noChangeArrowheads="1"/>
              </p:cNvSpPr>
              <p:nvPr/>
            </p:nvSpPr>
            <p:spPr bwMode="auto">
              <a:xfrm>
                <a:off x="884" y="799"/>
                <a:ext cx="317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>
                    <a:ea typeface="微软雅黑" pitchFamily="34" charset="-122"/>
                  </a:rPr>
                  <a:t>R</a:t>
                </a:r>
                <a:r>
                  <a:rPr lang="en-US" altLang="zh-CN" baseline="-25000">
                    <a:ea typeface="微软雅黑" pitchFamily="34" charset="-122"/>
                  </a:rPr>
                  <a:t>1</a:t>
                </a:r>
              </a:p>
            </p:txBody>
          </p:sp>
          <p:sp>
            <p:nvSpPr>
              <p:cNvPr id="10293" name="Text Box 17"/>
              <p:cNvSpPr txBox="1">
                <a:spLocks noChangeArrowheads="1"/>
              </p:cNvSpPr>
              <p:nvPr/>
            </p:nvSpPr>
            <p:spPr bwMode="auto">
              <a:xfrm>
                <a:off x="1655" y="799"/>
                <a:ext cx="40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>
                    <a:ea typeface="微软雅黑" pitchFamily="34" charset="-122"/>
                  </a:rPr>
                  <a:t>R</a:t>
                </a:r>
                <a:r>
                  <a:rPr lang="en-US" altLang="zh-CN" baseline="-25000">
                    <a:ea typeface="微软雅黑" pitchFamily="34" charset="-122"/>
                  </a:rPr>
                  <a:t>2</a:t>
                </a:r>
              </a:p>
            </p:txBody>
          </p:sp>
          <p:sp>
            <p:nvSpPr>
              <p:cNvPr id="10294" name="Text Box 18"/>
              <p:cNvSpPr txBox="1">
                <a:spLocks noChangeArrowheads="1"/>
              </p:cNvSpPr>
              <p:nvPr/>
            </p:nvSpPr>
            <p:spPr bwMode="auto">
              <a:xfrm>
                <a:off x="839" y="1344"/>
                <a:ext cx="317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>
                    <a:ea typeface="微软雅黑" pitchFamily="34" charset="-122"/>
                  </a:rPr>
                  <a:t>U</a:t>
                </a:r>
                <a:r>
                  <a:rPr lang="en-US" altLang="zh-CN" baseline="-25000">
                    <a:ea typeface="微软雅黑" pitchFamily="34" charset="-122"/>
                  </a:rPr>
                  <a:t>1</a:t>
                </a:r>
              </a:p>
            </p:txBody>
          </p:sp>
          <p:sp>
            <p:nvSpPr>
              <p:cNvPr id="10295" name="Text Box 19"/>
              <p:cNvSpPr txBox="1">
                <a:spLocks noChangeArrowheads="1"/>
              </p:cNvSpPr>
              <p:nvPr/>
            </p:nvSpPr>
            <p:spPr bwMode="auto">
              <a:xfrm>
                <a:off x="1655" y="1344"/>
                <a:ext cx="363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>
                    <a:ea typeface="微软雅黑" pitchFamily="34" charset="-122"/>
                  </a:rPr>
                  <a:t>U</a:t>
                </a:r>
                <a:r>
                  <a:rPr lang="en-US" altLang="zh-CN" baseline="-25000">
                    <a:ea typeface="微软雅黑" pitchFamily="34" charset="-122"/>
                  </a:rPr>
                  <a:t>2</a:t>
                </a:r>
              </a:p>
            </p:txBody>
          </p:sp>
          <p:sp>
            <p:nvSpPr>
              <p:cNvPr id="10296" name="Line 20"/>
              <p:cNvSpPr>
                <a:spLocks noChangeShapeType="1"/>
              </p:cNvSpPr>
              <p:nvPr/>
            </p:nvSpPr>
            <p:spPr bwMode="auto">
              <a:xfrm>
                <a:off x="521" y="1344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97" name="Line 22"/>
              <p:cNvSpPr>
                <a:spLocks noChangeShapeType="1"/>
              </p:cNvSpPr>
              <p:nvPr/>
            </p:nvSpPr>
            <p:spPr bwMode="auto">
              <a:xfrm>
                <a:off x="1383" y="1344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98" name="Line 23"/>
              <p:cNvSpPr>
                <a:spLocks noChangeShapeType="1"/>
              </p:cNvSpPr>
              <p:nvPr/>
            </p:nvSpPr>
            <p:spPr bwMode="auto">
              <a:xfrm>
                <a:off x="2245" y="1298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299" name="Line 24"/>
              <p:cNvSpPr>
                <a:spLocks noChangeShapeType="1"/>
              </p:cNvSpPr>
              <p:nvPr/>
            </p:nvSpPr>
            <p:spPr bwMode="auto">
              <a:xfrm flipH="1">
                <a:off x="521" y="1434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00" name="Line 25"/>
              <p:cNvSpPr>
                <a:spLocks noChangeShapeType="1"/>
              </p:cNvSpPr>
              <p:nvPr/>
            </p:nvSpPr>
            <p:spPr bwMode="auto">
              <a:xfrm>
                <a:off x="1111" y="1434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01" name="Line 26"/>
              <p:cNvSpPr>
                <a:spLocks noChangeShapeType="1"/>
              </p:cNvSpPr>
              <p:nvPr/>
            </p:nvSpPr>
            <p:spPr bwMode="auto">
              <a:xfrm>
                <a:off x="1882" y="1434"/>
                <a:ext cx="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02" name="Line 27"/>
              <p:cNvSpPr>
                <a:spLocks noChangeShapeType="1"/>
              </p:cNvSpPr>
              <p:nvPr/>
            </p:nvSpPr>
            <p:spPr bwMode="auto">
              <a:xfrm flipH="1">
                <a:off x="1383" y="1434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03" name="Group 40"/>
            <p:cNvGrpSpPr>
              <a:grpSpLocks/>
            </p:cNvGrpSpPr>
            <p:nvPr/>
          </p:nvGrpSpPr>
          <p:grpSpPr bwMode="auto">
            <a:xfrm>
              <a:off x="5435600" y="1268413"/>
              <a:ext cx="2447925" cy="1008062"/>
              <a:chOff x="3152" y="527"/>
              <a:chExt cx="1542" cy="635"/>
            </a:xfrm>
          </p:grpSpPr>
          <p:sp>
            <p:nvSpPr>
              <p:cNvPr id="10304" name="Rectangle 29"/>
              <p:cNvSpPr>
                <a:spLocks noChangeArrowheads="1"/>
              </p:cNvSpPr>
              <p:nvPr/>
            </p:nvSpPr>
            <p:spPr bwMode="auto">
              <a:xfrm>
                <a:off x="3651" y="981"/>
                <a:ext cx="635" cy="18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10305" name="Text Box 30"/>
              <p:cNvSpPr txBox="1">
                <a:spLocks noChangeArrowheads="1"/>
              </p:cNvSpPr>
              <p:nvPr/>
            </p:nvSpPr>
            <p:spPr bwMode="auto">
              <a:xfrm>
                <a:off x="3878" y="709"/>
                <a:ext cx="16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>
                    <a:ea typeface="微软雅黑" pitchFamily="34" charset="-122"/>
                  </a:rPr>
                  <a:t>R</a:t>
                </a:r>
              </a:p>
            </p:txBody>
          </p:sp>
          <p:sp>
            <p:nvSpPr>
              <p:cNvPr id="10306" name="Line 31"/>
              <p:cNvSpPr>
                <a:spLocks noChangeShapeType="1"/>
              </p:cNvSpPr>
              <p:nvPr/>
            </p:nvSpPr>
            <p:spPr bwMode="auto">
              <a:xfrm>
                <a:off x="3152" y="1071"/>
                <a:ext cx="4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07" name="Line 32"/>
              <p:cNvSpPr>
                <a:spLocks noChangeShapeType="1"/>
              </p:cNvSpPr>
              <p:nvPr/>
            </p:nvSpPr>
            <p:spPr bwMode="auto">
              <a:xfrm>
                <a:off x="4286" y="1071"/>
                <a:ext cx="4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08" name="Line 34"/>
              <p:cNvSpPr>
                <a:spLocks noChangeShapeType="1"/>
              </p:cNvSpPr>
              <p:nvPr/>
            </p:nvSpPr>
            <p:spPr bwMode="auto">
              <a:xfrm>
                <a:off x="3152" y="527"/>
                <a:ext cx="0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09" name="Line 35"/>
              <p:cNvSpPr>
                <a:spLocks noChangeShapeType="1"/>
              </p:cNvSpPr>
              <p:nvPr/>
            </p:nvSpPr>
            <p:spPr bwMode="auto">
              <a:xfrm>
                <a:off x="4694" y="572"/>
                <a:ext cx="0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10" name="Text Box 36"/>
              <p:cNvSpPr txBox="1">
                <a:spLocks noChangeArrowheads="1"/>
              </p:cNvSpPr>
              <p:nvPr/>
            </p:nvSpPr>
            <p:spPr bwMode="auto">
              <a:xfrm>
                <a:off x="3696" y="527"/>
                <a:ext cx="13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>
                    <a:ea typeface="微软雅黑" pitchFamily="34" charset="-122"/>
                  </a:rPr>
                  <a:t>U</a:t>
                </a:r>
              </a:p>
            </p:txBody>
          </p:sp>
          <p:sp>
            <p:nvSpPr>
              <p:cNvPr id="10311" name="Line 37"/>
              <p:cNvSpPr>
                <a:spLocks noChangeShapeType="1"/>
              </p:cNvSpPr>
              <p:nvPr/>
            </p:nvSpPr>
            <p:spPr bwMode="auto">
              <a:xfrm flipH="1">
                <a:off x="3152" y="618"/>
                <a:ext cx="4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12" name="Line 38"/>
              <p:cNvSpPr>
                <a:spLocks noChangeShapeType="1"/>
              </p:cNvSpPr>
              <p:nvPr/>
            </p:nvSpPr>
            <p:spPr bwMode="auto">
              <a:xfrm>
                <a:off x="3923" y="618"/>
                <a:ext cx="6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13" name="Text Box 39"/>
              <p:cNvSpPr txBox="1">
                <a:spLocks noChangeArrowheads="1"/>
              </p:cNvSpPr>
              <p:nvPr/>
            </p:nvSpPr>
            <p:spPr bwMode="auto">
              <a:xfrm>
                <a:off x="3321" y="766"/>
                <a:ext cx="11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>
                    <a:ea typeface="微软雅黑" pitchFamily="34" charset="-122"/>
                  </a:rPr>
                  <a:t>I</a:t>
                </a:r>
              </a:p>
            </p:txBody>
          </p:sp>
        </p:grpSp>
        <p:grpSp>
          <p:nvGrpSpPr>
            <p:cNvPr id="10314" name="Group 43"/>
            <p:cNvGrpSpPr>
              <a:grpSpLocks/>
            </p:cNvGrpSpPr>
            <p:nvPr/>
          </p:nvGrpSpPr>
          <p:grpSpPr bwMode="auto">
            <a:xfrm>
              <a:off x="3924300" y="1196975"/>
              <a:ext cx="1223963" cy="719138"/>
              <a:chOff x="2472" y="754"/>
              <a:chExt cx="771" cy="453"/>
            </a:xfrm>
          </p:grpSpPr>
          <p:sp>
            <p:nvSpPr>
              <p:cNvPr id="10315" name="AutoShape 41"/>
              <p:cNvSpPr>
                <a:spLocks noChangeArrowheads="1"/>
              </p:cNvSpPr>
              <p:nvPr/>
            </p:nvSpPr>
            <p:spPr bwMode="auto">
              <a:xfrm>
                <a:off x="2472" y="1026"/>
                <a:ext cx="771" cy="181"/>
              </a:xfrm>
              <a:prstGeom prst="rightArrow">
                <a:avLst>
                  <a:gd name="adj1" fmla="val 50000"/>
                  <a:gd name="adj2" fmla="val 106472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10316" name="Text Box 42"/>
              <p:cNvSpPr txBox="1">
                <a:spLocks noChangeArrowheads="1"/>
              </p:cNvSpPr>
              <p:nvPr/>
            </p:nvSpPr>
            <p:spPr bwMode="auto">
              <a:xfrm>
                <a:off x="2562" y="754"/>
                <a:ext cx="414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zh-CN" altLang="en-US">
                    <a:solidFill>
                      <a:srgbClr val="FF0000"/>
                    </a:solidFill>
                    <a:ea typeface="微软雅黑" pitchFamily="34" charset="-122"/>
                  </a:rPr>
                  <a:t>等效于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6" grpId="0"/>
      <p:bldP spid="71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3"/>
          <p:cNvSpPr txBox="1">
            <a:spLocks noChangeArrowheads="1"/>
          </p:cNvSpPr>
          <p:nvPr/>
        </p:nvSpPr>
        <p:spPr bwMode="auto">
          <a:xfrm>
            <a:off x="4564796" y="1386742"/>
            <a:ext cx="1800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学习目标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266" name="文本框 99"/>
          <p:cNvSpPr txBox="1">
            <a:spLocks noChangeArrowheads="1"/>
          </p:cNvSpPr>
          <p:nvPr/>
        </p:nvSpPr>
        <p:spPr bwMode="auto">
          <a:xfrm>
            <a:off x="1756752" y="2239352"/>
            <a:ext cx="7659688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知道串联电路电阻的特点以及电压分配规律；会利用欧姆定律及串联电路的特点分析有关问题。</a:t>
            </a:r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 eaLnBrk="0" hangingPunct="0">
              <a:lnSpc>
                <a:spcPct val="150000"/>
              </a:lnSpc>
            </a:pP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知道并联电路电阻的特点以及电流分配规律；会利用欧姆定律及并联电路的特点分析有关问题。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1379538" y="2632075"/>
            <a:ext cx="671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CC00CC"/>
                </a:solidFill>
                <a:latin typeface="Times New Roman" pitchFamily="18" charset="0"/>
                <a:ea typeface="微软雅黑" pitchFamily="34" charset="-122"/>
              </a:rPr>
              <a:t>I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70000" y="3090863"/>
            <a:ext cx="1822450" cy="576262"/>
            <a:chOff x="0" y="0"/>
            <a:chExt cx="771" cy="363"/>
          </a:xfrm>
        </p:grpSpPr>
        <p:sp>
          <p:nvSpPr>
            <p:cNvPr id="12291" name="Line 4"/>
            <p:cNvSpPr>
              <a:spLocks noChangeShapeType="1"/>
            </p:cNvSpPr>
            <p:nvPr/>
          </p:nvSpPr>
          <p:spPr bwMode="auto">
            <a:xfrm>
              <a:off x="0" y="0"/>
              <a:ext cx="0" cy="36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92" name="Line 5"/>
            <p:cNvSpPr>
              <a:spLocks noChangeShapeType="1"/>
            </p:cNvSpPr>
            <p:nvPr/>
          </p:nvSpPr>
          <p:spPr bwMode="auto">
            <a:xfrm>
              <a:off x="771" y="0"/>
              <a:ext cx="0" cy="36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93" name="Line 6"/>
            <p:cNvSpPr>
              <a:spLocks noChangeShapeType="1"/>
            </p:cNvSpPr>
            <p:nvPr/>
          </p:nvSpPr>
          <p:spPr bwMode="auto">
            <a:xfrm>
              <a:off x="499" y="181"/>
              <a:ext cx="272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94" name="Line 7"/>
            <p:cNvSpPr>
              <a:spLocks noChangeShapeType="1"/>
            </p:cNvSpPr>
            <p:nvPr/>
          </p:nvSpPr>
          <p:spPr bwMode="auto">
            <a:xfrm flipH="1">
              <a:off x="0" y="181"/>
              <a:ext cx="272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95" name="Text Box 8"/>
            <p:cNvSpPr txBox="1">
              <a:spLocks noChangeArrowheads="1"/>
            </p:cNvSpPr>
            <p:nvPr/>
          </p:nvSpPr>
          <p:spPr bwMode="auto">
            <a:xfrm>
              <a:off x="227" y="45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 b="1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rPr>
                <a:t>U</a:t>
              </a:r>
              <a:r>
                <a:rPr lang="en-US" altLang="zh-CN" sz="2000" b="1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rPr>
                <a:t>1</a:t>
              </a:r>
              <a:endParaRPr lang="en-US" altLang="zh-CN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endParaRP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136900" y="3092450"/>
            <a:ext cx="1652588" cy="576263"/>
            <a:chOff x="0" y="0"/>
            <a:chExt cx="907" cy="363"/>
          </a:xfrm>
        </p:grpSpPr>
        <p:sp>
          <p:nvSpPr>
            <p:cNvPr id="12297" name="Line 10"/>
            <p:cNvSpPr>
              <a:spLocks noChangeShapeType="1"/>
            </p:cNvSpPr>
            <p:nvPr/>
          </p:nvSpPr>
          <p:spPr bwMode="auto">
            <a:xfrm>
              <a:off x="907" y="0"/>
              <a:ext cx="0" cy="36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98" name="Line 11"/>
            <p:cNvSpPr>
              <a:spLocks noChangeShapeType="1"/>
            </p:cNvSpPr>
            <p:nvPr/>
          </p:nvSpPr>
          <p:spPr bwMode="auto">
            <a:xfrm>
              <a:off x="635" y="181"/>
              <a:ext cx="272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99" name="Line 12"/>
            <p:cNvSpPr>
              <a:spLocks noChangeShapeType="1"/>
            </p:cNvSpPr>
            <p:nvPr/>
          </p:nvSpPr>
          <p:spPr bwMode="auto">
            <a:xfrm flipH="1">
              <a:off x="0" y="181"/>
              <a:ext cx="272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00" name="Rectangle 13"/>
            <p:cNvSpPr>
              <a:spLocks noChangeArrowheads="1"/>
            </p:cNvSpPr>
            <p:nvPr/>
          </p:nvSpPr>
          <p:spPr bwMode="auto">
            <a:xfrm>
              <a:off x="272" y="45"/>
              <a:ext cx="4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2400" b="1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rPr>
                <a:t>U</a:t>
              </a:r>
              <a:r>
                <a:rPr lang="en-US" altLang="zh-CN" sz="2000" b="1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rPr>
                <a:t>2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268413" y="1928813"/>
            <a:ext cx="3568700" cy="900112"/>
            <a:chOff x="0" y="22"/>
            <a:chExt cx="1686" cy="567"/>
          </a:xfrm>
        </p:grpSpPr>
        <p:sp>
          <p:nvSpPr>
            <p:cNvPr id="12302" name="Line 15"/>
            <p:cNvSpPr>
              <a:spLocks noChangeShapeType="1"/>
            </p:cNvSpPr>
            <p:nvPr/>
          </p:nvSpPr>
          <p:spPr bwMode="auto">
            <a:xfrm>
              <a:off x="0" y="271"/>
              <a:ext cx="0" cy="31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03" name="Line 16"/>
            <p:cNvSpPr>
              <a:spLocks noChangeShapeType="1"/>
            </p:cNvSpPr>
            <p:nvPr/>
          </p:nvSpPr>
          <p:spPr bwMode="auto">
            <a:xfrm>
              <a:off x="1678" y="271"/>
              <a:ext cx="0" cy="31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2304" name="Group 17"/>
            <p:cNvGrpSpPr>
              <a:grpSpLocks/>
            </p:cNvGrpSpPr>
            <p:nvPr/>
          </p:nvGrpSpPr>
          <p:grpSpPr bwMode="auto">
            <a:xfrm>
              <a:off x="7" y="22"/>
              <a:ext cx="1679" cy="368"/>
              <a:chOff x="-38" y="22"/>
              <a:chExt cx="1679" cy="368"/>
            </a:xfrm>
          </p:grpSpPr>
          <p:sp>
            <p:nvSpPr>
              <p:cNvPr id="12305" name="Text Box 18"/>
              <p:cNvSpPr txBox="1">
                <a:spLocks noChangeArrowheads="1"/>
              </p:cNvSpPr>
              <p:nvPr/>
            </p:nvSpPr>
            <p:spPr bwMode="auto">
              <a:xfrm>
                <a:off x="597" y="22"/>
                <a:ext cx="545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3200" b="1">
                    <a:solidFill>
                      <a:srgbClr val="FF0000"/>
                    </a:solidFill>
                    <a:latin typeface="Times New Roman" pitchFamily="18" charset="0"/>
                    <a:ea typeface="微软雅黑" pitchFamily="34" charset="-122"/>
                  </a:rPr>
                  <a:t>U</a:t>
                </a:r>
                <a:r>
                  <a:rPr lang="zh-CN" altLang="en-US" sz="3200" b="1" baseline="-25000">
                    <a:solidFill>
                      <a:srgbClr val="FF0000"/>
                    </a:solidFill>
                    <a:latin typeface="Times New Roman" pitchFamily="18" charset="0"/>
                    <a:ea typeface="微软雅黑" pitchFamily="34" charset="-122"/>
                  </a:rPr>
                  <a:t>总</a:t>
                </a:r>
                <a:endParaRPr lang="en-US" altLang="zh-CN" sz="3200" b="1" baseline="-25000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endParaRPr>
              </a:p>
            </p:txBody>
          </p:sp>
          <p:sp>
            <p:nvSpPr>
              <p:cNvPr id="12306" name="Line 19"/>
              <p:cNvSpPr>
                <a:spLocks noChangeShapeType="1"/>
              </p:cNvSpPr>
              <p:nvPr/>
            </p:nvSpPr>
            <p:spPr bwMode="auto">
              <a:xfrm flipH="1">
                <a:off x="-38" y="272"/>
                <a:ext cx="681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307" name="Line 21"/>
              <p:cNvSpPr>
                <a:spLocks noChangeShapeType="1"/>
              </p:cNvSpPr>
              <p:nvPr/>
            </p:nvSpPr>
            <p:spPr bwMode="auto">
              <a:xfrm>
                <a:off x="1006" y="272"/>
                <a:ext cx="635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48151" name="AutoShape 23"/>
          <p:cNvSpPr>
            <a:spLocks noChangeArrowheads="1"/>
          </p:cNvSpPr>
          <p:nvPr/>
        </p:nvSpPr>
        <p:spPr bwMode="auto">
          <a:xfrm>
            <a:off x="5259388" y="2700338"/>
            <a:ext cx="2136775" cy="431800"/>
          </a:xfrm>
          <a:prstGeom prst="rightArrow">
            <a:avLst>
              <a:gd name="adj1" fmla="val 50000"/>
              <a:gd name="adj2" fmla="val 927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zh-CN" altLang="en-US">
              <a:ea typeface="微软雅黑" pitchFamily="34" charset="-122"/>
            </a:endParaRPr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7715250" y="2119313"/>
            <a:ext cx="3422650" cy="984250"/>
            <a:chOff x="-29" y="-35"/>
            <a:chExt cx="1617" cy="620"/>
          </a:xfrm>
        </p:grpSpPr>
        <p:sp>
          <p:nvSpPr>
            <p:cNvPr id="12310" name="Line 25"/>
            <p:cNvSpPr>
              <a:spLocks noChangeShapeType="1"/>
            </p:cNvSpPr>
            <p:nvPr/>
          </p:nvSpPr>
          <p:spPr bwMode="auto">
            <a:xfrm>
              <a:off x="0" y="268"/>
              <a:ext cx="0" cy="31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1" name="Line 26"/>
            <p:cNvSpPr>
              <a:spLocks noChangeShapeType="1"/>
            </p:cNvSpPr>
            <p:nvPr/>
          </p:nvSpPr>
          <p:spPr bwMode="auto">
            <a:xfrm>
              <a:off x="1588" y="268"/>
              <a:ext cx="0" cy="31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2" name="Line 27"/>
            <p:cNvSpPr>
              <a:spLocks noChangeShapeType="1"/>
            </p:cNvSpPr>
            <p:nvPr/>
          </p:nvSpPr>
          <p:spPr bwMode="auto">
            <a:xfrm>
              <a:off x="947" y="268"/>
              <a:ext cx="635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3" name="Line 28"/>
            <p:cNvSpPr>
              <a:spLocks noChangeShapeType="1"/>
            </p:cNvSpPr>
            <p:nvPr/>
          </p:nvSpPr>
          <p:spPr bwMode="auto">
            <a:xfrm flipH="1">
              <a:off x="-29" y="268"/>
              <a:ext cx="681" cy="0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4" name="Text Box 29"/>
            <p:cNvSpPr txBox="1">
              <a:spLocks noChangeArrowheads="1"/>
            </p:cNvSpPr>
            <p:nvPr/>
          </p:nvSpPr>
          <p:spPr bwMode="auto">
            <a:xfrm>
              <a:off x="516" y="-35"/>
              <a:ext cx="59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3600" b="1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rPr>
                <a:t>U</a:t>
              </a:r>
              <a:r>
                <a:rPr lang="zh-CN" altLang="en-US" sz="3600" b="1" baseline="-25000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rPr>
                <a:t>总</a:t>
              </a:r>
              <a:endParaRPr lang="en-US" altLang="zh-CN" sz="3600" b="1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endParaRPr>
            </a:p>
          </p:txBody>
        </p:sp>
      </p:grp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8051800" y="2811463"/>
            <a:ext cx="481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FF00FF"/>
                </a:solidFill>
                <a:latin typeface="Times New Roman" pitchFamily="18" charset="0"/>
                <a:ea typeface="微软雅黑" pitchFamily="34" charset="-122"/>
              </a:rPr>
              <a:t>I</a:t>
            </a:r>
          </a:p>
        </p:txBody>
      </p: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7796213" y="2657475"/>
            <a:ext cx="3359150" cy="604838"/>
            <a:chOff x="0" y="-47"/>
            <a:chExt cx="1587" cy="381"/>
          </a:xfrm>
        </p:grpSpPr>
        <p:sp>
          <p:nvSpPr>
            <p:cNvPr id="12317" name="Rectangle 32"/>
            <p:cNvSpPr>
              <a:spLocks noChangeArrowheads="1"/>
            </p:cNvSpPr>
            <p:nvPr/>
          </p:nvSpPr>
          <p:spPr bwMode="auto">
            <a:xfrm>
              <a:off x="635" y="244"/>
              <a:ext cx="272" cy="9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ea typeface="微软雅黑" pitchFamily="34" charset="-122"/>
              </a:endParaRPr>
            </a:p>
          </p:txBody>
        </p:sp>
        <p:grpSp>
          <p:nvGrpSpPr>
            <p:cNvPr id="12318" name="Group 33"/>
            <p:cNvGrpSpPr>
              <a:grpSpLocks/>
            </p:cNvGrpSpPr>
            <p:nvPr/>
          </p:nvGrpSpPr>
          <p:grpSpPr bwMode="auto">
            <a:xfrm>
              <a:off x="0" y="-47"/>
              <a:ext cx="1587" cy="335"/>
              <a:chOff x="0" y="-47"/>
              <a:chExt cx="1587" cy="335"/>
            </a:xfrm>
          </p:grpSpPr>
          <p:sp>
            <p:nvSpPr>
              <p:cNvPr id="12319" name="Oval 34"/>
              <p:cNvSpPr>
                <a:spLocks noChangeArrowheads="1"/>
              </p:cNvSpPr>
              <p:nvPr/>
            </p:nvSpPr>
            <p:spPr bwMode="auto">
              <a:xfrm>
                <a:off x="1542" y="242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12320" name="Oval 35"/>
              <p:cNvSpPr>
                <a:spLocks noChangeArrowheads="1"/>
              </p:cNvSpPr>
              <p:nvPr/>
            </p:nvSpPr>
            <p:spPr bwMode="auto">
              <a:xfrm>
                <a:off x="0" y="242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grpSp>
            <p:nvGrpSpPr>
              <p:cNvPr id="12321" name="Group 36"/>
              <p:cNvGrpSpPr>
                <a:grpSpLocks/>
              </p:cNvGrpSpPr>
              <p:nvPr/>
            </p:nvGrpSpPr>
            <p:grpSpPr bwMode="auto">
              <a:xfrm>
                <a:off x="45" y="288"/>
                <a:ext cx="1497" cy="0"/>
                <a:chOff x="0" y="0"/>
                <a:chExt cx="1497" cy="0"/>
              </a:xfrm>
            </p:grpSpPr>
            <p:sp>
              <p:nvSpPr>
                <p:cNvPr id="12322" name="Line 37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59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23" name="Line 38"/>
                <p:cNvSpPr>
                  <a:spLocks noChangeShapeType="1"/>
                </p:cNvSpPr>
                <p:nvPr/>
              </p:nvSpPr>
              <p:spPr bwMode="auto">
                <a:xfrm>
                  <a:off x="862" y="0"/>
                  <a:ext cx="63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24" name="Line 39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2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2325" name="Text Box 40"/>
              <p:cNvSpPr txBox="1">
                <a:spLocks noChangeArrowheads="1"/>
              </p:cNvSpPr>
              <p:nvPr/>
            </p:nvSpPr>
            <p:spPr bwMode="auto">
              <a:xfrm>
                <a:off x="635" y="-47"/>
                <a:ext cx="46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400" b="1">
                    <a:solidFill>
                      <a:srgbClr val="0000FF"/>
                    </a:solidFill>
                    <a:latin typeface="Times New Roman" pitchFamily="18" charset="0"/>
                    <a:ea typeface="微软雅黑" pitchFamily="34" charset="-122"/>
                  </a:rPr>
                  <a:t>R</a:t>
                </a:r>
                <a:r>
                  <a:rPr lang="zh-CN" altLang="en-US" sz="2400" b="1" baseline="-25000">
                    <a:solidFill>
                      <a:srgbClr val="0000FF"/>
                    </a:solidFill>
                    <a:latin typeface="Times New Roman" pitchFamily="18" charset="0"/>
                    <a:ea typeface="微软雅黑" pitchFamily="34" charset="-122"/>
                  </a:rPr>
                  <a:t>总</a:t>
                </a:r>
                <a:endParaRPr lang="en-US" altLang="zh-CN" sz="2400" b="1">
                  <a:solidFill>
                    <a:srgbClr val="0000FF"/>
                  </a:solidFill>
                  <a:latin typeface="Times New Roman" pitchFamily="18" charset="0"/>
                  <a:ea typeface="微软雅黑" pitchFamily="34" charset="-122"/>
                </a:endParaRPr>
              </a:p>
            </p:txBody>
          </p:sp>
        </p:grpSp>
      </p:grpSp>
      <p:sp>
        <p:nvSpPr>
          <p:cNvPr id="48169" name="Text Box 41"/>
          <p:cNvSpPr txBox="1">
            <a:spLocks noChangeArrowheads="1"/>
          </p:cNvSpPr>
          <p:nvPr/>
        </p:nvSpPr>
        <p:spPr bwMode="auto">
          <a:xfrm>
            <a:off x="5264150" y="2297113"/>
            <a:ext cx="20685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等  效</a:t>
            </a:r>
          </a:p>
        </p:txBody>
      </p:sp>
      <p:sp>
        <p:nvSpPr>
          <p:cNvPr id="48170" name="Text Box 42"/>
          <p:cNvSpPr txBox="1">
            <a:spLocks noChangeArrowheads="1"/>
          </p:cNvSpPr>
          <p:nvPr/>
        </p:nvSpPr>
        <p:spPr bwMode="auto">
          <a:xfrm>
            <a:off x="1566863" y="3716338"/>
            <a:ext cx="50879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由欧姆定律可知</a:t>
            </a:r>
          </a:p>
        </p:txBody>
      </p: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1860550" y="4457700"/>
            <a:ext cx="9199563" cy="642938"/>
            <a:chOff x="46" y="30"/>
            <a:chExt cx="4346" cy="405"/>
          </a:xfrm>
        </p:grpSpPr>
        <p:grpSp>
          <p:nvGrpSpPr>
            <p:cNvPr id="12329" name="Group 44"/>
            <p:cNvGrpSpPr>
              <a:grpSpLocks/>
            </p:cNvGrpSpPr>
            <p:nvPr/>
          </p:nvGrpSpPr>
          <p:grpSpPr bwMode="auto">
            <a:xfrm>
              <a:off x="46" y="43"/>
              <a:ext cx="1187" cy="392"/>
              <a:chOff x="29" y="31"/>
              <a:chExt cx="754" cy="285"/>
            </a:xfrm>
          </p:grpSpPr>
          <p:sp>
            <p:nvSpPr>
              <p:cNvPr id="12330" name="Rectangle 45"/>
              <p:cNvSpPr>
                <a:spLocks noChangeArrowheads="1"/>
              </p:cNvSpPr>
              <p:nvPr/>
            </p:nvSpPr>
            <p:spPr bwMode="auto">
              <a:xfrm>
                <a:off x="475" y="31"/>
                <a:ext cx="308" cy="2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zh-CN" sz="3200" b="1">
                    <a:solidFill>
                      <a:srgbClr val="0000FF"/>
                    </a:solidFill>
                    <a:latin typeface="Times New Roman" pitchFamily="18" charset="0"/>
                    <a:ea typeface="微软雅黑" pitchFamily="34" charset="-122"/>
                  </a:rPr>
                  <a:t>R</a:t>
                </a:r>
                <a:r>
                  <a:rPr lang="en-US" altLang="zh-CN" sz="2400" b="1">
                    <a:solidFill>
                      <a:srgbClr val="0000FF"/>
                    </a:solidFill>
                    <a:latin typeface="Times New Roman" pitchFamily="18" charset="0"/>
                    <a:ea typeface="微软雅黑" pitchFamily="34" charset="-122"/>
                  </a:rPr>
                  <a:t>1</a:t>
                </a:r>
              </a:p>
            </p:txBody>
          </p:sp>
          <p:grpSp>
            <p:nvGrpSpPr>
              <p:cNvPr id="12331" name="Group 46"/>
              <p:cNvGrpSpPr>
                <a:grpSpLocks/>
              </p:cNvGrpSpPr>
              <p:nvPr/>
            </p:nvGrpSpPr>
            <p:grpSpPr bwMode="auto">
              <a:xfrm>
                <a:off x="29" y="31"/>
                <a:ext cx="560" cy="285"/>
                <a:chOff x="29" y="31"/>
                <a:chExt cx="560" cy="285"/>
              </a:xfrm>
            </p:grpSpPr>
            <p:sp>
              <p:nvSpPr>
                <p:cNvPr id="12332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272" y="31"/>
                  <a:ext cx="317" cy="2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altLang="zh-CN" sz="3200" b="1">
                      <a:latin typeface="Times New Roman" pitchFamily="18" charset="0"/>
                      <a:ea typeface="微软雅黑" pitchFamily="34" charset="-122"/>
                    </a:rPr>
                    <a:t>=</a:t>
                  </a:r>
                  <a:r>
                    <a:rPr lang="en-US" altLang="zh-CN" sz="3200" b="1">
                      <a:solidFill>
                        <a:srgbClr val="FF00FF"/>
                      </a:solidFill>
                      <a:latin typeface="Times New Roman" pitchFamily="18" charset="0"/>
                      <a:ea typeface="微软雅黑" pitchFamily="34" charset="-122"/>
                    </a:rPr>
                    <a:t>I</a:t>
                  </a:r>
                </a:p>
              </p:txBody>
            </p:sp>
            <p:sp>
              <p:nvSpPr>
                <p:cNvPr id="12333" name="Rectangle 48"/>
                <p:cNvSpPr>
                  <a:spLocks noChangeArrowheads="1"/>
                </p:cNvSpPr>
                <p:nvPr/>
              </p:nvSpPr>
              <p:spPr bwMode="auto">
                <a:xfrm>
                  <a:off x="29" y="48"/>
                  <a:ext cx="317" cy="2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altLang="zh-CN" sz="3200" b="1">
                      <a:solidFill>
                        <a:srgbClr val="FF0000"/>
                      </a:solidFill>
                      <a:latin typeface="Times New Roman" pitchFamily="18" charset="0"/>
                      <a:ea typeface="微软雅黑" pitchFamily="34" charset="-122"/>
                    </a:rPr>
                    <a:t>U</a:t>
                  </a:r>
                  <a:r>
                    <a:rPr lang="en-US" altLang="zh-CN" sz="2400" b="1">
                      <a:solidFill>
                        <a:srgbClr val="FF0000"/>
                      </a:solidFill>
                      <a:latin typeface="Times New Roman" pitchFamily="18" charset="0"/>
                      <a:ea typeface="微软雅黑" pitchFamily="34" charset="-122"/>
                    </a:rPr>
                    <a:t>1</a:t>
                  </a:r>
                </a:p>
              </p:txBody>
            </p:sp>
          </p:grpSp>
        </p:grpSp>
        <p:grpSp>
          <p:nvGrpSpPr>
            <p:cNvPr id="12334" name="Group 49"/>
            <p:cNvGrpSpPr>
              <a:grpSpLocks/>
            </p:cNvGrpSpPr>
            <p:nvPr/>
          </p:nvGrpSpPr>
          <p:grpSpPr bwMode="auto">
            <a:xfrm>
              <a:off x="1497" y="45"/>
              <a:ext cx="980" cy="371"/>
              <a:chOff x="0" y="0"/>
              <a:chExt cx="980" cy="371"/>
            </a:xfrm>
          </p:grpSpPr>
          <p:sp>
            <p:nvSpPr>
              <p:cNvPr id="12335" name="Rectangle 50"/>
              <p:cNvSpPr>
                <a:spLocks noChangeArrowheads="1"/>
              </p:cNvSpPr>
              <p:nvPr/>
            </p:nvSpPr>
            <p:spPr bwMode="auto">
              <a:xfrm>
                <a:off x="0" y="3"/>
                <a:ext cx="30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sz="3200" b="1">
                    <a:solidFill>
                      <a:srgbClr val="FF0000"/>
                    </a:solidFill>
                    <a:latin typeface="Times New Roman" pitchFamily="18" charset="0"/>
                    <a:ea typeface="微软雅黑" pitchFamily="34" charset="-122"/>
                  </a:rPr>
                  <a:t>U</a:t>
                </a:r>
                <a:r>
                  <a:rPr lang="en-US" altLang="zh-CN" sz="2400" b="1">
                    <a:solidFill>
                      <a:srgbClr val="FF0000"/>
                    </a:solidFill>
                    <a:latin typeface="Times New Roman" pitchFamily="18" charset="0"/>
                    <a:ea typeface="微软雅黑" pitchFamily="34" charset="-122"/>
                  </a:rPr>
                  <a:t>2</a:t>
                </a:r>
              </a:p>
            </p:txBody>
          </p:sp>
          <p:sp>
            <p:nvSpPr>
              <p:cNvPr id="12336" name="Text Box 51"/>
              <p:cNvSpPr txBox="1">
                <a:spLocks noChangeArrowheads="1"/>
              </p:cNvSpPr>
              <p:nvPr/>
            </p:nvSpPr>
            <p:spPr bwMode="auto">
              <a:xfrm>
                <a:off x="354" y="0"/>
                <a:ext cx="41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3200" b="1">
                    <a:latin typeface="Times New Roman" pitchFamily="18" charset="0"/>
                    <a:ea typeface="微软雅黑" pitchFamily="34" charset="-122"/>
                  </a:rPr>
                  <a:t>=</a:t>
                </a:r>
                <a:r>
                  <a:rPr lang="en-US" altLang="zh-CN" sz="3200" b="1">
                    <a:solidFill>
                      <a:srgbClr val="FF00FF"/>
                    </a:solidFill>
                    <a:latin typeface="Times New Roman" pitchFamily="18" charset="0"/>
                    <a:ea typeface="微软雅黑" pitchFamily="34" charset="-122"/>
                  </a:rPr>
                  <a:t>I</a:t>
                </a:r>
              </a:p>
            </p:txBody>
          </p:sp>
          <p:sp>
            <p:nvSpPr>
              <p:cNvPr id="12337" name="Rectangle 52"/>
              <p:cNvSpPr>
                <a:spLocks noChangeArrowheads="1"/>
              </p:cNvSpPr>
              <p:nvPr/>
            </p:nvSpPr>
            <p:spPr bwMode="auto">
              <a:xfrm>
                <a:off x="680" y="0"/>
                <a:ext cx="30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sz="3200" b="1">
                    <a:solidFill>
                      <a:srgbClr val="0000FF"/>
                    </a:solidFill>
                    <a:latin typeface="Times New Roman" pitchFamily="18" charset="0"/>
                    <a:ea typeface="微软雅黑" pitchFamily="34" charset="-122"/>
                  </a:rPr>
                  <a:t>R</a:t>
                </a:r>
                <a:r>
                  <a:rPr lang="en-US" altLang="zh-CN" sz="2400" b="1">
                    <a:solidFill>
                      <a:srgbClr val="0000FF"/>
                    </a:solidFill>
                    <a:latin typeface="Times New Roman" pitchFamily="18" charset="0"/>
                    <a:ea typeface="微软雅黑" pitchFamily="34" charset="-122"/>
                  </a:rPr>
                  <a:t>2</a:t>
                </a:r>
              </a:p>
            </p:txBody>
          </p:sp>
        </p:grpSp>
        <p:grpSp>
          <p:nvGrpSpPr>
            <p:cNvPr id="12338" name="Group 53"/>
            <p:cNvGrpSpPr>
              <a:grpSpLocks/>
            </p:cNvGrpSpPr>
            <p:nvPr/>
          </p:nvGrpSpPr>
          <p:grpSpPr bwMode="auto">
            <a:xfrm>
              <a:off x="3085" y="30"/>
              <a:ext cx="1307" cy="381"/>
              <a:chOff x="0" y="0"/>
              <a:chExt cx="1307" cy="381"/>
            </a:xfrm>
          </p:grpSpPr>
          <p:sp>
            <p:nvSpPr>
              <p:cNvPr id="12339" name="Rectangle 54"/>
              <p:cNvSpPr>
                <a:spLocks noChangeArrowheads="1"/>
              </p:cNvSpPr>
              <p:nvPr/>
            </p:nvSpPr>
            <p:spPr bwMode="auto">
              <a:xfrm>
                <a:off x="0" y="13"/>
                <a:ext cx="357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sz="3200" b="1">
                    <a:solidFill>
                      <a:srgbClr val="FF0000"/>
                    </a:solidFill>
                    <a:latin typeface="Times New Roman" pitchFamily="18" charset="0"/>
                    <a:ea typeface="微软雅黑" pitchFamily="34" charset="-122"/>
                  </a:rPr>
                  <a:t>U</a:t>
                </a:r>
                <a:r>
                  <a:rPr lang="zh-CN" altLang="en-US" sz="3200" b="1" baseline="-25000">
                    <a:solidFill>
                      <a:srgbClr val="FF0000"/>
                    </a:solidFill>
                    <a:latin typeface="Times New Roman" pitchFamily="18" charset="0"/>
                    <a:ea typeface="微软雅黑" pitchFamily="34" charset="-122"/>
                  </a:rPr>
                  <a:t>总</a:t>
                </a:r>
                <a:endParaRPr lang="en-US" altLang="zh-CN" sz="3200" b="1" baseline="-25000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endParaRPr>
              </a:p>
            </p:txBody>
          </p:sp>
          <p:sp>
            <p:nvSpPr>
              <p:cNvPr id="12340" name="Text Box 55"/>
              <p:cNvSpPr txBox="1">
                <a:spLocks noChangeArrowheads="1"/>
              </p:cNvSpPr>
              <p:nvPr/>
            </p:nvSpPr>
            <p:spPr bwMode="auto">
              <a:xfrm>
                <a:off x="431" y="0"/>
                <a:ext cx="876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3200" b="1">
                    <a:latin typeface="Times New Roman" pitchFamily="18" charset="0"/>
                    <a:ea typeface="微软雅黑" pitchFamily="34" charset="-122"/>
                  </a:rPr>
                  <a:t>=</a:t>
                </a:r>
                <a:r>
                  <a:rPr lang="en-US" altLang="zh-CN" sz="3200" b="1">
                    <a:solidFill>
                      <a:srgbClr val="FF00FF"/>
                    </a:solidFill>
                    <a:latin typeface="Times New Roman" pitchFamily="18" charset="0"/>
                    <a:ea typeface="微软雅黑" pitchFamily="34" charset="-122"/>
                  </a:rPr>
                  <a:t>I </a:t>
                </a:r>
                <a:r>
                  <a:rPr lang="en-US" altLang="zh-CN" sz="3200" b="1">
                    <a:solidFill>
                      <a:srgbClr val="0000FF"/>
                    </a:solidFill>
                    <a:latin typeface="Times New Roman" pitchFamily="18" charset="0"/>
                    <a:ea typeface="微软雅黑" pitchFamily="34" charset="-122"/>
                  </a:rPr>
                  <a:t>R</a:t>
                </a:r>
                <a:r>
                  <a:rPr lang="zh-CN" altLang="en-US" sz="3200" b="1" baseline="-25000">
                    <a:solidFill>
                      <a:srgbClr val="0000FF"/>
                    </a:solidFill>
                    <a:latin typeface="Times New Roman" pitchFamily="18" charset="0"/>
                    <a:ea typeface="微软雅黑" pitchFamily="34" charset="-122"/>
                  </a:rPr>
                  <a:t>总</a:t>
                </a:r>
                <a:endParaRPr lang="en-US" altLang="zh-CN" sz="3200" b="1" baseline="-25000">
                  <a:solidFill>
                    <a:srgbClr val="0000FF"/>
                  </a:solidFill>
                  <a:latin typeface="Times New Roman" pitchFamily="18" charset="0"/>
                  <a:ea typeface="微软雅黑" pitchFamily="34" charset="-122"/>
                </a:endParaRPr>
              </a:p>
            </p:txBody>
          </p:sp>
        </p:grpSp>
      </p:grpSp>
      <p:grpSp>
        <p:nvGrpSpPr>
          <p:cNvPr id="15" name="Group 56"/>
          <p:cNvGrpSpPr>
            <a:grpSpLocks/>
          </p:cNvGrpSpPr>
          <p:nvPr/>
        </p:nvGrpSpPr>
        <p:grpSpPr bwMode="auto">
          <a:xfrm>
            <a:off x="6805613" y="5129213"/>
            <a:ext cx="4003675" cy="590550"/>
            <a:chOff x="-61" y="0"/>
            <a:chExt cx="1892" cy="372"/>
          </a:xfrm>
        </p:grpSpPr>
        <p:sp>
          <p:nvSpPr>
            <p:cNvPr id="12342" name="Rectangle 57"/>
            <p:cNvSpPr>
              <a:spLocks noChangeArrowheads="1"/>
            </p:cNvSpPr>
            <p:nvPr/>
          </p:nvSpPr>
          <p:spPr bwMode="auto">
            <a:xfrm>
              <a:off x="-61" y="4"/>
              <a:ext cx="48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3200" b="1">
                  <a:solidFill>
                    <a:srgbClr val="FF00FF"/>
                  </a:solidFill>
                  <a:latin typeface="Times New Roman" pitchFamily="18" charset="0"/>
                  <a:ea typeface="微软雅黑" pitchFamily="34" charset="-122"/>
                </a:rPr>
                <a:t>I </a:t>
              </a:r>
              <a:r>
                <a:rPr lang="en-US" altLang="zh-CN" sz="3200" b="1">
                  <a:solidFill>
                    <a:srgbClr val="0000FF"/>
                  </a:solidFill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zh-CN" altLang="en-US" sz="3200" b="1" baseline="-25000">
                  <a:solidFill>
                    <a:srgbClr val="0000FF"/>
                  </a:solidFill>
                  <a:latin typeface="Times New Roman" pitchFamily="18" charset="0"/>
                  <a:ea typeface="微软雅黑" pitchFamily="34" charset="-122"/>
                </a:rPr>
                <a:t>总</a:t>
              </a:r>
              <a:endPara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endParaRPr>
            </a:p>
          </p:txBody>
        </p:sp>
        <p:sp>
          <p:nvSpPr>
            <p:cNvPr id="12343" name="Text Box 58"/>
            <p:cNvSpPr txBox="1">
              <a:spLocks noChangeArrowheads="1"/>
            </p:cNvSpPr>
            <p:nvPr/>
          </p:nvSpPr>
          <p:spPr bwMode="auto">
            <a:xfrm>
              <a:off x="458" y="0"/>
              <a:ext cx="137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3200" b="1">
                  <a:latin typeface="Times New Roman" pitchFamily="18" charset="0"/>
                  <a:ea typeface="微软雅黑" pitchFamily="34" charset="-122"/>
                </a:rPr>
                <a:t>=</a:t>
              </a:r>
              <a:r>
                <a:rPr lang="en-US" altLang="zh-CN" sz="3200" b="1">
                  <a:solidFill>
                    <a:srgbClr val="FF00FF"/>
                  </a:solidFill>
                  <a:latin typeface="Times New Roman" pitchFamily="18" charset="0"/>
                  <a:ea typeface="微软雅黑" pitchFamily="34" charset="-122"/>
                </a:rPr>
                <a:t>I</a:t>
              </a:r>
              <a:r>
                <a:rPr lang="en-US" altLang="zh-CN" sz="3200" b="1">
                  <a:solidFill>
                    <a:srgbClr val="0000FF"/>
                  </a:solidFill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400" b="1">
                  <a:solidFill>
                    <a:srgbClr val="0000FF"/>
                  </a:solidFill>
                  <a:latin typeface="Times New Roman" pitchFamily="18" charset="0"/>
                  <a:ea typeface="微软雅黑" pitchFamily="34" charset="-122"/>
                </a:rPr>
                <a:t>1</a:t>
              </a:r>
              <a:r>
                <a:rPr lang="en-US" altLang="zh-CN" sz="3200" b="1">
                  <a:latin typeface="Times New Roman" pitchFamily="18" charset="0"/>
                  <a:ea typeface="微软雅黑" pitchFamily="34" charset="-122"/>
                </a:rPr>
                <a:t>+</a:t>
              </a:r>
              <a:r>
                <a:rPr lang="en-US" altLang="zh-CN" sz="3200" b="1">
                  <a:solidFill>
                    <a:srgbClr val="FF00FF"/>
                  </a:solidFill>
                  <a:latin typeface="Times New Roman" pitchFamily="18" charset="0"/>
                  <a:ea typeface="微软雅黑" pitchFamily="34" charset="-122"/>
                </a:rPr>
                <a:t>I</a:t>
              </a:r>
              <a:r>
                <a:rPr lang="en-US" altLang="zh-CN" sz="3200" b="1">
                  <a:solidFill>
                    <a:srgbClr val="0000FF"/>
                  </a:solidFill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400" b="1">
                  <a:solidFill>
                    <a:srgbClr val="0000FF"/>
                  </a:solidFill>
                  <a:latin typeface="Times New Roman" pitchFamily="18" charset="0"/>
                  <a:ea typeface="微软雅黑" pitchFamily="34" charset="-122"/>
                </a:rPr>
                <a:t>2</a:t>
              </a:r>
            </a:p>
          </p:txBody>
        </p:sp>
      </p:grpSp>
      <p:sp>
        <p:nvSpPr>
          <p:cNvPr id="48187" name="Text Box 59"/>
          <p:cNvSpPr txBox="1">
            <a:spLocks noChangeArrowheads="1"/>
          </p:cNvSpPr>
          <p:nvPr/>
        </p:nvSpPr>
        <p:spPr bwMode="auto">
          <a:xfrm>
            <a:off x="3944938" y="5741988"/>
            <a:ext cx="3243262" cy="8239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48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 R</a:t>
            </a:r>
            <a:r>
              <a:rPr lang="zh-CN" altLang="en-US" sz="4800" b="1" baseline="-25000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总</a:t>
            </a:r>
            <a:r>
              <a:rPr lang="en-US" altLang="zh-CN" sz="48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=R</a:t>
            </a:r>
            <a:r>
              <a:rPr lang="en-US" altLang="zh-CN" sz="4800" b="1" baseline="-25000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en-US" altLang="zh-CN" sz="48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+R</a:t>
            </a:r>
            <a:r>
              <a:rPr lang="en-US" altLang="zh-CN" sz="4800" b="1" baseline="-25000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2</a:t>
            </a:r>
          </a:p>
        </p:txBody>
      </p:sp>
      <p:pic>
        <p:nvPicPr>
          <p:cNvPr id="12345" name="Picture 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81700" y="3829050"/>
            <a:ext cx="12700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Group 61"/>
          <p:cNvGrpSpPr>
            <a:grpSpLocks/>
          </p:cNvGrpSpPr>
          <p:nvPr/>
        </p:nvGrpSpPr>
        <p:grpSpPr bwMode="auto">
          <a:xfrm>
            <a:off x="1173163" y="2439988"/>
            <a:ext cx="3743325" cy="627062"/>
            <a:chOff x="0" y="0"/>
            <a:chExt cx="1769" cy="395"/>
          </a:xfrm>
        </p:grpSpPr>
        <p:sp>
          <p:nvSpPr>
            <p:cNvPr id="12347" name="Oval 62"/>
            <p:cNvSpPr>
              <a:spLocks noChangeArrowheads="1"/>
            </p:cNvSpPr>
            <p:nvPr/>
          </p:nvSpPr>
          <p:spPr bwMode="auto">
            <a:xfrm>
              <a:off x="1679" y="302"/>
              <a:ext cx="45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ea typeface="微软雅黑" pitchFamily="34" charset="-122"/>
              </a:endParaRPr>
            </a:p>
          </p:txBody>
        </p:sp>
        <p:grpSp>
          <p:nvGrpSpPr>
            <p:cNvPr id="12348" name="Group 63"/>
            <p:cNvGrpSpPr>
              <a:grpSpLocks/>
            </p:cNvGrpSpPr>
            <p:nvPr/>
          </p:nvGrpSpPr>
          <p:grpSpPr bwMode="auto">
            <a:xfrm>
              <a:off x="0" y="0"/>
              <a:ext cx="1769" cy="395"/>
              <a:chOff x="0" y="0"/>
              <a:chExt cx="1769" cy="395"/>
            </a:xfrm>
          </p:grpSpPr>
          <p:sp>
            <p:nvSpPr>
              <p:cNvPr id="12349" name="Rectangle 64"/>
              <p:cNvSpPr>
                <a:spLocks noChangeArrowheads="1"/>
              </p:cNvSpPr>
              <p:nvPr/>
            </p:nvSpPr>
            <p:spPr bwMode="auto">
              <a:xfrm>
                <a:off x="418" y="0"/>
                <a:ext cx="25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sz="2400" b="1">
                    <a:solidFill>
                      <a:srgbClr val="0000FF"/>
                    </a:solidFill>
                    <a:latin typeface="Times New Roman" pitchFamily="18" charset="0"/>
                    <a:ea typeface="微软雅黑" pitchFamily="34" charset="-122"/>
                  </a:rPr>
                  <a:t>R</a:t>
                </a:r>
                <a:r>
                  <a:rPr lang="en-US" altLang="zh-CN" sz="2000" b="1">
                    <a:solidFill>
                      <a:srgbClr val="0000FF"/>
                    </a:solidFill>
                    <a:latin typeface="Times New Roman" pitchFamily="18" charset="0"/>
                    <a:ea typeface="微软雅黑" pitchFamily="34" charset="-122"/>
                  </a:rPr>
                  <a:t>1</a:t>
                </a:r>
              </a:p>
            </p:txBody>
          </p:sp>
          <p:sp>
            <p:nvSpPr>
              <p:cNvPr id="12350" name="Rectangle 65"/>
              <p:cNvSpPr>
                <a:spLocks noChangeArrowheads="1"/>
              </p:cNvSpPr>
              <p:nvPr/>
            </p:nvSpPr>
            <p:spPr bwMode="auto">
              <a:xfrm>
                <a:off x="999" y="0"/>
                <a:ext cx="36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zh-CN" sz="2400" b="1">
                    <a:solidFill>
                      <a:srgbClr val="0000FF"/>
                    </a:solidFill>
                    <a:latin typeface="Times New Roman" pitchFamily="18" charset="0"/>
                    <a:ea typeface="微软雅黑" pitchFamily="34" charset="-122"/>
                  </a:rPr>
                  <a:t>R</a:t>
                </a:r>
                <a:r>
                  <a:rPr lang="en-US" altLang="zh-CN" sz="2000" b="1">
                    <a:solidFill>
                      <a:srgbClr val="0000FF"/>
                    </a:solidFill>
                    <a:latin typeface="Times New Roman" pitchFamily="18" charset="0"/>
                    <a:ea typeface="微软雅黑" pitchFamily="34" charset="-122"/>
                  </a:rPr>
                  <a:t>2</a:t>
                </a:r>
              </a:p>
            </p:txBody>
          </p:sp>
          <p:sp>
            <p:nvSpPr>
              <p:cNvPr id="12351" name="Line 66"/>
              <p:cNvSpPr>
                <a:spLocks noChangeShapeType="1"/>
              </p:cNvSpPr>
              <p:nvPr/>
            </p:nvSpPr>
            <p:spPr bwMode="auto">
              <a:xfrm>
                <a:off x="590" y="349"/>
                <a:ext cx="4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2352" name="Group 67"/>
              <p:cNvGrpSpPr>
                <a:grpSpLocks/>
              </p:cNvGrpSpPr>
              <p:nvPr/>
            </p:nvGrpSpPr>
            <p:grpSpPr bwMode="auto">
              <a:xfrm>
                <a:off x="0" y="304"/>
                <a:ext cx="1769" cy="91"/>
                <a:chOff x="0" y="0"/>
                <a:chExt cx="2222" cy="91"/>
              </a:xfrm>
            </p:grpSpPr>
            <p:sp>
              <p:nvSpPr>
                <p:cNvPr id="12353" name="Line 68"/>
                <p:cNvSpPr>
                  <a:spLocks noChangeShapeType="1"/>
                </p:cNvSpPr>
                <p:nvPr/>
              </p:nvSpPr>
              <p:spPr bwMode="auto">
                <a:xfrm>
                  <a:off x="0" y="46"/>
                  <a:ext cx="40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2354" name="Group 69"/>
                <p:cNvGrpSpPr>
                  <a:grpSpLocks/>
                </p:cNvGrpSpPr>
                <p:nvPr/>
              </p:nvGrpSpPr>
              <p:grpSpPr bwMode="auto">
                <a:xfrm>
                  <a:off x="44" y="0"/>
                  <a:ext cx="2178" cy="91"/>
                  <a:chOff x="0" y="0"/>
                  <a:chExt cx="1633" cy="91"/>
                </a:xfrm>
              </p:grpSpPr>
              <p:grpSp>
                <p:nvGrpSpPr>
                  <p:cNvPr id="12355" name="Group 70"/>
                  <p:cNvGrpSpPr>
                    <a:grpSpLocks/>
                  </p:cNvGrpSpPr>
                  <p:nvPr/>
                </p:nvGrpSpPr>
                <p:grpSpPr bwMode="auto">
                  <a:xfrm>
                    <a:off x="271" y="1"/>
                    <a:ext cx="953" cy="90"/>
                    <a:chOff x="0" y="0"/>
                    <a:chExt cx="953" cy="90"/>
                  </a:xfrm>
                </p:grpSpPr>
                <p:sp>
                  <p:nvSpPr>
                    <p:cNvPr id="12356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272" cy="9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0" hangingPunct="0"/>
                      <a:endParaRPr lang="zh-CN" altLang="en-US">
                        <a:ea typeface="微软雅黑" pitchFamily="34" charset="-122"/>
                      </a:endParaRPr>
                    </a:p>
                  </p:txBody>
                </p:sp>
                <p:sp>
                  <p:nvSpPr>
                    <p:cNvPr id="12357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1" y="0"/>
                      <a:ext cx="272" cy="9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0" hangingPunct="0"/>
                      <a:endParaRPr lang="zh-CN" altLang="en-US">
                        <a:ea typeface="微软雅黑" pitchFamily="34" charset="-122"/>
                      </a:endParaRPr>
                    </a:p>
                  </p:txBody>
                </p:sp>
              </p:grpSp>
              <p:sp>
                <p:nvSpPr>
                  <p:cNvPr id="12358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1225" y="29"/>
                    <a:ext cx="40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359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45" cy="45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zh-CN" altLang="en-US">
                      <a:ea typeface="微软雅黑" pitchFamily="34" charset="-122"/>
                    </a:endParaRPr>
                  </a:p>
                </p:txBody>
              </p:sp>
              <p:sp>
                <p:nvSpPr>
                  <p:cNvPr id="12360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45" y="45"/>
                    <a:ext cx="18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</p:grpSp>
      </p:grpSp>
      <p:sp>
        <p:nvSpPr>
          <p:cNvPr id="48204" name="Text Box 76"/>
          <p:cNvSpPr txBox="1">
            <a:spLocks noChangeArrowheads="1"/>
          </p:cNvSpPr>
          <p:nvPr/>
        </p:nvSpPr>
        <p:spPr bwMode="auto">
          <a:xfrm>
            <a:off x="1282700" y="5156200"/>
            <a:ext cx="41846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3200" b="1">
                <a:solidFill>
                  <a:srgbClr val="FF0000"/>
                </a:solidFill>
                <a:ea typeface="微软雅黑" pitchFamily="34" charset="-122"/>
              </a:rPr>
              <a:t>又有：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U</a:t>
            </a:r>
            <a:r>
              <a:rPr lang="zh-CN" altLang="en-US" sz="3200" b="1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总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=U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+U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，即</a:t>
            </a:r>
          </a:p>
        </p:txBody>
      </p:sp>
      <p:sp>
        <p:nvSpPr>
          <p:cNvPr id="12362" name="Rectangle 77"/>
          <p:cNvSpPr>
            <a:spLocks noChangeArrowheads="1"/>
          </p:cNvSpPr>
          <p:nvPr/>
        </p:nvSpPr>
        <p:spPr bwMode="auto">
          <a:xfrm>
            <a:off x="-180975" y="1403350"/>
            <a:ext cx="1219200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zh-CN" altLang="en-US" sz="3600" b="1">
                <a:solidFill>
                  <a:srgbClr val="000099"/>
                </a:solidFill>
                <a:latin typeface="Tahoma" pitchFamily="34" charset="0"/>
                <a:ea typeface="微软雅黑" pitchFamily="34" charset="-122"/>
              </a:rPr>
              <a:t>探究</a:t>
            </a:r>
            <a:r>
              <a:rPr lang="en-US" altLang="zh-CN" sz="3600" b="1">
                <a:solidFill>
                  <a:srgbClr val="000099"/>
                </a:solidFill>
                <a:latin typeface="Tahoma" pitchFamily="34" charset="0"/>
                <a:ea typeface="微软雅黑" pitchFamily="34" charset="-122"/>
              </a:rPr>
              <a:t>1</a:t>
            </a:r>
            <a:r>
              <a:rPr lang="zh-CN" altLang="en-US" sz="3600" b="1">
                <a:solidFill>
                  <a:srgbClr val="000099"/>
                </a:solidFill>
                <a:latin typeface="Tahoma" pitchFamily="34" charset="0"/>
                <a:ea typeface="微软雅黑" pitchFamily="34" charset="-122"/>
              </a:rPr>
              <a:t>：串联电路的电阻</a:t>
            </a:r>
          </a:p>
        </p:txBody>
      </p:sp>
      <p:sp>
        <p:nvSpPr>
          <p:cNvPr id="13331" name="矩形 4"/>
          <p:cNvSpPr>
            <a:spLocks noChangeArrowheads="1"/>
          </p:cNvSpPr>
          <p:nvPr/>
        </p:nvSpPr>
        <p:spPr bwMode="auto">
          <a:xfrm>
            <a:off x="160338" y="814388"/>
            <a:ext cx="4003675" cy="588962"/>
          </a:xfrm>
          <a:prstGeom prst="rect">
            <a:avLst/>
          </a:prstGeom>
          <a:gradFill rotWithShape="1">
            <a:gsLst>
              <a:gs pos="0">
                <a:srgbClr val="2C5D98"/>
              </a:gs>
              <a:gs pos="80000">
                <a:srgbClr val="3C7BC7"/>
              </a:gs>
              <a:gs pos="100000">
                <a:srgbClr val="3A7CCB"/>
              </a:gs>
            </a:gsLst>
            <a:lin ang="5400000"/>
          </a:gradFill>
          <a:ln w="9525">
            <a:solidFill>
              <a:srgbClr val="4A7EBB"/>
            </a:solidFill>
            <a:miter lim="800000"/>
          </a:ln>
          <a:effectLst>
            <a:outerShdw dist="23000" dir="5400000" algn="ctr" rotWithShape="0">
              <a:srgbClr val="000000">
                <a:alpha val="25000"/>
              </a:srgbClr>
            </a:outerShdw>
          </a:effectLst>
        </p:spPr>
        <p:txBody>
          <a:bodyPr>
            <a:spAutoFit/>
          </a:bodyPr>
          <a:lstStyle/>
          <a:p>
            <a:pPr eaLnBrk="0" hangingPunct="0">
              <a:buFontTx/>
              <a:buNone/>
              <a:defRPr/>
            </a:pPr>
            <a:r>
              <a:rPr lang="zh-CN" altLang="en-US" sz="3200" b="1">
                <a:solidFill>
                  <a:srgbClr val="FFFFFF"/>
                </a:solidFill>
                <a:ea typeface="微软雅黑" panose="020B0503020204020204" pitchFamily="34" charset="-122"/>
                <a:sym typeface="+mn-ea"/>
              </a:rPr>
              <a:t>一、欧姆定律的推理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51" grpId="0" animBg="1"/>
      <p:bldP spid="48158" grpId="0"/>
      <p:bldP spid="48169" grpId="0"/>
      <p:bldP spid="48170" grpId="0"/>
      <p:bldP spid="48187" grpId="0" bldLvl="0" animBg="1"/>
      <p:bldP spid="4820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ChangeArrowheads="1"/>
          </p:cNvSpPr>
          <p:nvPr/>
        </p:nvSpPr>
        <p:spPr bwMode="auto">
          <a:xfrm>
            <a:off x="538163" y="965200"/>
            <a:ext cx="142081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lang="zh-CN" altLang="en-US" sz="3200" b="1">
                <a:solidFill>
                  <a:srgbClr val="000099"/>
                </a:solidFill>
                <a:latin typeface="Tahoma" pitchFamily="34" charset="0"/>
                <a:ea typeface="微软雅黑" pitchFamily="34" charset="-122"/>
              </a:rPr>
              <a:t>结论：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551238" y="1951038"/>
            <a:ext cx="5384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lang="en-US" altLang="zh-CN" sz="48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en-US" sz="4800" b="1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总</a:t>
            </a:r>
            <a:r>
              <a:rPr lang="en-US" altLang="zh-CN" sz="48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=R</a:t>
            </a:r>
            <a:r>
              <a:rPr lang="en-US" altLang="zh-CN" sz="4800" b="1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en-US" altLang="zh-CN" sz="48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+R</a:t>
            </a:r>
            <a:r>
              <a:rPr lang="en-US" altLang="zh-CN" sz="4800" b="1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862138" y="939800"/>
            <a:ext cx="7600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lang="zh-CN" altLang="en-US" sz="3200" b="1">
                <a:solidFill>
                  <a:srgbClr val="000099"/>
                </a:solidFill>
                <a:latin typeface="Tahoma" pitchFamily="34" charset="0"/>
                <a:ea typeface="微软雅黑" pitchFamily="34" charset="-122"/>
              </a:rPr>
              <a:t>两电阻串联，总电阻等于两分电阻之和。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646488" y="4086225"/>
            <a:ext cx="3860800" cy="2076450"/>
            <a:chOff x="0" y="0"/>
            <a:chExt cx="2113" cy="1308"/>
          </a:xfrm>
        </p:grpSpPr>
        <p:grpSp>
          <p:nvGrpSpPr>
            <p:cNvPr id="13317" name="Group 6"/>
            <p:cNvGrpSpPr>
              <a:grpSpLocks/>
            </p:cNvGrpSpPr>
            <p:nvPr/>
          </p:nvGrpSpPr>
          <p:grpSpPr bwMode="auto">
            <a:xfrm>
              <a:off x="0" y="0"/>
              <a:ext cx="2113" cy="1056"/>
              <a:chOff x="0" y="0"/>
              <a:chExt cx="2113" cy="1056"/>
            </a:xfrm>
          </p:grpSpPr>
          <p:sp>
            <p:nvSpPr>
              <p:cNvPr id="13318" name="Line 7"/>
              <p:cNvSpPr>
                <a:spLocks noChangeShapeType="1"/>
              </p:cNvSpPr>
              <p:nvPr/>
            </p:nvSpPr>
            <p:spPr bwMode="auto">
              <a:xfrm>
                <a:off x="0" y="186"/>
                <a:ext cx="808" cy="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19" name="Line 8"/>
              <p:cNvSpPr>
                <a:spLocks noChangeShapeType="1"/>
              </p:cNvSpPr>
              <p:nvPr/>
            </p:nvSpPr>
            <p:spPr bwMode="auto">
              <a:xfrm>
                <a:off x="808" y="62"/>
                <a:ext cx="1" cy="24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20" name="Line 9"/>
              <p:cNvSpPr>
                <a:spLocks noChangeShapeType="1"/>
              </p:cNvSpPr>
              <p:nvPr/>
            </p:nvSpPr>
            <p:spPr bwMode="auto">
              <a:xfrm>
                <a:off x="870" y="124"/>
                <a:ext cx="1" cy="1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21" name="Line 10"/>
              <p:cNvSpPr>
                <a:spLocks noChangeShapeType="1"/>
              </p:cNvSpPr>
              <p:nvPr/>
            </p:nvSpPr>
            <p:spPr bwMode="auto">
              <a:xfrm>
                <a:off x="870" y="186"/>
                <a:ext cx="434" cy="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22" name="Oval 11"/>
              <p:cNvSpPr>
                <a:spLocks noChangeArrowheads="1"/>
              </p:cNvSpPr>
              <p:nvPr/>
            </p:nvSpPr>
            <p:spPr bwMode="auto">
              <a:xfrm>
                <a:off x="1296" y="14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13323" name="Line 12"/>
              <p:cNvSpPr>
                <a:spLocks noChangeShapeType="1"/>
              </p:cNvSpPr>
              <p:nvPr/>
            </p:nvSpPr>
            <p:spPr bwMode="auto">
              <a:xfrm flipV="1">
                <a:off x="1367" y="0"/>
                <a:ext cx="248" cy="18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24" name="Line 13"/>
              <p:cNvSpPr>
                <a:spLocks noChangeShapeType="1"/>
              </p:cNvSpPr>
              <p:nvPr/>
            </p:nvSpPr>
            <p:spPr bwMode="auto">
              <a:xfrm>
                <a:off x="1615" y="186"/>
                <a:ext cx="497" cy="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25" name="Line 14"/>
              <p:cNvSpPr>
                <a:spLocks noChangeShapeType="1"/>
              </p:cNvSpPr>
              <p:nvPr/>
            </p:nvSpPr>
            <p:spPr bwMode="auto">
              <a:xfrm>
                <a:off x="0" y="186"/>
                <a:ext cx="1" cy="8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26" name="Line 15"/>
              <p:cNvSpPr>
                <a:spLocks noChangeShapeType="1"/>
              </p:cNvSpPr>
              <p:nvPr/>
            </p:nvSpPr>
            <p:spPr bwMode="auto">
              <a:xfrm>
                <a:off x="0" y="994"/>
                <a:ext cx="435" cy="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27" name="Rectangle 16"/>
              <p:cNvSpPr>
                <a:spLocks noChangeArrowheads="1"/>
              </p:cNvSpPr>
              <p:nvPr/>
            </p:nvSpPr>
            <p:spPr bwMode="auto">
              <a:xfrm>
                <a:off x="435" y="932"/>
                <a:ext cx="373" cy="124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13328" name="Line 17"/>
              <p:cNvSpPr>
                <a:spLocks noChangeShapeType="1"/>
              </p:cNvSpPr>
              <p:nvPr/>
            </p:nvSpPr>
            <p:spPr bwMode="auto">
              <a:xfrm>
                <a:off x="808" y="994"/>
                <a:ext cx="559" cy="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29" name="Rectangle 18"/>
              <p:cNvSpPr>
                <a:spLocks noChangeArrowheads="1"/>
              </p:cNvSpPr>
              <p:nvPr/>
            </p:nvSpPr>
            <p:spPr bwMode="auto">
              <a:xfrm>
                <a:off x="1367" y="932"/>
                <a:ext cx="372" cy="124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13330" name="Line 19"/>
              <p:cNvSpPr>
                <a:spLocks noChangeShapeType="1"/>
              </p:cNvSpPr>
              <p:nvPr/>
            </p:nvSpPr>
            <p:spPr bwMode="auto">
              <a:xfrm>
                <a:off x="1739" y="994"/>
                <a:ext cx="373" cy="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31" name="Line 20"/>
              <p:cNvSpPr>
                <a:spLocks noChangeShapeType="1"/>
              </p:cNvSpPr>
              <p:nvPr/>
            </p:nvSpPr>
            <p:spPr bwMode="auto">
              <a:xfrm>
                <a:off x="2112" y="186"/>
                <a:ext cx="1" cy="8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3332" name="Rectangle 21"/>
            <p:cNvSpPr>
              <a:spLocks noChangeArrowheads="1"/>
            </p:cNvSpPr>
            <p:nvPr/>
          </p:nvSpPr>
          <p:spPr bwMode="auto">
            <a:xfrm>
              <a:off x="455" y="1017"/>
              <a:ext cx="27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400" b="1"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400" b="1" baseline="-25000">
                  <a:latin typeface="Times New Roman" pitchFamily="18" charset="0"/>
                  <a:ea typeface="微软雅黑" pitchFamily="34" charset="-122"/>
                </a:rPr>
                <a:t>1</a:t>
              </a:r>
            </a:p>
          </p:txBody>
        </p:sp>
        <p:sp>
          <p:nvSpPr>
            <p:cNvPr id="13333" name="Rectangle 22"/>
            <p:cNvSpPr>
              <a:spLocks noChangeArrowheads="1"/>
            </p:cNvSpPr>
            <p:nvPr/>
          </p:nvSpPr>
          <p:spPr bwMode="auto">
            <a:xfrm>
              <a:off x="1414" y="1017"/>
              <a:ext cx="27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400" b="1">
                  <a:latin typeface="Times New Roman" pitchFamily="18" charset="0"/>
                  <a:ea typeface="微软雅黑" pitchFamily="34" charset="-122"/>
                </a:rPr>
                <a:t>R</a:t>
              </a:r>
              <a:r>
                <a:rPr lang="en-US" altLang="zh-CN" sz="2400" b="1" baseline="-25000">
                  <a:latin typeface="Times New Roman" pitchFamily="18" charset="0"/>
                  <a:ea typeface="微软雅黑" pitchFamily="34" charset="-122"/>
                </a:rPr>
                <a:t>2</a:t>
              </a:r>
            </a:p>
          </p:txBody>
        </p:sp>
        <p:sp>
          <p:nvSpPr>
            <p:cNvPr id="13334" name="Line 23"/>
            <p:cNvSpPr>
              <a:spLocks noChangeShapeType="1"/>
            </p:cNvSpPr>
            <p:nvPr/>
          </p:nvSpPr>
          <p:spPr bwMode="auto">
            <a:xfrm>
              <a:off x="0" y="43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5" name="Rectangle 24"/>
            <p:cNvSpPr>
              <a:spLocks noChangeArrowheads="1"/>
            </p:cNvSpPr>
            <p:nvPr/>
          </p:nvSpPr>
          <p:spPr bwMode="auto">
            <a:xfrm>
              <a:off x="47" y="438"/>
              <a:ext cx="1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400" b="1" i="1">
                  <a:latin typeface="Times New Roman" pitchFamily="18" charset="0"/>
                  <a:ea typeface="微软雅黑" pitchFamily="34" charset="-122"/>
                </a:rPr>
                <a:t>I</a:t>
              </a:r>
            </a:p>
          </p:txBody>
        </p:sp>
      </p:grpSp>
      <p:sp>
        <p:nvSpPr>
          <p:cNvPr id="49177" name="Text Box 25"/>
          <p:cNvSpPr txBox="1">
            <a:spLocks noChangeArrowheads="1"/>
          </p:cNvSpPr>
          <p:nvPr/>
        </p:nvSpPr>
        <p:spPr bwMode="auto">
          <a:xfrm>
            <a:off x="681038" y="2278063"/>
            <a:ext cx="95043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3200">
                <a:latin typeface="Times New Roman" pitchFamily="18" charset="0"/>
                <a:ea typeface="微软雅黑" pitchFamily="34" charset="-122"/>
              </a:rPr>
              <a:t>思考：三个电阻串联能用这个结论吗？</a:t>
            </a:r>
          </a:p>
        </p:txBody>
      </p:sp>
      <p:sp>
        <p:nvSpPr>
          <p:cNvPr id="49178" name="Text Box 26"/>
          <p:cNvSpPr txBox="1">
            <a:spLocks noChangeArrowheads="1"/>
          </p:cNvSpPr>
          <p:nvPr/>
        </p:nvSpPr>
        <p:spPr bwMode="auto">
          <a:xfrm>
            <a:off x="1039813" y="3527425"/>
            <a:ext cx="4610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>
                <a:latin typeface="Times New Roman" pitchFamily="18" charset="0"/>
                <a:ea typeface="微软雅黑" pitchFamily="34" charset="-122"/>
              </a:rPr>
              <a:t>n</a:t>
            </a:r>
            <a:r>
              <a:rPr lang="zh-CN" altLang="en-US" sz="3200">
                <a:latin typeface="Times New Roman" pitchFamily="18" charset="0"/>
                <a:ea typeface="微软雅黑" pitchFamily="34" charset="-122"/>
              </a:rPr>
              <a:t>个电阻串联呢？</a:t>
            </a:r>
          </a:p>
        </p:txBody>
      </p:sp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3790950" y="2809875"/>
            <a:ext cx="40814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en-US" sz="3200" b="1" baseline="-25000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总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=R</a:t>
            </a:r>
            <a:r>
              <a:rPr lang="en-US" altLang="zh-CN" sz="24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+R</a:t>
            </a:r>
            <a:r>
              <a:rPr lang="en-US" altLang="zh-CN" sz="24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+R</a:t>
            </a:r>
            <a:r>
              <a:rPr lang="en-US" altLang="zh-CN" sz="24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3</a:t>
            </a:r>
          </a:p>
        </p:txBody>
      </p:sp>
      <p:sp>
        <p:nvSpPr>
          <p:cNvPr id="49180" name="Text Box 28"/>
          <p:cNvSpPr txBox="1">
            <a:spLocks noChangeArrowheads="1"/>
          </p:cNvSpPr>
          <p:nvPr/>
        </p:nvSpPr>
        <p:spPr bwMode="auto">
          <a:xfrm>
            <a:off x="1017588" y="4135438"/>
            <a:ext cx="461486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en-US" sz="3200" b="1" baseline="-25000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总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=R</a:t>
            </a:r>
            <a:r>
              <a:rPr lang="en-US" altLang="zh-CN" sz="24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+R</a:t>
            </a:r>
            <a:r>
              <a:rPr lang="en-US" altLang="zh-CN" sz="24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+…+R</a:t>
            </a:r>
            <a:r>
              <a:rPr lang="en-US" altLang="zh-CN" sz="24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n</a:t>
            </a:r>
          </a:p>
        </p:txBody>
      </p:sp>
      <p:sp>
        <p:nvSpPr>
          <p:cNvPr id="49181" name="Text Box 29"/>
          <p:cNvSpPr txBox="1">
            <a:spLocks noChangeArrowheads="1"/>
          </p:cNvSpPr>
          <p:nvPr/>
        </p:nvSpPr>
        <p:spPr bwMode="auto">
          <a:xfrm>
            <a:off x="7270750" y="4159250"/>
            <a:ext cx="24733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en-US" sz="3200" b="1" baseline="-25000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总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=nR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0</a:t>
            </a:r>
          </a:p>
        </p:txBody>
      </p:sp>
      <p:sp>
        <p:nvSpPr>
          <p:cNvPr id="49182" name="Rectangle 30"/>
          <p:cNvSpPr>
            <a:spLocks noChangeArrowheads="1"/>
          </p:cNvSpPr>
          <p:nvPr/>
        </p:nvSpPr>
        <p:spPr bwMode="auto">
          <a:xfrm>
            <a:off x="700088" y="5121275"/>
            <a:ext cx="10848975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串联电路的总电阻等于各分电阻之和</a:t>
            </a: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905500" y="3502025"/>
            <a:ext cx="6623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>
                <a:latin typeface="Times New Roman" pitchFamily="18" charset="0"/>
                <a:ea typeface="微软雅黑" pitchFamily="34" charset="-122"/>
              </a:rPr>
              <a:t>n</a:t>
            </a:r>
            <a:r>
              <a:rPr lang="zh-CN" altLang="en-US" sz="3200">
                <a:latin typeface="Times New Roman" pitchFamily="18" charset="0"/>
                <a:ea typeface="微软雅黑" pitchFamily="34" charset="-122"/>
              </a:rPr>
              <a:t>个相同的电阻</a:t>
            </a:r>
            <a:r>
              <a:rPr lang="en-US" altLang="zh-CN" sz="3200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3200" baseline="-25000">
                <a:latin typeface="Times New Roman" pitchFamily="18" charset="0"/>
                <a:ea typeface="微软雅黑" pitchFamily="34" charset="-122"/>
              </a:rPr>
              <a:t>0</a:t>
            </a:r>
            <a:r>
              <a:rPr lang="zh-CN" altLang="en-US" sz="3200">
                <a:latin typeface="Times New Roman" pitchFamily="18" charset="0"/>
                <a:ea typeface="微软雅黑" pitchFamily="34" charset="-122"/>
              </a:rPr>
              <a:t>串联呢？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491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/>
      <p:bldP spid="49155" grpId="1"/>
      <p:bldP spid="49156" grpId="0"/>
      <p:bldP spid="49177" grpId="0"/>
      <p:bldP spid="49178" grpId="0"/>
      <p:bldP spid="49179" grpId="0"/>
      <p:bldP spid="49180" grpId="0"/>
      <p:bldP spid="49181" grpId="0"/>
      <p:bldP spid="49182" grpId="0" bldLvl="0" animBg="1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01" name="Text Box 53"/>
          <p:cNvSpPr txBox="1">
            <a:spLocks noChangeArrowheads="1"/>
          </p:cNvSpPr>
          <p:nvPr/>
        </p:nvSpPr>
        <p:spPr bwMode="auto">
          <a:xfrm>
            <a:off x="6561138" y="5376863"/>
            <a:ext cx="5186362" cy="1323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或：</a:t>
            </a:r>
          </a:p>
          <a:p>
            <a:pPr eaLnBrk="0" hangingPunct="0">
              <a:spcBef>
                <a:spcPct val="50000"/>
              </a:spcBef>
            </a:pPr>
            <a:endParaRPr lang="en-US" altLang="zh-CN" sz="3200" b="1">
              <a:solidFill>
                <a:srgbClr val="0000FF"/>
              </a:solidFill>
              <a:latin typeface="Times New Roman" pitchFamily="18" charset="0"/>
              <a:ea typeface="微软雅黑" pitchFamily="34" charset="-122"/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31800" y="2170113"/>
            <a:ext cx="874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>
                <a:solidFill>
                  <a:srgbClr val="CC00CC"/>
                </a:solidFill>
                <a:latin typeface="Times New Roman" pitchFamily="18" charset="0"/>
                <a:ea typeface="微软雅黑" pitchFamily="34" charset="-122"/>
              </a:rPr>
              <a:t>I</a:t>
            </a:r>
            <a:r>
              <a:rPr lang="zh-CN" altLang="en-US" sz="2800" b="1" baseline="-25000">
                <a:solidFill>
                  <a:srgbClr val="CC00CC"/>
                </a:solidFill>
                <a:latin typeface="Times New Roman" pitchFamily="18" charset="0"/>
                <a:ea typeface="微软雅黑" pitchFamily="34" charset="-122"/>
              </a:rPr>
              <a:t>总</a:t>
            </a:r>
            <a:endParaRPr lang="en-US" altLang="zh-CN" sz="2800" b="1" baseline="-25000">
              <a:solidFill>
                <a:srgbClr val="CC00CC"/>
              </a:solidFill>
              <a:latin typeface="Times New Roman" pitchFamily="18" charset="0"/>
              <a:ea typeface="微软雅黑" pitchFamily="34" charset="-122"/>
            </a:endParaRP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1376363" y="1108075"/>
            <a:ext cx="3551237" cy="935038"/>
            <a:chOff x="0" y="0"/>
            <a:chExt cx="1678" cy="589"/>
          </a:xfrm>
        </p:grpSpPr>
        <p:sp>
          <p:nvSpPr>
            <p:cNvPr id="14340" name="Line 4"/>
            <p:cNvSpPr>
              <a:spLocks noChangeShapeType="1"/>
            </p:cNvSpPr>
            <p:nvPr/>
          </p:nvSpPr>
          <p:spPr bwMode="auto">
            <a:xfrm>
              <a:off x="0" y="271"/>
              <a:ext cx="0" cy="31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1" name="Line 5"/>
            <p:cNvSpPr>
              <a:spLocks noChangeShapeType="1"/>
            </p:cNvSpPr>
            <p:nvPr/>
          </p:nvSpPr>
          <p:spPr bwMode="auto">
            <a:xfrm>
              <a:off x="1678" y="271"/>
              <a:ext cx="0" cy="31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4342" name="Group 6"/>
            <p:cNvGrpSpPr>
              <a:grpSpLocks/>
            </p:cNvGrpSpPr>
            <p:nvPr/>
          </p:nvGrpSpPr>
          <p:grpSpPr bwMode="auto">
            <a:xfrm>
              <a:off x="45" y="0"/>
              <a:ext cx="1543" cy="453"/>
              <a:chOff x="0" y="0"/>
              <a:chExt cx="1543" cy="453"/>
            </a:xfrm>
          </p:grpSpPr>
          <p:sp>
            <p:nvSpPr>
              <p:cNvPr id="14343" name="Text Box 7"/>
              <p:cNvSpPr txBox="1">
                <a:spLocks noChangeArrowheads="1"/>
              </p:cNvSpPr>
              <p:nvPr/>
            </p:nvSpPr>
            <p:spPr bwMode="auto">
              <a:xfrm>
                <a:off x="635" y="88"/>
                <a:ext cx="453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3200" b="1">
                    <a:solidFill>
                      <a:srgbClr val="FF0000"/>
                    </a:solidFill>
                    <a:latin typeface="Times New Roman" pitchFamily="18" charset="0"/>
                    <a:ea typeface="微软雅黑" pitchFamily="34" charset="-122"/>
                  </a:rPr>
                  <a:t>U</a:t>
                </a:r>
              </a:p>
            </p:txBody>
          </p:sp>
          <p:sp>
            <p:nvSpPr>
              <p:cNvPr id="14344" name="Line 8"/>
              <p:cNvSpPr>
                <a:spLocks noChangeShapeType="1"/>
              </p:cNvSpPr>
              <p:nvPr/>
            </p:nvSpPr>
            <p:spPr bwMode="auto">
              <a:xfrm flipH="1">
                <a:off x="0" y="272"/>
                <a:ext cx="681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4345" name="Group 9"/>
              <p:cNvGrpSpPr>
                <a:grpSpLocks/>
              </p:cNvGrpSpPr>
              <p:nvPr/>
            </p:nvGrpSpPr>
            <p:grpSpPr bwMode="auto">
              <a:xfrm>
                <a:off x="227" y="0"/>
                <a:ext cx="1316" cy="288"/>
                <a:chOff x="0" y="0"/>
                <a:chExt cx="1316" cy="288"/>
              </a:xfrm>
            </p:grpSpPr>
            <p:sp>
              <p:nvSpPr>
                <p:cNvPr id="14346" name="Line 10"/>
                <p:cNvSpPr>
                  <a:spLocks noChangeShapeType="1"/>
                </p:cNvSpPr>
                <p:nvPr/>
              </p:nvSpPr>
              <p:spPr bwMode="auto">
                <a:xfrm>
                  <a:off x="681" y="272"/>
                  <a:ext cx="635" cy="0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34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0" y="0"/>
                  <a:ext cx="771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endParaRPr lang="zh-CN" altLang="zh-CN" sz="2400" b="1">
                    <a:latin typeface="Times New Roman" pitchFamily="18" charset="0"/>
                    <a:ea typeface="微软雅黑" pitchFamily="34" charset="-122"/>
                  </a:endParaRPr>
                </a:p>
              </p:txBody>
            </p:sp>
          </p:grpSp>
        </p:grpSp>
      </p:grp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5348288" y="2227263"/>
            <a:ext cx="2136775" cy="431800"/>
          </a:xfrm>
          <a:prstGeom prst="rightArrow">
            <a:avLst>
              <a:gd name="adj1" fmla="val 50000"/>
              <a:gd name="adj2" fmla="val 927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zh-CN" altLang="en-US">
              <a:ea typeface="微软雅黑" pitchFamily="34" charset="-122"/>
            </a:endParaRPr>
          </a:p>
        </p:txBody>
      </p:sp>
      <p:grpSp>
        <p:nvGrpSpPr>
          <p:cNvPr id="14349" name="Group 13"/>
          <p:cNvGrpSpPr>
            <a:grpSpLocks/>
          </p:cNvGrpSpPr>
          <p:nvPr/>
        </p:nvGrpSpPr>
        <p:grpSpPr bwMode="auto">
          <a:xfrm>
            <a:off x="7827963" y="1489075"/>
            <a:ext cx="3360737" cy="928688"/>
            <a:chOff x="0" y="0"/>
            <a:chExt cx="1588" cy="585"/>
          </a:xfrm>
        </p:grpSpPr>
        <p:sp>
          <p:nvSpPr>
            <p:cNvPr id="14350" name="Line 14"/>
            <p:cNvSpPr>
              <a:spLocks noChangeShapeType="1"/>
            </p:cNvSpPr>
            <p:nvPr/>
          </p:nvSpPr>
          <p:spPr bwMode="auto">
            <a:xfrm>
              <a:off x="0" y="268"/>
              <a:ext cx="0" cy="31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1" name="Line 15"/>
            <p:cNvSpPr>
              <a:spLocks noChangeShapeType="1"/>
            </p:cNvSpPr>
            <p:nvPr/>
          </p:nvSpPr>
          <p:spPr bwMode="auto">
            <a:xfrm>
              <a:off x="1588" y="268"/>
              <a:ext cx="0" cy="31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2" name="Line 16"/>
            <p:cNvSpPr>
              <a:spLocks noChangeShapeType="1"/>
            </p:cNvSpPr>
            <p:nvPr/>
          </p:nvSpPr>
          <p:spPr bwMode="auto">
            <a:xfrm>
              <a:off x="908" y="268"/>
              <a:ext cx="635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3" name="Line 17"/>
            <p:cNvSpPr>
              <a:spLocks noChangeShapeType="1"/>
            </p:cNvSpPr>
            <p:nvPr/>
          </p:nvSpPr>
          <p:spPr bwMode="auto">
            <a:xfrm flipH="1">
              <a:off x="45" y="268"/>
              <a:ext cx="681" cy="0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4" name="Text Box 18"/>
            <p:cNvSpPr txBox="1">
              <a:spLocks noChangeArrowheads="1"/>
            </p:cNvSpPr>
            <p:nvPr/>
          </p:nvSpPr>
          <p:spPr bwMode="auto">
            <a:xfrm>
              <a:off x="635" y="0"/>
              <a:ext cx="31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3600" b="1">
                  <a:solidFill>
                    <a:srgbClr val="FF0000"/>
                  </a:solidFill>
                  <a:latin typeface="Times New Roman" pitchFamily="18" charset="0"/>
                  <a:ea typeface="微软雅黑" pitchFamily="34" charset="-122"/>
                </a:rPr>
                <a:t>U</a:t>
              </a:r>
            </a:p>
          </p:txBody>
        </p:sp>
      </p:grp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7808913" y="2498725"/>
            <a:ext cx="835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>
                <a:solidFill>
                  <a:srgbClr val="CC00CC"/>
                </a:solidFill>
                <a:latin typeface="Times New Roman" pitchFamily="18" charset="0"/>
                <a:ea typeface="微软雅黑" pitchFamily="34" charset="-122"/>
              </a:rPr>
              <a:t>I</a:t>
            </a:r>
            <a:r>
              <a:rPr lang="zh-CN" altLang="en-US" sz="2800" b="1" baseline="-25000">
                <a:solidFill>
                  <a:srgbClr val="CC00CC"/>
                </a:solidFill>
                <a:latin typeface="Times New Roman" pitchFamily="18" charset="0"/>
                <a:ea typeface="微软雅黑" pitchFamily="34" charset="-122"/>
              </a:rPr>
              <a:t>总</a:t>
            </a:r>
            <a:endParaRPr lang="en-US" altLang="zh-CN" sz="2800" b="1" baseline="-25000">
              <a:solidFill>
                <a:srgbClr val="CC00CC"/>
              </a:solidFill>
              <a:latin typeface="Times New Roman" pitchFamily="18" charset="0"/>
              <a:ea typeface="微软雅黑" pitchFamily="34" charset="-122"/>
            </a:endParaRPr>
          </a:p>
        </p:txBody>
      </p:sp>
      <p:grpSp>
        <p:nvGrpSpPr>
          <p:cNvPr id="14356" name="Group 20"/>
          <p:cNvGrpSpPr>
            <a:grpSpLocks/>
          </p:cNvGrpSpPr>
          <p:nvPr/>
        </p:nvGrpSpPr>
        <p:grpSpPr bwMode="auto">
          <a:xfrm>
            <a:off x="7904163" y="1922463"/>
            <a:ext cx="3359150" cy="596900"/>
            <a:chOff x="0" y="-42"/>
            <a:chExt cx="1587" cy="376"/>
          </a:xfrm>
        </p:grpSpPr>
        <p:sp>
          <p:nvSpPr>
            <p:cNvPr id="14357" name="Rectangle 21"/>
            <p:cNvSpPr>
              <a:spLocks noChangeArrowheads="1"/>
            </p:cNvSpPr>
            <p:nvPr/>
          </p:nvSpPr>
          <p:spPr bwMode="auto">
            <a:xfrm>
              <a:off x="635" y="244"/>
              <a:ext cx="272" cy="9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ea typeface="微软雅黑" pitchFamily="34" charset="-122"/>
              </a:endParaRPr>
            </a:p>
          </p:txBody>
        </p:sp>
        <p:grpSp>
          <p:nvGrpSpPr>
            <p:cNvPr id="14358" name="Group 22"/>
            <p:cNvGrpSpPr>
              <a:grpSpLocks/>
            </p:cNvGrpSpPr>
            <p:nvPr/>
          </p:nvGrpSpPr>
          <p:grpSpPr bwMode="auto">
            <a:xfrm>
              <a:off x="0" y="-42"/>
              <a:ext cx="1587" cy="330"/>
              <a:chOff x="0" y="-42"/>
              <a:chExt cx="1587" cy="330"/>
            </a:xfrm>
          </p:grpSpPr>
          <p:sp>
            <p:nvSpPr>
              <p:cNvPr id="14359" name="Oval 23"/>
              <p:cNvSpPr>
                <a:spLocks noChangeArrowheads="1"/>
              </p:cNvSpPr>
              <p:nvPr/>
            </p:nvSpPr>
            <p:spPr bwMode="auto">
              <a:xfrm>
                <a:off x="1542" y="242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sp>
            <p:nvSpPr>
              <p:cNvPr id="14360" name="Oval 24"/>
              <p:cNvSpPr>
                <a:spLocks noChangeArrowheads="1"/>
              </p:cNvSpPr>
              <p:nvPr/>
            </p:nvSpPr>
            <p:spPr bwMode="auto">
              <a:xfrm>
                <a:off x="0" y="242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>
                  <a:ea typeface="微软雅黑" pitchFamily="34" charset="-122"/>
                </a:endParaRPr>
              </a:p>
            </p:txBody>
          </p:sp>
          <p:grpSp>
            <p:nvGrpSpPr>
              <p:cNvPr id="14361" name="Group 25"/>
              <p:cNvGrpSpPr>
                <a:grpSpLocks/>
              </p:cNvGrpSpPr>
              <p:nvPr/>
            </p:nvGrpSpPr>
            <p:grpSpPr bwMode="auto">
              <a:xfrm>
                <a:off x="45" y="288"/>
                <a:ext cx="1497" cy="0"/>
                <a:chOff x="0" y="0"/>
                <a:chExt cx="1497" cy="0"/>
              </a:xfrm>
            </p:grpSpPr>
            <p:sp>
              <p:nvSpPr>
                <p:cNvPr id="14362" name="Line 26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59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363" name="Line 27"/>
                <p:cNvSpPr>
                  <a:spLocks noChangeShapeType="1"/>
                </p:cNvSpPr>
                <p:nvPr/>
              </p:nvSpPr>
              <p:spPr bwMode="auto">
                <a:xfrm>
                  <a:off x="862" y="0"/>
                  <a:ext cx="63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364" name="Line 28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2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4365" name="Text Box 29"/>
              <p:cNvSpPr txBox="1">
                <a:spLocks noChangeArrowheads="1"/>
              </p:cNvSpPr>
              <p:nvPr/>
            </p:nvSpPr>
            <p:spPr bwMode="auto">
              <a:xfrm>
                <a:off x="635" y="-42"/>
                <a:ext cx="55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400" b="1">
                    <a:solidFill>
                      <a:srgbClr val="0000FF"/>
                    </a:solidFill>
                    <a:latin typeface="Times New Roman" pitchFamily="18" charset="0"/>
                    <a:ea typeface="微软雅黑" pitchFamily="34" charset="-122"/>
                  </a:rPr>
                  <a:t>R</a:t>
                </a:r>
                <a:r>
                  <a:rPr lang="zh-CN" altLang="en-US" sz="2400" b="1" baseline="-25000">
                    <a:solidFill>
                      <a:srgbClr val="0000FF"/>
                    </a:solidFill>
                    <a:latin typeface="Times New Roman" pitchFamily="18" charset="0"/>
                    <a:ea typeface="微软雅黑" pitchFamily="34" charset="-122"/>
                  </a:rPr>
                  <a:t>总</a:t>
                </a:r>
                <a:endParaRPr lang="en-US" altLang="zh-CN" sz="2400" b="1" baseline="-25000">
                  <a:solidFill>
                    <a:srgbClr val="0000FF"/>
                  </a:solidFill>
                  <a:latin typeface="Times New Roman" pitchFamily="18" charset="0"/>
                  <a:ea typeface="微软雅黑" pitchFamily="34" charset="-122"/>
                </a:endParaRPr>
              </a:p>
            </p:txBody>
          </p:sp>
        </p:grpSp>
      </p:grp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5486400" y="1811338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等  效</a:t>
            </a:r>
          </a:p>
        </p:txBody>
      </p:sp>
      <p:sp>
        <p:nvSpPr>
          <p:cNvPr id="53279" name="Text Box 31"/>
          <p:cNvSpPr txBox="1">
            <a:spLocks noChangeArrowheads="1"/>
          </p:cNvSpPr>
          <p:nvPr/>
        </p:nvSpPr>
        <p:spPr bwMode="auto">
          <a:xfrm>
            <a:off x="1308100" y="3073400"/>
            <a:ext cx="50879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由欧姆定律可知</a:t>
            </a:r>
          </a:p>
        </p:txBody>
      </p:sp>
      <p:sp>
        <p:nvSpPr>
          <p:cNvPr id="53280" name="Text Box 32"/>
          <p:cNvSpPr txBox="1">
            <a:spLocks noChangeArrowheads="1"/>
          </p:cNvSpPr>
          <p:nvPr/>
        </p:nvSpPr>
        <p:spPr bwMode="auto">
          <a:xfrm>
            <a:off x="992188" y="5340350"/>
            <a:ext cx="5186362" cy="1323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即：</a:t>
            </a:r>
          </a:p>
          <a:p>
            <a:pPr eaLnBrk="0" hangingPunct="0">
              <a:spcBef>
                <a:spcPct val="50000"/>
              </a:spcBef>
            </a:pPr>
            <a:endParaRPr lang="en-US" altLang="zh-CN" sz="3200" b="1">
              <a:solidFill>
                <a:srgbClr val="0000FF"/>
              </a:solidFill>
              <a:latin typeface="Times New Roman" pitchFamily="18" charset="0"/>
              <a:ea typeface="微软雅黑" pitchFamily="34" charset="-122"/>
            </a:endParaRPr>
          </a:p>
        </p:txBody>
      </p:sp>
      <p:pic>
        <p:nvPicPr>
          <p:cNvPr id="14369" name="Picture 3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22988" y="3643313"/>
            <a:ext cx="12700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82" name="Text Box 34"/>
          <p:cNvSpPr txBox="1">
            <a:spLocks noChangeArrowheads="1"/>
          </p:cNvSpPr>
          <p:nvPr/>
        </p:nvSpPr>
        <p:spPr bwMode="auto">
          <a:xfrm>
            <a:off x="1281113" y="4511675"/>
            <a:ext cx="37750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3200" b="1">
                <a:solidFill>
                  <a:srgbClr val="FF0000"/>
                </a:solidFill>
                <a:ea typeface="微软雅黑" pitchFamily="34" charset="-122"/>
              </a:rPr>
              <a:t>又有：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I</a:t>
            </a:r>
            <a:r>
              <a:rPr lang="zh-CN" altLang="en-US" sz="3200" b="1" baseline="-2500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总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=I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+I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2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，即</a:t>
            </a:r>
          </a:p>
        </p:txBody>
      </p:sp>
      <p:grpSp>
        <p:nvGrpSpPr>
          <p:cNvPr id="14371" name="Group 35"/>
          <p:cNvGrpSpPr>
            <a:grpSpLocks/>
          </p:cNvGrpSpPr>
          <p:nvPr/>
        </p:nvGrpSpPr>
        <p:grpSpPr bwMode="auto">
          <a:xfrm>
            <a:off x="1308100" y="1665288"/>
            <a:ext cx="3763963" cy="1301750"/>
            <a:chOff x="0" y="0"/>
            <a:chExt cx="1769" cy="767"/>
          </a:xfrm>
        </p:grpSpPr>
        <p:sp>
          <p:nvSpPr>
            <p:cNvPr id="14372" name="Rectangle 19"/>
            <p:cNvSpPr>
              <a:spLocks noChangeArrowheads="1"/>
            </p:cNvSpPr>
            <p:nvPr/>
          </p:nvSpPr>
          <p:spPr bwMode="auto">
            <a:xfrm>
              <a:off x="817" y="223"/>
              <a:ext cx="408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zh-CN" sz="2400">
                <a:solidFill>
                  <a:srgbClr val="000000"/>
                </a:solidFill>
                <a:ea typeface="微软雅黑" pitchFamily="34" charset="-122"/>
                <a:sym typeface="Arial" pitchFamily="34" charset="0"/>
              </a:endParaRPr>
            </a:p>
          </p:txBody>
        </p:sp>
        <p:sp>
          <p:nvSpPr>
            <p:cNvPr id="14373" name="Rectangle 20"/>
            <p:cNvSpPr>
              <a:spLocks noChangeArrowheads="1"/>
            </p:cNvSpPr>
            <p:nvPr/>
          </p:nvSpPr>
          <p:spPr bwMode="auto">
            <a:xfrm>
              <a:off x="817" y="631"/>
              <a:ext cx="408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zh-CN" sz="2400">
                <a:solidFill>
                  <a:srgbClr val="000000"/>
                </a:solidFill>
                <a:ea typeface="微软雅黑" pitchFamily="34" charset="-122"/>
                <a:sym typeface="Arial" pitchFamily="34" charset="0"/>
              </a:endParaRPr>
            </a:p>
          </p:txBody>
        </p:sp>
        <p:sp>
          <p:nvSpPr>
            <p:cNvPr id="14374" name="Line 21"/>
            <p:cNvSpPr>
              <a:spLocks noChangeShapeType="1"/>
            </p:cNvSpPr>
            <p:nvPr/>
          </p:nvSpPr>
          <p:spPr bwMode="auto">
            <a:xfrm>
              <a:off x="363" y="269"/>
              <a:ext cx="45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5" name="Line 22"/>
            <p:cNvSpPr>
              <a:spLocks noChangeShapeType="1"/>
            </p:cNvSpPr>
            <p:nvPr/>
          </p:nvSpPr>
          <p:spPr bwMode="auto">
            <a:xfrm>
              <a:off x="363" y="677"/>
              <a:ext cx="45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6" name="Line 23"/>
            <p:cNvSpPr>
              <a:spLocks noChangeShapeType="1"/>
            </p:cNvSpPr>
            <p:nvPr/>
          </p:nvSpPr>
          <p:spPr bwMode="auto">
            <a:xfrm>
              <a:off x="363" y="269"/>
              <a:ext cx="1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7" name="Line 24"/>
            <p:cNvSpPr>
              <a:spLocks noChangeShapeType="1"/>
            </p:cNvSpPr>
            <p:nvPr/>
          </p:nvSpPr>
          <p:spPr bwMode="auto">
            <a:xfrm>
              <a:off x="0" y="495"/>
              <a:ext cx="36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8" name="Text Box 26"/>
            <p:cNvSpPr>
              <a:spLocks noChangeArrowheads="1"/>
            </p:cNvSpPr>
            <p:nvPr/>
          </p:nvSpPr>
          <p:spPr bwMode="auto">
            <a:xfrm>
              <a:off x="532" y="0"/>
              <a:ext cx="218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800" b="1">
                  <a:solidFill>
                    <a:srgbClr val="CC0099"/>
                  </a:solidFill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I</a:t>
              </a:r>
              <a:r>
                <a:rPr lang="en-US" altLang="zh-CN" sz="2000" b="1">
                  <a:solidFill>
                    <a:srgbClr val="CC0099"/>
                  </a:solidFill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1</a:t>
              </a:r>
              <a:endParaRPr lang="en-US" altLang="zh-CN" sz="2000" b="1" baseline="-25000">
                <a:solidFill>
                  <a:srgbClr val="CC0099"/>
                </a:solidFill>
                <a:latin typeface="微软雅黑" pitchFamily="34" charset="-122"/>
                <a:ea typeface="微软雅黑" pitchFamily="34" charset="-122"/>
                <a:sym typeface="宋体" pitchFamily="2" charset="-122"/>
              </a:endParaRPr>
            </a:p>
          </p:txBody>
        </p:sp>
        <p:sp>
          <p:nvSpPr>
            <p:cNvPr id="14379" name="Text Box 27"/>
            <p:cNvSpPr>
              <a:spLocks noChangeArrowheads="1"/>
            </p:cNvSpPr>
            <p:nvPr/>
          </p:nvSpPr>
          <p:spPr bwMode="auto">
            <a:xfrm>
              <a:off x="540" y="403"/>
              <a:ext cx="218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800" b="1">
                  <a:solidFill>
                    <a:srgbClr val="CC0099"/>
                  </a:solidFill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I</a:t>
              </a:r>
              <a:r>
                <a:rPr lang="en-US" altLang="zh-CN" sz="2000" b="1">
                  <a:solidFill>
                    <a:srgbClr val="CC0099"/>
                  </a:solidFill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2</a:t>
              </a:r>
            </a:p>
          </p:txBody>
        </p:sp>
        <p:sp>
          <p:nvSpPr>
            <p:cNvPr id="14380" name="Line 28"/>
            <p:cNvSpPr>
              <a:spLocks noChangeShapeType="1"/>
            </p:cNvSpPr>
            <p:nvPr/>
          </p:nvSpPr>
          <p:spPr bwMode="auto">
            <a:xfrm>
              <a:off x="1225" y="269"/>
              <a:ext cx="22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1" name="Line 29"/>
            <p:cNvSpPr>
              <a:spLocks noChangeShapeType="1"/>
            </p:cNvSpPr>
            <p:nvPr/>
          </p:nvSpPr>
          <p:spPr bwMode="auto">
            <a:xfrm>
              <a:off x="1225" y="677"/>
              <a:ext cx="22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2" name="Line 30"/>
            <p:cNvSpPr>
              <a:spLocks noChangeShapeType="1"/>
            </p:cNvSpPr>
            <p:nvPr/>
          </p:nvSpPr>
          <p:spPr bwMode="auto">
            <a:xfrm>
              <a:off x="1452" y="269"/>
              <a:ext cx="1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3" name="Line 31"/>
            <p:cNvSpPr>
              <a:spLocks noChangeShapeType="1"/>
            </p:cNvSpPr>
            <p:nvPr/>
          </p:nvSpPr>
          <p:spPr bwMode="auto">
            <a:xfrm>
              <a:off x="1452" y="450"/>
              <a:ext cx="31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3296" name="Text Box 48"/>
          <p:cNvSpPr txBox="1">
            <a:spLocks noChangeArrowheads="1"/>
          </p:cNvSpPr>
          <p:nvPr/>
        </p:nvSpPr>
        <p:spPr bwMode="auto">
          <a:xfrm>
            <a:off x="1503363" y="3776663"/>
            <a:ext cx="744696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3200" b="1">
                <a:solidFill>
                  <a:srgbClr val="FF00FF"/>
                </a:solidFill>
                <a:latin typeface="Times New Roman" pitchFamily="18" charset="0"/>
                <a:ea typeface="微软雅黑" pitchFamily="34" charset="-122"/>
              </a:rPr>
              <a:t>I</a:t>
            </a:r>
            <a:r>
              <a:rPr lang="en-US" altLang="zh-CN" sz="2400" b="1">
                <a:solidFill>
                  <a:srgbClr val="FF00FF"/>
                </a:solidFill>
                <a:latin typeface="Times New Roman" pitchFamily="18" charset="0"/>
                <a:ea typeface="微软雅黑" pitchFamily="34" charset="-122"/>
              </a:rPr>
              <a:t>1 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 U</a:t>
            </a:r>
            <a:r>
              <a:rPr lang="en-US" altLang="zh-CN" sz="3200" b="1">
                <a:solidFill>
                  <a:srgbClr val="FF00FF"/>
                </a:solidFill>
                <a:latin typeface="Times New Roman" pitchFamily="18" charset="0"/>
                <a:ea typeface="微软雅黑" pitchFamily="34" charset="-122"/>
              </a:rPr>
              <a:t> / 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        </a:t>
            </a:r>
            <a:r>
              <a:rPr lang="en-US" altLang="zh-CN" sz="3200" b="1">
                <a:solidFill>
                  <a:srgbClr val="FF00FF"/>
                </a:solidFill>
                <a:latin typeface="Times New Roman" pitchFamily="18" charset="0"/>
                <a:ea typeface="微软雅黑" pitchFamily="34" charset="-122"/>
              </a:rPr>
              <a:t>I</a:t>
            </a:r>
            <a:r>
              <a:rPr lang="en-US" altLang="zh-CN" sz="2400" b="1">
                <a:solidFill>
                  <a:srgbClr val="FF00FF"/>
                </a:solidFill>
                <a:latin typeface="Times New Roman" pitchFamily="18" charset="0"/>
                <a:ea typeface="微软雅黑" pitchFamily="34" charset="-122"/>
              </a:rPr>
              <a:t>2 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 U /</a:t>
            </a:r>
            <a:r>
              <a:rPr lang="en-US" altLang="zh-CN" sz="3200" b="1">
                <a:solidFill>
                  <a:srgbClr val="FF00FF"/>
                </a:solidFill>
                <a:latin typeface="Times New Roman" pitchFamily="18" charset="0"/>
                <a:ea typeface="微软雅黑" pitchFamily="34" charset="-122"/>
              </a:rPr>
              <a:t> 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2 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       </a:t>
            </a:r>
            <a:r>
              <a:rPr lang="en-US" altLang="zh-CN" sz="3200" b="1">
                <a:solidFill>
                  <a:srgbClr val="FF00FF"/>
                </a:solidFill>
                <a:latin typeface="Times New Roman" pitchFamily="18" charset="0"/>
                <a:ea typeface="微软雅黑" pitchFamily="34" charset="-122"/>
              </a:rPr>
              <a:t>I</a:t>
            </a:r>
            <a:r>
              <a:rPr lang="zh-CN" altLang="en-US" sz="3200" b="1" baseline="-25000">
                <a:solidFill>
                  <a:srgbClr val="FF00FF"/>
                </a:solidFill>
                <a:latin typeface="Times New Roman" pitchFamily="18" charset="0"/>
                <a:ea typeface="微软雅黑" pitchFamily="34" charset="-122"/>
              </a:rPr>
              <a:t>总</a:t>
            </a:r>
            <a:r>
              <a:rPr lang="en-US" altLang="zh-CN" sz="3200" b="1">
                <a:solidFill>
                  <a:srgbClr val="FF00FF"/>
                </a:solidFill>
                <a:latin typeface="Times New Roman" pitchFamily="18" charset="0"/>
                <a:ea typeface="微软雅黑" pitchFamily="34" charset="-122"/>
              </a:rPr>
              <a:t> 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 U</a:t>
            </a:r>
            <a:r>
              <a:rPr lang="en-US" altLang="zh-CN" sz="3200" b="1">
                <a:solidFill>
                  <a:srgbClr val="FF00FF"/>
                </a:solidFill>
                <a:latin typeface="Times New Roman" pitchFamily="18" charset="0"/>
                <a:ea typeface="微软雅黑" pitchFamily="34" charset="-122"/>
              </a:rPr>
              <a:t> / 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en-US" sz="3200" b="1" baseline="-25000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总</a:t>
            </a:r>
            <a:endParaRPr lang="en-US" altLang="zh-CN" sz="3200" b="1" baseline="-25000">
              <a:solidFill>
                <a:srgbClr val="0000FF"/>
              </a:solidFill>
              <a:latin typeface="Times New Roman" pitchFamily="18" charset="0"/>
              <a:ea typeface="微软雅黑" pitchFamily="34" charset="-122"/>
            </a:endParaRPr>
          </a:p>
        </p:txBody>
      </p:sp>
      <p:sp>
        <p:nvSpPr>
          <p:cNvPr id="53297" name="Text Box 49"/>
          <p:cNvSpPr txBox="1">
            <a:spLocks noChangeArrowheads="1"/>
          </p:cNvSpPr>
          <p:nvPr/>
        </p:nvSpPr>
        <p:spPr bwMode="auto">
          <a:xfrm>
            <a:off x="6230938" y="4530725"/>
            <a:ext cx="4381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U</a:t>
            </a:r>
            <a:r>
              <a:rPr lang="en-US" altLang="zh-CN" sz="3200" b="1">
                <a:solidFill>
                  <a:srgbClr val="FF00FF"/>
                </a:solidFill>
                <a:latin typeface="Times New Roman" pitchFamily="18" charset="0"/>
                <a:ea typeface="微软雅黑" pitchFamily="34" charset="-122"/>
              </a:rPr>
              <a:t> / 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zh-CN" altLang="en-US" sz="3200" b="1" baseline="-25000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总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 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= U</a:t>
            </a:r>
            <a:r>
              <a:rPr lang="en-US" altLang="zh-CN" sz="3200" b="1">
                <a:solidFill>
                  <a:srgbClr val="FF00FF"/>
                </a:solidFill>
                <a:latin typeface="Times New Roman" pitchFamily="18" charset="0"/>
                <a:ea typeface="微软雅黑" pitchFamily="34" charset="-122"/>
              </a:rPr>
              <a:t> / 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1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 + 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U /</a:t>
            </a:r>
            <a:r>
              <a:rPr lang="en-US" altLang="zh-CN" sz="3200" b="1">
                <a:solidFill>
                  <a:srgbClr val="FF00FF"/>
                </a:solidFill>
                <a:latin typeface="Times New Roman" pitchFamily="18" charset="0"/>
                <a:ea typeface="微软雅黑" pitchFamily="34" charset="-122"/>
              </a:rPr>
              <a:t> 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2400" b="1">
                <a:solidFill>
                  <a:srgbClr val="0000FF"/>
                </a:solidFill>
                <a:latin typeface="Times New Roman" pitchFamily="18" charset="0"/>
                <a:ea typeface="微软雅黑" pitchFamily="34" charset="-122"/>
              </a:rPr>
              <a:t>2</a:t>
            </a:r>
          </a:p>
        </p:txBody>
      </p:sp>
      <p:graphicFrame>
        <p:nvGraphicFramePr>
          <p:cNvPr id="53298" name="Object 50"/>
          <p:cNvGraphicFramePr>
            <a:graphicFrameLocks noChangeAspect="1"/>
          </p:cNvGraphicFramePr>
          <p:nvPr/>
        </p:nvGraphicFramePr>
        <p:xfrm>
          <a:off x="2001838" y="5340350"/>
          <a:ext cx="3521075" cy="1301750"/>
        </p:xfrm>
        <a:graphic>
          <a:graphicData uri="http://schemas.openxmlformats.org/presentationml/2006/ole">
            <p:oleObj spid="_x0000_s14386" r:id="rId6" imgW="28835280" imgH="14202000" progId="Equation.3">
              <p:embed/>
            </p:oleObj>
          </a:graphicData>
        </a:graphic>
      </p:graphicFrame>
      <p:graphicFrame>
        <p:nvGraphicFramePr>
          <p:cNvPr id="53300" name="Object 52"/>
          <p:cNvGraphicFramePr>
            <a:graphicFrameLocks noChangeAspect="1"/>
          </p:cNvGraphicFramePr>
          <p:nvPr/>
        </p:nvGraphicFramePr>
        <p:xfrm>
          <a:off x="7905750" y="5268913"/>
          <a:ext cx="3836988" cy="1482725"/>
        </p:xfrm>
        <a:graphic>
          <a:graphicData uri="http://schemas.openxmlformats.org/presentationml/2006/ole">
            <p:oleObj spid="_x0000_s14387" r:id="rId7" imgW="839293" imgH="432363" progId="Equation.3">
              <p:embed/>
            </p:oleObj>
          </a:graphicData>
        </a:graphic>
      </p:graphicFrame>
      <p:sp>
        <p:nvSpPr>
          <p:cNvPr id="53302" name="Rectangle 54"/>
          <p:cNvSpPr>
            <a:spLocks noChangeArrowheads="1"/>
          </p:cNvSpPr>
          <p:nvPr/>
        </p:nvSpPr>
        <p:spPr bwMode="auto">
          <a:xfrm>
            <a:off x="26988" y="831850"/>
            <a:ext cx="12192000" cy="725488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/>
          <a:p>
            <a:pPr algn="ctr" eaLnBrk="0" hangingPunct="0">
              <a:buFontTx/>
              <a:buNone/>
              <a:defRPr/>
            </a:pPr>
            <a:r>
              <a:rPr lang="en-US" altLang="zh-CN" sz="6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微软雅黑" panose="020B0503020204020204" pitchFamily="34" charset="-122"/>
                <a:sym typeface="+mn-ea"/>
              </a:rPr>
              <a:t>  </a:t>
            </a:r>
            <a:r>
              <a:rPr lang="zh-CN" altLang="en-US" sz="3600" b="1" dirty="0">
                <a:solidFill>
                  <a:srgbClr val="000099"/>
                </a:solidFill>
                <a:latin typeface="Tahoma" panose="020B0604030504040204" pitchFamily="34" charset="0"/>
                <a:ea typeface="微软雅黑" panose="020B0503020204020204" pitchFamily="34" charset="-122"/>
                <a:sym typeface="+mn-ea"/>
              </a:rPr>
              <a:t>探究</a:t>
            </a:r>
            <a:r>
              <a:rPr lang="en-US" altLang="zh-CN" sz="3600" b="1" dirty="0">
                <a:solidFill>
                  <a:srgbClr val="000099"/>
                </a:solidFill>
                <a:latin typeface="Tahoma" panose="020B0604030504040204" pitchFamily="34" charset="0"/>
                <a:ea typeface="微软雅黑" panose="020B0503020204020204" pitchFamily="34" charset="-122"/>
                <a:sym typeface="+mn-ea"/>
              </a:rPr>
              <a:t>2</a:t>
            </a:r>
            <a:r>
              <a:rPr lang="zh-CN" altLang="en-US" sz="3600" b="1" dirty="0">
                <a:solidFill>
                  <a:srgbClr val="000099"/>
                </a:solidFill>
                <a:latin typeface="Tahoma" panose="020B0604030504040204" pitchFamily="34" charset="0"/>
                <a:ea typeface="微软雅黑" panose="020B0503020204020204" pitchFamily="34" charset="-122"/>
                <a:sym typeface="+mn-ea"/>
              </a:rPr>
              <a:t>：并联电路的电阻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2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32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3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3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532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532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6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532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532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532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32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3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3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3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3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01" grpId="0" animBg="1"/>
      <p:bldP spid="53279" grpId="0"/>
      <p:bldP spid="53280" grpId="0" bldLvl="0" animBg="1"/>
      <p:bldP spid="53282" grpId="0"/>
      <p:bldP spid="53296" grpId="0"/>
      <p:bldP spid="532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ChangeArrowheads="1"/>
          </p:cNvSpPr>
          <p:nvPr/>
        </p:nvSpPr>
        <p:spPr bwMode="auto">
          <a:xfrm>
            <a:off x="123825" y="949325"/>
            <a:ext cx="12192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3200" b="1">
                <a:solidFill>
                  <a:srgbClr val="000099"/>
                </a:solidFill>
                <a:latin typeface="Tahoma" pitchFamily="34" charset="0"/>
                <a:ea typeface="微软雅黑" pitchFamily="34" charset="-122"/>
              </a:rPr>
              <a:t>结论：两个电阻并联后的总电阻的倒数等于各分电阻倒数之和。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958850" y="1987550"/>
            <a:ext cx="9504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3200">
                <a:latin typeface="Times New Roman" pitchFamily="18" charset="0"/>
                <a:ea typeface="微软雅黑" pitchFamily="34" charset="-122"/>
              </a:rPr>
              <a:t>三个电阻串联：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055688" y="3068638"/>
            <a:ext cx="46101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>
                <a:latin typeface="Times New Roman" pitchFamily="18" charset="0"/>
                <a:ea typeface="微软雅黑" pitchFamily="34" charset="-122"/>
              </a:rPr>
              <a:t>n</a:t>
            </a:r>
            <a:r>
              <a:rPr lang="zh-CN" altLang="en-US" sz="3200">
                <a:latin typeface="Times New Roman" pitchFamily="18" charset="0"/>
                <a:ea typeface="微软雅黑" pitchFamily="34" charset="-122"/>
              </a:rPr>
              <a:t>个电阻并联呢？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697538" y="3060700"/>
            <a:ext cx="6686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>
                <a:latin typeface="Times New Roman" pitchFamily="18" charset="0"/>
                <a:ea typeface="微软雅黑" pitchFamily="34" charset="-122"/>
              </a:rPr>
              <a:t>n</a:t>
            </a:r>
            <a:r>
              <a:rPr lang="zh-CN" altLang="en-US" sz="3200">
                <a:latin typeface="Times New Roman" pitchFamily="18" charset="0"/>
                <a:ea typeface="微软雅黑" pitchFamily="34" charset="-122"/>
              </a:rPr>
              <a:t>个相同的电阻</a:t>
            </a:r>
            <a:r>
              <a:rPr lang="en-US" altLang="zh-CN" sz="3200">
                <a:latin typeface="Times New Roman" pitchFamily="18" charset="0"/>
                <a:ea typeface="微软雅黑" pitchFamily="34" charset="-122"/>
              </a:rPr>
              <a:t>R</a:t>
            </a:r>
            <a:r>
              <a:rPr lang="en-US" altLang="zh-CN" sz="3200" baseline="-25000">
                <a:latin typeface="Times New Roman" pitchFamily="18" charset="0"/>
                <a:ea typeface="微软雅黑" pitchFamily="34" charset="-122"/>
              </a:rPr>
              <a:t>0</a:t>
            </a:r>
            <a:r>
              <a:rPr lang="zh-CN" altLang="en-US" sz="3200">
                <a:latin typeface="Times New Roman" pitchFamily="18" charset="0"/>
                <a:ea typeface="微软雅黑" pitchFamily="34" charset="-122"/>
              </a:rPr>
              <a:t>并联呢？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-31750" y="5373688"/>
            <a:ext cx="12223750" cy="995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电阻</a:t>
            </a:r>
            <a:r>
              <a:rPr lang="zh-CN" altLang="en-US" sz="3200" b="1">
                <a:solidFill>
                  <a:srgbClr val="FF0000"/>
                </a:solidFill>
                <a:ea typeface="微软雅黑" pitchFamily="34" charset="-122"/>
              </a:rPr>
              <a:t>并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</a:rPr>
              <a:t>联后总电阻的倒数等于各分电阻倒数之和</a:t>
            </a:r>
          </a:p>
        </p:txBody>
      </p:sp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4945063" y="1808163"/>
          <a:ext cx="3779837" cy="1038225"/>
        </p:xfrm>
        <a:graphic>
          <a:graphicData uri="http://schemas.openxmlformats.org/presentationml/2006/ole">
            <p:oleObj spid="_x0000_s15366" r:id="rId3" imgW="39404160" imgH="14202000" progId="Equation.3">
              <p:embed/>
            </p:oleObj>
          </a:graphicData>
        </a:graphic>
      </p:graphicFrame>
      <p:graphicFrame>
        <p:nvGraphicFramePr>
          <p:cNvPr id="54280" name="Object 8"/>
          <p:cNvGraphicFramePr>
            <a:graphicFrameLocks noChangeAspect="1"/>
          </p:cNvGraphicFramePr>
          <p:nvPr/>
        </p:nvGraphicFramePr>
        <p:xfrm>
          <a:off x="1008063" y="4041775"/>
          <a:ext cx="4873625" cy="1039813"/>
        </p:xfrm>
        <a:graphic>
          <a:graphicData uri="http://schemas.openxmlformats.org/presentationml/2006/ole">
            <p:oleObj spid="_x0000_s15367" r:id="rId4" imgW="50785560" imgH="14202000" progId="Equation.3">
              <p:embed/>
            </p:oleObj>
          </a:graphicData>
        </a:graphic>
      </p:graphicFrame>
      <p:graphicFrame>
        <p:nvGraphicFramePr>
          <p:cNvPr id="54281" name="Object 9"/>
          <p:cNvGraphicFramePr>
            <a:graphicFrameLocks noChangeAspect="1"/>
          </p:cNvGraphicFramePr>
          <p:nvPr/>
        </p:nvGraphicFramePr>
        <p:xfrm>
          <a:off x="6816725" y="3933825"/>
          <a:ext cx="4837113" cy="1150938"/>
        </p:xfrm>
        <a:graphic>
          <a:graphicData uri="http://schemas.openxmlformats.org/presentationml/2006/ole">
            <p:oleObj spid="_x0000_s15368" r:id="rId5" imgW="1548728" imgH="44430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  <p:bldP spid="54276" grpId="0"/>
      <p:bldP spid="54277" grpId="0"/>
      <p:bldP spid="542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Line 2"/>
          <p:cNvSpPr>
            <a:spLocks noChangeShapeType="1"/>
          </p:cNvSpPr>
          <p:nvPr/>
        </p:nvSpPr>
        <p:spPr bwMode="auto">
          <a:xfrm>
            <a:off x="6577013" y="5373688"/>
            <a:ext cx="1295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512763" y="996950"/>
            <a:ext cx="6499225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defRPr/>
            </a:pPr>
            <a:r>
              <a:rPr lang="zh-CN" alt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微软雅黑" panose="020B0503020204020204" pitchFamily="34" charset="-122"/>
                <a:sym typeface="+mn-ea"/>
              </a:rPr>
              <a:t>探究</a:t>
            </a:r>
            <a:r>
              <a:rPr lang="en-US" altLang="zh-CN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微软雅黑" panose="020B0503020204020204" pitchFamily="34" charset="-122"/>
                <a:sym typeface="+mn-ea"/>
              </a:rPr>
              <a:t>：串联电路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微软雅黑" panose="020B0503020204020204" pitchFamily="34" charset="-122"/>
                <a:sym typeface="+mn-ea"/>
              </a:rPr>
              <a:t>电压分配</a:t>
            </a:r>
            <a:r>
              <a:rPr lang="zh-CN" alt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微软雅黑" panose="020B0503020204020204" pitchFamily="34" charset="-122"/>
                <a:sym typeface="+mn-ea"/>
              </a:rPr>
              <a:t>规律</a:t>
            </a:r>
          </a:p>
        </p:txBody>
      </p:sp>
      <p:grpSp>
        <p:nvGrpSpPr>
          <p:cNvPr id="16387" name="Group 49"/>
          <p:cNvGrpSpPr>
            <a:grpSpLocks/>
          </p:cNvGrpSpPr>
          <p:nvPr/>
        </p:nvGrpSpPr>
        <p:grpSpPr bwMode="auto">
          <a:xfrm>
            <a:off x="7678738" y="1196975"/>
            <a:ext cx="3860800" cy="2905125"/>
            <a:chOff x="3628" y="867"/>
            <a:chExt cx="1824" cy="1830"/>
          </a:xfrm>
        </p:grpSpPr>
        <p:grpSp>
          <p:nvGrpSpPr>
            <p:cNvPr id="16388" name="Group 5"/>
            <p:cNvGrpSpPr>
              <a:grpSpLocks/>
            </p:cNvGrpSpPr>
            <p:nvPr/>
          </p:nvGrpSpPr>
          <p:grpSpPr bwMode="auto">
            <a:xfrm>
              <a:off x="3628" y="1059"/>
              <a:ext cx="1824" cy="1309"/>
              <a:chOff x="0" y="0"/>
              <a:chExt cx="2113" cy="1308"/>
            </a:xfrm>
          </p:grpSpPr>
          <p:grpSp>
            <p:nvGrpSpPr>
              <p:cNvPr id="16389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2113" cy="1056"/>
                <a:chOff x="0" y="0"/>
                <a:chExt cx="2113" cy="1056"/>
              </a:xfrm>
            </p:grpSpPr>
            <p:sp>
              <p:nvSpPr>
                <p:cNvPr id="16390" name="Line 7"/>
                <p:cNvSpPr>
                  <a:spLocks noChangeShapeType="1"/>
                </p:cNvSpPr>
                <p:nvPr/>
              </p:nvSpPr>
              <p:spPr bwMode="auto">
                <a:xfrm>
                  <a:off x="0" y="186"/>
                  <a:ext cx="808" cy="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391" name="Line 8"/>
                <p:cNvSpPr>
                  <a:spLocks noChangeShapeType="1"/>
                </p:cNvSpPr>
                <p:nvPr/>
              </p:nvSpPr>
              <p:spPr bwMode="auto">
                <a:xfrm>
                  <a:off x="808" y="62"/>
                  <a:ext cx="1" cy="24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392" name="Line 9"/>
                <p:cNvSpPr>
                  <a:spLocks noChangeShapeType="1"/>
                </p:cNvSpPr>
                <p:nvPr/>
              </p:nvSpPr>
              <p:spPr bwMode="auto">
                <a:xfrm>
                  <a:off x="870" y="124"/>
                  <a:ext cx="1" cy="12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393" name="Line 10"/>
                <p:cNvSpPr>
                  <a:spLocks noChangeShapeType="1"/>
                </p:cNvSpPr>
                <p:nvPr/>
              </p:nvSpPr>
              <p:spPr bwMode="auto">
                <a:xfrm>
                  <a:off x="870" y="186"/>
                  <a:ext cx="434" cy="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394" name="Oval 11"/>
                <p:cNvSpPr>
                  <a:spLocks noChangeArrowheads="1"/>
                </p:cNvSpPr>
                <p:nvPr/>
              </p:nvSpPr>
              <p:spPr bwMode="auto">
                <a:xfrm>
                  <a:off x="1296" y="14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CN" altLang="en-US">
                    <a:ea typeface="微软雅黑" pitchFamily="34" charset="-122"/>
                  </a:endParaRPr>
                </a:p>
              </p:txBody>
            </p:sp>
            <p:sp>
              <p:nvSpPr>
                <p:cNvPr id="16395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367" y="0"/>
                  <a:ext cx="248" cy="18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396" name="Line 13"/>
                <p:cNvSpPr>
                  <a:spLocks noChangeShapeType="1"/>
                </p:cNvSpPr>
                <p:nvPr/>
              </p:nvSpPr>
              <p:spPr bwMode="auto">
                <a:xfrm>
                  <a:off x="1615" y="186"/>
                  <a:ext cx="497" cy="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397" name="Line 14"/>
                <p:cNvSpPr>
                  <a:spLocks noChangeShapeType="1"/>
                </p:cNvSpPr>
                <p:nvPr/>
              </p:nvSpPr>
              <p:spPr bwMode="auto">
                <a:xfrm>
                  <a:off x="0" y="186"/>
                  <a:ext cx="1" cy="8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398" name="Line 15"/>
                <p:cNvSpPr>
                  <a:spLocks noChangeShapeType="1"/>
                </p:cNvSpPr>
                <p:nvPr/>
              </p:nvSpPr>
              <p:spPr bwMode="auto">
                <a:xfrm>
                  <a:off x="0" y="994"/>
                  <a:ext cx="435" cy="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399" name="Rectangle 16"/>
                <p:cNvSpPr>
                  <a:spLocks noChangeArrowheads="1"/>
                </p:cNvSpPr>
                <p:nvPr/>
              </p:nvSpPr>
              <p:spPr bwMode="auto">
                <a:xfrm>
                  <a:off x="435" y="932"/>
                  <a:ext cx="373" cy="124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CN" altLang="en-US">
                    <a:ea typeface="微软雅黑" pitchFamily="34" charset="-122"/>
                  </a:endParaRPr>
                </a:p>
              </p:txBody>
            </p:sp>
            <p:sp>
              <p:nvSpPr>
                <p:cNvPr id="16400" name="Line 17"/>
                <p:cNvSpPr>
                  <a:spLocks noChangeShapeType="1"/>
                </p:cNvSpPr>
                <p:nvPr/>
              </p:nvSpPr>
              <p:spPr bwMode="auto">
                <a:xfrm>
                  <a:off x="808" y="994"/>
                  <a:ext cx="559" cy="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401" name="Rectangle 18"/>
                <p:cNvSpPr>
                  <a:spLocks noChangeArrowheads="1"/>
                </p:cNvSpPr>
                <p:nvPr/>
              </p:nvSpPr>
              <p:spPr bwMode="auto">
                <a:xfrm>
                  <a:off x="1367" y="932"/>
                  <a:ext cx="372" cy="124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zh-CN" altLang="en-US">
                    <a:ea typeface="微软雅黑" pitchFamily="34" charset="-122"/>
                  </a:endParaRPr>
                </a:p>
              </p:txBody>
            </p:sp>
            <p:sp>
              <p:nvSpPr>
                <p:cNvPr id="16402" name="Line 19"/>
                <p:cNvSpPr>
                  <a:spLocks noChangeShapeType="1"/>
                </p:cNvSpPr>
                <p:nvPr/>
              </p:nvSpPr>
              <p:spPr bwMode="auto">
                <a:xfrm>
                  <a:off x="1739" y="994"/>
                  <a:ext cx="373" cy="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403" name="Line 20"/>
                <p:cNvSpPr>
                  <a:spLocks noChangeShapeType="1"/>
                </p:cNvSpPr>
                <p:nvPr/>
              </p:nvSpPr>
              <p:spPr bwMode="auto">
                <a:xfrm>
                  <a:off x="2112" y="186"/>
                  <a:ext cx="1" cy="8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6404" name="Rectangle 21"/>
              <p:cNvSpPr>
                <a:spLocks noChangeArrowheads="1"/>
              </p:cNvSpPr>
              <p:nvPr/>
            </p:nvSpPr>
            <p:spPr bwMode="auto">
              <a:xfrm>
                <a:off x="455" y="1017"/>
                <a:ext cx="2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sz="2400" b="1">
                    <a:latin typeface="Times New Roman" pitchFamily="18" charset="0"/>
                    <a:ea typeface="微软雅黑" pitchFamily="34" charset="-122"/>
                  </a:rPr>
                  <a:t>R</a:t>
                </a:r>
                <a:r>
                  <a:rPr lang="en-US" altLang="zh-CN" sz="2400" b="1" baseline="-25000">
                    <a:latin typeface="Times New Roman" pitchFamily="18" charset="0"/>
                    <a:ea typeface="微软雅黑" pitchFamily="34" charset="-122"/>
                  </a:rPr>
                  <a:t>1</a:t>
                </a:r>
              </a:p>
            </p:txBody>
          </p:sp>
          <p:sp>
            <p:nvSpPr>
              <p:cNvPr id="16405" name="Rectangle 22"/>
              <p:cNvSpPr>
                <a:spLocks noChangeArrowheads="1"/>
              </p:cNvSpPr>
              <p:nvPr/>
            </p:nvSpPr>
            <p:spPr bwMode="auto">
              <a:xfrm>
                <a:off x="1414" y="1017"/>
                <a:ext cx="2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sz="2400" b="1">
                    <a:latin typeface="Times New Roman" pitchFamily="18" charset="0"/>
                    <a:ea typeface="微软雅黑" pitchFamily="34" charset="-122"/>
                  </a:rPr>
                  <a:t>R</a:t>
                </a:r>
                <a:r>
                  <a:rPr lang="en-US" altLang="zh-CN" sz="2400" b="1" baseline="-25000">
                    <a:latin typeface="Times New Roman" pitchFamily="18" charset="0"/>
                    <a:ea typeface="微软雅黑" pitchFamily="34" charset="-122"/>
                  </a:rPr>
                  <a:t>2</a:t>
                </a:r>
              </a:p>
            </p:txBody>
          </p:sp>
          <p:sp>
            <p:nvSpPr>
              <p:cNvPr id="16406" name="Line 23"/>
              <p:cNvSpPr>
                <a:spLocks noChangeShapeType="1"/>
              </p:cNvSpPr>
              <p:nvPr/>
            </p:nvSpPr>
            <p:spPr bwMode="auto">
              <a:xfrm>
                <a:off x="0" y="432"/>
                <a:ext cx="0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07" name="Rectangle 24"/>
              <p:cNvSpPr>
                <a:spLocks noChangeArrowheads="1"/>
              </p:cNvSpPr>
              <p:nvPr/>
            </p:nvSpPr>
            <p:spPr bwMode="auto">
              <a:xfrm>
                <a:off x="47" y="438"/>
                <a:ext cx="16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sz="2400" b="1" i="1">
                    <a:latin typeface="Times New Roman" pitchFamily="18" charset="0"/>
                    <a:ea typeface="微软雅黑" pitchFamily="34" charset="-122"/>
                  </a:rPr>
                  <a:t>I</a:t>
                </a:r>
              </a:p>
            </p:txBody>
          </p:sp>
        </p:grpSp>
        <p:sp>
          <p:nvSpPr>
            <p:cNvPr id="16408" name="Line 26"/>
            <p:cNvSpPr>
              <a:spLocks noChangeShapeType="1"/>
            </p:cNvSpPr>
            <p:nvPr/>
          </p:nvSpPr>
          <p:spPr bwMode="auto">
            <a:xfrm>
              <a:off x="3810" y="2069"/>
              <a:ext cx="0" cy="5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09" name="Line 27"/>
            <p:cNvSpPr>
              <a:spLocks noChangeShapeType="1"/>
            </p:cNvSpPr>
            <p:nvPr/>
          </p:nvSpPr>
          <p:spPr bwMode="auto">
            <a:xfrm>
              <a:off x="4482" y="2069"/>
              <a:ext cx="0" cy="5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0" name="Line 28"/>
            <p:cNvSpPr>
              <a:spLocks noChangeShapeType="1"/>
            </p:cNvSpPr>
            <p:nvPr/>
          </p:nvSpPr>
          <p:spPr bwMode="auto">
            <a:xfrm flipH="1">
              <a:off x="3810" y="2549"/>
              <a:ext cx="19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1" name="Line 29"/>
            <p:cNvSpPr>
              <a:spLocks noChangeShapeType="1"/>
            </p:cNvSpPr>
            <p:nvPr/>
          </p:nvSpPr>
          <p:spPr bwMode="auto">
            <a:xfrm>
              <a:off x="4290" y="2549"/>
              <a:ext cx="19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2" name="Text Box 30"/>
            <p:cNvSpPr txBox="1">
              <a:spLocks noChangeArrowheads="1"/>
            </p:cNvSpPr>
            <p:nvPr/>
          </p:nvSpPr>
          <p:spPr bwMode="auto">
            <a:xfrm>
              <a:off x="4002" y="2405"/>
              <a:ext cx="4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 b="1">
                  <a:solidFill>
                    <a:srgbClr val="FF0000"/>
                  </a:solidFill>
                  <a:latin typeface="Tahoma" pitchFamily="34" charset="0"/>
                  <a:ea typeface="微软雅黑" pitchFamily="34" charset="-122"/>
                </a:rPr>
                <a:t>U</a:t>
              </a:r>
              <a:r>
                <a:rPr lang="en-US" altLang="zh-CN" sz="2400" b="1" baseline="-25000">
                  <a:solidFill>
                    <a:srgbClr val="FF0000"/>
                  </a:solidFill>
                  <a:latin typeface="Tahoma" pitchFamily="34" charset="0"/>
                  <a:ea typeface="微软雅黑" pitchFamily="34" charset="-122"/>
                </a:rPr>
                <a:t>1</a:t>
              </a:r>
            </a:p>
          </p:txBody>
        </p:sp>
        <p:sp>
          <p:nvSpPr>
            <p:cNvPr id="16413" name="Line 32"/>
            <p:cNvSpPr>
              <a:spLocks noChangeShapeType="1"/>
            </p:cNvSpPr>
            <p:nvPr/>
          </p:nvSpPr>
          <p:spPr bwMode="auto">
            <a:xfrm>
              <a:off x="4626" y="2069"/>
              <a:ext cx="0" cy="5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4" name="Line 33"/>
            <p:cNvSpPr>
              <a:spLocks noChangeShapeType="1"/>
            </p:cNvSpPr>
            <p:nvPr/>
          </p:nvSpPr>
          <p:spPr bwMode="auto">
            <a:xfrm>
              <a:off x="5298" y="2069"/>
              <a:ext cx="0" cy="5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5" name="Line 34"/>
            <p:cNvSpPr>
              <a:spLocks noChangeShapeType="1"/>
            </p:cNvSpPr>
            <p:nvPr/>
          </p:nvSpPr>
          <p:spPr bwMode="auto">
            <a:xfrm flipH="1">
              <a:off x="4626" y="2549"/>
              <a:ext cx="19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6" name="Line 35"/>
            <p:cNvSpPr>
              <a:spLocks noChangeShapeType="1"/>
            </p:cNvSpPr>
            <p:nvPr/>
          </p:nvSpPr>
          <p:spPr bwMode="auto">
            <a:xfrm>
              <a:off x="5106" y="2549"/>
              <a:ext cx="19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7" name="Text Box 36"/>
            <p:cNvSpPr txBox="1">
              <a:spLocks noChangeArrowheads="1"/>
            </p:cNvSpPr>
            <p:nvPr/>
          </p:nvSpPr>
          <p:spPr bwMode="auto">
            <a:xfrm>
              <a:off x="4808" y="2409"/>
              <a:ext cx="5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 b="1">
                  <a:solidFill>
                    <a:srgbClr val="FF0000"/>
                  </a:solidFill>
                  <a:latin typeface="Tahoma" pitchFamily="34" charset="0"/>
                  <a:ea typeface="微软雅黑" pitchFamily="34" charset="-122"/>
                </a:rPr>
                <a:t>U</a:t>
              </a:r>
              <a:r>
                <a:rPr lang="en-US" altLang="zh-CN" sz="2400" b="1" baseline="-25000">
                  <a:solidFill>
                    <a:srgbClr val="FF0000"/>
                  </a:solidFill>
                  <a:latin typeface="Tahoma" pitchFamily="34" charset="0"/>
                  <a:ea typeface="微软雅黑" pitchFamily="34" charset="-122"/>
                </a:rPr>
                <a:t>2</a:t>
              </a:r>
            </a:p>
          </p:txBody>
        </p:sp>
        <p:sp>
          <p:nvSpPr>
            <p:cNvPr id="16418" name="Text Box 37"/>
            <p:cNvSpPr txBox="1">
              <a:spLocks noChangeArrowheads="1"/>
            </p:cNvSpPr>
            <p:nvPr/>
          </p:nvSpPr>
          <p:spPr bwMode="auto">
            <a:xfrm>
              <a:off x="4252" y="867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2400" b="1">
                  <a:solidFill>
                    <a:srgbClr val="FF0000"/>
                  </a:solidFill>
                  <a:latin typeface="Tahoma" pitchFamily="34" charset="0"/>
                  <a:ea typeface="微软雅黑" pitchFamily="34" charset="-122"/>
                </a:rPr>
                <a:t>U</a:t>
              </a:r>
              <a:r>
                <a:rPr lang="zh-CN" altLang="en-US" sz="2400" b="1" baseline="-25000">
                  <a:solidFill>
                    <a:srgbClr val="FF0000"/>
                  </a:solidFill>
                  <a:latin typeface="Tahoma" pitchFamily="34" charset="0"/>
                  <a:ea typeface="微软雅黑" pitchFamily="34" charset="-122"/>
                </a:rPr>
                <a:t>总</a:t>
              </a:r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1535113" y="2024063"/>
            <a:ext cx="4806950" cy="1676400"/>
            <a:chOff x="0" y="0"/>
            <a:chExt cx="2271" cy="1056"/>
          </a:xfrm>
        </p:grpSpPr>
        <p:graphicFrame>
          <p:nvGraphicFramePr>
            <p:cNvPr id="16420" name="Object 39"/>
            <p:cNvGraphicFramePr>
              <a:graphicFrameLocks noChangeAspect="1"/>
            </p:cNvGraphicFramePr>
            <p:nvPr/>
          </p:nvGraphicFramePr>
          <p:xfrm>
            <a:off x="0" y="48"/>
            <a:ext cx="564" cy="960"/>
          </p:xfrm>
          <a:graphic>
            <a:graphicData uri="http://schemas.openxmlformats.org/presentationml/2006/ole">
              <p:oleObj spid="_x0000_s16420" r:id="rId3" imgW="254663" imgH="432927" progId="Equation.3">
                <p:embed/>
              </p:oleObj>
            </a:graphicData>
          </a:graphic>
        </p:graphicFrame>
        <p:graphicFrame>
          <p:nvGraphicFramePr>
            <p:cNvPr id="16421" name="Object 40"/>
            <p:cNvGraphicFramePr>
              <a:graphicFrameLocks noChangeAspect="1"/>
            </p:cNvGraphicFramePr>
            <p:nvPr/>
          </p:nvGraphicFramePr>
          <p:xfrm>
            <a:off x="773" y="85"/>
            <a:ext cx="611" cy="865"/>
          </p:xfrm>
          <a:graphic>
            <a:graphicData uri="http://schemas.openxmlformats.org/presentationml/2006/ole">
              <p:oleObj spid="_x0000_s16421" r:id="rId4" imgW="7315200" imgH="10363200" progId="Equation.3">
                <p:embed/>
              </p:oleObj>
            </a:graphicData>
          </a:graphic>
        </p:graphicFrame>
        <p:sp>
          <p:nvSpPr>
            <p:cNvPr id="16422" name="Rectangle 41"/>
            <p:cNvSpPr>
              <a:spLocks noChangeArrowheads="1"/>
            </p:cNvSpPr>
            <p:nvPr/>
          </p:nvSpPr>
          <p:spPr bwMode="auto">
            <a:xfrm>
              <a:off x="439" y="240"/>
              <a:ext cx="32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US" altLang="zh-CN" sz="4800" b="1">
                  <a:latin typeface="Tahoma" pitchFamily="34" charset="0"/>
                  <a:ea typeface="微软雅黑" pitchFamily="34" charset="-122"/>
                </a:rPr>
                <a:t>=</a:t>
              </a:r>
            </a:p>
          </p:txBody>
        </p:sp>
        <p:sp>
          <p:nvSpPr>
            <p:cNvPr id="16423" name="Rectangle 42"/>
            <p:cNvSpPr>
              <a:spLocks noChangeArrowheads="1"/>
            </p:cNvSpPr>
            <p:nvPr/>
          </p:nvSpPr>
          <p:spPr bwMode="auto">
            <a:xfrm>
              <a:off x="1303" y="240"/>
              <a:ext cx="32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US" altLang="zh-CN" sz="4800" b="1">
                  <a:latin typeface="Tahoma" pitchFamily="34" charset="0"/>
                  <a:ea typeface="微软雅黑" pitchFamily="34" charset="-122"/>
                </a:rPr>
                <a:t>=</a:t>
              </a:r>
            </a:p>
          </p:txBody>
        </p:sp>
        <p:graphicFrame>
          <p:nvGraphicFramePr>
            <p:cNvPr id="16424" name="Object 43"/>
            <p:cNvGraphicFramePr>
              <a:graphicFrameLocks noChangeAspect="1"/>
            </p:cNvGraphicFramePr>
            <p:nvPr/>
          </p:nvGraphicFramePr>
          <p:xfrm>
            <a:off x="1650" y="0"/>
            <a:ext cx="621" cy="1056"/>
          </p:xfrm>
          <a:graphic>
            <a:graphicData uri="http://schemas.openxmlformats.org/presentationml/2006/ole">
              <p:oleObj spid="_x0000_s16424" r:id="rId5" imgW="254663" imgH="432927" progId="Equation.3">
                <p:embed/>
              </p:oleObj>
            </a:graphicData>
          </a:graphic>
        </p:graphicFrame>
      </p:grpSp>
      <p:sp>
        <p:nvSpPr>
          <p:cNvPr id="52268" name="Text Box 44"/>
          <p:cNvSpPr txBox="1">
            <a:spLocks noChangeArrowheads="1"/>
          </p:cNvSpPr>
          <p:nvPr/>
        </p:nvSpPr>
        <p:spPr bwMode="auto">
          <a:xfrm>
            <a:off x="687388" y="4441825"/>
            <a:ext cx="5713412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altLang="zh-CN" sz="32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32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串联电路中各用电器两端电压之比等于各用电器电阻之比</a:t>
            </a:r>
          </a:p>
        </p:txBody>
      </p: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8064500" y="4581525"/>
            <a:ext cx="2852738" cy="1676400"/>
            <a:chOff x="0" y="0"/>
            <a:chExt cx="1348" cy="1056"/>
          </a:xfrm>
        </p:grpSpPr>
        <p:graphicFrame>
          <p:nvGraphicFramePr>
            <p:cNvPr id="16427" name="Object 46"/>
            <p:cNvGraphicFramePr>
              <a:graphicFrameLocks noChangeAspect="1"/>
            </p:cNvGraphicFramePr>
            <p:nvPr/>
          </p:nvGraphicFramePr>
          <p:xfrm>
            <a:off x="0" y="48"/>
            <a:ext cx="564" cy="960"/>
          </p:xfrm>
          <a:graphic>
            <a:graphicData uri="http://schemas.openxmlformats.org/presentationml/2006/ole">
              <p:oleObj spid="_x0000_s16427" r:id="rId6" imgW="254663" imgH="432927" progId="Equation.3">
                <p:embed/>
              </p:oleObj>
            </a:graphicData>
          </a:graphic>
        </p:graphicFrame>
        <p:sp>
          <p:nvSpPr>
            <p:cNvPr id="16428" name="Rectangle 47"/>
            <p:cNvSpPr>
              <a:spLocks noChangeArrowheads="1"/>
            </p:cNvSpPr>
            <p:nvPr/>
          </p:nvSpPr>
          <p:spPr bwMode="auto">
            <a:xfrm>
              <a:off x="439" y="240"/>
              <a:ext cx="32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US" altLang="zh-CN" sz="4800" b="1">
                  <a:latin typeface="Tahoma" pitchFamily="34" charset="0"/>
                  <a:ea typeface="微软雅黑" pitchFamily="34" charset="-122"/>
                </a:rPr>
                <a:t>=</a:t>
              </a:r>
            </a:p>
          </p:txBody>
        </p:sp>
        <p:graphicFrame>
          <p:nvGraphicFramePr>
            <p:cNvPr id="16429" name="Object 48"/>
            <p:cNvGraphicFramePr>
              <a:graphicFrameLocks noChangeAspect="1"/>
            </p:cNvGraphicFramePr>
            <p:nvPr/>
          </p:nvGraphicFramePr>
          <p:xfrm>
            <a:off x="727" y="0"/>
            <a:ext cx="621" cy="1056"/>
          </p:xfrm>
          <a:graphic>
            <a:graphicData uri="http://schemas.openxmlformats.org/presentationml/2006/ole">
              <p:oleObj spid="_x0000_s16429" r:id="rId7" imgW="254663" imgH="432927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2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2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2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nimBg="1"/>
      <p:bldP spid="52268" grpId="0"/>
    </p:bldLst>
  </p:timing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1107</Words>
  <Characters>0</Characters>
  <PresentationFormat>自定义</PresentationFormat>
  <Lines>0</Lines>
  <Paragraphs>215</Paragraphs>
  <Slides>21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8" baseType="lpstr">
      <vt:lpstr>Arial</vt:lpstr>
      <vt:lpstr>宋体</vt:lpstr>
      <vt:lpstr>Wingdings</vt:lpstr>
      <vt:lpstr>Calibri Light</vt:lpstr>
      <vt:lpstr>Calibri</vt:lpstr>
      <vt:lpstr>微软雅黑</vt:lpstr>
      <vt:lpstr>Times New Roman</vt:lpstr>
      <vt:lpstr>Tahoma</vt:lpstr>
      <vt:lpstr>Adobe 黑体 Std R</vt:lpstr>
      <vt:lpstr>Comic Sans MS</vt:lpstr>
      <vt:lpstr>黑体</vt:lpstr>
      <vt:lpstr/>
      <vt:lpstr>Arial Unicode MS</vt:lpstr>
      <vt:lpstr>RomanS</vt:lpstr>
      <vt:lpstr>Office 主题</vt:lpstr>
      <vt:lpstr>Microsoft 公式 3.0</vt:lpstr>
      <vt:lpstr>Equation.DSMT4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419</cp:revision>
  <dcterms:created xsi:type="dcterms:W3CDTF">2013-07-01T03:05:00Z</dcterms:created>
  <dcterms:modified xsi:type="dcterms:W3CDTF">2019-08-31T23:10:26Z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