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73" r:id="rId2"/>
    <p:sldId id="299" r:id="rId3"/>
    <p:sldId id="329" r:id="rId4"/>
    <p:sldId id="285" r:id="rId5"/>
    <p:sldId id="330" r:id="rId6"/>
    <p:sldId id="331" r:id="rId7"/>
    <p:sldId id="308" r:id="rId8"/>
    <p:sldId id="298" r:id="rId9"/>
    <p:sldId id="311" r:id="rId10"/>
    <p:sldId id="312" r:id="rId11"/>
    <p:sldId id="309" r:id="rId12"/>
    <p:sldId id="301" r:id="rId13"/>
    <p:sldId id="300" r:id="rId14"/>
    <p:sldId id="313" r:id="rId15"/>
    <p:sldId id="332" r:id="rId16"/>
    <p:sldId id="314" r:id="rId17"/>
    <p:sldId id="302" r:id="rId18"/>
    <p:sldId id="307" r:id="rId19"/>
    <p:sldId id="333" r:id="rId20"/>
    <p:sldId id="317" r:id="rId21"/>
    <p:sldId id="319" r:id="rId22"/>
    <p:sldId id="320" r:id="rId23"/>
    <p:sldId id="321" r:id="rId24"/>
    <p:sldId id="325" r:id="rId2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9E8A"/>
    <a:srgbClr val="62BFAA"/>
    <a:srgbClr val="45A994"/>
    <a:srgbClr val="006762"/>
    <a:srgbClr val="CCEAE4"/>
    <a:srgbClr val="B5E1D8"/>
    <a:srgbClr val="3A3A3A"/>
    <a:srgbClr val="6ABC6E"/>
    <a:srgbClr val="99CA6C"/>
    <a:srgbClr val="006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8120" autoAdjust="0"/>
  </p:normalViewPr>
  <p:slideViewPr>
    <p:cSldViewPr snapToGrid="0">
      <p:cViewPr>
        <p:scale>
          <a:sx n="100" d="100"/>
          <a:sy n="100" d="100"/>
        </p:scale>
        <p:origin x="-2370" y="-89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CD3C4-6B98-4A67-815F-F0B5C4B3F82D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C8234-9F36-4217-8CB7-C38B880284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316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80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97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32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41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037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99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76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25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7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813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09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80A6C559-DA15-4C3F-8A8E-5BE44F54E11B}"/>
              </a:ext>
            </a:extLst>
          </p:cNvPr>
          <p:cNvSpPr txBox="1"/>
          <p:nvPr/>
        </p:nvSpPr>
        <p:spPr>
          <a:xfrm>
            <a:off x="523875" y="1692327"/>
            <a:ext cx="7981949" cy="140229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3600" b="1" spc="100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第十九、二十</a:t>
            </a:r>
            <a:r>
              <a:rPr lang="zh-CN" altLang="en-US" sz="3600" b="1" spc="100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章</a:t>
            </a:r>
            <a:endParaRPr lang="en-US" altLang="zh-CN" sz="3600" b="1" spc="100" dirty="0" smtClean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20000"/>
              </a:lnSpc>
            </a:pP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电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磁波与信息时代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、能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源与能量守恒</a:t>
            </a:r>
          </a:p>
        </p:txBody>
      </p:sp>
      <p:sp>
        <p:nvSpPr>
          <p:cNvPr id="4" name="文本框 5">
            <a:extLst>
              <a:ext uri="{FF2B5EF4-FFF2-40B4-BE49-F238E27FC236}">
                <a16:creationId xmlns="" xmlns:a16="http://schemas.microsoft.com/office/drawing/2014/main" id="{AC661369-7F35-4FB2-A688-71209A56C55B}"/>
              </a:ext>
            </a:extLst>
          </p:cNvPr>
          <p:cNvSpPr txBox="1"/>
          <p:nvPr/>
        </p:nvSpPr>
        <p:spPr>
          <a:xfrm>
            <a:off x="6629518" y="341967"/>
            <a:ext cx="2146742" cy="338554"/>
          </a:xfrm>
          <a:prstGeom prst="rect">
            <a:avLst/>
          </a:prstGeom>
          <a:noFill/>
          <a:effectLst>
            <a:outerShdw sx="1000" sy="1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pPr algn="r"/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第一篇</a:t>
            </a:r>
            <a:r>
              <a:rPr lang="zh-CN" altLang="en-US" sz="1600" spc="100" dirty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考点过关篇</a:t>
            </a:r>
            <a:endParaRPr lang="zh-CN" altLang="en-US" sz="1600" spc="100" dirty="0">
              <a:solidFill>
                <a:schemeClr val="tx1">
                  <a:alpha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574358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7915365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如图</a:t>
            </a:r>
            <a:r>
              <a:rPr lang="en-US" dirty="0" smtClean="0"/>
              <a:t>19-1</a:t>
            </a:r>
            <a:r>
              <a:rPr lang="zh-CN" altLang="en-US" dirty="0" smtClean="0"/>
              <a:t>所示，当导线跟电池断续接触时，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在接通和断开的瞬间，电路中的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就迅速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发生变化，于是便产生了向四周传播的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dirty="0" smtClean="0"/>
              <a:t>由图</a:t>
            </a:r>
            <a:r>
              <a:rPr lang="en-US" dirty="0" smtClean="0"/>
              <a:t>19-2</a:t>
            </a:r>
            <a:r>
              <a:rPr lang="zh-CN" altLang="en-US" dirty="0" smtClean="0"/>
              <a:t>可知，可见光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（选填“是”或“不是”）一种电磁波，它在真空中的传播速度是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m/s</a:t>
            </a:r>
            <a:r>
              <a:rPr lang="zh-CN" altLang="en-US" dirty="0" smtClean="0"/>
              <a:t>；不同频率的电磁波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（选填“波长”或“波速”）是不同的。</a:t>
            </a:r>
            <a:r>
              <a:rPr lang="en-US" dirty="0" smtClean="0"/>
              <a:t>  </a:t>
            </a:r>
            <a:endParaRPr lang="zh-CN" altLang="en-US" dirty="0" smtClean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160187" y="1083270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电流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考点四　课本重要图片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086297" y="1517027"/>
            <a:ext cx="758541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19-1</a:t>
            </a:r>
            <a:endParaRPr lang="zh-CN" altLang="en-US" sz="1400" dirty="0" smtClean="0"/>
          </a:p>
        </p:txBody>
      </p:sp>
      <p:sp>
        <p:nvSpPr>
          <p:cNvPr id="17" name="矩形 16"/>
          <p:cNvSpPr/>
          <p:nvPr/>
        </p:nvSpPr>
        <p:spPr>
          <a:xfrm>
            <a:off x="2879634" y="4003332"/>
            <a:ext cx="758541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19-2</a:t>
            </a:r>
            <a:endParaRPr lang="zh-CN" altLang="en-US" sz="1400" dirty="0"/>
          </a:p>
        </p:txBody>
      </p:sp>
      <p:pic>
        <p:nvPicPr>
          <p:cNvPr id="18" name="g686.jpg" descr="id:214750424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70569" y="672373"/>
            <a:ext cx="2223398" cy="1117822"/>
          </a:xfrm>
          <a:prstGeom prst="rect">
            <a:avLst/>
          </a:prstGeom>
        </p:spPr>
      </p:pic>
      <p:pic>
        <p:nvPicPr>
          <p:cNvPr id="19" name="G687.EPS" descr="id:2147504256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06346" y="2920965"/>
            <a:ext cx="4640934" cy="1630013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4785060" y="1598808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电磁波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801139" y="239509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波长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523424" y="1977181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是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222132" y="2397594"/>
            <a:ext cx="883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ea"/>
              </a:rPr>
              <a:t>3×10</a:t>
            </a:r>
            <a:r>
              <a:rPr lang="en-US" b="1" baseline="30000" dirty="0" smtClean="0">
                <a:solidFill>
                  <a:srgbClr val="C00000"/>
                </a:solidFill>
                <a:latin typeface="+mn-ea"/>
              </a:rPr>
              <a:t>8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4" grpId="0"/>
      <p:bldP spid="15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69837" y="250464"/>
            <a:ext cx="4364872" cy="464318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dirty="0" smtClean="0"/>
              <a:t>如图</a:t>
            </a:r>
            <a:r>
              <a:rPr lang="en-US" dirty="0" smtClean="0"/>
              <a:t>19-3</a:t>
            </a:r>
            <a:r>
              <a:rPr lang="zh-CN" altLang="en-US" dirty="0" smtClean="0"/>
              <a:t>所示，当光信号从光纤的一端进入线芯后，在线芯与包层的交界面上反复发生</a:t>
            </a:r>
            <a:r>
              <a:rPr lang="zh-CN" altLang="en-US" u="sng" dirty="0" smtClean="0"/>
              <a:t>　           </a:t>
            </a:r>
            <a:r>
              <a:rPr lang="zh-CN" altLang="en-US" dirty="0" smtClean="0"/>
              <a:t>，</a:t>
            </a:r>
            <a:r>
              <a:rPr lang="en-US" dirty="0" smtClean="0"/>
              <a:t> </a:t>
            </a:r>
            <a:r>
              <a:rPr lang="zh-CN" altLang="en-US" dirty="0" smtClean="0"/>
              <a:t>于是光信号便在线芯中迅速向前传播。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dirty="0" smtClean="0"/>
              <a:t>如图</a:t>
            </a:r>
            <a:r>
              <a:rPr lang="en-US" dirty="0" smtClean="0"/>
              <a:t>19-4</a:t>
            </a:r>
            <a:r>
              <a:rPr lang="zh-CN" altLang="en-US" dirty="0" smtClean="0"/>
              <a:t>所示，直接利用太阳能的方式有：</a:t>
            </a:r>
            <a:r>
              <a:rPr lang="en-US" dirty="0" smtClean="0"/>
              <a:t>①</a:t>
            </a:r>
            <a:r>
              <a:rPr lang="zh-CN" altLang="en-US" dirty="0" smtClean="0"/>
              <a:t>直接将太阳能转化为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能，如太阳能热水器。</a:t>
            </a:r>
            <a:r>
              <a:rPr lang="en-US" dirty="0" smtClean="0"/>
              <a:t>②</a:t>
            </a:r>
            <a:r>
              <a:rPr lang="zh-CN" altLang="en-US" dirty="0" smtClean="0"/>
              <a:t>直接将太阳能转化为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</a:t>
            </a:r>
            <a:r>
              <a:rPr lang="zh-CN" altLang="en-US" dirty="0" smtClean="0"/>
              <a:t>能，如太阳能电池。</a:t>
            </a:r>
            <a:r>
              <a:rPr lang="en-US" dirty="0" smtClean="0"/>
              <a:t>③</a:t>
            </a:r>
            <a:r>
              <a:rPr lang="zh-CN" altLang="en-US" dirty="0" smtClean="0"/>
              <a:t>直接将太阳能转化为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能，如用太阳能制氢，驱动小汽车等。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545033" y="1039510"/>
            <a:ext cx="1008981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全反射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919801" y="2657319"/>
            <a:ext cx="540086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088820" y="3498035"/>
            <a:ext cx="404646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055541" y="3914251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化学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899740" y="1333097"/>
            <a:ext cx="758541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19-3</a:t>
            </a:r>
            <a:endParaRPr lang="zh-CN" altLang="en-US" sz="1400" dirty="0" smtClean="0"/>
          </a:p>
        </p:txBody>
      </p:sp>
      <p:sp>
        <p:nvSpPr>
          <p:cNvPr id="21" name="矩形 20"/>
          <p:cNvSpPr/>
          <p:nvPr/>
        </p:nvSpPr>
        <p:spPr>
          <a:xfrm>
            <a:off x="6978871" y="4058712"/>
            <a:ext cx="758541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19-4</a:t>
            </a:r>
            <a:endParaRPr lang="zh-CN" altLang="en-US" sz="1400" dirty="0"/>
          </a:p>
        </p:txBody>
      </p:sp>
      <p:pic>
        <p:nvPicPr>
          <p:cNvPr id="19" name="G688.EPS" descr="id:214750426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54142" y="531477"/>
            <a:ext cx="2855823" cy="681861"/>
          </a:xfrm>
          <a:prstGeom prst="rect">
            <a:avLst/>
          </a:prstGeom>
        </p:spPr>
      </p:pic>
      <p:pic>
        <p:nvPicPr>
          <p:cNvPr id="22" name="G689.EPS" descr="id:2147504270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29964" y="2601187"/>
            <a:ext cx="3491256" cy="8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突破一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正确认识电磁波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17926" y="764999"/>
            <a:ext cx="7934143" cy="21501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　  要正确认识电磁波，需要掌握以下几点：</a:t>
            </a:r>
            <a:r>
              <a:rPr lang="en-US" dirty="0" smtClean="0"/>
              <a:t>①</a:t>
            </a:r>
            <a:r>
              <a:rPr lang="zh-CN" altLang="en-US" dirty="0" smtClean="0"/>
              <a:t>电磁波的传播速度与介质有关，与电磁波的频率无关，不同频率的电磁波在同种介质中的传播速度相同；电磁波在真空中的传播速度是</a:t>
            </a:r>
            <a:r>
              <a:rPr lang="en-US" dirty="0" smtClean="0"/>
              <a:t>3×10</a:t>
            </a:r>
            <a:r>
              <a:rPr lang="en-US" baseline="30000" dirty="0" smtClean="0"/>
              <a:t>8</a:t>
            </a:r>
            <a:r>
              <a:rPr lang="en-US" dirty="0" smtClean="0"/>
              <a:t> m/s</a:t>
            </a:r>
            <a:r>
              <a:rPr lang="zh-CN" altLang="en-US" dirty="0" smtClean="0"/>
              <a:t>。</a:t>
            </a:r>
            <a:r>
              <a:rPr lang="en-US" dirty="0" smtClean="0"/>
              <a:t>②</a:t>
            </a:r>
            <a:r>
              <a:rPr lang="zh-CN" altLang="en-US" dirty="0" smtClean="0"/>
              <a:t>光是一种电磁波。</a:t>
            </a:r>
            <a:r>
              <a:rPr lang="en-US" dirty="0" smtClean="0"/>
              <a:t>③</a:t>
            </a:r>
            <a:r>
              <a:rPr lang="zh-CN" altLang="en-US" dirty="0" smtClean="0"/>
              <a:t>波速、波长与频率间的关系是：</a:t>
            </a:r>
            <a:r>
              <a:rPr lang="en-US" dirty="0" smtClean="0"/>
              <a:t>c=</a:t>
            </a:r>
            <a:r>
              <a:rPr lang="en-US" dirty="0" err="1" smtClean="0"/>
              <a:t>λf</a:t>
            </a:r>
            <a:r>
              <a:rPr lang="zh-CN" altLang="en-US" dirty="0" smtClean="0"/>
              <a:t>，即波速一定，波长和频率成反比。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31273" y="346365"/>
            <a:ext cx="7917872" cy="215019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例１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巴中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下列关于电磁波和信息技术的说法中正确的是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A.5G</a:t>
            </a:r>
            <a:r>
              <a:rPr lang="zh-CN" altLang="en-US" dirty="0" smtClean="0"/>
              <a:t>技术不是利用电磁波进行信息传输的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“北斗”卫星导航系统是通过电磁波进行定位服务的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电磁波只能传递信息不能传递能量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不同频率的电磁波在真空中传播速度不相同</a:t>
            </a:r>
            <a:endParaRPr lang="zh-CN" altLang="en-US" dirty="0"/>
          </a:p>
        </p:txBody>
      </p:sp>
      <p:sp>
        <p:nvSpPr>
          <p:cNvPr id="3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8084255" y="361355"/>
            <a:ext cx="526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  <a:latin typeface="+mn-ea"/>
              </a:rPr>
              <a:t>B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突破二　能源的分类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9" y="729830"/>
            <a:ext cx="7991966" cy="25656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）化石能源：由动植物经过漫长的地质年代形成的能源。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）一次能源：可以从自然界直接获取的能源。如：风能、太阳能、地热能、核能。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）二次能源：通过一次能源的消耗才得到的能源。如：电能。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）生物质能：由生命物质提供的能量。如：食物中的化学能。</a:t>
            </a: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9" y="613718"/>
            <a:ext cx="7991966" cy="17346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5</a:t>
            </a:r>
            <a:r>
              <a:rPr lang="zh-CN" altLang="en-US" dirty="0" smtClean="0"/>
              <a:t>）不可再生能源：不可能在短期内从自然界得到补充的能源。如：化石能源、核能。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6</a:t>
            </a:r>
            <a:r>
              <a:rPr lang="zh-CN" altLang="en-US" dirty="0" smtClean="0"/>
              <a:t>）可再生能源：可以在自然界里源源不断地得到补充的能源。如：水能、风能、太阳能、生物质能。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31273" y="346365"/>
            <a:ext cx="7917872" cy="298119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b="1" dirty="0" smtClean="0">
                <a:solidFill>
                  <a:srgbClr val="409E8A"/>
                </a:solidFill>
              </a:rPr>
              <a:t>2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齐齐哈尔</a:t>
            </a:r>
            <a:r>
              <a:rPr lang="en-US" altLang="zh-CN" dirty="0" smtClean="0">
                <a:solidFill>
                  <a:srgbClr val="409E8A"/>
                </a:solidFill>
              </a:rPr>
              <a:t>】“</a:t>
            </a:r>
            <a:r>
              <a:rPr lang="zh-CN" altLang="en-US" dirty="0" smtClean="0"/>
              <a:t>北国好风光，尽在黑龙江”，建设人与自然和谐共存的美丽家园，打响蓝天保卫战，能源问题已成焦点，全球能源将发生巨大变革。下列关于能源问题的说法中正确的是（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天然气燃烧产生的二氧化碳，不会加剧地球温室效应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煤是不可再生的化石能源，它在能源领域中的重要性有所降低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地下石油资源取之不尽、用之不竭，可无限开采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核电站可完全替代火电站，因为核能是可再生能源</a:t>
            </a:r>
            <a:endParaRPr lang="zh-CN" altLang="en-US" dirty="0"/>
          </a:p>
        </p:txBody>
      </p:sp>
      <p:sp>
        <p:nvSpPr>
          <p:cNvPr id="3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274992" y="1182163"/>
            <a:ext cx="43212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09887" y="248054"/>
            <a:ext cx="8152759" cy="210127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关于电磁波，下列说法正确的是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电磁波只能传递信息不能传递能量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光纤通信没有应用电磁波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电磁波能在真空中传播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声波和可见光都属于电磁波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694119" y="281591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674715" y="327185"/>
            <a:ext cx="8004828" cy="281960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700" b="1" dirty="0" smtClean="0"/>
              <a:t>2. </a:t>
            </a:r>
            <a:r>
              <a:rPr lang="en-US" altLang="zh-CN" sz="1700" dirty="0" smtClean="0">
                <a:solidFill>
                  <a:srgbClr val="409E8A"/>
                </a:solidFill>
              </a:rPr>
              <a:t>【</a:t>
            </a:r>
            <a:r>
              <a:rPr lang="en-US" sz="1700" dirty="0" smtClean="0">
                <a:solidFill>
                  <a:srgbClr val="409E8A"/>
                </a:solidFill>
              </a:rPr>
              <a:t>2019</a:t>
            </a:r>
            <a:r>
              <a:rPr lang="en-US" altLang="zh-CN" sz="1700" dirty="0" smtClean="0">
                <a:solidFill>
                  <a:srgbClr val="409E8A"/>
                </a:solidFill>
              </a:rPr>
              <a:t>·</a:t>
            </a:r>
            <a:r>
              <a:rPr lang="zh-CN" altLang="en-US" sz="1700" dirty="0" smtClean="0">
                <a:solidFill>
                  <a:srgbClr val="409E8A"/>
                </a:solidFill>
              </a:rPr>
              <a:t>贵港</a:t>
            </a:r>
            <a:r>
              <a:rPr lang="en-US" altLang="zh-CN" sz="1700" dirty="0" smtClean="0">
                <a:solidFill>
                  <a:srgbClr val="409E8A"/>
                </a:solidFill>
              </a:rPr>
              <a:t>】</a:t>
            </a:r>
            <a:r>
              <a:rPr lang="zh-CN" altLang="en-US" sz="1700" dirty="0" smtClean="0"/>
              <a:t>中国高铁、移动支付、共享单车、“鲲龙”</a:t>
            </a:r>
            <a:r>
              <a:rPr lang="en-US" sz="1700" dirty="0" smtClean="0"/>
              <a:t>AG600</a:t>
            </a:r>
            <a:r>
              <a:rPr lang="zh-CN" altLang="en-US" sz="1700" dirty="0" smtClean="0"/>
              <a:t>水陆两栖飞机</a:t>
            </a:r>
            <a:r>
              <a:rPr lang="en-US" altLang="zh-CN" sz="1700" dirty="0" smtClean="0"/>
              <a:t>……</a:t>
            </a:r>
            <a:r>
              <a:rPr lang="zh-CN" altLang="en-US" sz="1700" dirty="0" smtClean="0"/>
              <a:t>当今中国，科技进步使生活更精彩。下列说法正确的是（　　）</a:t>
            </a:r>
          </a:p>
          <a:p>
            <a:pPr algn="just">
              <a:lnSpc>
                <a:spcPct val="150000"/>
              </a:lnSpc>
            </a:pPr>
            <a:r>
              <a:rPr lang="en-US" sz="1700" dirty="0" smtClean="0"/>
              <a:t>A.</a:t>
            </a:r>
            <a:r>
              <a:rPr lang="zh-CN" altLang="en-US" sz="1700" dirty="0" smtClean="0"/>
              <a:t>“复兴号”高速列车因为速度很大所以惯性很大</a:t>
            </a:r>
          </a:p>
          <a:p>
            <a:pPr algn="just">
              <a:lnSpc>
                <a:spcPct val="150000"/>
              </a:lnSpc>
            </a:pPr>
            <a:r>
              <a:rPr lang="en-US" sz="1700" dirty="0" smtClean="0"/>
              <a:t>B.</a:t>
            </a:r>
            <a:r>
              <a:rPr lang="zh-CN" altLang="en-US" sz="1700" dirty="0" smtClean="0"/>
              <a:t>“鲲龙”</a:t>
            </a:r>
            <a:r>
              <a:rPr lang="en-US" sz="1700" dirty="0" smtClean="0"/>
              <a:t>AG600</a:t>
            </a:r>
            <a:r>
              <a:rPr lang="zh-CN" altLang="en-US" sz="1700" dirty="0" smtClean="0"/>
              <a:t>水陆两栖飞机在高空所受的大气压强，比水面附近的大气压强大</a:t>
            </a:r>
          </a:p>
          <a:p>
            <a:pPr algn="just">
              <a:lnSpc>
                <a:spcPct val="150000"/>
              </a:lnSpc>
            </a:pPr>
            <a:r>
              <a:rPr lang="en-US" sz="1700" dirty="0" smtClean="0"/>
              <a:t>C.</a:t>
            </a:r>
            <a:r>
              <a:rPr lang="zh-CN" altLang="en-US" sz="1700" dirty="0" smtClean="0"/>
              <a:t>使用共享单车时，用手机扫描二维码开锁，二维码位于手机摄像头的一倍焦距以内</a:t>
            </a:r>
          </a:p>
          <a:p>
            <a:pPr algn="just">
              <a:lnSpc>
                <a:spcPct val="150000"/>
              </a:lnSpc>
            </a:pPr>
            <a:r>
              <a:rPr lang="en-US" sz="1700" dirty="0" smtClean="0"/>
              <a:t>D.</a:t>
            </a:r>
            <a:r>
              <a:rPr lang="zh-CN" altLang="en-US" sz="1700" dirty="0" smtClean="0"/>
              <a:t>用手机进行移动支付时，是利用电磁波传递信息的</a:t>
            </a:r>
            <a:endParaRPr lang="zh-CN" altLang="en-US" sz="1700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762962" y="740229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932406" y="302500"/>
            <a:ext cx="7645540" cy="21794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物体的惯性只跟质量有关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质量越大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惯性越大</a:t>
            </a:r>
            <a:r>
              <a:rPr lang="en-US" dirty="0" smtClean="0">
                <a:solidFill>
                  <a:srgbClr val="C00000"/>
                </a:solidFill>
              </a:rPr>
              <a:t>,“</a:t>
            </a:r>
            <a:r>
              <a:rPr lang="zh-CN" altLang="en-US" dirty="0" smtClean="0">
                <a:solidFill>
                  <a:srgbClr val="C00000"/>
                </a:solidFill>
              </a:rPr>
              <a:t>复兴号</a:t>
            </a:r>
            <a:r>
              <a:rPr lang="en-US" dirty="0" smtClean="0">
                <a:solidFill>
                  <a:srgbClr val="C00000"/>
                </a:solidFill>
              </a:rPr>
              <a:t>”</a:t>
            </a:r>
            <a:r>
              <a:rPr lang="zh-CN" altLang="en-US" dirty="0" smtClean="0">
                <a:solidFill>
                  <a:srgbClr val="C00000"/>
                </a:solidFill>
              </a:rPr>
              <a:t>高速列车质量不变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其惯性不变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 A</a:t>
            </a:r>
            <a:r>
              <a:rPr lang="zh-CN" altLang="en-US" dirty="0" smtClean="0">
                <a:solidFill>
                  <a:srgbClr val="C00000"/>
                </a:solidFill>
              </a:rPr>
              <a:t>错误；大气压强随高度增加而减小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错误；用手机扫描二维码的实质是照相机的应用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而照相机的成像原理是物距大于二倍焦距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所以二维码应位于手机摄像头二倍焦距之外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zh-CN" altLang="en-US" dirty="0" smtClean="0">
                <a:solidFill>
                  <a:srgbClr val="C00000"/>
                </a:solidFill>
              </a:rPr>
              <a:t>错误；用手机进行移动支付时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利用电磁波来传递信息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zh-CN" altLang="en-US" dirty="0" smtClean="0">
                <a:solidFill>
                  <a:srgbClr val="C00000"/>
                </a:solidFill>
              </a:rPr>
              <a:t>正确。</a:t>
            </a: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44415" y="224415"/>
          <a:ext cx="7916007" cy="4663440"/>
        </p:xfrm>
        <a:graphic>
          <a:graphicData uri="http://schemas.openxmlformats.org/drawingml/2006/table">
            <a:tbl>
              <a:tblPr/>
              <a:tblGrid>
                <a:gridCol w="1093177"/>
                <a:gridCol w="4356503"/>
                <a:gridCol w="2466327"/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b="1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【柳州考情分析】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知识内容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考试要求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考情分析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电磁波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与</a:t>
                      </a:r>
                      <a:endParaRPr lang="en-US" altLang="zh-CN" sz="1700" kern="1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信息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时代、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能源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与</a:t>
                      </a:r>
                      <a:endParaRPr lang="en-US" altLang="zh-CN" sz="1700" kern="1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能量守恒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知道电磁波，知道光是电磁波；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知道电磁波在真空中的传播速度，了解广播电台的发射频率和波长；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知道波长、频率和波速；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了解电磁波的应用及其对人类生活和社会发展的影响；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结合实例，说出能源与人类生存和社会发展的关系；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列举常见的不可再生能源和可再生能源；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19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年：能源的使用与保护环境；（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　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18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年：太阳能电池的能量转化；（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17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年：电能对环境污染小；（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17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年：北斗定位系统利用电磁波传递信息；（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）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89017" y="292016"/>
            <a:ext cx="7862614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3.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铜仁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以下各种形式的能源中，属于二次能源的是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水能</a:t>
            </a:r>
            <a:r>
              <a:rPr lang="en-US" dirty="0" smtClean="0"/>
              <a:t>	B.</a:t>
            </a:r>
            <a:r>
              <a:rPr lang="zh-CN" altLang="en-US" dirty="0" smtClean="0"/>
              <a:t>风能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太阳能</a:t>
            </a:r>
            <a:r>
              <a:rPr lang="en-US" dirty="0" smtClean="0"/>
              <a:t>	D.</a:t>
            </a:r>
            <a:r>
              <a:rPr lang="zh-CN" altLang="en-US" dirty="0" smtClean="0"/>
              <a:t>电能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en-US" dirty="0" smtClean="0"/>
              <a:t>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 </a:t>
            </a:r>
            <a:r>
              <a:rPr lang="zh-CN" altLang="en-US" dirty="0" smtClean="0">
                <a:solidFill>
                  <a:srgbClr val="409E8A"/>
                </a:solidFill>
              </a:rPr>
              <a:t>成都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关于原子、原子核、核能和能源，下列说法正确的是（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原子由原子核和质子组成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原子核由质子和中子组成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太阳的惊人能量来自内部的核裂变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石油、风能、可燃冰属于可再生能源</a:t>
            </a:r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512306" y="337378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54318" y="2008712"/>
            <a:ext cx="341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B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18678" y="292016"/>
            <a:ext cx="5797735" cy="468935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5.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鄂州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科技引领生活，</a:t>
            </a:r>
            <a:r>
              <a:rPr lang="en-US" dirty="0" smtClean="0"/>
              <a:t>5G</a:t>
            </a:r>
            <a:r>
              <a:rPr lang="zh-CN" altLang="en-US" dirty="0" smtClean="0"/>
              <a:t>时代已经来临。车辆利用</a:t>
            </a:r>
            <a:r>
              <a:rPr lang="en-US" dirty="0" smtClean="0"/>
              <a:t>5G</a:t>
            </a:r>
            <a:r>
              <a:rPr lang="zh-CN" altLang="en-US" dirty="0" smtClean="0"/>
              <a:t>通信网络可在一、两公里之外提前感知交通信号灯，为无人驾驶提供支持。如图</a:t>
            </a:r>
            <a:r>
              <a:rPr lang="en-US" dirty="0" smtClean="0"/>
              <a:t>19-5</a:t>
            </a:r>
            <a:r>
              <a:rPr lang="zh-CN" altLang="en-US" dirty="0" smtClean="0"/>
              <a:t>所示是用于路口的</a:t>
            </a:r>
            <a:r>
              <a:rPr lang="en-US" dirty="0" smtClean="0"/>
              <a:t>5G</a:t>
            </a:r>
            <a:r>
              <a:rPr lang="zh-CN" altLang="en-US" dirty="0" smtClean="0"/>
              <a:t>指示灯，则红、黄、绿三种颜色指示灯的连接方式及</a:t>
            </a:r>
            <a:r>
              <a:rPr lang="en-US" dirty="0" smtClean="0"/>
              <a:t>5G</a:t>
            </a:r>
            <a:r>
              <a:rPr lang="zh-CN" altLang="en-US" dirty="0" smtClean="0"/>
              <a:t>通信传递信息的形式分别是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sz="1400" dirty="0" smtClean="0"/>
              <a:t>                                                                          图</a:t>
            </a:r>
            <a:r>
              <a:rPr lang="en-US" sz="1400" dirty="0" smtClean="0"/>
              <a:t>19-5</a:t>
            </a:r>
            <a:endParaRPr lang="zh-CN" altLang="en-US" sz="1400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串联　超声波</a:t>
            </a:r>
            <a:r>
              <a:rPr lang="en-US" dirty="0" smtClean="0"/>
              <a:t>	B.</a:t>
            </a:r>
            <a:r>
              <a:rPr lang="zh-CN" altLang="en-US" dirty="0" smtClean="0"/>
              <a:t>串联　电磁波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并联　超声波</a:t>
            </a:r>
            <a:r>
              <a:rPr lang="en-US" dirty="0" smtClean="0"/>
              <a:t>	D.</a:t>
            </a:r>
            <a:r>
              <a:rPr lang="zh-CN" altLang="en-US" dirty="0" smtClean="0"/>
              <a:t>并联　电磁波</a:t>
            </a: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782447" y="1950411"/>
            <a:ext cx="80834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20wlzt648.jpg" descr="id:214750431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70012" y="2404669"/>
            <a:ext cx="1741930" cy="1536710"/>
          </a:xfrm>
          <a:prstGeom prst="rect">
            <a:avLst/>
          </a:prstGeom>
        </p:spPr>
      </p:pic>
      <p:sp>
        <p:nvSpPr>
          <p:cNvPr id="13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6632028" y="345725"/>
            <a:ext cx="2099917" cy="38121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根据生活经验可知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交通是指示灯中的三个灯不会同时亮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即工作时互不影响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则三个灯是并联的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</a:rPr>
              <a:t>、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错误；</a:t>
            </a:r>
            <a:r>
              <a:rPr lang="en-US" dirty="0" smtClean="0">
                <a:solidFill>
                  <a:srgbClr val="C00000"/>
                </a:solidFill>
              </a:rPr>
              <a:t>5G</a:t>
            </a:r>
            <a:r>
              <a:rPr lang="zh-CN" altLang="en-US" dirty="0" smtClean="0">
                <a:solidFill>
                  <a:srgbClr val="C00000"/>
                </a:solidFill>
              </a:rPr>
              <a:t>通信传递信息利用的是电磁波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zh-CN" altLang="en-US" dirty="0" smtClean="0">
                <a:solidFill>
                  <a:srgbClr val="C00000"/>
                </a:solidFill>
              </a:rPr>
              <a:t>错误</a:t>
            </a:r>
            <a:r>
              <a:rPr lang="en-US" dirty="0" smtClean="0">
                <a:solidFill>
                  <a:srgbClr val="C00000"/>
                </a:solidFill>
              </a:rPr>
              <a:t>,D</a:t>
            </a:r>
            <a:r>
              <a:rPr lang="zh-CN" altLang="en-US" dirty="0" smtClean="0">
                <a:solidFill>
                  <a:srgbClr val="C00000"/>
                </a:solidFill>
              </a:rPr>
              <a:t>正确。</a:t>
            </a: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7774992" cy="210127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6.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河南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下列关于信息与能源的说法中，正确的是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不同频率的电磁波在真空中的传播速度不同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光纤通信是利用光的反射传递信息的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当前运行的核电站是利用核聚变发电的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任何形式的能量都可以自发地相互转化</a:t>
            </a:r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146363" y="337882"/>
            <a:ext cx="662013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3914867" cy="376326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7.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黄石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能源科技的发展促进了人类文明的进步，下列有关能源的说法错误的是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目前的核电站是靠原子核的裂变进行发电的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能量转化是守恒的，所以能源是取之不尽、用之不竭的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风力发电机将风能转化为电能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水能、太阳能都是可再生能源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999222" y="1175070"/>
            <a:ext cx="40612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31">
            <a:extLst>
              <a:ext uri="{FF2B5EF4-FFF2-40B4-BE49-F238E27FC236}">
                <a16:creationId xmlns="" xmlns:a16="http://schemas.microsoft.com/office/drawing/2014/main" id="{B0D6B1F8-D14E-4B75-A040-E9496181774B}"/>
              </a:ext>
            </a:extLst>
          </p:cNvPr>
          <p:cNvSpPr txBox="1"/>
          <p:nvPr/>
        </p:nvSpPr>
        <p:spPr>
          <a:xfrm>
            <a:off x="5129048" y="320172"/>
            <a:ext cx="3574804" cy="42276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核电站发电利用的是原子核的裂变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zh-CN" altLang="en-US" dirty="0" smtClean="0">
                <a:solidFill>
                  <a:srgbClr val="C00000"/>
                </a:solidFill>
              </a:rPr>
              <a:t>正确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不符合题意。能量虽守恒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但能量的转化是有方向性的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可以利用的能源是有限的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不是取之不尽、用之不竭的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B</a:t>
            </a:r>
            <a:r>
              <a:rPr lang="zh-CN" altLang="en-US" dirty="0" smtClean="0">
                <a:solidFill>
                  <a:srgbClr val="C00000"/>
                </a:solidFill>
              </a:rPr>
              <a:t>错误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符合题意。风力发电机主要将风能转化为电能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zh-CN" altLang="en-US" dirty="0" smtClean="0">
                <a:solidFill>
                  <a:srgbClr val="C00000"/>
                </a:solidFill>
              </a:rPr>
              <a:t>正确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不符合题意。水能、太阳能可以从自然界源源不断地得到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属于可再生能源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zh-CN" altLang="en-US" dirty="0" smtClean="0">
                <a:solidFill>
                  <a:srgbClr val="C00000"/>
                </a:solidFill>
              </a:rPr>
              <a:t>正确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不符合题意。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38387" y="222081"/>
            <a:ext cx="8121834" cy="33966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8.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龙东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en-US" altLang="zh-CN" dirty="0" smtClean="0"/>
              <a:t>“</a:t>
            </a:r>
            <a:r>
              <a:rPr lang="en-US" dirty="0" smtClean="0"/>
              <a:t>Wi-Fi</a:t>
            </a:r>
            <a:r>
              <a:rPr lang="zh-CN" altLang="en-US" dirty="0" smtClean="0"/>
              <a:t>”是以无线方式互相连接的技术，无线路由器和电脑、手机之间是通过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传递信息的；电视遥控器前端的发光二极管可以发出不同的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，以实现对电视机的遥控。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9.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泸州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泸州新农村建设公共设施安装了大量的太阳能路灯。每当夜幕降临，太阳能路灯能同时亮起，这些路灯与控制它们的开关之间连接方式是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</a:t>
            </a:r>
            <a:r>
              <a:rPr lang="zh-CN" altLang="en-US" dirty="0" smtClean="0"/>
              <a:t>联的；太阳能是太阳内部</a:t>
            </a:r>
            <a:r>
              <a:rPr lang="zh-CN" altLang="en-US" u="sng" dirty="0" smtClean="0"/>
              <a:t>　</a:t>
            </a:r>
            <a:r>
              <a:rPr lang="en-US" u="sng" dirty="0" smtClean="0"/>
              <a:t> </a:t>
            </a:r>
            <a:r>
              <a:rPr lang="zh-CN" altLang="en-US" u="sng" dirty="0" smtClean="0"/>
              <a:t>        </a:t>
            </a:r>
            <a:r>
              <a:rPr lang="zh-CN" altLang="en-US" dirty="0" smtClean="0"/>
              <a:t>（选填“核聚变”或“核裂变”）反应产生的，它是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（选填“可再生”或“不可再生”）能源。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2399212" y="684408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电磁波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255986" y="1081936"/>
            <a:ext cx="10142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红外线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846446" y="2733926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串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046482" y="2722179"/>
            <a:ext cx="9459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</a:rPr>
              <a:t>核聚变</a:t>
            </a:r>
          </a:p>
        </p:txBody>
      </p:sp>
      <p:sp>
        <p:nvSpPr>
          <p:cNvPr id="14" name="矩形 13"/>
          <p:cNvSpPr/>
          <p:nvPr/>
        </p:nvSpPr>
        <p:spPr>
          <a:xfrm>
            <a:off x="2220535" y="3112297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可再生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307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44415" y="195387"/>
          <a:ext cx="7916007" cy="4663440"/>
        </p:xfrm>
        <a:graphic>
          <a:graphicData uri="http://schemas.openxmlformats.org/drawingml/2006/table">
            <a:tbl>
              <a:tblPr/>
              <a:tblGrid>
                <a:gridCol w="1093177"/>
                <a:gridCol w="4356503"/>
                <a:gridCol w="2466327"/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b="1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【柳州考情分析】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知识内容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考试要求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考情分析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电磁波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与</a:t>
                      </a:r>
                      <a:endParaRPr lang="en-US" altLang="zh-CN" sz="1700" kern="1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信息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时代、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能源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与</a:t>
                      </a:r>
                      <a:endParaRPr lang="en-US" altLang="zh-CN" sz="1700" kern="1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能量守恒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7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知道核能等新能源的特点和可能带来的问题；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8.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知道能量守恒定律，列举日常生活中能量守恒的实例；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9.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有用能量转化与守恒的观点分析问题的意识；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10.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从能量的转化和转移的角度认识效率；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11.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知道能量的转化和转移有一定的方向性；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12.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了解我国和世界的能源状况；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13.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对于能源的开发利用有可持续发展的意识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年：移动电话利用电磁波传递信息；（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年：风能可再生；（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15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年：电磁波能传递信息和能量；（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14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年：电磁波；（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14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年：环境保护；（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7928976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认识电磁波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）产生：变化的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在周围空间激起电磁波。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）传播：电磁波可以在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中传播，其速度与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相等。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）有关电磁波的三个概念：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①</a:t>
            </a:r>
            <a:r>
              <a:rPr lang="zh-CN" altLang="en-US" dirty="0" smtClean="0"/>
              <a:t>波速</a:t>
            </a:r>
            <a:r>
              <a:rPr lang="en-US" dirty="0" smtClean="0"/>
              <a:t>c</a:t>
            </a:r>
            <a:r>
              <a:rPr lang="zh-CN" altLang="en-US" dirty="0" smtClean="0"/>
              <a:t>：在真空中</a:t>
            </a:r>
            <a:r>
              <a:rPr lang="en-US" dirty="0" smtClean="0"/>
              <a:t>c=</a:t>
            </a:r>
            <a:r>
              <a:rPr lang="zh-CN" altLang="en-US" u="sng" dirty="0" smtClean="0"/>
              <a:t>　　　　　　</a:t>
            </a:r>
            <a:r>
              <a:rPr lang="en-US" dirty="0" smtClean="0"/>
              <a:t>m/s</a:t>
            </a:r>
            <a:r>
              <a:rPr lang="zh-CN" altLang="en-US" dirty="0" smtClean="0"/>
              <a:t>；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频率</a:t>
            </a:r>
            <a:r>
              <a:rPr lang="en-US" dirty="0" smtClean="0"/>
              <a:t>f</a:t>
            </a:r>
            <a:r>
              <a:rPr lang="zh-CN" altLang="en-US" dirty="0" smtClean="0"/>
              <a:t>：波源每秒钟振动的次数，单位是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（</a:t>
            </a:r>
            <a:r>
              <a:rPr lang="en-US" dirty="0" smtClean="0"/>
              <a:t>Hz</a:t>
            </a:r>
            <a:r>
              <a:rPr lang="zh-CN" altLang="en-US" dirty="0" smtClean="0"/>
              <a:t>）、千赫（</a:t>
            </a:r>
            <a:r>
              <a:rPr lang="en-US" dirty="0" smtClean="0"/>
              <a:t>kHz</a:t>
            </a:r>
            <a:r>
              <a:rPr lang="zh-CN" altLang="en-US" dirty="0" smtClean="0"/>
              <a:t>）和兆赫（</a:t>
            </a:r>
            <a:r>
              <a:rPr lang="en-US" dirty="0" smtClean="0"/>
              <a:t>MHz</a:t>
            </a:r>
            <a:r>
              <a:rPr lang="zh-CN" altLang="en-US" dirty="0" smtClean="0"/>
              <a:t>）；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③</a:t>
            </a:r>
            <a:r>
              <a:rPr lang="zh-CN" altLang="en-US" dirty="0" smtClean="0"/>
              <a:t>波长</a:t>
            </a:r>
            <a:r>
              <a:rPr lang="en-US" dirty="0" smtClean="0"/>
              <a:t>λ</a:t>
            </a:r>
            <a:r>
              <a:rPr lang="zh-CN" altLang="en-US" dirty="0" smtClean="0"/>
              <a:t>：波在一个周期内传播的距离，即两个相邻波峰（或波谷）之间的距离；</a:t>
            </a: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电磁波与信息时代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931477" y="1102472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电流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576619" y="1489590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真空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332244" y="1479079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光速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508196" y="2337345"/>
            <a:ext cx="91965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3×10</a:t>
            </a:r>
            <a:r>
              <a:rPr lang="en-US" altLang="zh-CN" b="1" baseline="30000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8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4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250396" y="2708790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赫兹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53849" y="338388"/>
            <a:ext cx="7928976" cy="298119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④</a:t>
            </a:r>
            <a:r>
              <a:rPr lang="zh-CN" altLang="en-US" dirty="0" smtClean="0"/>
              <a:t>三者关系：</a:t>
            </a:r>
            <a:r>
              <a:rPr lang="en-US" dirty="0" smtClean="0"/>
              <a:t>c=</a:t>
            </a:r>
            <a:r>
              <a:rPr lang="en-US" dirty="0" err="1" smtClean="0"/>
              <a:t>λf</a:t>
            </a:r>
            <a:r>
              <a:rPr lang="zh-CN" altLang="en-US" dirty="0" smtClean="0"/>
              <a:t>，即电磁波的波速一定，电磁波的频率越高，波长越短，反之，频率越低，波长越长；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⑤</a:t>
            </a:r>
            <a:r>
              <a:rPr lang="zh-CN" altLang="en-US" dirty="0" smtClean="0"/>
              <a:t>频率不同的电磁波的波速是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（选填“相同”或“不同”）的。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）电磁波可以传播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和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5</a:t>
            </a:r>
            <a:r>
              <a:rPr lang="zh-CN" altLang="en-US" dirty="0" smtClean="0"/>
              <a:t>）电磁波的应用：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①</a:t>
            </a:r>
            <a:r>
              <a:rPr lang="zh-CN" altLang="en-US" dirty="0" smtClean="0"/>
              <a:t>利用电磁波传递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，如微波炉等；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利用电磁波传递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，如手机、收音机、汽车导航等。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791608" y="1135821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相同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030081" y="1552652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信息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935887" y="1552652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能量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653863" y="2358365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能量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664851" y="2782363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信息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53849" y="338388"/>
            <a:ext cx="7928976" cy="298119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广播电视与通信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）广播电视：利用</a:t>
            </a:r>
            <a:r>
              <a:rPr lang="zh-CN" altLang="en-US" u="sng" dirty="0" smtClean="0"/>
              <a:t>　　   　</a:t>
            </a:r>
            <a:r>
              <a:rPr lang="zh-CN" altLang="en-US" dirty="0" smtClean="0"/>
              <a:t>传递声音和图像信息。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）卫星通信：通信卫星作为微波通信的中继站，用</a:t>
            </a:r>
            <a:r>
              <a:rPr lang="zh-CN" altLang="en-US" u="sng" dirty="0" smtClean="0"/>
              <a:t>　　</a:t>
            </a:r>
            <a:r>
              <a:rPr lang="zh-CN" altLang="en-US" dirty="0" smtClean="0"/>
              <a:t>颗同步卫星可以实现全球通信。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）光纤通信：利用激光通过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传递信号的一种通信方式。光纤传输光信号的原理是光的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，传输损耗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，距离长，通信质量高且保密性好。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034863" y="704898"/>
            <a:ext cx="801413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电磁波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374874" y="1134741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328767" y="1948042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光线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213913" y="2330839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反射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206350" y="2348936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7874602" cy="298119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一次能源和二次能源：</a:t>
            </a:r>
            <a:r>
              <a:rPr lang="zh-CN" altLang="en-US" dirty="0" smtClean="0"/>
              <a:t>自然界中存在的木柴、</a:t>
            </a:r>
            <a:r>
              <a:rPr lang="zh-CN" altLang="en-US" u="sng" dirty="0" smtClean="0"/>
              <a:t>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   　　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</a:t>
            </a:r>
            <a:r>
              <a:rPr lang="zh-CN" altLang="en-US" dirty="0" smtClean="0"/>
              <a:t>等可以直接使用的能源叫一次能源；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、汽油、酒精等从一次能源经过加工转换而来的能源叫二次能源。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可再生能源和不可再生能源：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等能源一旦被消耗，是不能再生的，这类能源属于不可再生能源；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、水能、风能、地热能、海洋能等能源可以在自然界中源源不断地得到，所以属于可再生能源。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727730" y="654849"/>
            <a:ext cx="527426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煤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436279" y="669364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石油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351988" y="657123"/>
            <a:ext cx="95118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天然气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955963" y="1073956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核能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295544" y="1089892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电能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</a:t>
            </a:r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能源及其分类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260534" y="1875300"/>
            <a:ext cx="527426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煤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172285" y="1897823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石油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138043" y="1871068"/>
            <a:ext cx="95118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天然气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414570" y="1899017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核能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192661" y="2305338"/>
            <a:ext cx="90030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太阳能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18" grpId="0"/>
      <p:bldP spid="19" grpId="0"/>
      <p:bldP spid="34" grpId="0"/>
      <p:bldP spid="35" grpId="0"/>
      <p:bldP spid="36" grpId="0"/>
      <p:bldP spid="3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13797" y="355972"/>
            <a:ext cx="7993872" cy="210127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dirty="0" smtClean="0"/>
              <a:t>面临日益逼近的能源危机，世界各国越来越重视开发和利用的新能源有：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、水能、风能、海洋能、地热能和氢能等能源。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b="1" dirty="0" smtClean="0"/>
              <a:t>核能获得的途径及利用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，利用：核电站和原子弹。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，利用：氢弹、太阳能（来自太阳内部的核聚变）。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477119" y="764119"/>
            <a:ext cx="1031924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太阳能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844245" y="757451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核能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445176" y="1550503"/>
            <a:ext cx="112985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核裂变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480288" y="1963751"/>
            <a:ext cx="8530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核聚变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8016730" cy="33966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能量是可以在两个物体之间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的；各种形式的能量在一定条件下还可以相互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能量守恒定律：</a:t>
            </a:r>
            <a:r>
              <a:rPr lang="zh-CN" altLang="en-US" dirty="0" smtClean="0"/>
              <a:t>能量在转移和转化的过程中，能的总量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dirty="0" smtClean="0"/>
              <a:t>能量在转移和转化的过程中具有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性。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dirty="0" smtClean="0"/>
              <a:t>人类在大量开发和使用能源时导致的环境污染有：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　</a:t>
            </a:r>
            <a:r>
              <a:rPr lang="en-US" altLang="zh-CN" u="sng" dirty="0" smtClean="0"/>
              <a:t>   </a:t>
            </a:r>
            <a:r>
              <a:rPr lang="zh-CN" altLang="en-US" u="sng" dirty="0" smtClean="0"/>
              <a:t>　</a:t>
            </a:r>
            <a:r>
              <a:rPr lang="zh-CN" altLang="en-US" dirty="0" smtClean="0"/>
              <a:t>、</a:t>
            </a:r>
            <a:r>
              <a:rPr lang="zh-CN" altLang="en-US" u="sng" dirty="0" smtClean="0"/>
              <a:t>　　　   　</a:t>
            </a:r>
            <a:r>
              <a:rPr lang="zh-CN" altLang="en-US" dirty="0" smtClean="0"/>
              <a:t>等。因此，我们应该提高可持续发展的意识，在开发利用能源的同时重视环境保护，让天更蓝、水更清、地更绿。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992021" y="652345"/>
            <a:ext cx="706103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转移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529947" y="1093782"/>
            <a:ext cx="71876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转化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647797" y="1445400"/>
            <a:ext cx="127700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保持不变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358540" y="1889634"/>
            <a:ext cx="64588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方向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考点三　能的转化和能量守恒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376854" y="2774731"/>
            <a:ext cx="42041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温室效应　          　</a:t>
            </a:r>
            <a:endParaRPr kumimoji="0" lang="zh-CN" altLang="en-US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232834" y="274994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酸雨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4438917" y="2764455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铅尘增加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28" grpId="0"/>
      <p:bldP spid="14337" grpId="0"/>
      <p:bldP spid="14" grpId="0"/>
      <p:bldP spid="16" grpId="0"/>
    </p:bldLst>
  </p:timing>
</p:sld>
</file>

<file path=ppt/theme/theme1.xml><?xml version="1.0" encoding="utf-8"?>
<a:theme xmlns:a="http://schemas.openxmlformats.org/drawingml/2006/main" name="1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36000" tIns="36000" rIns="36000" bIns="36000" rtlCol="0">
        <a:spAutoFit/>
      </a:bodyPr>
      <a:lstStyle>
        <a:defPPr algn="l">
          <a:lnSpc>
            <a:spcPct val="150000"/>
          </a:lnSpc>
          <a:defRPr sz="1400" dirty="0" smtClean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2709</TotalTime>
  <Words>2257</Words>
  <Application>Microsoft Office PowerPoint</Application>
  <PresentationFormat>全屏显示(16:9)</PresentationFormat>
  <Paragraphs>271</Paragraphs>
  <Slides>24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/>
  <cp:keywords/>
  <dc:description/>
  <cp:lastModifiedBy>User</cp:lastModifiedBy>
  <cp:revision>1</cp:revision>
  <dcterms:created xsi:type="dcterms:W3CDTF">2018-08-24T06:22:56Z</dcterms:created>
  <dcterms:modified xsi:type="dcterms:W3CDTF">2020-04-08T09:04:54Z</dcterms:modified>
  <cp:category/>
</cp:coreProperties>
</file>