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4" r:id="rId3"/>
    <p:sldId id="265" r:id="rId4"/>
    <p:sldId id="258" r:id="rId5"/>
    <p:sldId id="266" r:id="rId6"/>
    <p:sldId id="259" r:id="rId7"/>
    <p:sldId id="260" r:id="rId8"/>
    <p:sldId id="261" r:id="rId9"/>
    <p:sldId id="267" r:id="rId10"/>
    <p:sldId id="262" r:id="rId11"/>
    <p:sldId id="263" r:id="rId12"/>
    <p:sldId id="268" r:id="rId13"/>
    <p:sldId id="269" r:id="rId14"/>
    <p:sldId id="270" r:id="rId15"/>
    <p:sldId id="273" r:id="rId16"/>
    <p:sldId id="274" r:id="rId17"/>
    <p:sldId id="275" r:id="rId18"/>
    <p:sldId id="281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35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0B0AB-7F7D-4303-A66A-988F7D314AAE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23F72-C10E-447D-A14F-400F71236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169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fld id="{859A8A02-F3C6-4EC5-98AE-0C9BEDCC9D02}" type="slidenum">
              <a:rPr kumimoji="0" lang="en-US" altLang="zh-CN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eaLnBrk="1" hangingPunct="1"/>
              <a:t>3</a:t>
            </a:fld>
            <a:endParaRPr kumimoji="0" lang="en-US" altLang="zh-CN" sz="12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r>
              <a:rPr lang="en-US" altLang="zh-CN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058194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8626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60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812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741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3885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6900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62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8924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1659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1213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368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EB902-6DED-4106-BB0B-67A7631D295F}" type="datetimeFigureOut">
              <a:rPr lang="zh-CN" altLang="en-US" smtClean="0"/>
              <a:pPr/>
              <a:t>2018/11/10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ADFB0-39B8-4EB6-B2E4-C67D9E641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089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hi.baidu.com/&#26080;&#20048;&#21319;&#24179;/album/item/aa14d32d920f7e15349bf7f1.html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4969" y="1674622"/>
            <a:ext cx="104584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4-4 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光的折射</a:t>
            </a:r>
            <a:endParaRPr lang="en-US" altLang="zh-CN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8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5593830" y="535821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在折射现象中，折射光路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875466" y="3129784"/>
            <a:ext cx="2785241" cy="1543332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268086" y="1758184"/>
            <a:ext cx="4157" cy="1371600"/>
            <a:chOff x="3501478" y="1961868"/>
            <a:chExt cx="4157" cy="1371600"/>
          </a:xfrm>
        </p:grpSpPr>
        <p:sp>
          <p:nvSpPr>
            <p:cNvPr id="30" name="Line 46"/>
            <p:cNvSpPr>
              <a:spLocks noChangeShapeType="1"/>
            </p:cNvSpPr>
            <p:nvPr/>
          </p:nvSpPr>
          <p:spPr bwMode="auto">
            <a:xfrm>
              <a:off x="3505635" y="1961868"/>
              <a:ext cx="0" cy="1371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>
              <a:off x="3501478" y="2438400"/>
              <a:ext cx="4157" cy="5902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5" name="Line 36"/>
          <p:cNvSpPr>
            <a:spLocks noChangeShapeType="1"/>
          </p:cNvSpPr>
          <p:nvPr/>
        </p:nvSpPr>
        <p:spPr bwMode="auto">
          <a:xfrm>
            <a:off x="2265467" y="1834384"/>
            <a:ext cx="0" cy="259080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2" name="Text Box 63"/>
          <p:cNvSpPr txBox="1">
            <a:spLocks noChangeArrowheads="1"/>
          </p:cNvSpPr>
          <p:nvPr/>
        </p:nvSpPr>
        <p:spPr bwMode="auto">
          <a:xfrm>
            <a:off x="684966" y="4947753"/>
            <a:ext cx="24397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0000FF"/>
                </a:solidFill>
              </a:rPr>
              <a:t>折射角</a:t>
            </a:r>
            <a:r>
              <a:rPr lang="en-US" altLang="zh-CN" sz="2800" dirty="0" smtClean="0">
                <a:solidFill>
                  <a:srgbClr val="0000FF"/>
                </a:solidFill>
              </a:rPr>
              <a:t>_____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33" name="Text Box 64"/>
          <p:cNvSpPr txBox="1">
            <a:spLocks noChangeArrowheads="1"/>
          </p:cNvSpPr>
          <p:nvPr/>
        </p:nvSpPr>
        <p:spPr bwMode="auto">
          <a:xfrm>
            <a:off x="2722660" y="5013493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</a:rPr>
              <a:t>入射角</a:t>
            </a:r>
          </a:p>
        </p:txBody>
      </p:sp>
      <p:sp>
        <p:nvSpPr>
          <p:cNvPr id="34" name="Text Box 67"/>
          <p:cNvSpPr txBox="1">
            <a:spLocks noChangeArrowheads="1"/>
          </p:cNvSpPr>
          <p:nvPr/>
        </p:nvSpPr>
        <p:spPr bwMode="auto">
          <a:xfrm>
            <a:off x="1825338" y="4701531"/>
            <a:ext cx="98402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</a:rPr>
              <a:t>＝</a:t>
            </a:r>
          </a:p>
        </p:txBody>
      </p:sp>
      <p:sp>
        <p:nvSpPr>
          <p:cNvPr id="35" name="矩形 34"/>
          <p:cNvSpPr/>
          <p:nvPr/>
        </p:nvSpPr>
        <p:spPr>
          <a:xfrm>
            <a:off x="0" y="649699"/>
            <a:ext cx="25369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垂直入射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72243" y="2902008"/>
            <a:ext cx="220717" cy="220750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8"/>
          <p:cNvGrpSpPr>
            <a:grpSpLocks/>
          </p:cNvGrpSpPr>
          <p:nvPr/>
        </p:nvGrpSpPr>
        <p:grpSpPr bwMode="auto">
          <a:xfrm>
            <a:off x="2268086" y="3129784"/>
            <a:ext cx="0" cy="1371600"/>
            <a:chOff x="4944" y="1920"/>
            <a:chExt cx="0" cy="864"/>
          </a:xfrm>
        </p:grpSpPr>
        <p:sp>
          <p:nvSpPr>
            <p:cNvPr id="27" name="Line 46"/>
            <p:cNvSpPr>
              <a:spLocks noChangeShapeType="1"/>
            </p:cNvSpPr>
            <p:nvPr/>
          </p:nvSpPr>
          <p:spPr bwMode="auto">
            <a:xfrm>
              <a:off x="4944" y="1920"/>
              <a:ext cx="0" cy="8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8" name="Line 47"/>
            <p:cNvSpPr>
              <a:spLocks noChangeShapeType="1"/>
            </p:cNvSpPr>
            <p:nvPr/>
          </p:nvSpPr>
          <p:spPr bwMode="auto">
            <a:xfrm>
              <a:off x="4944" y="2160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6558455" y="2531103"/>
            <a:ext cx="4466896" cy="2568961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38" name="Group 3"/>
          <p:cNvGrpSpPr>
            <a:grpSpLocks/>
          </p:cNvGrpSpPr>
          <p:nvPr/>
        </p:nvGrpSpPr>
        <p:grpSpPr bwMode="auto">
          <a:xfrm>
            <a:off x="7062896" y="639831"/>
            <a:ext cx="1460821" cy="2095752"/>
            <a:chOff x="720" y="358"/>
            <a:chExt cx="1488" cy="2207"/>
          </a:xfrm>
        </p:grpSpPr>
        <p:sp>
          <p:nvSpPr>
            <p:cNvPr id="39" name="Line 4"/>
            <p:cNvSpPr>
              <a:spLocks noChangeShapeType="1"/>
            </p:cNvSpPr>
            <p:nvPr/>
          </p:nvSpPr>
          <p:spPr bwMode="auto">
            <a:xfrm>
              <a:off x="720" y="358"/>
              <a:ext cx="1104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0" name="Line 5"/>
            <p:cNvSpPr>
              <a:spLocks noChangeShapeType="1"/>
            </p:cNvSpPr>
            <p:nvPr/>
          </p:nvSpPr>
          <p:spPr bwMode="auto">
            <a:xfrm rot="2700000">
              <a:off x="1488" y="1845"/>
              <a:ext cx="14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4" name="Line 9"/>
          <p:cNvSpPr>
            <a:spLocks noChangeShapeType="1"/>
          </p:cNvSpPr>
          <p:nvPr/>
        </p:nvSpPr>
        <p:spPr bwMode="auto">
          <a:xfrm flipH="1">
            <a:off x="8999837" y="506512"/>
            <a:ext cx="24753" cy="356261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8875986" y="2620320"/>
            <a:ext cx="779462" cy="1957473"/>
            <a:chOff x="2592" y="2408"/>
            <a:chExt cx="683" cy="1751"/>
          </a:xfrm>
        </p:grpSpPr>
        <p:sp>
          <p:nvSpPr>
            <p:cNvPr id="47" name="Line 13"/>
            <p:cNvSpPr>
              <a:spLocks noChangeShapeType="1"/>
            </p:cNvSpPr>
            <p:nvPr/>
          </p:nvSpPr>
          <p:spPr bwMode="auto">
            <a:xfrm rot="926352">
              <a:off x="2592" y="2408"/>
              <a:ext cx="585" cy="8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" name="Line 14"/>
            <p:cNvSpPr>
              <a:spLocks noChangeShapeType="1"/>
            </p:cNvSpPr>
            <p:nvPr/>
          </p:nvSpPr>
          <p:spPr bwMode="auto">
            <a:xfrm rot="3626352">
              <a:off x="2660" y="3543"/>
              <a:ext cx="1008" cy="22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9" name="Text Box 15"/>
          <p:cNvSpPr txBox="1">
            <a:spLocks noChangeArrowheads="1"/>
          </p:cNvSpPr>
          <p:nvPr/>
        </p:nvSpPr>
        <p:spPr bwMode="auto">
          <a:xfrm>
            <a:off x="6751241" y="2040133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3300"/>
                </a:solidFill>
                <a:ea typeface="宋体" panose="02010600030101010101" pitchFamily="2" charset="-122"/>
              </a:rPr>
              <a:t>空气</a:t>
            </a:r>
          </a:p>
        </p:txBody>
      </p:sp>
      <p:sp>
        <p:nvSpPr>
          <p:cNvPr id="50" name="Text Box 16"/>
          <p:cNvSpPr txBox="1">
            <a:spLocks noChangeArrowheads="1"/>
          </p:cNvSpPr>
          <p:nvPr/>
        </p:nvSpPr>
        <p:spPr bwMode="auto">
          <a:xfrm>
            <a:off x="6763168" y="2640640"/>
            <a:ext cx="16137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3300"/>
                </a:solidFill>
                <a:ea typeface="宋体" panose="02010600030101010101" pitchFamily="2" charset="-122"/>
              </a:rPr>
              <a:t>玻璃（水）</a:t>
            </a:r>
            <a:endParaRPr lang="zh-CN" altLang="en-US" sz="24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20033" y="635237"/>
            <a:ext cx="35960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: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传播方向不变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58" name="Group 3"/>
          <p:cNvGrpSpPr>
            <a:grpSpLocks/>
          </p:cNvGrpSpPr>
          <p:nvPr/>
        </p:nvGrpSpPr>
        <p:grpSpPr bwMode="auto">
          <a:xfrm rot="12450196">
            <a:off x="8972558" y="2793837"/>
            <a:ext cx="1460821" cy="2095752"/>
            <a:chOff x="720" y="358"/>
            <a:chExt cx="1488" cy="2207"/>
          </a:xfrm>
        </p:grpSpPr>
        <p:sp>
          <p:nvSpPr>
            <p:cNvPr id="59" name="Line 4"/>
            <p:cNvSpPr>
              <a:spLocks noChangeShapeType="1"/>
            </p:cNvSpPr>
            <p:nvPr/>
          </p:nvSpPr>
          <p:spPr bwMode="auto">
            <a:xfrm>
              <a:off x="720" y="358"/>
              <a:ext cx="1104" cy="1104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0" name="Line 5"/>
            <p:cNvSpPr>
              <a:spLocks noChangeShapeType="1"/>
            </p:cNvSpPr>
            <p:nvPr/>
          </p:nvSpPr>
          <p:spPr bwMode="auto">
            <a:xfrm rot="2700000">
              <a:off x="1488" y="1845"/>
              <a:ext cx="1440" cy="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61" name="Group 3"/>
          <p:cNvGrpSpPr>
            <a:grpSpLocks/>
          </p:cNvGrpSpPr>
          <p:nvPr/>
        </p:nvGrpSpPr>
        <p:grpSpPr bwMode="auto">
          <a:xfrm rot="10800000">
            <a:off x="7537568" y="411974"/>
            <a:ext cx="1460821" cy="2095752"/>
            <a:chOff x="720" y="358"/>
            <a:chExt cx="1488" cy="2207"/>
          </a:xfrm>
        </p:grpSpPr>
        <p:sp>
          <p:nvSpPr>
            <p:cNvPr id="62" name="Line 4"/>
            <p:cNvSpPr>
              <a:spLocks noChangeShapeType="1"/>
            </p:cNvSpPr>
            <p:nvPr/>
          </p:nvSpPr>
          <p:spPr bwMode="auto">
            <a:xfrm>
              <a:off x="720" y="358"/>
              <a:ext cx="1104" cy="110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3" name="Line 5"/>
            <p:cNvSpPr>
              <a:spLocks noChangeShapeType="1"/>
            </p:cNvSpPr>
            <p:nvPr/>
          </p:nvSpPr>
          <p:spPr bwMode="auto">
            <a:xfrm rot="2700000">
              <a:off x="1488" y="1845"/>
              <a:ext cx="1440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10237076" y="5273049"/>
            <a:ext cx="10498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可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68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25" grpId="0" animBg="1"/>
      <p:bldP spid="36" grpId="0" animBg="1"/>
      <p:bldP spid="37" grpId="0" animBg="1"/>
      <p:bldP spid="44" grpId="0" animBg="1"/>
      <p:bldP spid="49" grpId="0"/>
      <p:bldP spid="50" grpId="0"/>
      <p:bldP spid="57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50537" y="467133"/>
            <a:ext cx="20569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反馈练习</a:t>
            </a:r>
            <a:endParaRPr lang="en-US" altLang="zh-CN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06985" y="1422181"/>
            <a:ext cx="1105409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光从空气斜射入水中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折射角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入射角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光从水中射入空气中，折射角（     ）入射角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如果光线垂直水面入射时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则入射角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en-US" altLang="zh-CN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),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反射角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),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折射角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)    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07511" y="1561087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</a:rPr>
              <a:t>小于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975326" y="2978629"/>
            <a:ext cx="1009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0°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578422" y="3729448"/>
            <a:ext cx="1042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0°  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535834" y="3729448"/>
            <a:ext cx="1439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0°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4469861" y="2329275"/>
            <a:ext cx="14398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</a:rPr>
              <a:t>大于</a:t>
            </a:r>
          </a:p>
        </p:txBody>
      </p:sp>
    </p:spTree>
    <p:extLst>
      <p:ext uri="{BB962C8B-B14F-4D97-AF65-F5344CB8AC3E}">
        <p14:creationId xmlns:p14="http://schemas.microsoft.com/office/powerpoint/2010/main" xmlns="" val="91001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62759" y="895593"/>
            <a:ext cx="116875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中哪个图正确表示了光从空气射入玻璃中的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情况（ 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624298" y="2524155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FF"/>
                </a:solidFill>
                <a:latin typeface="Tahoma" panose="020B0604030504040204" pitchFamily="34" charset="0"/>
              </a:rPr>
              <a:t>C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9436428" y="2565728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FF"/>
                </a:solidFill>
                <a:latin typeface="Tahoma" panose="020B0604030504040204" pitchFamily="34" charset="0"/>
              </a:rPr>
              <a:t>D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224353" y="2565728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FF"/>
                </a:solidFill>
                <a:latin typeface="Tahoma" panose="020B0604030504040204" pitchFamily="34" charset="0"/>
              </a:rPr>
              <a:t>A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807481" y="2565728"/>
            <a:ext cx="1447800" cy="762000"/>
          </a:xfrm>
          <a:prstGeom prst="rect">
            <a:avLst/>
          </a:prstGeom>
          <a:solidFill>
            <a:srgbClr val="6699FF">
              <a:alpha val="50195"/>
            </a:srgbClr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FF"/>
                </a:solidFill>
                <a:latin typeface="Tahoma" panose="020B0604030504040204" pitchFamily="34" charset="0"/>
              </a:rPr>
              <a:t>B</a:t>
            </a: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1945078" y="1918028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10228591" y="1918028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7345023" y="1876455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4528206" y="1918028"/>
            <a:ext cx="0" cy="152400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058583" y="2050666"/>
            <a:ext cx="803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空气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7408448" y="2020917"/>
            <a:ext cx="803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0000FF"/>
                </a:solidFill>
                <a:latin typeface="Tahoma" panose="020B0604030504040204" pitchFamily="34" charset="0"/>
              </a:rPr>
              <a:t>空气</a:t>
            </a: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591631" y="2062490"/>
            <a:ext cx="803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0000FF"/>
                </a:solidFill>
                <a:latin typeface="Tahoma" panose="020B0604030504040204" pitchFamily="34" charset="0"/>
              </a:rPr>
              <a:t>空气</a:t>
            </a: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1297378" y="1918028"/>
            <a:ext cx="647700" cy="6477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1945078" y="2565728"/>
            <a:ext cx="647700" cy="2174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>
            <a:off x="3807481" y="1918028"/>
            <a:ext cx="720725" cy="6477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H="1">
            <a:off x="4023381" y="2565728"/>
            <a:ext cx="504825" cy="6492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6695736" y="1949480"/>
            <a:ext cx="649287" cy="57467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>
            <a:off x="7345023" y="2524155"/>
            <a:ext cx="215900" cy="6492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>
            <a:off x="9580891" y="2062490"/>
            <a:ext cx="6477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>
            <a:off x="10228591" y="2565728"/>
            <a:ext cx="576262" cy="4333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10327015" y="895593"/>
            <a:ext cx="4778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xmlns="" val="360111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4"/>
          <p:cNvSpPr txBox="1">
            <a:spLocks noChangeArrowheads="1"/>
          </p:cNvSpPr>
          <p:nvPr/>
        </p:nvSpPr>
        <p:spPr bwMode="auto">
          <a:xfrm>
            <a:off x="3616600" y="530390"/>
            <a:ext cx="4402794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中的折射现象</a:t>
            </a:r>
          </a:p>
        </p:txBody>
      </p:sp>
      <p:pic>
        <p:nvPicPr>
          <p:cNvPr id="3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219" y="1275913"/>
            <a:ext cx="4380351" cy="3501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489773" y="4777461"/>
            <a:ext cx="4402794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叉鱼要叉看到鱼的下方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8470681" y="330287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7251481" y="3302876"/>
            <a:ext cx="1600200" cy="2895600"/>
            <a:chOff x="2592" y="1776"/>
            <a:chExt cx="1008" cy="1824"/>
          </a:xfrm>
        </p:grpSpPr>
        <p:sp>
          <p:nvSpPr>
            <p:cNvPr id="7" name="Line 4"/>
            <p:cNvSpPr>
              <a:spLocks noChangeShapeType="1"/>
            </p:cNvSpPr>
            <p:nvPr/>
          </p:nvSpPr>
          <p:spPr bwMode="auto">
            <a:xfrm flipV="1">
              <a:off x="2592" y="1776"/>
              <a:ext cx="480" cy="18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V="1">
              <a:off x="2592" y="1776"/>
              <a:ext cx="1008" cy="18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H="1">
              <a:off x="2784" y="2400"/>
              <a:ext cx="144" cy="4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V="1">
              <a:off x="2976" y="2496"/>
              <a:ext cx="240" cy="3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8013481" y="1397876"/>
            <a:ext cx="2057400" cy="1905000"/>
            <a:chOff x="3072" y="576"/>
            <a:chExt cx="1296" cy="1200"/>
          </a:xfrm>
        </p:grpSpPr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V="1">
              <a:off x="3072" y="576"/>
              <a:ext cx="576" cy="1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 flipV="1">
              <a:off x="3600" y="1248"/>
              <a:ext cx="768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rot="21390516" flipV="1">
              <a:off x="3792" y="1440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V="1">
              <a:off x="3264" y="1008"/>
              <a:ext cx="192" cy="3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8013481" y="322667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7327681" y="3302876"/>
            <a:ext cx="1524000" cy="1219200"/>
            <a:chOff x="2640" y="1776"/>
            <a:chExt cx="960" cy="768"/>
          </a:xfrm>
        </p:grpSpPr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H="1">
              <a:off x="2688" y="1776"/>
              <a:ext cx="384" cy="7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 flipH="1">
              <a:off x="2640" y="1776"/>
              <a:ext cx="960" cy="7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17"/>
          <p:cNvGrpSpPr>
            <a:grpSpLocks/>
          </p:cNvGrpSpPr>
          <p:nvPr/>
        </p:nvGrpSpPr>
        <p:grpSpPr bwMode="auto">
          <a:xfrm>
            <a:off x="9129494" y="1207377"/>
            <a:ext cx="1447800" cy="838200"/>
            <a:chOff x="3840" y="336"/>
            <a:chExt cx="912" cy="528"/>
          </a:xfrm>
        </p:grpSpPr>
        <p:sp>
          <p:nvSpPr>
            <p:cNvPr id="21" name="AutoShape 18"/>
            <p:cNvSpPr>
              <a:spLocks noChangeArrowheads="1"/>
            </p:cNvSpPr>
            <p:nvPr/>
          </p:nvSpPr>
          <p:spPr bwMode="auto">
            <a:xfrm rot="4382799">
              <a:off x="4272" y="192"/>
              <a:ext cx="96" cy="672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" name="AutoShape 19"/>
            <p:cNvSpPr>
              <a:spLocks noChangeArrowheads="1"/>
            </p:cNvSpPr>
            <p:nvPr/>
          </p:nvSpPr>
          <p:spPr bwMode="auto">
            <a:xfrm rot="-7017195">
              <a:off x="4344" y="360"/>
              <a:ext cx="96" cy="720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4224" y="5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4176" y="528"/>
              <a:ext cx="240" cy="24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" name="Arc 22"/>
            <p:cNvSpPr>
              <a:spLocks/>
            </p:cNvSpPr>
            <p:nvPr/>
          </p:nvSpPr>
          <p:spPr bwMode="auto">
            <a:xfrm rot="16884621" flipH="1">
              <a:off x="4296" y="312"/>
              <a:ext cx="48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" name="Group 23"/>
            <p:cNvGrpSpPr>
              <a:grpSpLocks/>
            </p:cNvGrpSpPr>
            <p:nvPr/>
          </p:nvGrpSpPr>
          <p:grpSpPr bwMode="auto">
            <a:xfrm>
              <a:off x="3840" y="336"/>
              <a:ext cx="864" cy="528"/>
              <a:chOff x="3840" y="336"/>
              <a:chExt cx="864" cy="528"/>
            </a:xfrm>
          </p:grpSpPr>
          <p:grpSp>
            <p:nvGrpSpPr>
              <p:cNvPr id="27" name="Group 24"/>
              <p:cNvGrpSpPr>
                <a:grpSpLocks/>
              </p:cNvGrpSpPr>
              <p:nvPr/>
            </p:nvGrpSpPr>
            <p:grpSpPr bwMode="auto">
              <a:xfrm>
                <a:off x="3840" y="336"/>
                <a:ext cx="768" cy="528"/>
                <a:chOff x="3840" y="336"/>
                <a:chExt cx="768" cy="528"/>
              </a:xfrm>
            </p:grpSpPr>
            <p:sp>
              <p:nvSpPr>
                <p:cNvPr id="29" name="Arc 25"/>
                <p:cNvSpPr>
                  <a:spLocks/>
                </p:cNvSpPr>
                <p:nvPr/>
              </p:nvSpPr>
              <p:spPr bwMode="auto">
                <a:xfrm rot="16884621" flipH="1">
                  <a:off x="4104" y="360"/>
                  <a:ext cx="48" cy="19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2 h 21600"/>
                    <a:gd name="T4" fmla="*/ 0 w 21600"/>
                    <a:gd name="T5" fmla="*/ 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0" name="Group 26"/>
                <p:cNvGrpSpPr>
                  <a:grpSpLocks/>
                </p:cNvGrpSpPr>
                <p:nvPr/>
              </p:nvGrpSpPr>
              <p:grpSpPr bwMode="auto">
                <a:xfrm>
                  <a:off x="3840" y="336"/>
                  <a:ext cx="768" cy="528"/>
                  <a:chOff x="3840" y="336"/>
                  <a:chExt cx="768" cy="528"/>
                </a:xfrm>
              </p:grpSpPr>
              <p:sp>
                <p:nvSpPr>
                  <p:cNvPr id="31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624"/>
                    <a:ext cx="48" cy="4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2" name="Arc 28"/>
                  <p:cNvSpPr>
                    <a:spLocks/>
                  </p:cNvSpPr>
                  <p:nvPr/>
                </p:nvSpPr>
                <p:spPr bwMode="auto">
                  <a:xfrm rot="16884621" flipH="1">
                    <a:off x="4437" y="313"/>
                    <a:ext cx="51" cy="19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2 h 21600"/>
                      <a:gd name="T4" fmla="*/ 0 w 21600"/>
                      <a:gd name="T5" fmla="*/ 2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Arc 29"/>
                  <p:cNvSpPr>
                    <a:spLocks/>
                  </p:cNvSpPr>
                  <p:nvPr/>
                </p:nvSpPr>
                <p:spPr bwMode="auto">
                  <a:xfrm rot="16884621" flipH="1">
                    <a:off x="3957" y="481"/>
                    <a:ext cx="51" cy="19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2 h 21600"/>
                      <a:gd name="T4" fmla="*/ 0 w 21600"/>
                      <a:gd name="T5" fmla="*/ 2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AutoShape 30"/>
                  <p:cNvSpPr>
                    <a:spLocks noChangeArrowheads="1"/>
                  </p:cNvSpPr>
                  <p:nvPr/>
                </p:nvSpPr>
                <p:spPr bwMode="auto">
                  <a:xfrm rot="4309761">
                    <a:off x="4200" y="-24"/>
                    <a:ext cx="48" cy="768"/>
                  </a:xfrm>
                  <a:prstGeom prst="moon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5" name="Arc 31"/>
                  <p:cNvSpPr>
                    <a:spLocks/>
                  </p:cNvSpPr>
                  <p:nvPr/>
                </p:nvSpPr>
                <p:spPr bwMode="auto">
                  <a:xfrm rot="20582918" flipV="1">
                    <a:off x="4128" y="720"/>
                    <a:ext cx="480" cy="14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1 w 21600"/>
                      <a:gd name="T3" fmla="*/ 1 h 21600"/>
                      <a:gd name="T4" fmla="*/ 0 w 21600"/>
                      <a:gd name="T5" fmla="*/ 1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8" name="Arc 32"/>
              <p:cNvSpPr>
                <a:spLocks/>
              </p:cNvSpPr>
              <p:nvPr/>
            </p:nvSpPr>
            <p:spPr bwMode="auto">
              <a:xfrm rot="720688" flipV="1">
                <a:off x="4608" y="384"/>
                <a:ext cx="96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Group 33"/>
          <p:cNvGrpSpPr>
            <a:grpSpLocks/>
          </p:cNvGrpSpPr>
          <p:nvPr/>
        </p:nvGrpSpPr>
        <p:grpSpPr bwMode="auto">
          <a:xfrm>
            <a:off x="5738594" y="2623426"/>
            <a:ext cx="4725987" cy="3810000"/>
            <a:chOff x="2100" y="1361"/>
            <a:chExt cx="2977" cy="2400"/>
          </a:xfrm>
        </p:grpSpPr>
        <p:sp>
          <p:nvSpPr>
            <p:cNvPr id="37" name="Arc 34"/>
            <p:cNvSpPr>
              <a:spLocks/>
            </p:cNvSpPr>
            <p:nvPr/>
          </p:nvSpPr>
          <p:spPr bwMode="auto">
            <a:xfrm rot="10847729" flipH="1">
              <a:off x="4913" y="3552"/>
              <a:ext cx="164" cy="192"/>
            </a:xfrm>
            <a:custGeom>
              <a:avLst/>
              <a:gdLst>
                <a:gd name="T0" fmla="*/ 0 w 24534"/>
                <a:gd name="T1" fmla="*/ 0 h 21600"/>
                <a:gd name="T2" fmla="*/ 1 w 24534"/>
                <a:gd name="T3" fmla="*/ 2 h 21600"/>
                <a:gd name="T4" fmla="*/ 0 w 24534"/>
                <a:gd name="T5" fmla="*/ 2 h 21600"/>
                <a:gd name="T6" fmla="*/ 0 60000 65536"/>
                <a:gd name="T7" fmla="*/ 0 60000 65536"/>
                <a:gd name="T8" fmla="*/ 0 60000 65536"/>
                <a:gd name="T9" fmla="*/ 0 w 24534"/>
                <a:gd name="T10" fmla="*/ 0 h 21600"/>
                <a:gd name="T11" fmla="*/ 24534 w 2453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534" h="21600" fill="none" extrusionOk="0">
                  <a:moveTo>
                    <a:pt x="0" y="200"/>
                  </a:moveTo>
                  <a:cubicBezTo>
                    <a:pt x="972" y="66"/>
                    <a:pt x="1952" y="-1"/>
                    <a:pt x="2934" y="0"/>
                  </a:cubicBezTo>
                  <a:cubicBezTo>
                    <a:pt x="14833" y="0"/>
                    <a:pt x="24491" y="9623"/>
                    <a:pt x="24533" y="21523"/>
                  </a:cubicBezTo>
                </a:path>
                <a:path w="24534" h="21600" stroke="0" extrusionOk="0">
                  <a:moveTo>
                    <a:pt x="0" y="200"/>
                  </a:moveTo>
                  <a:cubicBezTo>
                    <a:pt x="972" y="66"/>
                    <a:pt x="1952" y="-1"/>
                    <a:pt x="2934" y="0"/>
                  </a:cubicBezTo>
                  <a:cubicBezTo>
                    <a:pt x="14833" y="0"/>
                    <a:pt x="24491" y="9623"/>
                    <a:pt x="24533" y="21523"/>
                  </a:cubicBezTo>
                  <a:lnTo>
                    <a:pt x="2934" y="21600"/>
                  </a:lnTo>
                  <a:lnTo>
                    <a:pt x="0" y="2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Arc 35"/>
            <p:cNvSpPr>
              <a:spLocks/>
            </p:cNvSpPr>
            <p:nvPr/>
          </p:nvSpPr>
          <p:spPr bwMode="auto">
            <a:xfrm rot="15736529" flipH="1">
              <a:off x="2074" y="3556"/>
              <a:ext cx="237" cy="168"/>
            </a:xfrm>
            <a:custGeom>
              <a:avLst/>
              <a:gdLst>
                <a:gd name="T0" fmla="*/ 0 w 35592"/>
                <a:gd name="T1" fmla="*/ 0 h 27714"/>
                <a:gd name="T2" fmla="*/ 2 w 35592"/>
                <a:gd name="T3" fmla="*/ 1 h 27714"/>
                <a:gd name="T4" fmla="*/ 1 w 35592"/>
                <a:gd name="T5" fmla="*/ 1 h 27714"/>
                <a:gd name="T6" fmla="*/ 0 60000 65536"/>
                <a:gd name="T7" fmla="*/ 0 60000 65536"/>
                <a:gd name="T8" fmla="*/ 0 60000 65536"/>
                <a:gd name="T9" fmla="*/ 0 w 35592"/>
                <a:gd name="T10" fmla="*/ 0 h 27714"/>
                <a:gd name="T11" fmla="*/ 35592 w 35592"/>
                <a:gd name="T12" fmla="*/ 27714 h 277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592" h="27714" fill="none" extrusionOk="0">
                  <a:moveTo>
                    <a:pt x="0" y="5144"/>
                  </a:moveTo>
                  <a:cubicBezTo>
                    <a:pt x="3905" y="1823"/>
                    <a:pt x="8865" y="-1"/>
                    <a:pt x="13992" y="0"/>
                  </a:cubicBezTo>
                  <a:cubicBezTo>
                    <a:pt x="25921" y="0"/>
                    <a:pt x="35592" y="9670"/>
                    <a:pt x="35592" y="21600"/>
                  </a:cubicBezTo>
                  <a:cubicBezTo>
                    <a:pt x="35592" y="23669"/>
                    <a:pt x="35294" y="25728"/>
                    <a:pt x="34708" y="27713"/>
                  </a:cubicBezTo>
                </a:path>
                <a:path w="35592" h="27714" stroke="0" extrusionOk="0">
                  <a:moveTo>
                    <a:pt x="0" y="5144"/>
                  </a:moveTo>
                  <a:cubicBezTo>
                    <a:pt x="3905" y="1823"/>
                    <a:pt x="8865" y="-1"/>
                    <a:pt x="13992" y="0"/>
                  </a:cubicBezTo>
                  <a:cubicBezTo>
                    <a:pt x="25921" y="0"/>
                    <a:pt x="35592" y="9670"/>
                    <a:pt x="35592" y="21600"/>
                  </a:cubicBezTo>
                  <a:cubicBezTo>
                    <a:pt x="35592" y="23669"/>
                    <a:pt x="35294" y="25728"/>
                    <a:pt x="34708" y="27713"/>
                  </a:cubicBezTo>
                  <a:lnTo>
                    <a:pt x="13992" y="21600"/>
                  </a:lnTo>
                  <a:lnTo>
                    <a:pt x="0" y="5144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" name="Group 36"/>
            <p:cNvGrpSpPr>
              <a:grpSpLocks/>
            </p:cNvGrpSpPr>
            <p:nvPr/>
          </p:nvGrpSpPr>
          <p:grpSpPr bwMode="auto">
            <a:xfrm>
              <a:off x="2100" y="1361"/>
              <a:ext cx="2976" cy="2400"/>
              <a:chOff x="2100" y="1344"/>
              <a:chExt cx="2976" cy="2400"/>
            </a:xfrm>
          </p:grpSpPr>
          <p:sp>
            <p:nvSpPr>
              <p:cNvPr id="40" name="Line 37"/>
              <p:cNvSpPr>
                <a:spLocks noChangeShapeType="1"/>
              </p:cNvSpPr>
              <p:nvPr/>
            </p:nvSpPr>
            <p:spPr bwMode="auto">
              <a:xfrm>
                <a:off x="2100" y="1344"/>
                <a:ext cx="0" cy="230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Line 38"/>
              <p:cNvSpPr>
                <a:spLocks noChangeShapeType="1"/>
              </p:cNvSpPr>
              <p:nvPr/>
            </p:nvSpPr>
            <p:spPr bwMode="auto">
              <a:xfrm>
                <a:off x="5076" y="1440"/>
                <a:ext cx="0" cy="22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2" name="Group 39"/>
              <p:cNvGrpSpPr>
                <a:grpSpLocks/>
              </p:cNvGrpSpPr>
              <p:nvPr/>
            </p:nvGrpSpPr>
            <p:grpSpPr bwMode="auto">
              <a:xfrm>
                <a:off x="2148" y="1776"/>
                <a:ext cx="2928" cy="1968"/>
                <a:chOff x="2148" y="1776"/>
                <a:chExt cx="2928" cy="1968"/>
              </a:xfrm>
            </p:grpSpPr>
            <p:sp>
              <p:nvSpPr>
                <p:cNvPr id="43" name="Line 40"/>
                <p:cNvSpPr>
                  <a:spLocks noChangeShapeType="1"/>
                </p:cNvSpPr>
                <p:nvPr/>
              </p:nvSpPr>
              <p:spPr bwMode="auto">
                <a:xfrm>
                  <a:off x="2244" y="3744"/>
                  <a:ext cx="273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Line 41"/>
                <p:cNvSpPr>
                  <a:spLocks noChangeShapeType="1"/>
                </p:cNvSpPr>
                <p:nvPr/>
              </p:nvSpPr>
              <p:spPr bwMode="auto">
                <a:xfrm>
                  <a:off x="2148" y="1776"/>
                  <a:ext cx="2928" cy="0"/>
                </a:xfrm>
                <a:prstGeom prst="line">
                  <a:avLst/>
                </a:prstGeom>
                <a:noFill/>
                <a:ln w="76200">
                  <a:solidFill>
                    <a:srgbClr val="0099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5" name="Group 42"/>
                <p:cNvGrpSpPr>
                  <a:grpSpLocks/>
                </p:cNvGrpSpPr>
                <p:nvPr/>
              </p:nvGrpSpPr>
              <p:grpSpPr bwMode="auto">
                <a:xfrm>
                  <a:off x="2148" y="2064"/>
                  <a:ext cx="2880" cy="1392"/>
                  <a:chOff x="1344" y="2064"/>
                  <a:chExt cx="2880" cy="1392"/>
                </a:xfrm>
              </p:grpSpPr>
              <p:sp>
                <p:nvSpPr>
                  <p:cNvPr id="46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2928" y="2400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1488" y="2928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2112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3792" y="2400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632" y="2400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2160" y="2112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880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3456" y="2064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304" y="3360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3456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3312" y="3408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2448" y="2928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58" name="Text Box 55"/>
          <p:cNvSpPr txBox="1">
            <a:spLocks noChangeArrowheads="1"/>
          </p:cNvSpPr>
          <p:nvPr/>
        </p:nvSpPr>
        <p:spPr bwMode="auto">
          <a:xfrm>
            <a:off x="5862195" y="1594501"/>
            <a:ext cx="203879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变浅了</a:t>
            </a:r>
            <a:endParaRPr kumimoji="1" lang="zh-CN" altLang="en-US" sz="40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" name="Picture 58" descr="{FCBE084F-B544-472F-8A2A-6272B9FB2B64}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3769" y="4488739"/>
            <a:ext cx="8382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9" descr="{FCBE084F-B544-472F-8A2A-6272B9FB2B64}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9669" y="6000039"/>
            <a:ext cx="8382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0564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237586" y="2965664"/>
            <a:ext cx="4876800" cy="2009775"/>
            <a:chOff x="1584" y="2256"/>
            <a:chExt cx="2448" cy="1314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1584" y="2256"/>
              <a:ext cx="2448" cy="1314"/>
            </a:xfrm>
            <a:custGeom>
              <a:avLst/>
              <a:gdLst>
                <a:gd name="T0" fmla="*/ 0 w 2190"/>
                <a:gd name="T1" fmla="*/ 0 h 720"/>
                <a:gd name="T2" fmla="*/ 0 w 2190"/>
                <a:gd name="T3" fmla="*/ 1314 h 720"/>
                <a:gd name="T4" fmla="*/ 2448 w 2190"/>
                <a:gd name="T5" fmla="*/ 1314 h 720"/>
                <a:gd name="T6" fmla="*/ 2448 w 2190"/>
                <a:gd name="T7" fmla="*/ 0 h 7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90"/>
                <a:gd name="T13" fmla="*/ 0 h 720"/>
                <a:gd name="T14" fmla="*/ 2190 w 2190"/>
                <a:gd name="T15" fmla="*/ 720 h 7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90" h="720">
                  <a:moveTo>
                    <a:pt x="0" y="0"/>
                  </a:moveTo>
                  <a:lnTo>
                    <a:pt x="0" y="720"/>
                  </a:lnTo>
                  <a:lnTo>
                    <a:pt x="2190" y="720"/>
                  </a:lnTo>
                  <a:lnTo>
                    <a:pt x="2190" y="0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584" y="2688"/>
              <a:ext cx="2448" cy="86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5" name="Rectangle 6"/>
          <p:cNvSpPr>
            <a:spLocks noChangeArrowheads="1"/>
          </p:cNvSpPr>
          <p:nvPr/>
        </p:nvSpPr>
        <p:spPr bwMode="auto">
          <a:xfrm rot="1950355">
            <a:off x="10657186" y="1746464"/>
            <a:ext cx="104775" cy="3506787"/>
          </a:xfrm>
          <a:prstGeom prst="rect">
            <a:avLst/>
          </a:prstGeom>
          <a:solidFill>
            <a:srgbClr val="CC0099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 rot="2866673">
            <a:off x="10126961" y="3392701"/>
            <a:ext cx="80963" cy="1211263"/>
          </a:xfrm>
          <a:prstGeom prst="rect">
            <a:avLst/>
          </a:prstGeom>
          <a:solidFill>
            <a:srgbClr val="FF66CC">
              <a:alpha val="50195"/>
            </a:srgbClr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7" name="Group 46"/>
          <p:cNvGrpSpPr>
            <a:grpSpLocks/>
          </p:cNvGrpSpPr>
          <p:nvPr/>
        </p:nvGrpSpPr>
        <p:grpSpPr bwMode="auto">
          <a:xfrm>
            <a:off x="8107661" y="3599076"/>
            <a:ext cx="1900238" cy="1350963"/>
            <a:chOff x="2426" y="2932"/>
            <a:chExt cx="1197" cy="851"/>
          </a:xfrm>
        </p:grpSpPr>
        <p:grpSp>
          <p:nvGrpSpPr>
            <p:cNvPr id="8" name="Group 9"/>
            <p:cNvGrpSpPr>
              <a:grpSpLocks/>
            </p:cNvGrpSpPr>
            <p:nvPr/>
          </p:nvGrpSpPr>
          <p:grpSpPr bwMode="auto">
            <a:xfrm rot="5265454" flipH="1">
              <a:off x="2772" y="3085"/>
              <a:ext cx="851" cy="545"/>
              <a:chOff x="3179" y="1162"/>
              <a:chExt cx="907" cy="907"/>
            </a:xfrm>
          </p:grpSpPr>
          <p:sp>
            <p:nvSpPr>
              <p:cNvPr id="12" name="Line 10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11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 rot="2653485" flipH="1">
              <a:off x="2426" y="3339"/>
              <a:ext cx="1197" cy="50"/>
              <a:chOff x="3179" y="1162"/>
              <a:chExt cx="907" cy="907"/>
            </a:xfrm>
          </p:grpSpPr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14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Group 48"/>
          <p:cNvGrpSpPr>
            <a:grpSpLocks/>
          </p:cNvGrpSpPr>
          <p:nvPr/>
        </p:nvGrpSpPr>
        <p:grpSpPr bwMode="auto">
          <a:xfrm>
            <a:off x="6596361" y="1149564"/>
            <a:ext cx="1392238" cy="3192462"/>
            <a:chOff x="1474" y="1389"/>
            <a:chExt cx="877" cy="2011"/>
          </a:xfrm>
        </p:grpSpPr>
        <p:grpSp>
          <p:nvGrpSpPr>
            <p:cNvPr id="15" name="Group 16"/>
            <p:cNvGrpSpPr>
              <a:grpSpLocks/>
            </p:cNvGrpSpPr>
            <p:nvPr/>
          </p:nvGrpSpPr>
          <p:grpSpPr bwMode="auto">
            <a:xfrm rot="3069708" flipH="1">
              <a:off x="1207" y="2155"/>
              <a:ext cx="1909" cy="378"/>
              <a:chOff x="3179" y="1162"/>
              <a:chExt cx="907" cy="907"/>
            </a:xfrm>
          </p:grpSpPr>
          <p:sp>
            <p:nvSpPr>
              <p:cNvPr id="19" name="Line 17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18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Group 19"/>
            <p:cNvGrpSpPr>
              <a:grpSpLocks/>
            </p:cNvGrpSpPr>
            <p:nvPr/>
          </p:nvGrpSpPr>
          <p:grpSpPr bwMode="auto">
            <a:xfrm rot="2878889" flipH="1">
              <a:off x="876" y="2214"/>
              <a:ext cx="1784" cy="588"/>
              <a:chOff x="3179" y="1162"/>
              <a:chExt cx="907" cy="907"/>
            </a:xfrm>
          </p:grpSpPr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Group 47"/>
          <p:cNvGrpSpPr>
            <a:grpSpLocks/>
          </p:cNvGrpSpPr>
          <p:nvPr/>
        </p:nvGrpSpPr>
        <p:grpSpPr bwMode="auto">
          <a:xfrm>
            <a:off x="8252124" y="1873464"/>
            <a:ext cx="1619250" cy="2625725"/>
            <a:chOff x="2517" y="1845"/>
            <a:chExt cx="1020" cy="1654"/>
          </a:xfrm>
        </p:grpSpPr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2971" y="1933"/>
              <a:ext cx="566" cy="1566"/>
              <a:chOff x="2976" y="1746"/>
              <a:chExt cx="566" cy="1566"/>
            </a:xfrm>
          </p:grpSpPr>
          <p:sp>
            <p:nvSpPr>
              <p:cNvPr id="26" name="Line 24"/>
              <p:cNvSpPr>
                <a:spLocks noChangeShapeType="1"/>
              </p:cNvSpPr>
              <p:nvPr/>
            </p:nvSpPr>
            <p:spPr bwMode="auto">
              <a:xfrm>
                <a:off x="2976" y="2112"/>
                <a:ext cx="0" cy="12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Text Box 25"/>
              <p:cNvSpPr txBox="1">
                <a:spLocks noChangeArrowheads="1"/>
              </p:cNvSpPr>
              <p:nvPr/>
            </p:nvSpPr>
            <p:spPr bwMode="auto">
              <a:xfrm>
                <a:off x="3040" y="1746"/>
                <a:ext cx="50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 b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法线</a:t>
                </a:r>
              </a:p>
            </p:txBody>
          </p:sp>
        </p:grpSp>
        <p:grpSp>
          <p:nvGrpSpPr>
            <p:cNvPr id="23" name="Group 26"/>
            <p:cNvGrpSpPr>
              <a:grpSpLocks/>
            </p:cNvGrpSpPr>
            <p:nvPr/>
          </p:nvGrpSpPr>
          <p:grpSpPr bwMode="auto">
            <a:xfrm>
              <a:off x="2517" y="1845"/>
              <a:ext cx="116" cy="1632"/>
              <a:chOff x="2465" y="1680"/>
              <a:chExt cx="116" cy="1632"/>
            </a:xfrm>
          </p:grpSpPr>
          <p:sp>
            <p:nvSpPr>
              <p:cNvPr id="24" name="Line 27"/>
              <p:cNvSpPr>
                <a:spLocks noChangeShapeType="1"/>
              </p:cNvSpPr>
              <p:nvPr/>
            </p:nvSpPr>
            <p:spPr bwMode="auto">
              <a:xfrm>
                <a:off x="2544" y="2112"/>
                <a:ext cx="0" cy="12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Text Box 28"/>
              <p:cNvSpPr txBox="1">
                <a:spLocks noChangeArrowheads="1"/>
              </p:cNvSpPr>
              <p:nvPr/>
            </p:nvSpPr>
            <p:spPr bwMode="auto">
              <a:xfrm>
                <a:off x="2465" y="1680"/>
                <a:ext cx="11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</p:grpSp>
      </p:grpSp>
      <p:grpSp>
        <p:nvGrpSpPr>
          <p:cNvPr id="28" name="Group 49"/>
          <p:cNvGrpSpPr>
            <a:grpSpLocks/>
          </p:cNvGrpSpPr>
          <p:nvPr/>
        </p:nvGrpSpPr>
        <p:grpSpPr bwMode="auto">
          <a:xfrm>
            <a:off x="8396586" y="3597489"/>
            <a:ext cx="1368425" cy="792162"/>
            <a:chOff x="2608" y="2931"/>
            <a:chExt cx="862" cy="499"/>
          </a:xfrm>
        </p:grpSpPr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2880" y="2931"/>
              <a:ext cx="590" cy="4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2608" y="2976"/>
              <a:ext cx="862" cy="4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2" name="Picture 45" descr="眼睛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42141" flipH="1">
            <a:off x="5222379" y="1170403"/>
            <a:ext cx="935037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DSC032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174" y="807918"/>
            <a:ext cx="4588687" cy="353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1044876" y="4503898"/>
            <a:ext cx="306718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筷子向上弯折了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16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-55515" y="2537587"/>
            <a:ext cx="9144000" cy="3886200"/>
          </a:xfrm>
          <a:prstGeom prst="rect">
            <a:avLst/>
          </a:prstGeom>
          <a:solidFill>
            <a:srgbClr val="6699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19400" y="3352801"/>
            <a:ext cx="4876800" cy="2201863"/>
            <a:chOff x="0" y="0"/>
            <a:chExt cx="3057" cy="1387"/>
          </a:xfrm>
        </p:grpSpPr>
        <p:grpSp>
          <p:nvGrpSpPr>
            <p:cNvPr id="40988" name="Group 4"/>
            <p:cNvGrpSpPr>
              <a:grpSpLocks/>
            </p:cNvGrpSpPr>
            <p:nvPr/>
          </p:nvGrpSpPr>
          <p:grpSpPr bwMode="auto">
            <a:xfrm rot="-1058036" flipH="1" flipV="1">
              <a:off x="240" y="48"/>
              <a:ext cx="2208" cy="758"/>
              <a:chOff x="0" y="0"/>
              <a:chExt cx="2112" cy="2112"/>
            </a:xfrm>
          </p:grpSpPr>
          <p:sp>
            <p:nvSpPr>
              <p:cNvPr id="40995" name="Line 5"/>
              <p:cNvSpPr>
                <a:spLocks noChangeShapeType="1"/>
              </p:cNvSpPr>
              <p:nvPr/>
            </p:nvSpPr>
            <p:spPr bwMode="auto">
              <a:xfrm flipV="1">
                <a:off x="0" y="720"/>
                <a:ext cx="1392" cy="139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6" name="Line 6"/>
              <p:cNvSpPr>
                <a:spLocks noChangeShapeType="1"/>
              </p:cNvSpPr>
              <p:nvPr/>
            </p:nvSpPr>
            <p:spPr bwMode="auto">
              <a:xfrm flipV="1">
                <a:off x="1344" y="0"/>
                <a:ext cx="768" cy="7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989" name="Group 7"/>
            <p:cNvGrpSpPr>
              <a:grpSpLocks/>
            </p:cNvGrpSpPr>
            <p:nvPr/>
          </p:nvGrpSpPr>
          <p:grpSpPr bwMode="auto">
            <a:xfrm rot="-1058036" flipH="1" flipV="1">
              <a:off x="0" y="0"/>
              <a:ext cx="1757" cy="328"/>
              <a:chOff x="0" y="0"/>
              <a:chExt cx="2112" cy="2112"/>
            </a:xfrm>
          </p:grpSpPr>
          <p:sp>
            <p:nvSpPr>
              <p:cNvPr id="40993" name="Line 8"/>
              <p:cNvSpPr>
                <a:spLocks noChangeShapeType="1"/>
              </p:cNvSpPr>
              <p:nvPr/>
            </p:nvSpPr>
            <p:spPr bwMode="auto">
              <a:xfrm flipV="1">
                <a:off x="0" y="720"/>
                <a:ext cx="1392" cy="139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4" name="Line 9"/>
              <p:cNvSpPr>
                <a:spLocks noChangeShapeType="1"/>
              </p:cNvSpPr>
              <p:nvPr/>
            </p:nvSpPr>
            <p:spPr bwMode="auto">
              <a:xfrm flipV="1">
                <a:off x="1344" y="0"/>
                <a:ext cx="768" cy="7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990" name="Group 10"/>
            <p:cNvGrpSpPr>
              <a:grpSpLocks/>
            </p:cNvGrpSpPr>
            <p:nvPr/>
          </p:nvGrpSpPr>
          <p:grpSpPr bwMode="auto">
            <a:xfrm rot="-1058036" flipH="1" flipV="1">
              <a:off x="510" y="56"/>
              <a:ext cx="2547" cy="1331"/>
              <a:chOff x="0" y="0"/>
              <a:chExt cx="2112" cy="2112"/>
            </a:xfrm>
          </p:grpSpPr>
          <p:sp>
            <p:nvSpPr>
              <p:cNvPr id="40991" name="Line 11"/>
              <p:cNvSpPr>
                <a:spLocks noChangeShapeType="1"/>
              </p:cNvSpPr>
              <p:nvPr/>
            </p:nvSpPr>
            <p:spPr bwMode="auto">
              <a:xfrm flipV="1">
                <a:off x="0" y="720"/>
                <a:ext cx="1392" cy="139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2" name="Line 12"/>
              <p:cNvSpPr>
                <a:spLocks noChangeShapeType="1"/>
              </p:cNvSpPr>
              <p:nvPr/>
            </p:nvSpPr>
            <p:spPr bwMode="auto">
              <a:xfrm flipV="1">
                <a:off x="1344" y="0"/>
                <a:ext cx="768" cy="7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Group 13"/>
          <p:cNvGrpSpPr>
            <a:grpSpLocks/>
          </p:cNvGrpSpPr>
          <p:nvPr/>
        </p:nvGrpSpPr>
        <p:grpSpPr bwMode="auto">
          <a:xfrm rot="17658" flipV="1">
            <a:off x="5410200" y="1371601"/>
            <a:ext cx="4114800" cy="1597025"/>
            <a:chOff x="0" y="0"/>
            <a:chExt cx="1200" cy="1152"/>
          </a:xfrm>
        </p:grpSpPr>
        <p:grpSp>
          <p:nvGrpSpPr>
            <p:cNvPr id="40979" name="Group 14"/>
            <p:cNvGrpSpPr>
              <a:grpSpLocks/>
            </p:cNvGrpSpPr>
            <p:nvPr/>
          </p:nvGrpSpPr>
          <p:grpSpPr bwMode="auto">
            <a:xfrm flipH="1">
              <a:off x="288" y="0"/>
              <a:ext cx="912" cy="1152"/>
              <a:chOff x="0" y="0"/>
              <a:chExt cx="2112" cy="2112"/>
            </a:xfrm>
          </p:grpSpPr>
          <p:sp>
            <p:nvSpPr>
              <p:cNvPr id="40986" name="Line 15"/>
              <p:cNvSpPr>
                <a:spLocks noChangeShapeType="1"/>
              </p:cNvSpPr>
              <p:nvPr/>
            </p:nvSpPr>
            <p:spPr bwMode="auto">
              <a:xfrm flipV="1">
                <a:off x="0" y="720"/>
                <a:ext cx="1392" cy="139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7" name="Line 16"/>
              <p:cNvSpPr>
                <a:spLocks noChangeShapeType="1"/>
              </p:cNvSpPr>
              <p:nvPr/>
            </p:nvSpPr>
            <p:spPr bwMode="auto">
              <a:xfrm flipV="1">
                <a:off x="1344" y="0"/>
                <a:ext cx="768" cy="7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980" name="Group 17"/>
            <p:cNvGrpSpPr>
              <a:grpSpLocks/>
            </p:cNvGrpSpPr>
            <p:nvPr/>
          </p:nvGrpSpPr>
          <p:grpSpPr bwMode="auto">
            <a:xfrm flipH="1">
              <a:off x="0" y="0"/>
              <a:ext cx="1200" cy="1152"/>
              <a:chOff x="0" y="0"/>
              <a:chExt cx="2112" cy="2112"/>
            </a:xfrm>
          </p:grpSpPr>
          <p:sp>
            <p:nvSpPr>
              <p:cNvPr id="40984" name="Line 18"/>
              <p:cNvSpPr>
                <a:spLocks noChangeShapeType="1"/>
              </p:cNvSpPr>
              <p:nvPr/>
            </p:nvSpPr>
            <p:spPr bwMode="auto">
              <a:xfrm flipV="1">
                <a:off x="0" y="720"/>
                <a:ext cx="1392" cy="139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5" name="Line 19"/>
              <p:cNvSpPr>
                <a:spLocks noChangeShapeType="1"/>
              </p:cNvSpPr>
              <p:nvPr/>
            </p:nvSpPr>
            <p:spPr bwMode="auto">
              <a:xfrm flipV="1">
                <a:off x="1344" y="0"/>
                <a:ext cx="768" cy="7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981" name="Group 20"/>
            <p:cNvGrpSpPr>
              <a:grpSpLocks/>
            </p:cNvGrpSpPr>
            <p:nvPr/>
          </p:nvGrpSpPr>
          <p:grpSpPr bwMode="auto">
            <a:xfrm flipH="1">
              <a:off x="528" y="0"/>
              <a:ext cx="672" cy="1152"/>
              <a:chOff x="0" y="0"/>
              <a:chExt cx="2112" cy="2112"/>
            </a:xfrm>
          </p:grpSpPr>
          <p:sp>
            <p:nvSpPr>
              <p:cNvPr id="40982" name="Line 21"/>
              <p:cNvSpPr>
                <a:spLocks noChangeShapeType="1"/>
              </p:cNvSpPr>
              <p:nvPr/>
            </p:nvSpPr>
            <p:spPr bwMode="auto">
              <a:xfrm flipV="1">
                <a:off x="0" y="720"/>
                <a:ext cx="1392" cy="139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3" name="Line 22"/>
              <p:cNvSpPr>
                <a:spLocks noChangeShapeType="1"/>
              </p:cNvSpPr>
              <p:nvPr/>
            </p:nvSpPr>
            <p:spPr bwMode="auto">
              <a:xfrm flipV="1">
                <a:off x="1344" y="0"/>
                <a:ext cx="768" cy="7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5334000" y="914400"/>
            <a:ext cx="4648200" cy="1600200"/>
            <a:chOff x="0" y="0"/>
            <a:chExt cx="3296" cy="1065"/>
          </a:xfrm>
        </p:grpSpPr>
        <p:sp>
          <p:nvSpPr>
            <p:cNvPr id="40976" name="Line 24"/>
            <p:cNvSpPr>
              <a:spLocks noChangeShapeType="1"/>
            </p:cNvSpPr>
            <p:nvPr/>
          </p:nvSpPr>
          <p:spPr bwMode="auto">
            <a:xfrm rot="20541964" flipH="1">
              <a:off x="748" y="41"/>
              <a:ext cx="2548" cy="88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7" name="Line 25"/>
            <p:cNvSpPr>
              <a:spLocks noChangeShapeType="1"/>
            </p:cNvSpPr>
            <p:nvPr/>
          </p:nvSpPr>
          <p:spPr bwMode="auto">
            <a:xfrm rot="20541964" flipH="1">
              <a:off x="0" y="176"/>
              <a:ext cx="3264" cy="6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Line 26"/>
            <p:cNvSpPr>
              <a:spLocks noChangeShapeType="1"/>
            </p:cNvSpPr>
            <p:nvPr/>
          </p:nvSpPr>
          <p:spPr bwMode="auto">
            <a:xfrm rot="20541964" flipH="1">
              <a:off x="1132" y="0"/>
              <a:ext cx="2157" cy="10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5486400" y="2133600"/>
            <a:ext cx="1676400" cy="1511300"/>
            <a:chOff x="0" y="0"/>
            <a:chExt cx="1056" cy="952"/>
          </a:xfrm>
        </p:grpSpPr>
        <p:sp>
          <p:nvSpPr>
            <p:cNvPr id="40973" name="Line 28"/>
            <p:cNvSpPr>
              <a:spLocks noChangeShapeType="1"/>
            </p:cNvSpPr>
            <p:nvPr/>
          </p:nvSpPr>
          <p:spPr bwMode="auto">
            <a:xfrm flipH="1">
              <a:off x="1056" y="0"/>
              <a:ext cx="0" cy="95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0974" name="Line 29"/>
            <p:cNvSpPr>
              <a:spLocks noChangeShapeType="1"/>
            </p:cNvSpPr>
            <p:nvPr/>
          </p:nvSpPr>
          <p:spPr bwMode="auto">
            <a:xfrm flipH="1">
              <a:off x="576" y="0"/>
              <a:ext cx="0" cy="95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0975" name="Line 30"/>
            <p:cNvSpPr>
              <a:spLocks noChangeShapeType="1"/>
            </p:cNvSpPr>
            <p:nvPr/>
          </p:nvSpPr>
          <p:spPr bwMode="auto">
            <a:xfrm flipH="1">
              <a:off x="0" y="0"/>
              <a:ext cx="0" cy="95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136223" name="Picture 31" descr="bird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"/>
            <a:ext cx="12954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32" descr="bird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6400" y="914401"/>
            <a:ext cx="12192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Picture 34" descr="shark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686" y="2100700"/>
            <a:ext cx="2148600" cy="475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Text Box 35"/>
          <p:cNvSpPr txBox="1">
            <a:spLocks noChangeArrowheads="1"/>
          </p:cNvSpPr>
          <p:nvPr/>
        </p:nvSpPr>
        <p:spPr bwMode="auto">
          <a:xfrm>
            <a:off x="202669" y="859892"/>
            <a:ext cx="9238593" cy="115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中的鲨鱼看到空中的大雁比实际位置是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了一些。（填“升高”或“降低”）</a:t>
            </a:r>
          </a:p>
        </p:txBody>
      </p:sp>
      <p:sp>
        <p:nvSpPr>
          <p:cNvPr id="136228" name="Text Box 36"/>
          <p:cNvSpPr txBox="1">
            <a:spLocks noChangeArrowheads="1"/>
          </p:cNvSpPr>
          <p:nvPr/>
        </p:nvSpPr>
        <p:spPr bwMode="auto">
          <a:xfrm>
            <a:off x="6905380" y="793395"/>
            <a:ext cx="1379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a typeface="黑体" panose="02010609060101010101" pitchFamily="49" charset="-122"/>
              </a:rPr>
              <a:t>升高</a:t>
            </a:r>
          </a:p>
        </p:txBody>
      </p:sp>
    </p:spTree>
    <p:extLst>
      <p:ext uri="{BB962C8B-B14F-4D97-AF65-F5344CB8AC3E}">
        <p14:creationId xmlns:p14="http://schemas.microsoft.com/office/powerpoint/2010/main" xmlns="" val="21799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1018" y="2139026"/>
            <a:ext cx="6901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海市蜃楼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ontrols>
      <p:control spid="1030" name="ShockwaveFlash1" r:id="rId2" imgW="9711716" imgH="5823670"/>
    </p:controls>
    <p:extLst>
      <p:ext uri="{BB962C8B-B14F-4D97-AF65-F5344CB8AC3E}">
        <p14:creationId xmlns:p14="http://schemas.microsoft.com/office/powerpoint/2010/main" xmlns="" val="174068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8880" y="1555224"/>
            <a:ext cx="6901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沙漠海市蜃楼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ontrols>
      <p:control spid="2054" name="ShockwaveFlash1" r:id="rId2" imgW="8219048" imgH="5823670"/>
    </p:controls>
    <p:extLst>
      <p:ext uri="{BB962C8B-B14F-4D97-AF65-F5344CB8AC3E}">
        <p14:creationId xmlns:p14="http://schemas.microsoft.com/office/powerpoint/2010/main" xmlns="" val="337642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 rot="9944">
            <a:off x="10266635" y="4395842"/>
            <a:ext cx="1066800" cy="990600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1156963">
            <a:off x="4931597" y="944646"/>
            <a:ext cx="4997329" cy="4520963"/>
            <a:chOff x="1036" y="-378"/>
            <a:chExt cx="4809" cy="4464"/>
          </a:xfrm>
        </p:grpSpPr>
        <p:sp>
          <p:nvSpPr>
            <p:cNvPr id="6" name="Arc 4"/>
            <p:cNvSpPr>
              <a:spLocks/>
            </p:cNvSpPr>
            <p:nvPr/>
          </p:nvSpPr>
          <p:spPr bwMode="auto">
            <a:xfrm>
              <a:off x="1265" y="1066"/>
              <a:ext cx="2304" cy="2544"/>
            </a:xfrm>
            <a:custGeom>
              <a:avLst/>
              <a:gdLst>
                <a:gd name="T0" fmla="*/ 0 w 21600"/>
                <a:gd name="T1" fmla="*/ 0 h 21600"/>
                <a:gd name="T2" fmla="*/ 246 w 21600"/>
                <a:gd name="T3" fmla="*/ 300 h 21600"/>
                <a:gd name="T4" fmla="*/ 0 w 21600"/>
                <a:gd name="T5" fmla="*/ 30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rc 5"/>
            <p:cNvSpPr>
              <a:spLocks/>
            </p:cNvSpPr>
            <p:nvPr/>
          </p:nvSpPr>
          <p:spPr bwMode="auto">
            <a:xfrm rot="65728">
              <a:off x="1036" y="462"/>
              <a:ext cx="3456" cy="3552"/>
            </a:xfrm>
            <a:custGeom>
              <a:avLst/>
              <a:gdLst>
                <a:gd name="T0" fmla="*/ 0 w 21600"/>
                <a:gd name="T1" fmla="*/ 0 h 21600"/>
                <a:gd name="T2" fmla="*/ 553 w 21600"/>
                <a:gd name="T3" fmla="*/ 584 h 21600"/>
                <a:gd name="T4" fmla="*/ 0 w 21600"/>
                <a:gd name="T5" fmla="*/ 58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4" name="Arc 6"/>
            <p:cNvSpPr>
              <a:spLocks/>
            </p:cNvSpPr>
            <p:nvPr/>
          </p:nvSpPr>
          <p:spPr bwMode="auto">
            <a:xfrm>
              <a:off x="1333" y="-378"/>
              <a:ext cx="4512" cy="4464"/>
            </a:xfrm>
            <a:custGeom>
              <a:avLst/>
              <a:gdLst>
                <a:gd name="T0" fmla="*/ 0 w 21600"/>
                <a:gd name="T1" fmla="*/ 0 h 21600"/>
                <a:gd name="T2" fmla="*/ 943 w 21600"/>
                <a:gd name="T3" fmla="*/ 923 h 21600"/>
                <a:gd name="T4" fmla="*/ 0 w 21600"/>
                <a:gd name="T5" fmla="*/ 923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07" name="Line 7"/>
          <p:cNvSpPr>
            <a:spLocks noChangeShapeType="1"/>
          </p:cNvSpPr>
          <p:nvPr/>
        </p:nvSpPr>
        <p:spPr bwMode="auto">
          <a:xfrm rot="21592809" flipV="1">
            <a:off x="6809362" y="3073382"/>
            <a:ext cx="1752600" cy="533400"/>
          </a:xfrm>
          <a:prstGeom prst="line">
            <a:avLst/>
          </a:prstGeom>
          <a:noFill/>
          <a:ln w="57150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rot="17405" flipV="1">
            <a:off x="6388148" y="2548326"/>
            <a:ext cx="1295400" cy="838200"/>
          </a:xfrm>
          <a:prstGeom prst="line">
            <a:avLst/>
          </a:prstGeom>
          <a:noFill/>
          <a:ln w="57150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 rot="68303">
            <a:off x="9144274" y="3887843"/>
            <a:ext cx="1584325" cy="792163"/>
            <a:chOff x="4272" y="3216"/>
            <a:chExt cx="864" cy="576"/>
          </a:xfrm>
        </p:grpSpPr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272" y="3216"/>
              <a:ext cx="864" cy="576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 rot="-71610">
              <a:off x="4512" y="3360"/>
              <a:ext cx="336" cy="24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 rot="21524138">
            <a:off x="6912249" y="3022655"/>
            <a:ext cx="2295525" cy="850900"/>
            <a:chOff x="2880" y="2640"/>
            <a:chExt cx="1392" cy="576"/>
          </a:xfrm>
        </p:grpSpPr>
        <p:sp>
          <p:nvSpPr>
            <p:cNvPr id="25618" name="Line 13"/>
            <p:cNvSpPr>
              <a:spLocks noChangeShapeType="1"/>
            </p:cNvSpPr>
            <p:nvPr/>
          </p:nvSpPr>
          <p:spPr bwMode="auto">
            <a:xfrm>
              <a:off x="2880" y="2640"/>
              <a:ext cx="1392" cy="576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rot="-816305">
              <a:off x="3360" y="2784"/>
              <a:ext cx="336" cy="24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 rot="21581115">
            <a:off x="4607199" y="2735318"/>
            <a:ext cx="2306637" cy="365125"/>
            <a:chOff x="1440" y="2352"/>
            <a:chExt cx="1440" cy="336"/>
          </a:xfrm>
        </p:grpSpPr>
        <p:sp>
          <p:nvSpPr>
            <p:cNvPr id="25616" name="Line 16"/>
            <p:cNvSpPr>
              <a:spLocks noChangeShapeType="1"/>
            </p:cNvSpPr>
            <p:nvPr/>
          </p:nvSpPr>
          <p:spPr bwMode="auto">
            <a:xfrm rot="-194300">
              <a:off x="1440" y="2352"/>
              <a:ext cx="1440" cy="336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17" name="Line 17"/>
            <p:cNvSpPr>
              <a:spLocks noChangeShapeType="1"/>
            </p:cNvSpPr>
            <p:nvPr/>
          </p:nvSpPr>
          <p:spPr bwMode="auto">
            <a:xfrm rot="-1480447">
              <a:off x="1968" y="2401"/>
              <a:ext cx="336" cy="24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25609" name="Picture 18" descr="aa14d32d920f7e15349bf7f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0073" y="2804764"/>
            <a:ext cx="3483960" cy="3428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9" name="AutoShape 19"/>
          <p:cNvSpPr>
            <a:spLocks noChangeArrowheads="1"/>
          </p:cNvSpPr>
          <p:nvPr/>
        </p:nvSpPr>
        <p:spPr bwMode="auto">
          <a:xfrm rot="21227219">
            <a:off x="10152335" y="2159055"/>
            <a:ext cx="1143000" cy="990600"/>
          </a:xfrm>
          <a:prstGeom prst="sun">
            <a:avLst>
              <a:gd name="adj" fmla="val 25000"/>
            </a:avLst>
          </a:prstGeom>
          <a:solidFill>
            <a:srgbClr val="FF3300">
              <a:alpha val="58038"/>
            </a:srgbClr>
          </a:solidFill>
          <a:ln w="9525">
            <a:solidFill>
              <a:srgbClr val="000000"/>
            </a:solidFill>
            <a:prstDash val="lgDashDot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rot="1015143" flipV="1">
            <a:off x="4800874" y="1798692"/>
            <a:ext cx="5400675" cy="1797050"/>
          </a:xfrm>
          <a:prstGeom prst="line">
            <a:avLst/>
          </a:prstGeom>
          <a:noFill/>
          <a:ln w="57150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9857060" y="4595867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S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9866585" y="1643117"/>
            <a:ext cx="719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S′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92884" y="466570"/>
            <a:ext cx="608156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我们能看到地平线以下的太阳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672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19" grpId="0" animBg="1"/>
      <p:bldP spid="25621" grpId="0"/>
      <p:bldP spid="256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3696" y="571423"/>
            <a:ext cx="7672880" cy="57151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266" y="1536174"/>
            <a:ext cx="6901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公路海市蜃楼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95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SC032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6114" y="602647"/>
            <a:ext cx="5604148" cy="43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SC032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268" y="602647"/>
            <a:ext cx="5581787" cy="43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249213" y="5238313"/>
            <a:ext cx="7577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筷子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看起来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为什么会向上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折呢？</a:t>
            </a:r>
            <a:endParaRPr lang="zh-CN" altLang="en-US" sz="36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50160" y="204615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向上弯折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3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3712" y="1985787"/>
            <a:ext cx="59919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盘点收获</a:t>
            </a:r>
            <a:endParaRPr lang="en-US" altLang="zh-CN" sz="8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899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503613" y="258255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达标检测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57654" y="1196974"/>
            <a:ext cx="11887201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在湖边看平静湖水中的“鱼在云中游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）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．“鱼”是光的反射形成的虚像，“云”是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光的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折射形成的虚像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．“鱼”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是光的折射形成的虚像，“云”是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光的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反射形成的虚像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．“鱼”和“云”都是光的反射形成的虚像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．“鱼”和“云”都是光的折射形成的虚像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9099331" y="1303282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3695971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27120" y="4168276"/>
            <a:ext cx="1192924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池水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看起来比实际的要</a:t>
            </a: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这是由于光从</a:t>
            </a: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射入</a:t>
            </a: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发生的</a:t>
            </a: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造成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的，看到的是实际池底的</a:t>
            </a:r>
            <a:r>
              <a:rPr kumimoji="0"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kumimoji="0" lang="zh-CN" altLang="en-US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kumimoji="0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272085" y="4250708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浅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264797" y="4250708"/>
            <a:ext cx="76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水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83126" y="4940102"/>
            <a:ext cx="1071779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空气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205697" y="4967366"/>
            <a:ext cx="102997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折射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725024" y="4967366"/>
            <a:ext cx="76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虚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83126" y="394496"/>
            <a:ext cx="10629245" cy="20313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如图所示，光从空气斜射向玻璃表面，同时发生反射和折射，下列光路图正确的是（　　）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                                                                                                    </a:t>
            </a:r>
          </a:p>
        </p:txBody>
      </p:sp>
      <p:pic>
        <p:nvPicPr>
          <p:cNvPr id="5127" name="Picture 7" descr="菁优网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838" y="1897421"/>
            <a:ext cx="2290220" cy="175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菁优网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7804" y="1905806"/>
            <a:ext cx="2147843" cy="179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菁优网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271" y="1868955"/>
            <a:ext cx="2085495" cy="181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菁优网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7040" y="1897421"/>
            <a:ext cx="2185331" cy="177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4357079"/>
              </p:ext>
            </p:extLst>
          </p:nvPr>
        </p:nvGraphicFramePr>
        <p:xfrm>
          <a:off x="1273292" y="3825051"/>
          <a:ext cx="9509424" cy="525780"/>
        </p:xfrm>
        <a:graphic>
          <a:graphicData uri="http://schemas.openxmlformats.org/drawingml/2006/table">
            <a:tbl>
              <a:tblPr/>
              <a:tblGrid>
                <a:gridCol w="2377356">
                  <a:extLst>
                    <a:ext uri="{9D8B030D-6E8A-4147-A177-3AD203B41FA5}">
                      <a16:colId xmlns:a16="http://schemas.microsoft.com/office/drawing/2014/main" xmlns="" val="1980582370"/>
                    </a:ext>
                  </a:extLst>
                </a:gridCol>
                <a:gridCol w="2377356">
                  <a:extLst>
                    <a:ext uri="{9D8B030D-6E8A-4147-A177-3AD203B41FA5}">
                      <a16:colId xmlns:a16="http://schemas.microsoft.com/office/drawing/2014/main" xmlns="" val="2298416380"/>
                    </a:ext>
                  </a:extLst>
                </a:gridCol>
                <a:gridCol w="2377356">
                  <a:extLst>
                    <a:ext uri="{9D8B030D-6E8A-4147-A177-3AD203B41FA5}">
                      <a16:colId xmlns:a16="http://schemas.microsoft.com/office/drawing/2014/main" xmlns="" val="2963112373"/>
                    </a:ext>
                  </a:extLst>
                </a:gridCol>
                <a:gridCol w="2377356">
                  <a:extLst>
                    <a:ext uri="{9D8B030D-6E8A-4147-A177-3AD203B41FA5}">
                      <a16:colId xmlns:a16="http://schemas.microsoft.com/office/drawing/2014/main" xmlns="" val="10371661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ctr"/>
                      <a:r>
                        <a:rPr lang="en-US" sz="3200" b="1" dirty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r>
                        <a:rPr lang="en-US" sz="3200" b="1" dirty="0" smtClean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．            </a:t>
                      </a:r>
                      <a:endParaRPr lang="en-US" sz="3200" b="1" dirty="0">
                        <a:solidFill>
                          <a:srgbClr val="33333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3200" b="1" dirty="0" smtClean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B．  </a:t>
                      </a:r>
                      <a:endParaRPr lang="en-US" sz="3200" b="1" dirty="0">
                        <a:solidFill>
                          <a:srgbClr val="33333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3200" b="1" dirty="0" smtClean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C</a:t>
                      </a:r>
                      <a:r>
                        <a:rPr lang="en-US" sz="3200" b="1" dirty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．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3200" b="1" dirty="0" smtClean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D</a:t>
                      </a:r>
                      <a:r>
                        <a:rPr lang="en-US" sz="3200" b="1" dirty="0">
                          <a:solidFill>
                            <a:srgbClr val="33333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．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6934961"/>
                  </a:ext>
                </a:extLst>
              </a:tr>
            </a:tbl>
          </a:graphicData>
        </a:graphic>
      </p:graphicFrame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720683" y="1116287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70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09904" y="648804"/>
            <a:ext cx="6884276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．如图所示，是光在空气和玻璃两种介质中传播的路线，其中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是入射光线，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是反射光线，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是折射光线，反射角为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，折射角为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边是空气</a:t>
            </a:r>
            <a:r>
              <a:rPr kumimoji="0"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,_____</a:t>
            </a:r>
            <a:r>
              <a:rPr kumimoji="0"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边是玻璃。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7124" y="1224482"/>
            <a:ext cx="3162300" cy="31162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089810" y="1485899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BO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76300" y="2113411"/>
            <a:ext cx="121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OA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432710" y="2113411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OC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514599" y="3548754"/>
            <a:ext cx="914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左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966110" y="3548754"/>
            <a:ext cx="914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右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899568" y="2782614"/>
            <a:ext cx="1058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60</a:t>
            </a:r>
            <a:r>
              <a:rPr lang="en-US" altLang="zh-CN" sz="36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876300" y="3364604"/>
            <a:ext cx="1058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35</a:t>
            </a:r>
            <a:r>
              <a:rPr lang="en-US" altLang="zh-CN" sz="360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9652439" y="543700"/>
            <a:ext cx="0" cy="47611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399283" y="2782613"/>
            <a:ext cx="4498427" cy="0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6052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30621" y="3717148"/>
            <a:ext cx="4466896" cy="2568961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1135062" y="1825876"/>
            <a:ext cx="1460821" cy="2095752"/>
            <a:chOff x="720" y="358"/>
            <a:chExt cx="1488" cy="2207"/>
          </a:xfrm>
        </p:grpSpPr>
        <p:sp>
          <p:nvSpPr>
            <p:cNvPr id="25625" name="Line 4"/>
            <p:cNvSpPr>
              <a:spLocks noChangeShapeType="1"/>
            </p:cNvSpPr>
            <p:nvPr/>
          </p:nvSpPr>
          <p:spPr bwMode="auto">
            <a:xfrm>
              <a:off x="720" y="358"/>
              <a:ext cx="1104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626" name="Line 5"/>
            <p:cNvSpPr>
              <a:spLocks noChangeShapeType="1"/>
            </p:cNvSpPr>
            <p:nvPr/>
          </p:nvSpPr>
          <p:spPr bwMode="auto">
            <a:xfrm rot="2700000">
              <a:off x="1488" y="1845"/>
              <a:ext cx="14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50182" name="Group 6"/>
          <p:cNvGrpSpPr>
            <a:grpSpLocks/>
          </p:cNvGrpSpPr>
          <p:nvPr/>
        </p:nvGrpSpPr>
        <p:grpSpPr bwMode="auto">
          <a:xfrm flipV="1">
            <a:off x="3072004" y="1681655"/>
            <a:ext cx="1613924" cy="2042790"/>
            <a:chOff x="144" y="288"/>
            <a:chExt cx="1344" cy="1759"/>
          </a:xfrm>
        </p:grpSpPr>
        <p:sp>
          <p:nvSpPr>
            <p:cNvPr id="25623" name="Line 7"/>
            <p:cNvSpPr>
              <a:spLocks noChangeShapeType="1"/>
            </p:cNvSpPr>
            <p:nvPr/>
          </p:nvSpPr>
          <p:spPr bwMode="auto">
            <a:xfrm>
              <a:off x="144" y="288"/>
              <a:ext cx="1104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624" name="Line 8"/>
            <p:cNvSpPr>
              <a:spLocks noChangeShapeType="1"/>
            </p:cNvSpPr>
            <p:nvPr/>
          </p:nvSpPr>
          <p:spPr bwMode="auto">
            <a:xfrm rot="2700000" flipV="1">
              <a:off x="1071" y="1629"/>
              <a:ext cx="832" cy="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50185" name="Line 9"/>
          <p:cNvSpPr>
            <a:spLocks noChangeShapeType="1"/>
          </p:cNvSpPr>
          <p:nvPr/>
        </p:nvSpPr>
        <p:spPr bwMode="auto">
          <a:xfrm flipH="1">
            <a:off x="3072003" y="1692557"/>
            <a:ext cx="24753" cy="356261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0187" name="Arc 11"/>
          <p:cNvSpPr>
            <a:spLocks/>
          </p:cNvSpPr>
          <p:nvPr/>
        </p:nvSpPr>
        <p:spPr bwMode="auto">
          <a:xfrm flipH="1">
            <a:off x="2818670" y="3263315"/>
            <a:ext cx="228600" cy="1524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152400 h 21600"/>
              <a:gd name="T4" fmla="*/ 0 w 21600"/>
              <a:gd name="T5" fmla="*/ 1524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0188" name="Group 12"/>
          <p:cNvGrpSpPr>
            <a:grpSpLocks/>
          </p:cNvGrpSpPr>
          <p:nvPr/>
        </p:nvGrpSpPr>
        <p:grpSpPr bwMode="auto">
          <a:xfrm>
            <a:off x="2948152" y="3806365"/>
            <a:ext cx="779462" cy="1957473"/>
            <a:chOff x="2592" y="2408"/>
            <a:chExt cx="683" cy="1751"/>
          </a:xfrm>
        </p:grpSpPr>
        <p:sp>
          <p:nvSpPr>
            <p:cNvPr id="25621" name="Line 13"/>
            <p:cNvSpPr>
              <a:spLocks noChangeShapeType="1"/>
            </p:cNvSpPr>
            <p:nvPr/>
          </p:nvSpPr>
          <p:spPr bwMode="auto">
            <a:xfrm rot="926352">
              <a:off x="2592" y="2408"/>
              <a:ext cx="585" cy="8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622" name="Line 14"/>
            <p:cNvSpPr>
              <a:spLocks noChangeShapeType="1"/>
            </p:cNvSpPr>
            <p:nvPr/>
          </p:nvSpPr>
          <p:spPr bwMode="auto">
            <a:xfrm rot="3626352">
              <a:off x="2660" y="3543"/>
              <a:ext cx="1008" cy="22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5609" name="Text Box 15"/>
          <p:cNvSpPr txBox="1">
            <a:spLocks noChangeArrowheads="1"/>
          </p:cNvSpPr>
          <p:nvPr/>
        </p:nvSpPr>
        <p:spPr bwMode="auto">
          <a:xfrm>
            <a:off x="823407" y="3226178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3300"/>
                </a:solidFill>
                <a:ea typeface="宋体" panose="02010600030101010101" pitchFamily="2" charset="-122"/>
              </a:rPr>
              <a:t>空气</a:t>
            </a:r>
          </a:p>
        </p:txBody>
      </p:sp>
      <p:sp>
        <p:nvSpPr>
          <p:cNvPr id="25610" name="Text Box 16"/>
          <p:cNvSpPr txBox="1">
            <a:spLocks noChangeArrowheads="1"/>
          </p:cNvSpPr>
          <p:nvPr/>
        </p:nvSpPr>
        <p:spPr bwMode="auto">
          <a:xfrm>
            <a:off x="835334" y="3826685"/>
            <a:ext cx="16137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3300"/>
                </a:solidFill>
                <a:ea typeface="宋体" panose="02010600030101010101" pitchFamily="2" charset="-122"/>
              </a:rPr>
              <a:t>玻璃（水）</a:t>
            </a:r>
            <a:endParaRPr lang="zh-CN" altLang="en-US" sz="24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50193" name="Arc 17"/>
          <p:cNvSpPr>
            <a:spLocks/>
          </p:cNvSpPr>
          <p:nvPr/>
        </p:nvSpPr>
        <p:spPr bwMode="auto">
          <a:xfrm flipV="1">
            <a:off x="3081047" y="4128780"/>
            <a:ext cx="231608" cy="369332"/>
          </a:xfrm>
          <a:custGeom>
            <a:avLst/>
            <a:gdLst>
              <a:gd name="T0" fmla="*/ 0 w 19389"/>
              <a:gd name="T1" fmla="*/ 0 h 21600"/>
              <a:gd name="T2" fmla="*/ 273050 w 19389"/>
              <a:gd name="T3" fmla="*/ 85231 h 21600"/>
              <a:gd name="T4" fmla="*/ 0 w 19389"/>
              <a:gd name="T5" fmla="*/ 1524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389" h="21600" fill="none" extrusionOk="0">
                <a:moveTo>
                  <a:pt x="-1" y="0"/>
                </a:moveTo>
                <a:cubicBezTo>
                  <a:pt x="8237" y="0"/>
                  <a:pt x="15758" y="4685"/>
                  <a:pt x="19388" y="12080"/>
                </a:cubicBezTo>
              </a:path>
              <a:path w="19389" h="21600" stroke="0" extrusionOk="0">
                <a:moveTo>
                  <a:pt x="-1" y="0"/>
                </a:moveTo>
                <a:cubicBezTo>
                  <a:pt x="8237" y="0"/>
                  <a:pt x="15758" y="4685"/>
                  <a:pt x="19388" y="1208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25612" name="Text Box 18"/>
          <p:cNvSpPr txBox="1">
            <a:spLocks noChangeArrowheads="1"/>
          </p:cNvSpPr>
          <p:nvPr/>
        </p:nvSpPr>
        <p:spPr bwMode="auto">
          <a:xfrm>
            <a:off x="8610600" y="137160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 rot="18877699">
            <a:off x="854552" y="1500834"/>
            <a:ext cx="67710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入射光线</a:t>
            </a:r>
          </a:p>
        </p:txBody>
      </p:sp>
      <p:sp>
        <p:nvSpPr>
          <p:cNvPr id="50196" name="Text Box 20"/>
          <p:cNvSpPr txBox="1">
            <a:spLocks noChangeArrowheads="1"/>
          </p:cNvSpPr>
          <p:nvPr/>
        </p:nvSpPr>
        <p:spPr bwMode="auto">
          <a:xfrm rot="2655450">
            <a:off x="4430009" y="1632030"/>
            <a:ext cx="67710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反射光线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 rot="20186570">
            <a:off x="3612890" y="4099149"/>
            <a:ext cx="67710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折射光线</a:t>
            </a:r>
          </a:p>
        </p:txBody>
      </p:sp>
      <p:sp>
        <p:nvSpPr>
          <p:cNvPr id="50198" name="Text Box 22"/>
          <p:cNvSpPr txBox="1">
            <a:spLocks noChangeArrowheads="1"/>
          </p:cNvSpPr>
          <p:nvPr/>
        </p:nvSpPr>
        <p:spPr bwMode="auto">
          <a:xfrm>
            <a:off x="2888467" y="757426"/>
            <a:ext cx="609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法线</a:t>
            </a:r>
          </a:p>
        </p:txBody>
      </p:sp>
      <p:sp>
        <p:nvSpPr>
          <p:cNvPr id="50199" name="Text Box 23"/>
          <p:cNvSpPr txBox="1">
            <a:spLocks noChangeArrowheads="1"/>
          </p:cNvSpPr>
          <p:nvPr/>
        </p:nvSpPr>
        <p:spPr bwMode="auto">
          <a:xfrm>
            <a:off x="2314946" y="1593949"/>
            <a:ext cx="6096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  <a:ea typeface="宋体" panose="02010600030101010101" pitchFamily="2" charset="-122"/>
              </a:rPr>
              <a:t>入射角</a:t>
            </a:r>
          </a:p>
        </p:txBody>
      </p:sp>
      <p:sp>
        <p:nvSpPr>
          <p:cNvPr id="50201" name="Text Box 25"/>
          <p:cNvSpPr txBox="1">
            <a:spLocks noChangeArrowheads="1"/>
          </p:cNvSpPr>
          <p:nvPr/>
        </p:nvSpPr>
        <p:spPr bwMode="auto">
          <a:xfrm>
            <a:off x="3065463" y="4718574"/>
            <a:ext cx="6096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折射角</a:t>
            </a: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7538801" y="539997"/>
            <a:ext cx="22697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光的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6814" y="1371600"/>
            <a:ext cx="64751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从一种介质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入另一种介质时，传播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方向发生变化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现象。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39193" y="3990280"/>
            <a:ext cx="70843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</a:t>
            </a: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折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射时遵循怎样的规律呢？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 animBg="1"/>
      <p:bldP spid="50187" grpId="0" animBg="1"/>
      <p:bldP spid="50193" grpId="0" animBg="1"/>
      <p:bldP spid="50195" grpId="0"/>
      <p:bldP spid="50196" grpId="0"/>
      <p:bldP spid="50196" grpId="1"/>
      <p:bldP spid="50197" grpId="0"/>
      <p:bldP spid="50198" grpId="0"/>
      <p:bldP spid="50199" grpId="0"/>
      <p:bldP spid="50201" grpId="0"/>
      <p:bldP spid="26" grpId="0" autoUpdateAnimBg="0"/>
      <p:bldP spid="2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6630" y="477644"/>
            <a:ext cx="39292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探究光的</a:t>
            </a: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折</a:t>
            </a: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射规律</a:t>
            </a:r>
            <a:endParaRPr lang="en-US" altLang="zh-CN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86732" y="2643970"/>
            <a:ext cx="722766" cy="2413619"/>
          </a:xfrm>
          <a:prstGeom prst="leftBrace">
            <a:avLst/>
          </a:prstGeom>
          <a:ln w="38100">
            <a:solidFill>
              <a:srgbClr val="3E35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48" y="3346103"/>
            <a:ext cx="20569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实验目的</a:t>
            </a:r>
            <a:endParaRPr lang="en-US" altLang="zh-CN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6731" y="2723627"/>
            <a:ext cx="2890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三线的位置关系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3932" y="4444968"/>
            <a:ext cx="2753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两角的大小关系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07364" y="3198110"/>
            <a:ext cx="6348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折射光线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、入射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光线和法线的位置关系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5474892" y="2197330"/>
            <a:ext cx="212698" cy="1575813"/>
          </a:xfrm>
          <a:prstGeom prst="lef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7590" y="218582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三线是否共面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10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65" name="AutoShape 8"/>
          <p:cNvSpPr>
            <a:spLocks noChangeArrowheads="1"/>
          </p:cNvSpPr>
          <p:nvPr/>
        </p:nvSpPr>
        <p:spPr bwMode="auto">
          <a:xfrm>
            <a:off x="3232975" y="1243731"/>
            <a:ext cx="1788461" cy="643905"/>
          </a:xfrm>
          <a:prstGeom prst="parallelogram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6668" name="Text Box 81"/>
          <p:cNvSpPr txBox="1">
            <a:spLocks noChangeArrowheads="1"/>
          </p:cNvSpPr>
          <p:nvPr/>
        </p:nvSpPr>
        <p:spPr bwMode="auto">
          <a:xfrm>
            <a:off x="3373272" y="1819316"/>
            <a:ext cx="1758625" cy="64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玻璃砖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2" name="Rectangle 32"/>
          <p:cNvSpPr>
            <a:spLocks noChangeArrowheads="1"/>
          </p:cNvSpPr>
          <p:nvPr/>
        </p:nvSpPr>
        <p:spPr bwMode="auto">
          <a:xfrm>
            <a:off x="8727186" y="993826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6661" name="Rectangle 87"/>
          <p:cNvSpPr>
            <a:spLocks noChangeArrowheads="1"/>
          </p:cNvSpPr>
          <p:nvPr/>
        </p:nvSpPr>
        <p:spPr bwMode="auto">
          <a:xfrm>
            <a:off x="6184361" y="1002063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6664" name="Text Box 90"/>
          <p:cNvSpPr txBox="1">
            <a:spLocks noChangeArrowheads="1"/>
          </p:cNvSpPr>
          <p:nvPr/>
        </p:nvSpPr>
        <p:spPr bwMode="auto">
          <a:xfrm>
            <a:off x="7862863" y="4667301"/>
            <a:ext cx="1874695" cy="5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可折屏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56" name="Line 95"/>
          <p:cNvSpPr>
            <a:spLocks noChangeShapeType="1"/>
          </p:cNvSpPr>
          <p:nvPr/>
        </p:nvSpPr>
        <p:spPr bwMode="auto">
          <a:xfrm>
            <a:off x="8728773" y="993826"/>
            <a:ext cx="0" cy="3673475"/>
          </a:xfrm>
          <a:prstGeom prst="lin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7" name="Text Box 96"/>
          <p:cNvSpPr txBox="1">
            <a:spLocks noChangeArrowheads="1"/>
          </p:cNvSpPr>
          <p:nvPr/>
        </p:nvSpPr>
        <p:spPr bwMode="auto">
          <a:xfrm>
            <a:off x="8368411" y="993826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ahoma" panose="020B0604030504040204" pitchFamily="34" charset="0"/>
              </a:rPr>
              <a:t>N</a:t>
            </a:r>
          </a:p>
        </p:txBody>
      </p:sp>
      <p:sp>
        <p:nvSpPr>
          <p:cNvPr id="26658" name="Text Box 97"/>
          <p:cNvSpPr txBox="1">
            <a:spLocks noChangeArrowheads="1"/>
          </p:cNvSpPr>
          <p:nvPr/>
        </p:nvSpPr>
        <p:spPr bwMode="auto">
          <a:xfrm>
            <a:off x="8296973" y="430693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ahoma" panose="020B0604030504040204" pitchFamily="34" charset="0"/>
              </a:rPr>
              <a:t>O</a:t>
            </a:r>
          </a:p>
        </p:txBody>
      </p:sp>
      <p:grpSp>
        <p:nvGrpSpPr>
          <p:cNvPr id="26632" name="Group 112"/>
          <p:cNvGrpSpPr>
            <a:grpSpLocks/>
          </p:cNvGrpSpPr>
          <p:nvPr/>
        </p:nvGrpSpPr>
        <p:grpSpPr bwMode="auto">
          <a:xfrm>
            <a:off x="501558" y="1698675"/>
            <a:ext cx="1360488" cy="2608263"/>
            <a:chOff x="573" y="0"/>
            <a:chExt cx="857" cy="1643"/>
          </a:xfrm>
        </p:grpSpPr>
        <p:grpSp>
          <p:nvGrpSpPr>
            <p:cNvPr id="26650" name="Group 109"/>
            <p:cNvGrpSpPr>
              <a:grpSpLocks/>
            </p:cNvGrpSpPr>
            <p:nvPr/>
          </p:nvGrpSpPr>
          <p:grpSpPr bwMode="auto">
            <a:xfrm>
              <a:off x="1020" y="0"/>
              <a:ext cx="226" cy="907"/>
              <a:chOff x="975" y="0"/>
              <a:chExt cx="226" cy="907"/>
            </a:xfrm>
          </p:grpSpPr>
          <p:sp>
            <p:nvSpPr>
              <p:cNvPr id="26653" name="AutoShape 106"/>
              <p:cNvSpPr>
                <a:spLocks noChangeArrowheads="1"/>
              </p:cNvSpPr>
              <p:nvPr/>
            </p:nvSpPr>
            <p:spPr bwMode="auto">
              <a:xfrm rot="2921859">
                <a:off x="589" y="386"/>
                <a:ext cx="907" cy="136"/>
              </a:xfrm>
              <a:prstGeom prst="flowChartTerminator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  <p:sp>
            <p:nvSpPr>
              <p:cNvPr id="26654" name="Rectangle 107"/>
              <p:cNvSpPr>
                <a:spLocks noChangeArrowheads="1"/>
              </p:cNvSpPr>
              <p:nvPr/>
            </p:nvSpPr>
            <p:spPr bwMode="auto">
              <a:xfrm rot="-2462814">
                <a:off x="1156" y="391"/>
                <a:ext cx="45" cy="454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6651" name="AutoShape 110"/>
            <p:cNvSpPr>
              <a:spLocks noChangeArrowheads="1"/>
            </p:cNvSpPr>
            <p:nvPr/>
          </p:nvSpPr>
          <p:spPr bwMode="auto">
            <a:xfrm rot="10800000">
              <a:off x="573" y="1189"/>
              <a:ext cx="817" cy="454"/>
            </a:xfrm>
            <a:prstGeom prst="wedgeRoundRectCallout">
              <a:avLst>
                <a:gd name="adj1" fmla="val -26841"/>
                <a:gd name="adj2" fmla="val 170611"/>
                <a:gd name="adj3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Tahoma" panose="020B0604030504040204" pitchFamily="34" charset="0"/>
              </a:endParaRPr>
            </a:p>
          </p:txBody>
        </p:sp>
        <p:sp>
          <p:nvSpPr>
            <p:cNvPr id="26652" name="Text Box 111"/>
            <p:cNvSpPr txBox="1">
              <a:spLocks noChangeArrowheads="1"/>
            </p:cNvSpPr>
            <p:nvPr/>
          </p:nvSpPr>
          <p:spPr bwMode="auto">
            <a:xfrm>
              <a:off x="591" y="1253"/>
              <a:ext cx="8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66"/>
                  </a:solidFill>
                  <a:latin typeface="Tahoma" panose="020B0604030504040204" pitchFamily="34" charset="0"/>
                </a:rPr>
                <a:t>激光笔</a:t>
              </a:r>
            </a:p>
          </p:txBody>
        </p:sp>
      </p:grpSp>
      <p:sp>
        <p:nvSpPr>
          <p:cNvPr id="102536" name="AutoShape 136"/>
          <p:cNvSpPr>
            <a:spLocks noChangeArrowheads="1"/>
          </p:cNvSpPr>
          <p:nvPr/>
        </p:nvSpPr>
        <p:spPr bwMode="auto">
          <a:xfrm rot="21145750">
            <a:off x="8512874" y="920802"/>
            <a:ext cx="2016125" cy="3527425"/>
          </a:xfrm>
          <a:prstGeom prst="parallelogram">
            <a:avLst>
              <a:gd name="adj" fmla="val 250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102537" name="AutoShape 137"/>
          <p:cNvSpPr>
            <a:spLocks noChangeArrowheads="1"/>
          </p:cNvSpPr>
          <p:nvPr/>
        </p:nvSpPr>
        <p:spPr bwMode="auto">
          <a:xfrm rot="19258108">
            <a:off x="7503224" y="993826"/>
            <a:ext cx="3567113" cy="2754312"/>
          </a:xfrm>
          <a:prstGeom prst="parallelogram">
            <a:avLst>
              <a:gd name="adj" fmla="val 80812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5355" y="668883"/>
            <a:ext cx="2262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实验器材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242"/>
          <a:stretch/>
        </p:blipFill>
        <p:spPr>
          <a:xfrm>
            <a:off x="2419742" y="3190446"/>
            <a:ext cx="3357869" cy="1959623"/>
          </a:xfrm>
          <a:prstGeom prst="rect">
            <a:avLst/>
          </a:prstGeom>
        </p:spPr>
      </p:pic>
      <p:sp>
        <p:nvSpPr>
          <p:cNvPr id="24" name="Text Box 81"/>
          <p:cNvSpPr txBox="1">
            <a:spLocks noChangeArrowheads="1"/>
          </p:cNvSpPr>
          <p:nvPr/>
        </p:nvSpPr>
        <p:spPr bwMode="auto">
          <a:xfrm>
            <a:off x="3316753" y="5150069"/>
            <a:ext cx="1871662" cy="64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量角器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775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5" grpId="0" animBg="1"/>
      <p:bldP spid="26668" grpId="0"/>
      <p:bldP spid="102432" grpId="0" animBg="1"/>
      <p:bldP spid="102432" grpId="1" animBg="1"/>
      <p:bldP spid="102432" grpId="2" animBg="1"/>
      <p:bldP spid="26661" grpId="0" animBg="1"/>
      <p:bldP spid="26664" grpId="0"/>
      <p:bldP spid="26656" grpId="0" animBg="1"/>
      <p:bldP spid="26657" grpId="0"/>
      <p:bldP spid="26658" grpId="0"/>
      <p:bldP spid="102536" grpId="0" animBg="1"/>
      <p:bldP spid="102536" grpId="1" animBg="1"/>
      <p:bldP spid="102536" grpId="2" animBg="1"/>
      <p:bldP spid="102536" grpId="3" animBg="1"/>
      <p:bldP spid="102537" grpId="0" animBg="1"/>
      <p:bldP spid="102537" grpId="1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237" y="643037"/>
            <a:ext cx="6901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探究三线的位置关系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0282" y="1203661"/>
            <a:ext cx="285843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结论：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折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射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光线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与入射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光线、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法线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_____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同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一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平面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;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折射</a:t>
            </a:r>
            <a:r>
              <a:rPr kumimoji="1" lang="zh-CN" altLang="en-US" sz="2800" b="1" dirty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光线和入射光线分居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法线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____</a:t>
            </a:r>
            <a:r>
              <a:rPr kumimoji="1" lang="zh-CN" altLang="en-US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侧</a:t>
            </a:r>
            <a:r>
              <a:rPr kumimoji="1" lang="en-US" altLang="zh-CN" sz="2800" b="1" dirty="0" smtClean="0">
                <a:solidFill>
                  <a:srgbClr val="3E35FB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.</a:t>
            </a:r>
            <a:endParaRPr kumimoji="1" lang="zh-CN" altLang="en-US" sz="2800" b="1" dirty="0">
              <a:solidFill>
                <a:srgbClr val="3E35FB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8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5579" y="2529754"/>
            <a:ext cx="6901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在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40282" y="4392008"/>
            <a:ext cx="6901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两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光的折射：三线的位置关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29710" y="473042"/>
            <a:ext cx="7910572" cy="593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081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237" y="540362"/>
            <a:ext cx="69018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探究两角大小关系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90420" y="735139"/>
            <a:ext cx="303882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结论：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当光由</a:t>
            </a: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空气斜射入玻璃（水）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中时，折射角</a:t>
            </a:r>
            <a:r>
              <a:rPr lang="zh-CN" altLang="en-US" sz="2800" dirty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随入射角增大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而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______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，此时折射角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_____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入射角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8890420" y="4194202"/>
            <a:ext cx="177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小于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37149" y="3476402"/>
            <a:ext cx="1672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增大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光的折射 （空气进入玻璃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7424" y="568752"/>
            <a:ext cx="7565856" cy="567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081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76138" y="540362"/>
            <a:ext cx="316149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结论：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当光由</a:t>
            </a: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玻璃（水）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斜射入</a:t>
            </a: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空气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中时，折射角</a:t>
            </a:r>
            <a:r>
              <a:rPr lang="zh-CN" altLang="en-US" sz="2800" dirty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随入射角增大而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____________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，此时折射角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________</a:t>
            </a:r>
            <a:r>
              <a:rPr lang="zh-CN" altLang="en-US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入射角</a:t>
            </a:r>
            <a:r>
              <a:rPr lang="en-US" altLang="zh-CN" sz="2800" dirty="0" smtClean="0">
                <a:solidFill>
                  <a:srgbClr val="3E35F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10160872" y="4049014"/>
            <a:ext cx="177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大于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6138" y="3371906"/>
            <a:ext cx="1672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增大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237" y="540362"/>
            <a:ext cx="69018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探究两角大小关系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光的折射（玻璃进入空气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7424" y="540362"/>
            <a:ext cx="7377815" cy="582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043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 Box 66"/>
          <p:cNvSpPr txBox="1">
            <a:spLocks noChangeArrowheads="1"/>
          </p:cNvSpPr>
          <p:nvPr/>
        </p:nvSpPr>
        <p:spPr bwMode="auto">
          <a:xfrm>
            <a:off x="5729520" y="5782866"/>
            <a:ext cx="9350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0000FF"/>
                </a:solidFill>
                <a:latin typeface="Arial" panose="020B0604020202020204" pitchFamily="34" charset="0"/>
              </a:rPr>
              <a:t>___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3" name="Text Box 66"/>
          <p:cNvSpPr txBox="1">
            <a:spLocks noChangeArrowheads="1"/>
          </p:cNvSpPr>
          <p:nvPr/>
        </p:nvSpPr>
        <p:spPr bwMode="auto">
          <a:xfrm>
            <a:off x="1983602" y="5822066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119" name="Text Box 66"/>
          <p:cNvSpPr txBox="1">
            <a:spLocks noChangeArrowheads="1"/>
          </p:cNvSpPr>
          <p:nvPr/>
        </p:nvSpPr>
        <p:spPr bwMode="auto">
          <a:xfrm>
            <a:off x="1861254" y="5828439"/>
            <a:ext cx="9350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0000FF"/>
                </a:solidFill>
                <a:latin typeface="Arial" panose="020B0604020202020204" pitchFamily="34" charset="0"/>
              </a:rPr>
              <a:t>___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1134" y="364269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光的折射规律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155" y="1095848"/>
            <a:ext cx="996919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光线与入射光线、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法线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一平面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上；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23193" y="223902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【</a:t>
            </a: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归纳总结</a:t>
            </a:r>
            <a:r>
              <a:rPr lang="en-US" altLang="zh-CN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】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155" y="2073648"/>
            <a:ext cx="94004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光线与入射光线分居在法线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侧；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155" y="3005358"/>
            <a:ext cx="513794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折射角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入射角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22"/>
          <p:cNvSpPr txBox="1">
            <a:spLocks noChangeArrowheads="1"/>
          </p:cNvSpPr>
          <p:nvPr/>
        </p:nvSpPr>
        <p:spPr bwMode="auto">
          <a:xfrm>
            <a:off x="2491531" y="-919907"/>
            <a:ext cx="609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法线</a:t>
            </a:r>
          </a:p>
        </p:txBody>
      </p:sp>
      <p:sp>
        <p:nvSpPr>
          <p:cNvPr id="65" name="矩形 64"/>
          <p:cNvSpPr/>
          <p:nvPr/>
        </p:nvSpPr>
        <p:spPr>
          <a:xfrm>
            <a:off x="5575100" y="1095848"/>
            <a:ext cx="1672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在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816670" y="2101313"/>
            <a:ext cx="1672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两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169786" y="3054044"/>
            <a:ext cx="20403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不等于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7" name="Text Box 59"/>
          <p:cNvSpPr txBox="1">
            <a:spLocks noChangeArrowheads="1"/>
          </p:cNvSpPr>
          <p:nvPr/>
        </p:nvSpPr>
        <p:spPr bwMode="auto">
          <a:xfrm>
            <a:off x="601852" y="5879464"/>
            <a:ext cx="152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</a:rPr>
              <a:t>折射角</a:t>
            </a:r>
          </a:p>
        </p:txBody>
      </p:sp>
      <p:sp>
        <p:nvSpPr>
          <p:cNvPr id="118" name="Text Box 60"/>
          <p:cNvSpPr txBox="1">
            <a:spLocks noChangeArrowheads="1"/>
          </p:cNvSpPr>
          <p:nvPr/>
        </p:nvSpPr>
        <p:spPr bwMode="auto">
          <a:xfrm>
            <a:off x="2663860" y="5892623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</a:rPr>
              <a:t>入射角</a:t>
            </a:r>
          </a:p>
        </p:txBody>
      </p:sp>
      <p:sp>
        <p:nvSpPr>
          <p:cNvPr id="121" name="Rectangle 2"/>
          <p:cNvSpPr>
            <a:spLocks noChangeArrowheads="1"/>
          </p:cNvSpPr>
          <p:nvPr/>
        </p:nvSpPr>
        <p:spPr bwMode="auto">
          <a:xfrm>
            <a:off x="965855" y="4697009"/>
            <a:ext cx="2785241" cy="1105464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22" name="Group 3"/>
          <p:cNvGrpSpPr>
            <a:grpSpLocks/>
          </p:cNvGrpSpPr>
          <p:nvPr/>
        </p:nvGrpSpPr>
        <p:grpSpPr bwMode="auto">
          <a:xfrm>
            <a:off x="1586537" y="3927815"/>
            <a:ext cx="564087" cy="872901"/>
            <a:chOff x="720" y="358"/>
            <a:chExt cx="1488" cy="2207"/>
          </a:xfrm>
        </p:grpSpPr>
        <p:sp>
          <p:nvSpPr>
            <p:cNvPr id="123" name="Line 4"/>
            <p:cNvSpPr>
              <a:spLocks noChangeShapeType="1"/>
            </p:cNvSpPr>
            <p:nvPr/>
          </p:nvSpPr>
          <p:spPr bwMode="auto">
            <a:xfrm>
              <a:off x="720" y="358"/>
              <a:ext cx="1104" cy="110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4" name="Line 5"/>
            <p:cNvSpPr>
              <a:spLocks noChangeShapeType="1"/>
            </p:cNvSpPr>
            <p:nvPr/>
          </p:nvSpPr>
          <p:spPr bwMode="auto">
            <a:xfrm rot="2700000">
              <a:off x="1488" y="1845"/>
              <a:ext cx="14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25" name="Line 9"/>
          <p:cNvSpPr>
            <a:spLocks noChangeShapeType="1"/>
          </p:cNvSpPr>
          <p:nvPr/>
        </p:nvSpPr>
        <p:spPr bwMode="auto">
          <a:xfrm>
            <a:off x="2348424" y="3810616"/>
            <a:ext cx="6549" cy="199185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6" name="Arc 11"/>
          <p:cNvSpPr>
            <a:spLocks/>
          </p:cNvSpPr>
          <p:nvPr/>
        </p:nvSpPr>
        <p:spPr bwMode="auto">
          <a:xfrm flipH="1">
            <a:off x="2092360" y="4243175"/>
            <a:ext cx="228600" cy="1524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152400 h 21600"/>
              <a:gd name="T4" fmla="*/ 0 w 21600"/>
              <a:gd name="T5" fmla="*/ 1524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7" name="Group 12"/>
          <p:cNvGrpSpPr>
            <a:grpSpLocks/>
          </p:cNvGrpSpPr>
          <p:nvPr/>
        </p:nvGrpSpPr>
        <p:grpSpPr bwMode="auto">
          <a:xfrm>
            <a:off x="2257899" y="4738083"/>
            <a:ext cx="396260" cy="999577"/>
            <a:chOff x="2592" y="2408"/>
            <a:chExt cx="627" cy="1541"/>
          </a:xfrm>
        </p:grpSpPr>
        <p:sp>
          <p:nvSpPr>
            <p:cNvPr id="128" name="Line 13"/>
            <p:cNvSpPr>
              <a:spLocks noChangeShapeType="1"/>
            </p:cNvSpPr>
            <p:nvPr/>
          </p:nvSpPr>
          <p:spPr bwMode="auto">
            <a:xfrm rot="926352">
              <a:off x="2592" y="2408"/>
              <a:ext cx="585" cy="8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9" name="Line 14"/>
            <p:cNvSpPr>
              <a:spLocks noChangeShapeType="1"/>
            </p:cNvSpPr>
            <p:nvPr/>
          </p:nvSpPr>
          <p:spPr bwMode="auto">
            <a:xfrm rot="3626352">
              <a:off x="2741" y="3472"/>
              <a:ext cx="803" cy="15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30" name="Text Box 15"/>
          <p:cNvSpPr txBox="1">
            <a:spLocks noChangeArrowheads="1"/>
          </p:cNvSpPr>
          <p:nvPr/>
        </p:nvSpPr>
        <p:spPr bwMode="auto">
          <a:xfrm>
            <a:off x="1053137" y="4287490"/>
            <a:ext cx="1066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F3300"/>
                </a:solidFill>
                <a:ea typeface="宋体" panose="02010600030101010101" pitchFamily="2" charset="-122"/>
              </a:rPr>
              <a:t>空气</a:t>
            </a:r>
          </a:p>
        </p:txBody>
      </p:sp>
      <p:sp>
        <p:nvSpPr>
          <p:cNvPr id="131" name="Text Box 16"/>
          <p:cNvSpPr txBox="1">
            <a:spLocks noChangeArrowheads="1"/>
          </p:cNvSpPr>
          <p:nvPr/>
        </p:nvSpPr>
        <p:spPr bwMode="auto">
          <a:xfrm>
            <a:off x="990187" y="4834272"/>
            <a:ext cx="16137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FF3300"/>
                </a:solidFill>
                <a:ea typeface="宋体" panose="02010600030101010101" pitchFamily="2" charset="-122"/>
              </a:rPr>
              <a:t>玻璃（水）</a:t>
            </a:r>
            <a:endParaRPr lang="zh-CN" altLang="en-US" sz="20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132" name="Arc 17"/>
          <p:cNvSpPr>
            <a:spLocks/>
          </p:cNvSpPr>
          <p:nvPr/>
        </p:nvSpPr>
        <p:spPr bwMode="auto">
          <a:xfrm flipV="1">
            <a:off x="2354973" y="5234888"/>
            <a:ext cx="231608" cy="369332"/>
          </a:xfrm>
          <a:custGeom>
            <a:avLst/>
            <a:gdLst>
              <a:gd name="T0" fmla="*/ 0 w 19389"/>
              <a:gd name="T1" fmla="*/ 0 h 21600"/>
              <a:gd name="T2" fmla="*/ 273050 w 19389"/>
              <a:gd name="T3" fmla="*/ 85231 h 21600"/>
              <a:gd name="T4" fmla="*/ 0 w 19389"/>
              <a:gd name="T5" fmla="*/ 1524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389" h="21600" fill="none" extrusionOk="0">
                <a:moveTo>
                  <a:pt x="-1" y="0"/>
                </a:moveTo>
                <a:cubicBezTo>
                  <a:pt x="8237" y="0"/>
                  <a:pt x="15758" y="4685"/>
                  <a:pt x="19388" y="12080"/>
                </a:cubicBezTo>
              </a:path>
              <a:path w="19389" h="21600" stroke="0" extrusionOk="0">
                <a:moveTo>
                  <a:pt x="-1" y="0"/>
                </a:moveTo>
                <a:cubicBezTo>
                  <a:pt x="8237" y="0"/>
                  <a:pt x="15758" y="4685"/>
                  <a:pt x="19388" y="1208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134" name="Rectangle 2"/>
          <p:cNvSpPr>
            <a:spLocks noChangeArrowheads="1"/>
          </p:cNvSpPr>
          <p:nvPr/>
        </p:nvSpPr>
        <p:spPr bwMode="auto">
          <a:xfrm>
            <a:off x="4711551" y="4606845"/>
            <a:ext cx="2785241" cy="1120936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35" name="Group 3"/>
          <p:cNvGrpSpPr>
            <a:grpSpLocks/>
          </p:cNvGrpSpPr>
          <p:nvPr/>
        </p:nvGrpSpPr>
        <p:grpSpPr bwMode="auto">
          <a:xfrm rot="11958396">
            <a:off x="6175433" y="4666139"/>
            <a:ext cx="564087" cy="872901"/>
            <a:chOff x="720" y="358"/>
            <a:chExt cx="1488" cy="2207"/>
          </a:xfrm>
        </p:grpSpPr>
        <p:sp>
          <p:nvSpPr>
            <p:cNvPr id="136" name="Line 4"/>
            <p:cNvSpPr>
              <a:spLocks noChangeShapeType="1"/>
            </p:cNvSpPr>
            <p:nvPr/>
          </p:nvSpPr>
          <p:spPr bwMode="auto">
            <a:xfrm>
              <a:off x="720" y="358"/>
              <a:ext cx="1104" cy="110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7" name="Line 5"/>
            <p:cNvSpPr>
              <a:spLocks noChangeShapeType="1"/>
            </p:cNvSpPr>
            <p:nvPr/>
          </p:nvSpPr>
          <p:spPr bwMode="auto">
            <a:xfrm rot="2700000">
              <a:off x="1488" y="1845"/>
              <a:ext cx="14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38" name="Line 9"/>
          <p:cNvSpPr>
            <a:spLocks noChangeShapeType="1"/>
          </p:cNvSpPr>
          <p:nvPr/>
        </p:nvSpPr>
        <p:spPr bwMode="auto">
          <a:xfrm>
            <a:off x="6094120" y="3720452"/>
            <a:ext cx="6549" cy="199185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9" name="Arc 11"/>
          <p:cNvSpPr>
            <a:spLocks/>
          </p:cNvSpPr>
          <p:nvPr/>
        </p:nvSpPr>
        <p:spPr bwMode="auto">
          <a:xfrm flipH="1">
            <a:off x="5838056" y="4153011"/>
            <a:ext cx="228600" cy="1524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152400 h 21600"/>
              <a:gd name="T4" fmla="*/ 0 w 21600"/>
              <a:gd name="T5" fmla="*/ 1524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0" name="Group 12"/>
          <p:cNvGrpSpPr>
            <a:grpSpLocks/>
          </p:cNvGrpSpPr>
          <p:nvPr/>
        </p:nvGrpSpPr>
        <p:grpSpPr bwMode="auto">
          <a:xfrm rot="8986617">
            <a:off x="5471842" y="3592729"/>
            <a:ext cx="431652" cy="1135795"/>
            <a:chOff x="2592" y="2408"/>
            <a:chExt cx="683" cy="1751"/>
          </a:xfrm>
        </p:grpSpPr>
        <p:sp>
          <p:nvSpPr>
            <p:cNvPr id="141" name="Line 13"/>
            <p:cNvSpPr>
              <a:spLocks noChangeShapeType="1"/>
            </p:cNvSpPr>
            <p:nvPr/>
          </p:nvSpPr>
          <p:spPr bwMode="auto">
            <a:xfrm rot="926352">
              <a:off x="2592" y="2408"/>
              <a:ext cx="585" cy="8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2" name="Line 14"/>
            <p:cNvSpPr>
              <a:spLocks noChangeShapeType="1"/>
            </p:cNvSpPr>
            <p:nvPr/>
          </p:nvSpPr>
          <p:spPr bwMode="auto">
            <a:xfrm rot="3626352">
              <a:off x="2660" y="3543"/>
              <a:ext cx="1008" cy="22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43" name="Text Box 15"/>
          <p:cNvSpPr txBox="1">
            <a:spLocks noChangeArrowheads="1"/>
          </p:cNvSpPr>
          <p:nvPr/>
        </p:nvSpPr>
        <p:spPr bwMode="auto">
          <a:xfrm>
            <a:off x="4798833" y="4197326"/>
            <a:ext cx="1066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F3300"/>
                </a:solidFill>
                <a:ea typeface="宋体" panose="02010600030101010101" pitchFamily="2" charset="-122"/>
              </a:rPr>
              <a:t>空气</a:t>
            </a:r>
          </a:p>
        </p:txBody>
      </p:sp>
      <p:sp>
        <p:nvSpPr>
          <p:cNvPr id="144" name="Text Box 16"/>
          <p:cNvSpPr txBox="1">
            <a:spLocks noChangeArrowheads="1"/>
          </p:cNvSpPr>
          <p:nvPr/>
        </p:nvSpPr>
        <p:spPr bwMode="auto">
          <a:xfrm>
            <a:off x="4735883" y="4744108"/>
            <a:ext cx="16137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FF3300"/>
                </a:solidFill>
                <a:ea typeface="宋体" panose="02010600030101010101" pitchFamily="2" charset="-122"/>
              </a:rPr>
              <a:t>玻璃（水）</a:t>
            </a:r>
            <a:endParaRPr lang="zh-CN" altLang="en-US" sz="20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145" name="Arc 17"/>
          <p:cNvSpPr>
            <a:spLocks/>
          </p:cNvSpPr>
          <p:nvPr/>
        </p:nvSpPr>
        <p:spPr bwMode="auto">
          <a:xfrm flipV="1">
            <a:off x="6094120" y="4905114"/>
            <a:ext cx="231608" cy="369332"/>
          </a:xfrm>
          <a:custGeom>
            <a:avLst/>
            <a:gdLst>
              <a:gd name="T0" fmla="*/ 0 w 19389"/>
              <a:gd name="T1" fmla="*/ 0 h 21600"/>
              <a:gd name="T2" fmla="*/ 273050 w 19389"/>
              <a:gd name="T3" fmla="*/ 85231 h 21600"/>
              <a:gd name="T4" fmla="*/ 0 w 19389"/>
              <a:gd name="T5" fmla="*/ 1524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389" h="21600" fill="none" extrusionOk="0">
                <a:moveTo>
                  <a:pt x="-1" y="0"/>
                </a:moveTo>
                <a:cubicBezTo>
                  <a:pt x="8237" y="0"/>
                  <a:pt x="15758" y="4685"/>
                  <a:pt x="19388" y="12080"/>
                </a:cubicBezTo>
              </a:path>
              <a:path w="19389" h="21600" stroke="0" extrusionOk="0">
                <a:moveTo>
                  <a:pt x="-1" y="0"/>
                </a:moveTo>
                <a:cubicBezTo>
                  <a:pt x="8237" y="0"/>
                  <a:pt x="15758" y="4685"/>
                  <a:pt x="19388" y="1208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146" name="Text Box 66"/>
          <p:cNvSpPr txBox="1">
            <a:spLocks noChangeArrowheads="1"/>
          </p:cNvSpPr>
          <p:nvPr/>
        </p:nvSpPr>
        <p:spPr bwMode="auto">
          <a:xfrm>
            <a:off x="5810944" y="5817867"/>
            <a:ext cx="685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rgbClr val="FF0000"/>
                </a:solidFill>
                <a:latin typeface="Arial" panose="020B0604020202020204" pitchFamily="34" charset="0"/>
              </a:rPr>
              <a:t>＞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8" name="Text Box 59"/>
          <p:cNvSpPr txBox="1">
            <a:spLocks noChangeArrowheads="1"/>
          </p:cNvSpPr>
          <p:nvPr/>
        </p:nvSpPr>
        <p:spPr bwMode="auto">
          <a:xfrm>
            <a:off x="4495615" y="5875102"/>
            <a:ext cx="152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</a:rPr>
              <a:t>折射角</a:t>
            </a:r>
          </a:p>
        </p:txBody>
      </p:sp>
      <p:sp>
        <p:nvSpPr>
          <p:cNvPr id="149" name="Text Box 60"/>
          <p:cNvSpPr txBox="1">
            <a:spLocks noChangeArrowheads="1"/>
          </p:cNvSpPr>
          <p:nvPr/>
        </p:nvSpPr>
        <p:spPr bwMode="auto">
          <a:xfrm>
            <a:off x="6557623" y="5888261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CECE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</a:rPr>
              <a:t>入射角</a:t>
            </a:r>
          </a:p>
        </p:txBody>
      </p:sp>
      <p:sp>
        <p:nvSpPr>
          <p:cNvPr id="43" name="矩形 42"/>
          <p:cNvSpPr/>
          <p:nvPr/>
        </p:nvSpPr>
        <p:spPr>
          <a:xfrm>
            <a:off x="6619689" y="3312717"/>
            <a:ext cx="40742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空气中的角大</a:t>
            </a:r>
            <a:endParaRPr lang="en-US" altLang="zh-CN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84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33" grpId="0"/>
      <p:bldP spid="119" grpId="0"/>
      <p:bldP spid="3" grpId="0"/>
      <p:bldP spid="6" grpId="0"/>
      <p:bldP spid="7" grpId="0"/>
      <p:bldP spid="62" grpId="0"/>
      <p:bldP spid="65" grpId="0"/>
      <p:bldP spid="66" grpId="0"/>
      <p:bldP spid="67" grpId="0"/>
      <p:bldP spid="117" grpId="0"/>
      <p:bldP spid="118" grpId="0"/>
      <p:bldP spid="121" grpId="0" animBg="1"/>
      <p:bldP spid="125" grpId="0" animBg="1"/>
      <p:bldP spid="126" grpId="0" animBg="1"/>
      <p:bldP spid="130" grpId="0"/>
      <p:bldP spid="131" grpId="0"/>
      <p:bldP spid="132" grpId="0" animBg="1"/>
      <p:bldP spid="134" grpId="0" animBg="1"/>
      <p:bldP spid="138" grpId="0" animBg="1"/>
      <p:bldP spid="139" grpId="0" animBg="1"/>
      <p:bldP spid="143" grpId="0"/>
      <p:bldP spid="144" grpId="0"/>
      <p:bldP spid="145" grpId="0" animBg="1"/>
      <p:bldP spid="146" grpId="0"/>
      <p:bldP spid="148" grpId="0"/>
      <p:bldP spid="149" grpId="0"/>
      <p:bldP spid="4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935</Words>
  <Application>Microsoft Office PowerPoint</Application>
  <PresentationFormat>自定义</PresentationFormat>
  <Paragraphs>131</Paragraphs>
  <Slides>23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lt8099</dc:creator>
  <cp:lastModifiedBy>Administrator</cp:lastModifiedBy>
  <cp:revision>35</cp:revision>
  <dcterms:created xsi:type="dcterms:W3CDTF">2018-10-30T08:48:52Z</dcterms:created>
  <dcterms:modified xsi:type="dcterms:W3CDTF">2018-11-10T06:59:31Z</dcterms:modified>
</cp:coreProperties>
</file>