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C4F9200-8E8D-4E09-BA32-83ADA26C03CE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D070862-16F3-409E-BB11-11FE40522FFF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4C5E4A2-0BF0-4DC5-8368-4DE608B200C0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324E0DA-2E12-40BD-87B6-BEB299F63776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BF0BB5F4-7FE5-4FE6-8DB9-065B7A44A343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01B3F0D7-5BEB-45C9-93C4-A6DF6DB66679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9ECE329C-C74A-4D9A-A34E-7927694E9111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92CC4108-54E5-470E-A24A-A482A35BBBD9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686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B04EDC5-C6E8-465D-984F-3667F8FD0A27}" type="slidenum">
              <a:rPr sz="1200">
                <a:solidFill>
                  <a:prstClr val="black"/>
                </a:solidFill>
              </a:rPr>
              <a:pPr algn="r"/>
              <a:t>24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189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614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18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image" Target="../media/image17.jpeg"/><Relationship Id="rId7" Type="http://schemas.openxmlformats.org/officeDocument/2006/relationships/image" Target="../media/image7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11" Type="http://schemas.openxmlformats.org/officeDocument/2006/relationships/slide" Target="slide26.xml"/><Relationship Id="rId5" Type="http://schemas.openxmlformats.org/officeDocument/2006/relationships/slide" Target="slide22.xml"/><Relationship Id="rId10" Type="http://schemas.openxmlformats.org/officeDocument/2006/relationships/slide" Target="slide25.xml"/><Relationship Id="rId4" Type="http://schemas.openxmlformats.org/officeDocument/2006/relationships/slide" Target="slide21.xml"/><Relationship Id="rId9" Type="http://schemas.openxmlformats.org/officeDocument/2006/relationships/slide" Target="slide2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8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898836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2</a:t>
            </a:r>
            <a:r>
              <a:rPr sz="40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　声的世界</a:t>
            </a: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865773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4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超声与次声</a:t>
            </a:r>
          </a:p>
        </p:txBody>
      </p:sp>
      <p:sp>
        <p:nvSpPr>
          <p:cNvPr id="19458" name="Text Box 22"/>
          <p:cNvSpPr txBox="1">
            <a:spLocks noChangeArrowheads="1"/>
          </p:cNvSpPr>
          <p:nvPr/>
        </p:nvSpPr>
        <p:spPr bwMode="auto">
          <a:xfrm>
            <a:off x="539750" y="962025"/>
            <a:ext cx="81153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．超声：频率高于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________Hz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的声音叫超声。超声具有方向性强、穿透力强的特点。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．次声：频率低于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________Hz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的声音叫次声。次声很容易绕过障碍物，传播距离远。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．应用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传递信息：探测鱼群、检查疾病，探测金属内部缺陷。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4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传递能量：清洗、击碎人体内的结石。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1945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0846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0" name="矩形 7"/>
          <p:cNvSpPr/>
          <p:nvPr/>
        </p:nvSpPr>
        <p:spPr>
          <a:xfrm>
            <a:off x="3371850" y="1066800"/>
            <a:ext cx="10318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20 000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9461" name="矩形 8"/>
          <p:cNvSpPr/>
          <p:nvPr/>
        </p:nvSpPr>
        <p:spPr>
          <a:xfrm>
            <a:off x="3719513" y="2062163"/>
            <a:ext cx="4921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20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9021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21506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21507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21508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21509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510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1511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21512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513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1514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21515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21516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21517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21518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519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21520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声音的产生和传播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1521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声音的特性</a:t>
            </a:r>
            <a:r>
              <a:rPr lang="en-US" altLang="zh-CN"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1522" name="矩形 3">
            <a:hlinkClick r:id="rId5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噪声的危害和控制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pic>
        <p:nvPicPr>
          <p:cNvPr id="21523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0724304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 animBg="1"/>
      <p:bldP spid="21521" grpId="0" animBg="1"/>
      <p:bldP spid="215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莆田模拟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分】钟声是由钟的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产生的，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梅寺晨钟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四十里开外也能听到，说明声音可以在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中传播。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3554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声音的产生和传播 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23555" name="矩形 5"/>
          <p:cNvSpPr/>
          <p:nvPr/>
        </p:nvSpPr>
        <p:spPr>
          <a:xfrm>
            <a:off x="7235825" y="11318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振动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23556" name="矩形 6"/>
          <p:cNvSpPr/>
          <p:nvPr/>
        </p:nvSpPr>
        <p:spPr>
          <a:xfrm>
            <a:off x="1536700" y="225107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空气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1867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】下列关于声音的说法正确的是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声纹门锁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是依据声音的响度来识别的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．鼓手打鼓用的力越大，鼓声的音调就越高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．二胡演奏的优美旋律，是由弦的振动产生的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．在太空与地面交流时的声音是通过声波传回地球的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4578" name="矩形 2"/>
          <p:cNvSpPr/>
          <p:nvPr/>
        </p:nvSpPr>
        <p:spPr>
          <a:xfrm>
            <a:off x="6110288" y="838200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476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】下列实验中，用来说明声音传播需要介质的是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2" name="矩形 2"/>
          <p:cNvSpPr/>
          <p:nvPr/>
        </p:nvSpPr>
        <p:spPr>
          <a:xfrm>
            <a:off x="8280400" y="822325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5603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062413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5604" name="Picture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52638" y="1282700"/>
            <a:ext cx="4679950" cy="35210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122971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厦门校级模拟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分】厦门是全国文明城市，公共场所不要大声喧哗。这里的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大声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指的是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317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．频率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．响度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317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		      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．音色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6626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声音的特性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26627" name="矩形 6"/>
          <p:cNvSpPr>
            <a:spLocks noChangeArrowheads="1"/>
          </p:cNvSpPr>
          <p:nvPr/>
        </p:nvSpPr>
        <p:spPr bwMode="auto">
          <a:xfrm>
            <a:off x="7639050" y="1624013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8096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3"/>
          <p:cNvSpPr>
            <a:spLocks noChangeArrowheads="1"/>
          </p:cNvSpPr>
          <p:nvPr/>
        </p:nvSpPr>
        <p:spPr bwMode="auto">
          <a:xfrm>
            <a:off x="828675" y="842963"/>
            <a:ext cx="7488238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莆田模拟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分】《吕氏春秋》记载：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伏羲作琴，三分损益成十三音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三分损益法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就是把管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笛、箫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加长三分之一或减短三分之一，这种做法是为了改变声音的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，其发声体是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0" name="矩形 2"/>
          <p:cNvSpPr>
            <a:spLocks noChangeArrowheads="1"/>
          </p:cNvSpPr>
          <p:nvPr/>
        </p:nvSpPr>
        <p:spPr bwMode="auto">
          <a:xfrm>
            <a:off x="5076825" y="245110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音调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1" name="矩形 4"/>
          <p:cNvSpPr>
            <a:spLocks noChangeArrowheads="1"/>
          </p:cNvSpPr>
          <p:nvPr/>
        </p:nvSpPr>
        <p:spPr bwMode="auto">
          <a:xfrm>
            <a:off x="1749425" y="3003550"/>
            <a:ext cx="188595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管内空气柱</a:t>
            </a:r>
            <a:r>
              <a:rPr altLang="zh-CN" sz="2400" b="1" kern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3584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"/>
          <p:cNvSpPr>
            <a:spLocks noChangeArrowheads="1"/>
          </p:cNvSpPr>
          <p:nvPr/>
        </p:nvSpPr>
        <p:spPr bwMode="auto">
          <a:xfrm>
            <a:off x="828675" y="842963"/>
            <a:ext cx="748823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】如图所示为声波的波形图，甲、乙、丙三者的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相同。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8674" name="矩形 2"/>
          <p:cNvSpPr>
            <a:spLocks noChangeArrowheads="1"/>
          </p:cNvSpPr>
          <p:nvPr/>
        </p:nvSpPr>
        <p:spPr bwMode="auto">
          <a:xfrm>
            <a:off x="1835150" y="13398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音调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867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6" name="Picture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06500" y="2144713"/>
            <a:ext cx="6731000" cy="18669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8677" name="矩形 5"/>
          <p:cNvSpPr>
            <a:spLocks noChangeArrowheads="1"/>
          </p:cNvSpPr>
          <p:nvPr/>
        </p:nvSpPr>
        <p:spPr bwMode="auto">
          <a:xfrm>
            <a:off x="3419475" y="1347788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响度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07855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5"/>
          <p:cNvSpPr>
            <a:spLocks noChangeArrowheads="1"/>
          </p:cNvSpPr>
          <p:nvPr/>
        </p:nvSpPr>
        <p:spPr bwMode="auto">
          <a:xfrm>
            <a:off x="565150" y="1270000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】噪声是严重影响我们生活的污染之一。下列措施中属于在产生环节控制噪声的是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．在学校周围植树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．学校附近禁止汽车鸣笛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．教室安装隔音玻璃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945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．在靠近学校的道路旁安装隔声板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9698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噪声的危害和控制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29699" name="矩形 6"/>
          <p:cNvSpPr>
            <a:spLocks noChangeArrowheads="1"/>
          </p:cNvSpPr>
          <p:nvPr/>
        </p:nvSpPr>
        <p:spPr bwMode="auto">
          <a:xfrm>
            <a:off x="5580063" y="1792288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700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8266041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0722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0723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30724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0725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726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0727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0728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729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0730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0731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0732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733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30734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0735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30736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073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38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0739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0740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41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0742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30743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44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30745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30746" name="组合 1"/>
          <p:cNvGrpSpPr/>
          <p:nvPr/>
        </p:nvGrpSpPr>
        <p:grpSpPr>
          <a:xfrm>
            <a:off x="5730875" y="1924050"/>
            <a:ext cx="542925" cy="547688"/>
            <a:chOff x="1153731" y="1592014"/>
            <a:chExt cx="543166" cy="547688"/>
          </a:xfrm>
        </p:grpSpPr>
        <p:pic>
          <p:nvPicPr>
            <p:cNvPr id="3074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48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4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0749" name="组合 1"/>
          <p:cNvGrpSpPr/>
          <p:nvPr/>
        </p:nvGrpSpPr>
        <p:grpSpPr>
          <a:xfrm>
            <a:off x="7124700" y="1924050"/>
            <a:ext cx="542925" cy="547688"/>
            <a:chOff x="1153731" y="1592014"/>
            <a:chExt cx="543166" cy="547688"/>
          </a:xfrm>
        </p:grpSpPr>
        <p:pic>
          <p:nvPicPr>
            <p:cNvPr id="30750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51" name="矩形 58">
              <a:hlinkClick r:id="rId9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5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0752" name="组合 1"/>
          <p:cNvGrpSpPr/>
          <p:nvPr/>
        </p:nvGrpSpPr>
        <p:grpSpPr>
          <a:xfrm>
            <a:off x="1585913" y="3003550"/>
            <a:ext cx="542925" cy="547688"/>
            <a:chOff x="1153731" y="1592014"/>
            <a:chExt cx="543166" cy="547688"/>
          </a:xfrm>
        </p:grpSpPr>
        <p:pic>
          <p:nvPicPr>
            <p:cNvPr id="30753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54" name="矩形 61">
              <a:hlinkClick r:id="rId10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6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0755" name="组合 1"/>
          <p:cNvGrpSpPr/>
          <p:nvPr/>
        </p:nvGrpSpPr>
        <p:grpSpPr>
          <a:xfrm>
            <a:off x="2876550" y="3003550"/>
            <a:ext cx="542925" cy="547688"/>
            <a:chOff x="1153731" y="1592014"/>
            <a:chExt cx="543166" cy="547688"/>
          </a:xfrm>
        </p:grpSpPr>
        <p:pic>
          <p:nvPicPr>
            <p:cNvPr id="30756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0757" name="矩形 64">
              <a:hlinkClick r:id="rId11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7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047862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95122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分】下列词语中，形容声音响度小的是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．震耳欲聋　　　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．声如洪钟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．轻声细语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．鼾声如雷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6" name="矩形 3"/>
          <p:cNvSpPr>
            <a:spLocks noChangeArrowheads="1"/>
          </p:cNvSpPr>
          <p:nvPr/>
        </p:nvSpPr>
        <p:spPr bwMode="auto">
          <a:xfrm>
            <a:off x="1343025" y="1131888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1747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798602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分】公共场所不要高声喧哗，这里的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是指声音的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．响度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．音调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．音色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．频率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2770" name="矩形 3"/>
          <p:cNvSpPr>
            <a:spLocks noChangeArrowheads="1"/>
          </p:cNvSpPr>
          <p:nvPr/>
        </p:nvSpPr>
        <p:spPr bwMode="auto">
          <a:xfrm>
            <a:off x="2795588" y="1144588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2771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406133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分】夏商时期，已有铜制的铃和皮制的鼓。人耳能分辨出铃声和鼓声是根据声音的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．响度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．音色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．频率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7092950" y="1203325"/>
            <a:ext cx="406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379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035479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4"/>
          <p:cNvSpPr>
            <a:spLocks noChangeArrowheads="1"/>
          </p:cNvSpPr>
          <p:nvPr/>
        </p:nvSpPr>
        <p:spPr bwMode="auto">
          <a:xfrm>
            <a:off x="652463" y="627063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三明质检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分】以下有关声音的说法中正确的是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．声音在空气中的传播速度是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3× 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8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m/s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．声音在水中传播的速度比在空气中快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．声音能够在真空中传播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．有些高科技产品，不振动也可以发出声音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4818" name="矩形 2"/>
          <p:cNvSpPr>
            <a:spLocks noChangeArrowheads="1"/>
          </p:cNvSpPr>
          <p:nvPr/>
        </p:nvSpPr>
        <p:spPr bwMode="auto">
          <a:xfrm>
            <a:off x="1628775" y="1203325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315736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"/>
          <p:cNvSpPr>
            <a:spLocks noChangeArrowheads="1"/>
          </p:cNvSpPr>
          <p:nvPr/>
        </p:nvSpPr>
        <p:spPr bwMode="auto">
          <a:xfrm>
            <a:off x="565150" y="617538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宁德质检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个相同的透明玻璃瓶中装入不同高度的水自制成一件小乐器，用同样大小的力敲击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个玻璃瓶，会听到不同的声音，这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不同的声音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主要是指声音的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		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．振幅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18820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．音色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		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．响度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3"/>
          <p:cNvSpPr>
            <a:spLocks noChangeArrowheads="1"/>
          </p:cNvSpPr>
          <p:nvPr/>
        </p:nvSpPr>
        <p:spPr bwMode="auto">
          <a:xfrm>
            <a:off x="4168775" y="2211388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584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5844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64075" y="2422525"/>
            <a:ext cx="3524250" cy="17335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801714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4"/>
          <p:cNvSpPr>
            <a:spLocks noChangeArrowheads="1"/>
          </p:cNvSpPr>
          <p:nvPr/>
        </p:nvSpPr>
        <p:spPr bwMode="auto">
          <a:xfrm>
            <a:off x="565150" y="617538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分】宋词《解语花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上元》中写道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箫鼓喧，人影参差，满路飘香麝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，其中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箫鼓喧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是由于发声体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产生的，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满路飘香麝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是由于分子在不停地做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7890" name="矩形 6"/>
          <p:cNvSpPr>
            <a:spLocks noChangeArrowheads="1"/>
          </p:cNvSpPr>
          <p:nvPr/>
        </p:nvSpPr>
        <p:spPr bwMode="auto">
          <a:xfrm>
            <a:off x="1403350" y="167640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振动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7891" name="矩形 7"/>
          <p:cNvSpPr>
            <a:spLocks noChangeArrowheads="1"/>
          </p:cNvSpPr>
          <p:nvPr/>
        </p:nvSpPr>
        <p:spPr bwMode="auto">
          <a:xfrm>
            <a:off x="1689100" y="2211388"/>
            <a:ext cx="17303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无规则运动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7892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649677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矩形 4"/>
          <p:cNvSpPr>
            <a:spLocks noChangeArrowheads="1"/>
          </p:cNvSpPr>
          <p:nvPr/>
        </p:nvSpPr>
        <p:spPr bwMode="auto">
          <a:xfrm>
            <a:off x="565150" y="771525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泉州质检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蝉噪林愈静，鸟鸣山更幽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，能区分开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的叫声，是依据声音的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不同；茂盛的森林有吸声的作用，这是在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减弱噪声。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8914" name="矩形 6"/>
          <p:cNvSpPr>
            <a:spLocks noChangeArrowheads="1"/>
          </p:cNvSpPr>
          <p:nvPr/>
        </p:nvSpPr>
        <p:spPr bwMode="auto">
          <a:xfrm>
            <a:off x="1619250" y="1819275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音色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891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8916" name="矩形 5"/>
          <p:cNvSpPr>
            <a:spLocks noChangeArrowheads="1"/>
          </p:cNvSpPr>
          <p:nvPr/>
        </p:nvSpPr>
        <p:spPr bwMode="auto">
          <a:xfrm>
            <a:off x="1616075" y="2355850"/>
            <a:ext cx="173196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传播过程中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8917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277600" y="11620500"/>
            <a:ext cx="355600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650253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声音的产生和传播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声音的特性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噪声的危害和控制</a:t>
            </a:r>
          </a:p>
        </p:txBody>
      </p:sp>
      <p:sp>
        <p:nvSpPr>
          <p:cNvPr id="6165" name="矩形 2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835150" y="3471863"/>
            <a:ext cx="5788025" cy="4619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·4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超声与次生</a:t>
            </a:r>
          </a:p>
        </p:txBody>
      </p:sp>
    </p:spTree>
    <p:extLst>
      <p:ext uri="{BB962C8B-B14F-4D97-AF65-F5344CB8AC3E}">
        <p14:creationId xmlns:p14="http://schemas.microsoft.com/office/powerpoint/2010/main" val="36163867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  <p:bldP spid="61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声音的产生和传播</a:t>
            </a:r>
          </a:p>
        </p:txBody>
      </p:sp>
      <p:pic>
        <p:nvPicPr>
          <p:cNvPr id="7170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979613" y="2284413"/>
            <a:ext cx="160337" cy="24114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1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1038" y="1408113"/>
            <a:ext cx="673100" cy="33274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2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03350" y="1166813"/>
            <a:ext cx="6192838" cy="9366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3" name="Picture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58888" y="3795713"/>
            <a:ext cx="631825" cy="4222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4" name="Picture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68538" y="2393950"/>
            <a:ext cx="5392737" cy="21732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5" name="矩形 10"/>
          <p:cNvSpPr/>
          <p:nvPr/>
        </p:nvSpPr>
        <p:spPr>
          <a:xfrm>
            <a:off x="4170363" y="11318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振动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6" name="矩形 13"/>
          <p:cNvSpPr/>
          <p:nvPr/>
        </p:nvSpPr>
        <p:spPr>
          <a:xfrm>
            <a:off x="3995738" y="286543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不能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7" name="矩形 14"/>
          <p:cNvSpPr/>
          <p:nvPr/>
        </p:nvSpPr>
        <p:spPr>
          <a:xfrm>
            <a:off x="6670675" y="356552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波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5380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18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7813" y="642938"/>
            <a:ext cx="5200650" cy="40894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19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312863" y="915988"/>
            <a:ext cx="234950" cy="35290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0" name="Picture 8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7063" y="2355850"/>
            <a:ext cx="630237" cy="422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1" name="矩形 9"/>
          <p:cNvSpPr/>
          <p:nvPr/>
        </p:nvSpPr>
        <p:spPr>
          <a:xfrm>
            <a:off x="5159375" y="2097088"/>
            <a:ext cx="647700" cy="461963"/>
          </a:xfrm>
          <a:prstGeom prst="rect">
            <a:avLst/>
          </a:prstGeom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340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2" name="矩形 10"/>
          <p:cNvSpPr/>
          <p:nvPr/>
        </p:nvSpPr>
        <p:spPr>
          <a:xfrm>
            <a:off x="2747963" y="3214688"/>
            <a:ext cx="1422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反射回来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7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5" name="表格 3"/>
          <p:cNvGraphicFramePr>
            <a:graphicFrameLocks noGrp="1"/>
          </p:cNvGraphicFramePr>
          <p:nvPr/>
        </p:nvGraphicFramePr>
        <p:xfrm>
          <a:off x="611188" y="1203325"/>
          <a:ext cx="7705725" cy="3227388"/>
        </p:xfrm>
        <a:graphic>
          <a:graphicData uri="http://schemas.openxmlformats.org/drawingml/2006/table">
            <a:tbl>
              <a:tblPr/>
              <a:tblGrid>
                <a:gridCol w="1400175"/>
                <a:gridCol w="1841500"/>
                <a:gridCol w="4464050"/>
              </a:tblGrid>
              <a:tr h="4460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特性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概念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影响因素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9953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音调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声音的高低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发声体振动的快慢</a:t>
                      </a:r>
                      <a:r>
                        <a:rPr lang="en-US" altLang="zh-CN" sz="2400" b="1">
                          <a:latin typeface="Times New Roman"/>
                        </a:rPr>
                        <a:t>(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即频率</a:t>
                      </a:r>
                      <a:r>
                        <a:rPr lang="en-US" altLang="zh-CN" sz="2400" b="1">
                          <a:latin typeface="Times New Roman"/>
                        </a:rPr>
                        <a:t>)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，振动越快，音调越</a:t>
                      </a:r>
                      <a:r>
                        <a:rPr lang="en-US" altLang="zh-CN" sz="2400" b="1">
                          <a:latin typeface="Times New Roman"/>
                        </a:rPr>
                        <a:t>__________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7859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响度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声音的大小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(1)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振幅：振幅越大，响度越</a:t>
                      </a:r>
                      <a:r>
                        <a:rPr lang="en-US" altLang="zh-CN" sz="2400" b="1">
                          <a:latin typeface="Times New Roman"/>
                        </a:rPr>
                        <a:t>______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；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(2)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距离发声体的远近和声音的分散程度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47145" marR="4714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283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声音的特性</a:t>
            </a:r>
          </a:p>
        </p:txBody>
      </p:sp>
      <p:sp>
        <p:nvSpPr>
          <p:cNvPr id="11284" name="矩形 6"/>
          <p:cNvSpPr/>
          <p:nvPr/>
        </p:nvSpPr>
        <p:spPr>
          <a:xfrm>
            <a:off x="7032625" y="2133600"/>
            <a:ext cx="49212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高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85" name="矩形 12"/>
          <p:cNvSpPr/>
          <p:nvPr/>
        </p:nvSpPr>
        <p:spPr>
          <a:xfrm>
            <a:off x="4481513" y="308768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469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4" grpId="0"/>
      <p:bldP spid="112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13314" name="表格 4"/>
          <p:cNvGraphicFramePr>
            <a:graphicFrameLocks noGrp="1"/>
          </p:cNvGraphicFramePr>
          <p:nvPr/>
        </p:nvGraphicFramePr>
        <p:xfrm>
          <a:off x="1616075" y="1593850"/>
          <a:ext cx="5692776" cy="1698625"/>
        </p:xfrm>
        <a:graphic>
          <a:graphicData uri="http://schemas.openxmlformats.org/drawingml/2006/table">
            <a:tbl>
              <a:tblPr/>
              <a:tblGrid>
                <a:gridCol w="1493838"/>
                <a:gridCol w="1925638"/>
                <a:gridCol w="2273300"/>
              </a:tblGrid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特性</a:t>
                      </a:r>
                      <a:endParaRPr lang="zh-CN" altLang="zh-CN" sz="11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2" marR="68582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概念</a:t>
                      </a:r>
                      <a:endParaRPr lang="zh-CN" altLang="zh-CN" sz="11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2" marR="68582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影响因素</a:t>
                      </a:r>
                      <a:endParaRPr lang="zh-CN" altLang="zh-CN" sz="11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2" marR="68582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1493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音色</a:t>
                      </a:r>
                      <a:endParaRPr lang="zh-CN" altLang="zh-CN" sz="11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2" marR="68582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声音的品质与特色</a:t>
                      </a:r>
                      <a:endParaRPr lang="zh-CN" altLang="zh-CN" sz="11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2" marR="68582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发声体的材料和结构</a:t>
                      </a:r>
                      <a:endParaRPr lang="zh-CN" altLang="zh-CN" sz="11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2" marR="68582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28" name="矩形 7"/>
          <p:cNvSpPr/>
          <p:nvPr/>
        </p:nvSpPr>
        <p:spPr>
          <a:xfrm>
            <a:off x="1581150" y="911225"/>
            <a:ext cx="804863" cy="560388"/>
          </a:xfrm>
          <a:prstGeom prst="rect">
            <a:avLst/>
          </a:prstGeom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续表</a:t>
            </a:r>
            <a:endParaRPr altLang="zh-CN" sz="24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932581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噪声的危害和控制</a:t>
            </a:r>
          </a:p>
        </p:txBody>
      </p:sp>
      <p:pic>
        <p:nvPicPr>
          <p:cNvPr id="15362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810" r="87553" b="18585"/>
          <a:stretch>
            <a:fillRect/>
          </a:stretch>
        </p:blipFill>
        <p:spPr>
          <a:xfrm>
            <a:off x="900113" y="1065213"/>
            <a:ext cx="722312" cy="3810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5363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172" b="34813"/>
          <a:stretch>
            <a:fillRect/>
          </a:stretch>
        </p:blipFill>
        <p:spPr>
          <a:xfrm>
            <a:off x="1593850" y="1062038"/>
            <a:ext cx="6169025" cy="37750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4934684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7410" name="Picture 8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087" t="74617"/>
          <a:stretch>
            <a:fillRect/>
          </a:stretch>
        </p:blipFill>
        <p:spPr>
          <a:xfrm>
            <a:off x="1331913" y="1377950"/>
            <a:ext cx="6791325" cy="16176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1" name="矩形 10"/>
          <p:cNvSpPr/>
          <p:nvPr/>
        </p:nvSpPr>
        <p:spPr>
          <a:xfrm>
            <a:off x="4500563" y="137953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声源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7412" name="矩形 11"/>
          <p:cNvSpPr/>
          <p:nvPr/>
        </p:nvSpPr>
        <p:spPr>
          <a:xfrm>
            <a:off x="2195513" y="1955800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传播过程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7413" name="矩形 12"/>
          <p:cNvSpPr/>
          <p:nvPr/>
        </p:nvSpPr>
        <p:spPr>
          <a:xfrm>
            <a:off x="5929313" y="19542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人耳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210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全屏显示(16:9)</PresentationFormat>
  <Paragraphs>140</Paragraphs>
  <Slides>26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26</vt:i4>
      </vt:variant>
    </vt:vector>
  </HeadingPairs>
  <TitlesOfParts>
    <vt:vector size="28" baseType="lpstr">
      <vt:lpstr>Office 主题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</cp:revision>
  <dcterms:created xsi:type="dcterms:W3CDTF">2021-03-14T01:54:00Z</dcterms:created>
  <dcterms:modified xsi:type="dcterms:W3CDTF">2021-03-14T01:55:59Z</dcterms:modified>
</cp:coreProperties>
</file>