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3" r:id="rId3"/>
  </p:sldMasterIdLst>
  <p:notesMasterIdLst>
    <p:notesMasterId r:id="rId21"/>
  </p:notesMasterIdLst>
  <p:sldIdLst>
    <p:sldId id="336" r:id="rId4"/>
    <p:sldId id="631" r:id="rId5"/>
    <p:sldId id="649" r:id="rId6"/>
    <p:sldId id="665" r:id="rId7"/>
    <p:sldId id="650" r:id="rId8"/>
    <p:sldId id="632" r:id="rId9"/>
    <p:sldId id="659" r:id="rId10"/>
    <p:sldId id="660" r:id="rId11"/>
    <p:sldId id="661" r:id="rId12"/>
    <p:sldId id="636" r:id="rId13"/>
    <p:sldId id="663" r:id="rId14"/>
    <p:sldId id="637" r:id="rId15"/>
    <p:sldId id="664" r:id="rId16"/>
    <p:sldId id="653" r:id="rId17"/>
    <p:sldId id="638" r:id="rId18"/>
    <p:sldId id="642" r:id="rId19"/>
    <p:sldId id="662" r:id="rId20"/>
  </p:sldIdLst>
  <p:sldSz cx="9144000" cy="6858000" type="screen4x3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5B6"/>
    <a:srgbClr val="003366"/>
    <a:srgbClr val="6499C9"/>
    <a:srgbClr val="84B4E0"/>
    <a:srgbClr val="95BADB"/>
    <a:srgbClr val="7FACD4"/>
    <a:srgbClr val="609ED6"/>
    <a:srgbClr val="5C93C6"/>
    <a:srgbClr val="7CADD8"/>
    <a:srgbClr val="85B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1554" y="-108"/>
      </p:cViewPr>
      <p:guideLst>
        <p:guide orient="horz" pos="21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6315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C6C1A-02BF-4B1A-86F8-BA9FBA49F51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8" b="7698"/>
          <a:stretch>
            <a:fillRect/>
          </a:stretch>
        </p:blipFill>
        <p:spPr>
          <a:xfrm>
            <a:off x="0" y="-1"/>
            <a:ext cx="9144002" cy="6858001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07505" y="164638"/>
            <a:ext cx="8928992" cy="6528725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418058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7321E8-B17C-41F8-AC25-2BD77A7EE48D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DA88C6-0BAE-4637-AD23-DDBFB9FAA3D3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418058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7321E8-B17C-41F8-AC25-2BD77A7EE48D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DA88C6-0BAE-4637-AD23-DDBFB9FAA3D3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0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0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4180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4180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262666" y="3010136"/>
            <a:ext cx="138674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学  视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-12505" y="2608973"/>
            <a:ext cx="9143999" cy="79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rgbClr val="2E75B6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第十章   从粒子到宇宙</a:t>
            </a:r>
          </a:p>
        </p:txBody>
      </p:sp>
      <p:sp>
        <p:nvSpPr>
          <p:cNvPr id="31" name="矩形 30"/>
          <p:cNvSpPr/>
          <p:nvPr/>
        </p:nvSpPr>
        <p:spPr>
          <a:xfrm>
            <a:off x="-12504" y="3505734"/>
            <a:ext cx="9143998" cy="1655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10.4 </a:t>
            </a:r>
            <a:r>
              <a:rPr lang="zh-CN" altLang="en-US" sz="3600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飞</a:t>
            </a:r>
            <a:r>
              <a:rPr lang="zh-CN" altLang="en-US" sz="36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出地球 </a:t>
            </a:r>
            <a:endParaRPr lang="en-US" altLang="zh-CN" sz="3600" dirty="0" smtClean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zh-CN" sz="3600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10.5</a:t>
            </a:r>
            <a:r>
              <a:rPr lang="zh-CN" altLang="en-US" sz="36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3600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宇宙</a:t>
            </a:r>
            <a:r>
              <a:rPr lang="zh-CN" altLang="en-US" sz="36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深处</a:t>
            </a:r>
            <a:endParaRPr lang="zh-CN" altLang="en-US" sz="36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12505" y="1212806"/>
            <a:ext cx="9144000" cy="1359936"/>
            <a:chOff x="-12505" y="1212806"/>
            <a:chExt cx="9144000" cy="1359936"/>
          </a:xfrm>
        </p:grpSpPr>
        <p:sp>
          <p:nvSpPr>
            <p:cNvPr id="6" name="矩形 5"/>
            <p:cNvSpPr/>
            <p:nvPr/>
          </p:nvSpPr>
          <p:spPr>
            <a:xfrm>
              <a:off x="-12505" y="2337484"/>
              <a:ext cx="9144000" cy="2352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椭圆 9"/>
            <p:cNvSpPr/>
            <p:nvPr/>
          </p:nvSpPr>
          <p:spPr>
            <a:xfrm>
              <a:off x="1853930" y="1212806"/>
              <a:ext cx="1050639" cy="113605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理</a:t>
              </a:r>
            </a:p>
          </p:txBody>
        </p:sp>
        <p:sp>
          <p:nvSpPr>
            <p:cNvPr id="5" name="椭圆 4"/>
            <p:cNvSpPr/>
            <p:nvPr/>
          </p:nvSpPr>
          <p:spPr>
            <a:xfrm>
              <a:off x="788895" y="1212806"/>
              <a:ext cx="1082585" cy="113605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物</a:t>
              </a:r>
            </a:p>
          </p:txBody>
        </p:sp>
      </p:grp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占位符 2"/>
          <p:cNvSpPr txBox="1"/>
          <p:nvPr/>
        </p:nvSpPr>
        <p:spPr>
          <a:xfrm>
            <a:off x="432486" y="1415027"/>
            <a:ext cx="8229600" cy="51845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1.</a:t>
            </a:r>
            <a:r>
              <a:rPr lang="zh-CN" altLang="zh-CN" dirty="0"/>
              <a:t>中国古人的宇宙观是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A.</a:t>
            </a:r>
            <a:r>
              <a:rPr lang="zh-CN" altLang="zh-CN" dirty="0"/>
              <a:t>天圆地方</a:t>
            </a:r>
            <a:r>
              <a:rPr lang="en-US" altLang="zh-CN" dirty="0"/>
              <a:t>                      </a:t>
            </a:r>
            <a:endParaRPr lang="en-US" altLang="zh-CN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 smtClean="0"/>
              <a:t>B</a:t>
            </a:r>
            <a:r>
              <a:rPr lang="en-US" altLang="zh-CN" dirty="0"/>
              <a:t>.</a:t>
            </a:r>
            <a:r>
              <a:rPr lang="zh-CN" altLang="zh-CN" dirty="0"/>
              <a:t>地球是圆的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C.</a:t>
            </a:r>
            <a:r>
              <a:rPr lang="zh-CN" altLang="zh-CN" dirty="0"/>
              <a:t>宇宙是无限的</a:t>
            </a:r>
            <a:r>
              <a:rPr lang="en-US" altLang="zh-CN" dirty="0"/>
              <a:t>               </a:t>
            </a:r>
            <a:endParaRPr lang="en-US" altLang="zh-CN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 smtClean="0"/>
              <a:t>D</a:t>
            </a:r>
            <a:r>
              <a:rPr lang="en-US" altLang="zh-CN" dirty="0"/>
              <a:t>.</a:t>
            </a:r>
            <a:r>
              <a:rPr lang="zh-CN" altLang="zh-CN" dirty="0"/>
              <a:t>地球是宇宙的中心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dirty="0"/>
          </a:p>
        </p:txBody>
      </p:sp>
      <p:sp>
        <p:nvSpPr>
          <p:cNvPr id="23" name="矩形 22"/>
          <p:cNvSpPr/>
          <p:nvPr/>
        </p:nvSpPr>
        <p:spPr>
          <a:xfrm>
            <a:off x="4240027" y="146357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占位符 2"/>
          <p:cNvSpPr txBox="1"/>
          <p:nvPr/>
        </p:nvSpPr>
        <p:spPr>
          <a:xfrm>
            <a:off x="432486" y="1415027"/>
            <a:ext cx="8229600" cy="51845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dirty="0" smtClean="0"/>
              <a:t>2</a:t>
            </a:r>
            <a:r>
              <a:rPr lang="en-US" altLang="zh-CN" dirty="0"/>
              <a:t>.</a:t>
            </a:r>
            <a:r>
              <a:rPr lang="zh-CN" altLang="zh-CN" dirty="0"/>
              <a:t>哈勃望远镜使我们感受到宇宙的浩瀚，电子显微镜使我们认识到微观世界的深邃。关于宇宙和粒子，下列说法错误的是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A.</a:t>
            </a:r>
            <a:r>
              <a:rPr lang="zh-CN" altLang="zh-CN" dirty="0"/>
              <a:t>天体之间和分子之间都存在着相互作用力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B.</a:t>
            </a:r>
            <a:r>
              <a:rPr lang="zh-CN" altLang="zh-CN" dirty="0"/>
              <a:t>电子绕原子核运动与地球绕太阳运动相似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C.</a:t>
            </a:r>
            <a:r>
              <a:rPr lang="zh-CN" altLang="zh-CN" dirty="0"/>
              <a:t>用光年表示宇宙时间，用纳米量度分子大小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D.</a:t>
            </a:r>
            <a:r>
              <a:rPr lang="zh-CN" altLang="zh-CN" dirty="0"/>
              <a:t>人类对宇宙和微观世界的探索将不断深入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dirty="0"/>
          </a:p>
        </p:txBody>
      </p:sp>
      <p:sp>
        <p:nvSpPr>
          <p:cNvPr id="13" name="矩形 12"/>
          <p:cNvSpPr/>
          <p:nvPr/>
        </p:nvSpPr>
        <p:spPr>
          <a:xfrm>
            <a:off x="3670253" y="2367712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1580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3.</a:t>
            </a:r>
            <a:r>
              <a:rPr lang="zh-CN" altLang="zh-CN" dirty="0"/>
              <a:t>下列各物体按照尺寸大小从小到大的顺序排列，正确的是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A.</a:t>
            </a:r>
            <a:r>
              <a:rPr lang="zh-CN" altLang="zh-CN" dirty="0"/>
              <a:t>月球、地球、太阳、银河系</a:t>
            </a:r>
            <a:r>
              <a:rPr lang="en-US" altLang="zh-CN" dirty="0"/>
              <a:t>  </a:t>
            </a:r>
          </a:p>
          <a:p>
            <a:pPr marL="0" indent="0">
              <a:buNone/>
            </a:pPr>
            <a:r>
              <a:rPr lang="en-US" altLang="zh-CN" dirty="0"/>
              <a:t>B.</a:t>
            </a:r>
            <a:r>
              <a:rPr lang="zh-CN" altLang="zh-CN" dirty="0"/>
              <a:t>银河系、太阳、地球、月球</a:t>
            </a:r>
          </a:p>
          <a:p>
            <a:pPr marL="0" indent="0">
              <a:buNone/>
            </a:pPr>
            <a:r>
              <a:rPr lang="en-US" altLang="zh-CN" dirty="0"/>
              <a:t>C.</a:t>
            </a:r>
            <a:r>
              <a:rPr lang="zh-CN" altLang="zh-CN" dirty="0"/>
              <a:t>太阳、地球、月球、银河系</a:t>
            </a:r>
            <a:r>
              <a:rPr lang="en-US" altLang="zh-CN" dirty="0"/>
              <a:t>  </a:t>
            </a:r>
          </a:p>
          <a:p>
            <a:pPr marL="0" indent="0">
              <a:buNone/>
            </a:pPr>
            <a:r>
              <a:rPr lang="en-US" altLang="zh-CN" dirty="0"/>
              <a:t>D.</a:t>
            </a:r>
            <a:r>
              <a:rPr lang="zh-CN" altLang="zh-CN" dirty="0"/>
              <a:t>月球、太阳、地球、银河系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dirty="0"/>
          </a:p>
        </p:txBody>
      </p:sp>
      <p:sp>
        <p:nvSpPr>
          <p:cNvPr id="13" name="矩形 12"/>
          <p:cNvSpPr/>
          <p:nvPr/>
        </p:nvSpPr>
        <p:spPr>
          <a:xfrm>
            <a:off x="2167178" y="1709487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1580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 smtClean="0"/>
              <a:t>4</a:t>
            </a:r>
            <a:r>
              <a:rPr lang="en-US" altLang="zh-CN" dirty="0"/>
              <a:t>.</a:t>
            </a:r>
            <a:r>
              <a:rPr lang="zh-CN" altLang="zh-CN" dirty="0"/>
              <a:t>下列说法中正确的是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A.</a:t>
            </a:r>
            <a:r>
              <a:rPr lang="zh-CN" altLang="zh-CN" dirty="0"/>
              <a:t>光年是时间单位</a:t>
            </a:r>
          </a:p>
          <a:p>
            <a:pPr marL="0" indent="0">
              <a:buNone/>
            </a:pPr>
            <a:r>
              <a:rPr lang="en-US" altLang="zh-CN" dirty="0"/>
              <a:t>B.</a:t>
            </a:r>
            <a:r>
              <a:rPr lang="zh-CN" altLang="zh-CN" dirty="0"/>
              <a:t>波兰天文学家哥白尼提出了</a:t>
            </a:r>
            <a:r>
              <a:rPr lang="en-US" altLang="zh-CN" dirty="0"/>
              <a:t>“</a:t>
            </a:r>
            <a:r>
              <a:rPr lang="zh-CN" altLang="zh-CN" dirty="0"/>
              <a:t>地心说</a:t>
            </a:r>
            <a:r>
              <a:rPr lang="en-US" altLang="zh-CN" dirty="0"/>
              <a:t>”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C.</a:t>
            </a:r>
            <a:r>
              <a:rPr lang="zh-CN" altLang="zh-CN" dirty="0"/>
              <a:t>地球绕太阳旋转是由于受到万有引力的作用</a:t>
            </a:r>
          </a:p>
          <a:p>
            <a:pPr marL="0" indent="0">
              <a:buNone/>
            </a:pPr>
            <a:r>
              <a:rPr lang="en-US" altLang="zh-CN" dirty="0"/>
              <a:t>D.</a:t>
            </a:r>
            <a:r>
              <a:rPr lang="zh-CN" altLang="zh-CN" dirty="0"/>
              <a:t>地球上的物体即使速度再大也飞不出地球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dirty="0"/>
          </a:p>
        </p:txBody>
      </p:sp>
      <p:sp>
        <p:nvSpPr>
          <p:cNvPr id="14" name="矩形 13"/>
          <p:cNvSpPr/>
          <p:nvPr/>
        </p:nvSpPr>
        <p:spPr>
          <a:xfrm>
            <a:off x="4233327" y="1422944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1580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5.</a:t>
            </a:r>
            <a:r>
              <a:rPr lang="zh-CN" altLang="zh-CN" dirty="0"/>
              <a:t>下列说法正确的是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A.</a:t>
            </a:r>
            <a:r>
              <a:rPr lang="zh-CN" altLang="zh-CN" dirty="0"/>
              <a:t>恒星是指宇宙中不动的星球</a:t>
            </a:r>
          </a:p>
          <a:p>
            <a:pPr marL="0" indent="0">
              <a:buNone/>
            </a:pPr>
            <a:r>
              <a:rPr lang="en-US" altLang="zh-CN" dirty="0"/>
              <a:t>B.</a:t>
            </a:r>
            <a:r>
              <a:rPr lang="zh-CN" altLang="zh-CN" dirty="0"/>
              <a:t>太阳是宇宙的中心，地球是太阳的一颗行星</a:t>
            </a:r>
          </a:p>
          <a:p>
            <a:pPr marL="0" indent="0">
              <a:buNone/>
            </a:pPr>
            <a:r>
              <a:rPr lang="en-US" altLang="zh-CN" dirty="0"/>
              <a:t>C.</a:t>
            </a:r>
            <a:r>
              <a:rPr lang="zh-CN" altLang="zh-CN" dirty="0"/>
              <a:t>太阳系属于银河系一部分</a:t>
            </a:r>
          </a:p>
          <a:p>
            <a:pPr marL="0" indent="0">
              <a:buNone/>
            </a:pPr>
            <a:r>
              <a:rPr lang="en-US" altLang="zh-CN" dirty="0"/>
              <a:t>D.</a:t>
            </a:r>
            <a:r>
              <a:rPr lang="zh-CN" altLang="zh-CN" dirty="0"/>
              <a:t>宇宙只包括太阳系和银河系</a:t>
            </a:r>
          </a:p>
        </p:txBody>
      </p:sp>
      <p:sp>
        <p:nvSpPr>
          <p:cNvPr id="13" name="矩形 12"/>
          <p:cNvSpPr/>
          <p:nvPr/>
        </p:nvSpPr>
        <p:spPr>
          <a:xfrm>
            <a:off x="3892429" y="140158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5" y="1401580"/>
            <a:ext cx="8306269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6.</a:t>
            </a:r>
            <a:r>
              <a:rPr lang="zh-CN" altLang="zh-CN" dirty="0"/>
              <a:t>在人类探索宇宙的历程中，古希腊大文学家托勒密</a:t>
            </a:r>
            <a:r>
              <a:rPr lang="en-US" altLang="zh-CN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zh-CN" dirty="0"/>
              <a:t>提出了以地球为宇宙中心的</a:t>
            </a:r>
            <a:r>
              <a:rPr lang="zh-CN" altLang="zh-CN" u="sng" dirty="0"/>
              <a:t>　　　　</a:t>
            </a:r>
            <a:r>
              <a:rPr lang="en-US" altLang="zh-CN" u="sng" dirty="0"/>
              <a:t>     </a:t>
            </a:r>
            <a:r>
              <a:rPr lang="zh-CN" altLang="zh-CN" u="sng" dirty="0"/>
              <a:t>　　</a:t>
            </a:r>
            <a:r>
              <a:rPr lang="zh-CN" altLang="zh-CN" dirty="0"/>
              <a:t>。约</a:t>
            </a:r>
            <a:endParaRPr lang="en-US" altLang="zh-CN" dirty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1 400</a:t>
            </a:r>
            <a:r>
              <a:rPr lang="zh-CN" altLang="zh-CN" dirty="0"/>
              <a:t>年后，波兰天文学家哥白尼提出</a:t>
            </a:r>
            <a:r>
              <a:rPr lang="zh-CN" altLang="zh-CN" u="sng" dirty="0"/>
              <a:t>　　</a:t>
            </a:r>
            <a:r>
              <a:rPr lang="en-US" altLang="zh-CN" u="sng" dirty="0"/>
              <a:t>     </a:t>
            </a:r>
            <a:r>
              <a:rPr lang="zh-CN" altLang="zh-CN" u="sng" dirty="0"/>
              <a:t>　　</a:t>
            </a:r>
            <a:r>
              <a:rPr lang="zh-CN" altLang="zh-CN" dirty="0"/>
              <a:t>说，</a:t>
            </a:r>
            <a:endParaRPr lang="en-US" altLang="zh-CN" dirty="0"/>
          </a:p>
          <a:p>
            <a:pPr marL="0" indent="0">
              <a:lnSpc>
                <a:spcPct val="100000"/>
              </a:lnSpc>
              <a:buNone/>
            </a:pPr>
            <a:r>
              <a:rPr lang="zh-CN" altLang="zh-CN" dirty="0"/>
              <a:t>向人们描绘了一个全新的宇宙。此后，物理学家</a:t>
            </a:r>
            <a:endParaRPr lang="en-US" altLang="zh-CN" dirty="0"/>
          </a:p>
          <a:p>
            <a:pPr marL="0" indent="0">
              <a:lnSpc>
                <a:spcPct val="100000"/>
              </a:lnSpc>
              <a:buNone/>
            </a:pPr>
            <a:r>
              <a:rPr lang="zh-CN" altLang="zh-CN" u="sng" dirty="0"/>
              <a:t>　　　　</a:t>
            </a:r>
            <a:r>
              <a:rPr lang="zh-CN" altLang="zh-CN" dirty="0"/>
              <a:t>发现的万有引力理论，则使人们能用统一</a:t>
            </a:r>
            <a:endParaRPr lang="en-US" altLang="zh-CN" dirty="0"/>
          </a:p>
          <a:p>
            <a:pPr marL="0" indent="0">
              <a:lnSpc>
                <a:spcPct val="100000"/>
              </a:lnSpc>
              <a:buNone/>
            </a:pPr>
            <a:r>
              <a:rPr lang="zh-CN" altLang="zh-CN" dirty="0"/>
              <a:t>的理论来认识天体运动。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zh-CN" altLang="zh-CN" dirty="0"/>
          </a:p>
        </p:txBody>
      </p:sp>
      <p:sp>
        <p:nvSpPr>
          <p:cNvPr id="15" name="文本框 14"/>
          <p:cNvSpPr txBox="1"/>
          <p:nvPr/>
        </p:nvSpPr>
        <p:spPr>
          <a:xfrm>
            <a:off x="5519802" y="1969409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地心说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765599" y="2510273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日心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82277" y="3613484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牛顿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培优提升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 txBox="1"/>
          <p:nvPr/>
        </p:nvSpPr>
        <p:spPr>
          <a:xfrm>
            <a:off x="432486" y="1444610"/>
            <a:ext cx="8229600" cy="5464060"/>
          </a:xfrm>
          <a:prstGeom prst="rect">
            <a:avLst/>
          </a:prstGeom>
        </p:spPr>
        <p:txBody>
          <a:bodyPr>
            <a:noAutofit/>
          </a:bodyPr>
          <a:lstStyle>
            <a:lvl1pPr marL="182245" indent="-182245" algn="l" defTabSz="728345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5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4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83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27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66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113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562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sz="2800" dirty="0"/>
              <a:t>1.</a:t>
            </a:r>
            <a:r>
              <a:rPr lang="zh-CN" altLang="zh-CN" sz="2800" dirty="0"/>
              <a:t>在太阳系中属于卫星的是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800" dirty="0"/>
              <a:t>A.</a:t>
            </a:r>
            <a:r>
              <a:rPr lang="zh-CN" altLang="zh-CN" sz="2800" dirty="0"/>
              <a:t>金星</a:t>
            </a:r>
            <a:r>
              <a:rPr lang="en-US" altLang="zh-CN" sz="2800" dirty="0"/>
              <a:t>              B.</a:t>
            </a:r>
            <a:r>
              <a:rPr lang="zh-CN" altLang="zh-CN" sz="2800" dirty="0"/>
              <a:t>太阳</a:t>
            </a:r>
            <a:r>
              <a:rPr lang="en-US" altLang="zh-CN" sz="2800" dirty="0"/>
              <a:t>             C.</a:t>
            </a:r>
            <a:r>
              <a:rPr lang="zh-CN" altLang="zh-CN" sz="2800" dirty="0"/>
              <a:t>地球</a:t>
            </a:r>
            <a:r>
              <a:rPr lang="en-US" altLang="zh-CN" sz="2800" dirty="0"/>
              <a:t>         D.</a:t>
            </a:r>
            <a:r>
              <a:rPr lang="zh-CN" altLang="zh-CN" sz="2800" dirty="0"/>
              <a:t>月球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zh-CN" sz="28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800" dirty="0" smtClean="0"/>
              <a:t>2.2006</a:t>
            </a:r>
            <a:r>
              <a:rPr lang="zh-CN" altLang="zh-CN" sz="2800" dirty="0"/>
              <a:t>年</a:t>
            </a:r>
            <a:r>
              <a:rPr lang="en-US" altLang="zh-CN" sz="2800" dirty="0"/>
              <a:t>8</a:t>
            </a:r>
            <a:r>
              <a:rPr lang="zh-CN" altLang="zh-CN" sz="2800" dirty="0"/>
              <a:t>月</a:t>
            </a:r>
            <a:r>
              <a:rPr lang="en-US" altLang="zh-CN" sz="2800" dirty="0"/>
              <a:t>24</a:t>
            </a:r>
            <a:r>
              <a:rPr lang="zh-CN" altLang="zh-CN" sz="2800" dirty="0"/>
              <a:t>日，</a:t>
            </a:r>
            <a:r>
              <a:rPr lang="en-US" altLang="zh-CN" sz="2800" dirty="0"/>
              <a:t>2 500</a:t>
            </a:r>
            <a:r>
              <a:rPr lang="zh-CN" altLang="zh-CN" sz="2800" dirty="0"/>
              <a:t>位国际天文学家代表投票表决，决定将冥王星从九大行星中除去，划为</a:t>
            </a:r>
            <a:r>
              <a:rPr lang="en-US" altLang="zh-CN" sz="2800" dirty="0"/>
              <a:t>“</a:t>
            </a:r>
            <a:r>
              <a:rPr lang="zh-CN" altLang="zh-CN" sz="2800" dirty="0"/>
              <a:t>矮行星</a:t>
            </a:r>
            <a:r>
              <a:rPr lang="en-US" altLang="zh-CN" sz="2800" dirty="0"/>
              <a:t>”</a:t>
            </a:r>
            <a:r>
              <a:rPr lang="zh-CN" altLang="zh-CN" sz="2800" dirty="0"/>
              <a:t>。对此，下列认识错误的是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800" dirty="0"/>
              <a:t>A.</a:t>
            </a:r>
            <a:r>
              <a:rPr lang="zh-CN" altLang="zh-CN" sz="2800" dirty="0"/>
              <a:t>科学是不断发展的</a:t>
            </a:r>
            <a:r>
              <a:rPr lang="en-US" altLang="zh-CN" sz="2800" dirty="0"/>
              <a:t>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800" dirty="0"/>
              <a:t>B.</a:t>
            </a:r>
            <a:r>
              <a:rPr lang="zh-CN" altLang="zh-CN" sz="2800" dirty="0"/>
              <a:t>科学可以改变人的观念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800" dirty="0"/>
              <a:t>C.</a:t>
            </a:r>
            <a:r>
              <a:rPr lang="zh-CN" altLang="zh-CN" sz="2800" dirty="0"/>
              <a:t>冥王星不再属于太阳系</a:t>
            </a:r>
            <a:r>
              <a:rPr lang="en-US" altLang="zh-CN" sz="2800" dirty="0"/>
              <a:t>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800" dirty="0"/>
              <a:t>D.</a:t>
            </a:r>
            <a:r>
              <a:rPr lang="zh-CN" altLang="zh-CN" sz="2800" dirty="0"/>
              <a:t>人类对科学的认识是在不断提高的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sz="2800" dirty="0"/>
          </a:p>
        </p:txBody>
      </p:sp>
      <p:sp>
        <p:nvSpPr>
          <p:cNvPr id="12" name="矩形 11"/>
          <p:cNvSpPr/>
          <p:nvPr/>
        </p:nvSpPr>
        <p:spPr>
          <a:xfrm>
            <a:off x="4945733" y="1476892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D</a:t>
            </a:r>
            <a:endParaRPr lang="zh-CN" altLang="en-US" b="1" dirty="0"/>
          </a:p>
        </p:txBody>
      </p:sp>
      <p:sp>
        <p:nvSpPr>
          <p:cNvPr id="13" name="矩形 12"/>
          <p:cNvSpPr/>
          <p:nvPr/>
        </p:nvSpPr>
        <p:spPr>
          <a:xfrm flipH="1">
            <a:off x="5571240" y="3926285"/>
            <a:ext cx="4996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C</a:t>
            </a:r>
            <a:endParaRPr lang="zh-CN" altLang="en-US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培优提升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 txBox="1"/>
          <p:nvPr/>
        </p:nvSpPr>
        <p:spPr>
          <a:xfrm>
            <a:off x="432486" y="1444610"/>
            <a:ext cx="8229600" cy="5464060"/>
          </a:xfrm>
          <a:prstGeom prst="rect">
            <a:avLst/>
          </a:prstGeom>
        </p:spPr>
        <p:txBody>
          <a:bodyPr>
            <a:noAutofit/>
          </a:bodyPr>
          <a:lstStyle>
            <a:lvl1pPr marL="182245" indent="-182245" algn="l" defTabSz="728345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5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4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83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27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66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113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562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sz="2800" dirty="0"/>
              <a:t>3.2019</a:t>
            </a:r>
            <a:r>
              <a:rPr lang="zh-CN" altLang="zh-CN" sz="2800" dirty="0"/>
              <a:t>年</a:t>
            </a:r>
            <a:r>
              <a:rPr lang="en-US" altLang="zh-CN" sz="2800" dirty="0"/>
              <a:t>4</a:t>
            </a:r>
            <a:r>
              <a:rPr lang="zh-CN" altLang="zh-CN" sz="2800" dirty="0"/>
              <a:t>月</a:t>
            </a:r>
            <a:r>
              <a:rPr lang="en-US" altLang="zh-CN" sz="2800" dirty="0"/>
              <a:t>10</a:t>
            </a:r>
            <a:r>
              <a:rPr lang="zh-CN" altLang="zh-CN" sz="2800" dirty="0"/>
              <a:t>日人类首张黑洞照片的问世，除了帮助我们直接确认了黑洞的存在外，还证实了爱因斯坦广义相对论的正确性。下列关于宇宙的描述中，不正确的是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800" dirty="0"/>
              <a:t>A.</a:t>
            </a:r>
            <a:r>
              <a:rPr lang="zh-CN" altLang="zh-CN" sz="2800" dirty="0"/>
              <a:t>地球是太阳系内的一颗行星</a:t>
            </a:r>
            <a:r>
              <a:rPr lang="en-US" altLang="zh-CN" sz="2800" dirty="0"/>
              <a:t>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800" dirty="0"/>
              <a:t>B.</a:t>
            </a:r>
            <a:r>
              <a:rPr lang="zh-CN" altLang="zh-CN" sz="2800" dirty="0"/>
              <a:t>太阳和太阳系最终会走向</a:t>
            </a:r>
            <a:r>
              <a:rPr lang="en-US" altLang="zh-CN" sz="2800" dirty="0"/>
              <a:t>“</a:t>
            </a:r>
            <a:r>
              <a:rPr lang="zh-CN" altLang="zh-CN" sz="2800" dirty="0"/>
              <a:t>死亡</a:t>
            </a:r>
            <a:r>
              <a:rPr lang="en-US" altLang="zh-CN" sz="2800" dirty="0"/>
              <a:t>”</a:t>
            </a:r>
            <a:endParaRPr lang="zh-CN" altLang="zh-CN" sz="2800" dirty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800" dirty="0"/>
              <a:t>C.</a:t>
            </a:r>
            <a:r>
              <a:rPr lang="zh-CN" altLang="zh-CN" sz="2800" dirty="0"/>
              <a:t>宇宙处于普遍的膨胀之中</a:t>
            </a:r>
            <a:r>
              <a:rPr lang="en-US" altLang="zh-CN" sz="2800" dirty="0"/>
              <a:t>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800" dirty="0"/>
              <a:t>D.</a:t>
            </a:r>
            <a:r>
              <a:rPr lang="zh-CN" altLang="zh-CN" sz="2800" dirty="0"/>
              <a:t>太阳是宇宙的中心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sz="2800" dirty="0"/>
          </a:p>
        </p:txBody>
      </p:sp>
      <p:sp>
        <p:nvSpPr>
          <p:cNvPr id="12" name="矩形 11"/>
          <p:cNvSpPr/>
          <p:nvPr/>
        </p:nvSpPr>
        <p:spPr>
          <a:xfrm>
            <a:off x="2590692" y="2779045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D</a:t>
            </a:r>
            <a:endParaRPr lang="zh-CN" altLang="en-US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课标与考点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89756" y="2024622"/>
            <a:ext cx="69883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+mn-ea"/>
                <a:sym typeface="+mn-ea"/>
              </a:rPr>
              <a:t>课程标准</a:t>
            </a:r>
            <a:endParaRPr lang="en-US" altLang="zh-CN" sz="2800" b="1" dirty="0">
              <a:latin typeface="+mn-ea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19834" y="4362609"/>
            <a:ext cx="17646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+mn-ea"/>
                <a:sym typeface="+mn-ea"/>
              </a:rPr>
              <a:t>核心考点</a:t>
            </a:r>
            <a:endParaRPr lang="en-US" altLang="zh-CN" sz="2800" b="1" dirty="0">
              <a:latin typeface="+mn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19834" y="2530078"/>
            <a:ext cx="69883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了解人类探索太阳系及宇宙的历程，知道对宇宙的探索将不断深入，关注探索宇宙的一些重大活动、了解物质世界从微观到宏观的大致尺度。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49912" y="5014411"/>
            <a:ext cx="69582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飞出宇宙、宇宙深处。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135554" y="4902478"/>
            <a:ext cx="655637" cy="655637"/>
            <a:chOff x="1517331" y="1125257"/>
            <a:chExt cx="2204282" cy="2204282"/>
          </a:xfrm>
        </p:grpSpPr>
        <p:sp>
          <p:nvSpPr>
            <p:cNvPr id="15" name="椭圆 14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16" name="椭圆 15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294262" y="4986793"/>
            <a:ext cx="655637" cy="655637"/>
            <a:chOff x="1517331" y="1125257"/>
            <a:chExt cx="2204282" cy="2204282"/>
          </a:xfrm>
        </p:grpSpPr>
        <p:sp>
          <p:nvSpPr>
            <p:cNvPr id="18" name="椭圆 17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19" name="椭圆 18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477787" y="5551599"/>
            <a:ext cx="935391" cy="935391"/>
            <a:chOff x="1517331" y="1125257"/>
            <a:chExt cx="2204282" cy="2204282"/>
          </a:xfrm>
        </p:grpSpPr>
        <p:sp>
          <p:nvSpPr>
            <p:cNvPr id="21" name="椭圆 20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22" name="椭圆 21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743640" y="6067044"/>
            <a:ext cx="452009" cy="452172"/>
            <a:chOff x="1463339" y="1072758"/>
            <a:chExt cx="1546058" cy="1546058"/>
          </a:xfrm>
          <a:effectLst>
            <a:outerShdw blurRad="330200" dist="215900" dir="6900000" sx="71000" sy="71000" algn="t" rotWithShape="0">
              <a:prstClr val="black">
                <a:alpha val="54000"/>
              </a:prstClr>
            </a:outerShdw>
          </a:effectLst>
        </p:grpSpPr>
        <p:sp>
          <p:nvSpPr>
            <p:cNvPr id="24" name="同心圆 23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484232" y="1093651"/>
              <a:ext cx="1504274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32486" y="1511459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1.</a:t>
            </a:r>
            <a:r>
              <a:rPr lang="zh-CN" altLang="zh-CN" dirty="0"/>
              <a:t>公元</a:t>
            </a:r>
            <a:r>
              <a:rPr lang="en-US" altLang="zh-CN" dirty="0"/>
              <a:t>150</a:t>
            </a:r>
            <a:r>
              <a:rPr lang="zh-CN" altLang="zh-CN" dirty="0"/>
              <a:t>年，古希腊天文学家托勒密，提出以地球为中心的宇宙结构学说，简称</a:t>
            </a:r>
            <a:r>
              <a:rPr lang="en-US" altLang="zh-CN" dirty="0"/>
              <a:t>“</a:t>
            </a:r>
            <a:r>
              <a:rPr lang="zh-CN" altLang="zh-CN" u="sng" dirty="0"/>
              <a:t>　　　　</a:t>
            </a:r>
            <a:r>
              <a:rPr lang="zh-CN" altLang="zh-CN" dirty="0"/>
              <a:t>说</a:t>
            </a:r>
            <a:r>
              <a:rPr lang="en-US" altLang="zh-CN" dirty="0"/>
              <a:t>”</a:t>
            </a:r>
            <a:r>
              <a:rPr lang="zh-CN" altLang="zh-CN" dirty="0"/>
              <a:t>。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2.</a:t>
            </a:r>
            <a:r>
              <a:rPr lang="zh-CN" altLang="zh-CN" dirty="0"/>
              <a:t>波兰天文学家哥白尼，提出了太阳中心说宇宙模型，即</a:t>
            </a:r>
            <a:r>
              <a:rPr lang="en-US" altLang="zh-CN" dirty="0"/>
              <a:t>“</a:t>
            </a:r>
            <a:r>
              <a:rPr lang="zh-CN" altLang="zh-CN" u="sng" dirty="0"/>
              <a:t>　　　　</a:t>
            </a:r>
            <a:r>
              <a:rPr lang="zh-CN" altLang="zh-CN" dirty="0"/>
              <a:t>说</a:t>
            </a:r>
            <a:r>
              <a:rPr lang="en-US" altLang="zh-CN" dirty="0"/>
              <a:t>”</a:t>
            </a:r>
            <a:r>
              <a:rPr lang="zh-CN" altLang="zh-CN" dirty="0"/>
              <a:t>。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3.1687</a:t>
            </a:r>
            <a:r>
              <a:rPr lang="zh-CN" altLang="zh-CN" dirty="0"/>
              <a:t>年，伟大的英国科学家</a:t>
            </a:r>
            <a:r>
              <a:rPr lang="zh-CN" altLang="zh-CN" u="sng" dirty="0"/>
              <a:t>　　　　</a:t>
            </a:r>
            <a:r>
              <a:rPr lang="zh-CN" altLang="zh-CN" dirty="0"/>
              <a:t>发现了万有引力定律。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4.</a:t>
            </a:r>
            <a:r>
              <a:rPr lang="zh-CN" altLang="zh-CN" dirty="0"/>
              <a:t>宇宙的尺寸：总星系、</a:t>
            </a:r>
            <a:r>
              <a:rPr lang="zh-CN" altLang="zh-CN" u="sng" dirty="0"/>
              <a:t>　　　</a:t>
            </a:r>
            <a:r>
              <a:rPr lang="en-US" altLang="zh-CN" u="sng" dirty="0"/>
              <a:t> </a:t>
            </a:r>
            <a:r>
              <a:rPr lang="zh-CN" altLang="zh-CN" u="sng" dirty="0"/>
              <a:t>　</a:t>
            </a:r>
            <a:r>
              <a:rPr lang="zh-CN" altLang="zh-CN" dirty="0"/>
              <a:t>、</a:t>
            </a:r>
            <a:r>
              <a:rPr lang="zh-CN" altLang="zh-CN" u="sng" dirty="0"/>
              <a:t>　　　　　</a:t>
            </a:r>
            <a:r>
              <a:rPr lang="zh-CN" altLang="zh-CN" dirty="0"/>
              <a:t>、地月系。光年是</a:t>
            </a:r>
            <a:r>
              <a:rPr lang="zh-CN" altLang="zh-CN" u="sng" dirty="0"/>
              <a:t>　　　　</a:t>
            </a:r>
            <a:r>
              <a:rPr lang="zh-CN" altLang="zh-CN" dirty="0"/>
              <a:t>单位。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563693" y="1947102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地心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041312" y="2905780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日心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245554" y="3483315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牛顿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441701" y="4442178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银河系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237208" y="4875613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长度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469710" y="4423522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太阳系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/>
      <p:bldP spid="30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74" y="4612341"/>
            <a:ext cx="8692024" cy="2019861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636309" y="1463569"/>
            <a:ext cx="5505450" cy="3064907"/>
            <a:chOff x="1636309" y="1463569"/>
            <a:chExt cx="5505450" cy="306490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6309" y="1463569"/>
              <a:ext cx="5505450" cy="2695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373371" y="4159144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/>
                <a:t>太阳系与九大行星</a:t>
              </a:r>
              <a:endParaRPr lang="zh-CN" altLang="en-US" dirty="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课堂导学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占位符 2"/>
          <p:cNvSpPr txBox="1"/>
          <p:nvPr/>
        </p:nvSpPr>
        <p:spPr>
          <a:xfrm>
            <a:off x="255506" y="1583129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1.</a:t>
            </a:r>
            <a:r>
              <a:rPr lang="zh-CN" altLang="zh-CN" dirty="0"/>
              <a:t>第一宇宙速度：</a:t>
            </a:r>
            <a:r>
              <a:rPr lang="zh-CN" altLang="zh-CN" u="sng" dirty="0"/>
              <a:t>　　　　</a:t>
            </a:r>
            <a:r>
              <a:rPr lang="en-US" altLang="zh-CN" dirty="0"/>
              <a:t>km/s</a:t>
            </a:r>
            <a:r>
              <a:rPr lang="zh-CN" altLang="zh-CN" dirty="0"/>
              <a:t>，为人造地球卫星</a:t>
            </a:r>
            <a:endParaRPr lang="en-US" altLang="zh-CN" dirty="0"/>
          </a:p>
          <a:p>
            <a:pPr marL="0" indent="0">
              <a:lnSpc>
                <a:spcPct val="100000"/>
              </a:lnSpc>
              <a:buNone/>
            </a:pPr>
            <a:r>
              <a:rPr lang="zh-CN" altLang="zh-CN" dirty="0"/>
              <a:t>在地面附近环绕地球做匀速圆周运动必须具有的速</a:t>
            </a:r>
            <a:endParaRPr lang="en-US" altLang="zh-CN" dirty="0"/>
          </a:p>
          <a:p>
            <a:pPr marL="0" indent="0">
              <a:lnSpc>
                <a:spcPct val="100000"/>
              </a:lnSpc>
              <a:buNone/>
            </a:pPr>
            <a:r>
              <a:rPr lang="zh-CN" altLang="zh-CN" dirty="0"/>
              <a:t>度，也叫做环绕速度。</a:t>
            </a:r>
          </a:p>
          <a:p>
            <a:pPr marL="0" indent="0" algn="dist">
              <a:lnSpc>
                <a:spcPct val="100000"/>
              </a:lnSpc>
              <a:buNone/>
            </a:pPr>
            <a:r>
              <a:rPr lang="en-US" altLang="zh-CN" dirty="0"/>
              <a:t>2.</a:t>
            </a:r>
            <a:r>
              <a:rPr lang="zh-CN" altLang="zh-CN" dirty="0"/>
              <a:t>第二宇宙速度：当人造卫星速度大于或等于</a:t>
            </a:r>
            <a:endParaRPr lang="en-US" altLang="zh-CN" dirty="0"/>
          </a:p>
          <a:p>
            <a:pPr marL="0" indent="0">
              <a:lnSpc>
                <a:spcPct val="100000"/>
              </a:lnSpc>
              <a:buNone/>
            </a:pPr>
            <a:r>
              <a:rPr lang="zh-CN" altLang="zh-CN" u="sng" dirty="0"/>
              <a:t>　　　　</a:t>
            </a:r>
            <a:r>
              <a:rPr lang="en-US" altLang="zh-CN" dirty="0"/>
              <a:t>km/s</a:t>
            </a:r>
            <a:r>
              <a:rPr lang="zh-CN" altLang="zh-CN" dirty="0"/>
              <a:t>时，就能成为绕太阳运动的人造卫星。</a:t>
            </a:r>
            <a:endParaRPr lang="en-US" altLang="zh-CN" dirty="0"/>
          </a:p>
          <a:p>
            <a:pPr marL="0" indent="0">
              <a:lnSpc>
                <a:spcPct val="100000"/>
              </a:lnSpc>
              <a:buNone/>
            </a:pPr>
            <a:r>
              <a:rPr lang="zh-CN" altLang="zh-CN" dirty="0"/>
              <a:t>这个速度也叫做脱离速度。</a:t>
            </a:r>
          </a:p>
          <a:p>
            <a:pPr marL="0" indent="0" algn="dist">
              <a:lnSpc>
                <a:spcPct val="100000"/>
              </a:lnSpc>
              <a:buNone/>
            </a:pPr>
            <a:r>
              <a:rPr lang="en-US" altLang="zh-CN" dirty="0"/>
              <a:t>3.</a:t>
            </a:r>
            <a:r>
              <a:rPr lang="zh-CN" altLang="zh-CN" dirty="0"/>
              <a:t>第三宇宙速度：当物体的速度大于或等于</a:t>
            </a:r>
            <a:endParaRPr lang="en-US" altLang="zh-CN" dirty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u="sng" dirty="0"/>
              <a:t> </a:t>
            </a:r>
            <a:r>
              <a:rPr lang="zh-CN" altLang="zh-CN" u="sng" dirty="0"/>
              <a:t>　　　　</a:t>
            </a:r>
            <a:r>
              <a:rPr lang="en-US" altLang="zh-CN" dirty="0"/>
              <a:t>km/s</a:t>
            </a:r>
            <a:r>
              <a:rPr lang="zh-CN" altLang="zh-CN" dirty="0"/>
              <a:t>时，物体能挣脱太阳的束缚，飞出太</a:t>
            </a:r>
            <a:endParaRPr lang="en-US" altLang="zh-CN" dirty="0"/>
          </a:p>
          <a:p>
            <a:pPr marL="0" indent="0">
              <a:lnSpc>
                <a:spcPct val="100000"/>
              </a:lnSpc>
              <a:buNone/>
            </a:pPr>
            <a:r>
              <a:rPr lang="zh-CN" altLang="zh-CN" dirty="0"/>
              <a:t>阳系。这个速度也叫做逃逸速度。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460954" y="1563465"/>
            <a:ext cx="633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7.9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58894" y="3810791"/>
            <a:ext cx="793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11.2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69663" y="5459126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16.7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5361" y="1421904"/>
            <a:ext cx="1490925" cy="556945"/>
            <a:chOff x="165361" y="1471332"/>
            <a:chExt cx="1490925" cy="556945"/>
          </a:xfrm>
        </p:grpSpPr>
        <p:sp>
          <p:nvSpPr>
            <p:cNvPr id="15" name="AutoShape 65"/>
            <p:cNvSpPr>
              <a:spLocks noChangeArrowheads="1"/>
            </p:cNvSpPr>
            <p:nvPr/>
          </p:nvSpPr>
          <p:spPr bwMode="auto">
            <a:xfrm>
              <a:off x="165361" y="1507520"/>
              <a:ext cx="1490443" cy="520757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70">
                <a:solidFill>
                  <a:srgbClr val="00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1204" y="1471332"/>
              <a:ext cx="1465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知识点</a:t>
              </a:r>
              <a:r>
                <a:rPr lang="en-US" altLang="zh-CN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1</a:t>
              </a:r>
              <a:endParaRPr lang="zh-CN" altLang="en-US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68161" y="1482807"/>
            <a:ext cx="489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2E75B6"/>
                </a:solidFill>
              </a:rPr>
              <a:t>飞出宇宙</a:t>
            </a:r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2006027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1.</a:t>
            </a:r>
            <a:r>
              <a:rPr lang="zh-CN" altLang="zh-CN" dirty="0"/>
              <a:t>地心说和日心说的区别在于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A.</a:t>
            </a:r>
            <a:r>
              <a:rPr lang="zh-CN" altLang="zh-CN" dirty="0"/>
              <a:t>地心说认为地球绕太阳转，日心说认为太阳绕地球转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B.</a:t>
            </a:r>
            <a:r>
              <a:rPr lang="zh-CN" altLang="zh-CN" dirty="0"/>
              <a:t>地心说认为太阳绕地球转，日心说认为地球绕太阳转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C.</a:t>
            </a:r>
            <a:r>
              <a:rPr lang="zh-CN" altLang="zh-CN" dirty="0"/>
              <a:t>地心说因为不符合科学观测的结果所以与教会的观点不合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D.</a:t>
            </a:r>
            <a:r>
              <a:rPr lang="zh-CN" altLang="zh-CN" dirty="0"/>
              <a:t>日心说一提出来就被广大人民接受，因为它是符合科学的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sz="2600" dirty="0"/>
          </a:p>
        </p:txBody>
      </p:sp>
      <p:sp>
        <p:nvSpPr>
          <p:cNvPr id="16" name="文本框 15"/>
          <p:cNvSpPr txBox="1"/>
          <p:nvPr/>
        </p:nvSpPr>
        <p:spPr>
          <a:xfrm>
            <a:off x="5307630" y="203680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B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495041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2.</a:t>
            </a:r>
            <a:r>
              <a:rPr lang="zh-CN" altLang="zh-CN" dirty="0"/>
              <a:t>下列关于宇宙的认识正确的是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A.</a:t>
            </a:r>
            <a:r>
              <a:rPr lang="zh-CN" altLang="zh-CN" dirty="0"/>
              <a:t>自</a:t>
            </a:r>
            <a:r>
              <a:rPr lang="en-US" altLang="zh-CN" dirty="0"/>
              <a:t>16</a:t>
            </a:r>
            <a:r>
              <a:rPr lang="zh-CN" altLang="zh-CN" dirty="0"/>
              <a:t>世纪后，哥白尼提出了</a:t>
            </a:r>
            <a:r>
              <a:rPr lang="en-US" altLang="zh-CN" dirty="0"/>
              <a:t>“</a:t>
            </a:r>
            <a:r>
              <a:rPr lang="zh-CN" altLang="zh-CN" dirty="0"/>
              <a:t>地心说</a:t>
            </a:r>
            <a:r>
              <a:rPr lang="en-US" altLang="zh-CN" dirty="0"/>
              <a:t>”</a:t>
            </a:r>
            <a:r>
              <a:rPr lang="zh-CN" altLang="zh-CN" dirty="0"/>
              <a:t>，牛顿发现了万有引力定律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B.</a:t>
            </a:r>
            <a:r>
              <a:rPr lang="zh-CN" altLang="zh-CN" dirty="0"/>
              <a:t>恒星的位置是固定不变的，太阳是银河系中数以千亿计恒星中的一颗普通的恒星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C.</a:t>
            </a:r>
            <a:r>
              <a:rPr lang="zh-CN" altLang="zh-CN" dirty="0"/>
              <a:t>在天文学中，用</a:t>
            </a:r>
            <a:r>
              <a:rPr lang="en-US" altLang="zh-CN" dirty="0"/>
              <a:t>“</a:t>
            </a:r>
            <a:r>
              <a:rPr lang="zh-CN" altLang="zh-CN" dirty="0"/>
              <a:t>光年</a:t>
            </a:r>
            <a:r>
              <a:rPr lang="en-US" altLang="zh-CN" dirty="0"/>
              <a:t>”</a:t>
            </a:r>
            <a:r>
              <a:rPr lang="zh-CN" altLang="zh-CN" dirty="0"/>
              <a:t>作为时间单位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D.</a:t>
            </a:r>
            <a:r>
              <a:rPr lang="zh-CN" altLang="zh-CN" dirty="0"/>
              <a:t>我们认识到，宇宙是一个有层次的天体结构系统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sz="2600" dirty="0"/>
          </a:p>
        </p:txBody>
      </p:sp>
      <p:sp>
        <p:nvSpPr>
          <p:cNvPr id="16" name="文本框 15"/>
          <p:cNvSpPr txBox="1"/>
          <p:nvPr/>
        </p:nvSpPr>
        <p:spPr>
          <a:xfrm>
            <a:off x="5665848" y="155594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en-US" sz="2800" dirty="0">
                <a:latin typeface="+mn-lt"/>
                <a:sym typeface="+mn-ea"/>
              </a:rPr>
              <a:t>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5361" y="1421904"/>
            <a:ext cx="1490925" cy="556945"/>
            <a:chOff x="165361" y="1471332"/>
            <a:chExt cx="1490925" cy="556945"/>
          </a:xfrm>
        </p:grpSpPr>
        <p:sp>
          <p:nvSpPr>
            <p:cNvPr id="15" name="AutoShape 65"/>
            <p:cNvSpPr>
              <a:spLocks noChangeArrowheads="1"/>
            </p:cNvSpPr>
            <p:nvPr/>
          </p:nvSpPr>
          <p:spPr bwMode="auto">
            <a:xfrm>
              <a:off x="165361" y="1507520"/>
              <a:ext cx="1490443" cy="520757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70">
                <a:solidFill>
                  <a:srgbClr val="00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1204" y="1471332"/>
              <a:ext cx="1465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知识点</a:t>
              </a:r>
              <a:r>
                <a:rPr lang="en-US" altLang="zh-CN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2</a:t>
              </a:r>
              <a:endParaRPr lang="zh-CN" altLang="en-US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68161" y="1482807"/>
            <a:ext cx="489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2E75B6"/>
                </a:solidFill>
              </a:rPr>
              <a:t>宇宙深处</a:t>
            </a:r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2006027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3.</a:t>
            </a:r>
            <a:r>
              <a:rPr lang="zh-CN" altLang="zh-CN" dirty="0"/>
              <a:t>科学家通过对星系光谱的研究发现，所有的星系都在远离我们而去，宇宙中星系间的距离在不断扩大，这说明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A.</a:t>
            </a:r>
            <a:r>
              <a:rPr lang="zh-CN" altLang="zh-CN" dirty="0"/>
              <a:t>宇宙处在不断地膨胀中</a:t>
            </a:r>
            <a:r>
              <a:rPr lang="en-US" altLang="zh-CN" dirty="0"/>
              <a:t>  </a:t>
            </a:r>
          </a:p>
          <a:p>
            <a:pPr marL="0" indent="0">
              <a:buNone/>
            </a:pPr>
            <a:r>
              <a:rPr lang="en-US" altLang="zh-CN" dirty="0"/>
              <a:t>B.</a:t>
            </a:r>
            <a:r>
              <a:rPr lang="zh-CN" altLang="zh-CN" dirty="0"/>
              <a:t>银河系是一个庞大的天体系统</a:t>
            </a:r>
          </a:p>
          <a:p>
            <a:pPr marL="0" indent="0">
              <a:buNone/>
            </a:pPr>
            <a:r>
              <a:rPr lang="en-US" altLang="zh-CN" dirty="0"/>
              <a:t>C.</a:t>
            </a:r>
            <a:r>
              <a:rPr lang="zh-CN" altLang="zh-CN" dirty="0"/>
              <a:t>太阳是太阳系的中心天体</a:t>
            </a:r>
            <a:r>
              <a:rPr lang="en-US" altLang="zh-CN" dirty="0"/>
              <a:t>  </a:t>
            </a:r>
          </a:p>
          <a:p>
            <a:pPr marL="0" indent="0">
              <a:buNone/>
            </a:pPr>
            <a:r>
              <a:rPr lang="en-US" altLang="zh-CN" dirty="0"/>
              <a:t>D.</a:t>
            </a:r>
            <a:r>
              <a:rPr lang="zh-CN" altLang="zh-CN" dirty="0"/>
              <a:t>太阳和太阳系最终也会走向</a:t>
            </a:r>
            <a:r>
              <a:rPr lang="en-US" altLang="zh-CN" dirty="0"/>
              <a:t>“</a:t>
            </a:r>
            <a:r>
              <a:rPr lang="zh-CN" altLang="zh-CN" dirty="0"/>
              <a:t>死亡</a:t>
            </a:r>
            <a:r>
              <a:rPr lang="en-US" altLang="zh-CN" dirty="0"/>
              <a:t>”</a:t>
            </a:r>
            <a:endParaRPr lang="zh-CN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sz="2600" dirty="0"/>
          </a:p>
        </p:txBody>
      </p:sp>
      <p:sp>
        <p:nvSpPr>
          <p:cNvPr id="16" name="文本框 15"/>
          <p:cNvSpPr txBox="1"/>
          <p:nvPr/>
        </p:nvSpPr>
        <p:spPr>
          <a:xfrm>
            <a:off x="2590692" y="2792793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en-US" sz="2800" dirty="0">
                <a:latin typeface="+mn-lt"/>
                <a:sym typeface="+mn-ea"/>
              </a:rPr>
              <a:t>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562276"/>
            <a:ext cx="8229600" cy="44136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4.</a:t>
            </a:r>
            <a:r>
              <a:rPr lang="zh-CN" altLang="zh-CN" dirty="0"/>
              <a:t>用来表示银河系大小的长度单位比较方便的是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A.</a:t>
            </a:r>
            <a:r>
              <a:rPr lang="zh-CN" altLang="zh-CN" dirty="0"/>
              <a:t>光年</a:t>
            </a:r>
            <a:r>
              <a:rPr lang="en-US" altLang="zh-CN" dirty="0"/>
              <a:t>           B.km             </a:t>
            </a:r>
            <a:r>
              <a:rPr lang="en-US" altLang="zh-CN" dirty="0" err="1"/>
              <a:t>C.m</a:t>
            </a:r>
            <a:r>
              <a:rPr lang="en-US" altLang="zh-CN" dirty="0"/>
              <a:t>            </a:t>
            </a:r>
            <a:r>
              <a:rPr lang="en-US" altLang="zh-CN" dirty="0" err="1"/>
              <a:t>D.nm</a:t>
            </a:r>
            <a:endParaRPr lang="zh-CN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5</a:t>
            </a:r>
            <a:r>
              <a:rPr lang="en-US" altLang="zh-CN" dirty="0"/>
              <a:t>.</a:t>
            </a:r>
            <a:r>
              <a:rPr lang="zh-CN" altLang="zh-CN" dirty="0"/>
              <a:t>对于宇宙的产生，下列说法正确是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A.</a:t>
            </a:r>
            <a:r>
              <a:rPr lang="zh-CN" altLang="zh-CN" dirty="0"/>
              <a:t>宇宙没有起源，天然而成的</a:t>
            </a:r>
            <a:r>
              <a:rPr lang="en-US" altLang="zh-CN" dirty="0"/>
              <a:t>  </a:t>
            </a:r>
          </a:p>
          <a:p>
            <a:pPr marL="0" indent="0">
              <a:buNone/>
            </a:pPr>
            <a:r>
              <a:rPr lang="en-US" altLang="zh-CN" dirty="0"/>
              <a:t>B.</a:t>
            </a:r>
            <a:r>
              <a:rPr lang="zh-CN" altLang="zh-CN" dirty="0"/>
              <a:t>宇宙肯定是恒星的湮灭造成的</a:t>
            </a:r>
          </a:p>
          <a:p>
            <a:pPr marL="0" indent="0">
              <a:buNone/>
            </a:pPr>
            <a:r>
              <a:rPr lang="en-US" altLang="zh-CN" dirty="0"/>
              <a:t>C.</a:t>
            </a:r>
            <a:r>
              <a:rPr lang="zh-CN" altLang="zh-CN" dirty="0"/>
              <a:t>宇宙产生于气候的变化</a:t>
            </a:r>
            <a:r>
              <a:rPr lang="en-US" altLang="zh-CN" dirty="0"/>
              <a:t>  </a:t>
            </a:r>
          </a:p>
          <a:p>
            <a:pPr marL="0" indent="0">
              <a:buNone/>
            </a:pPr>
            <a:r>
              <a:rPr lang="en-US" altLang="zh-CN" dirty="0"/>
              <a:t>D.</a:t>
            </a:r>
            <a:r>
              <a:rPr lang="zh-CN" altLang="zh-CN" dirty="0"/>
              <a:t>多数科学家认为宇宙诞生于一次大爆炸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sz="2600" dirty="0"/>
          </a:p>
        </p:txBody>
      </p:sp>
      <p:sp>
        <p:nvSpPr>
          <p:cNvPr id="16" name="文本框 15"/>
          <p:cNvSpPr txBox="1"/>
          <p:nvPr/>
        </p:nvSpPr>
        <p:spPr>
          <a:xfrm>
            <a:off x="6360561" y="3507479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en-US" sz="2800" dirty="0">
                <a:latin typeface="+mn-lt"/>
                <a:sym typeface="+mn-ea"/>
              </a:rPr>
              <a:t>D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11231" y="1965629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en-US" sz="2800" dirty="0">
                <a:latin typeface="+mn-lt"/>
                <a:sym typeface="+mn-ea"/>
              </a:rPr>
              <a:t>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.1希望你喜爱物理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1.1希望你喜爱物理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388</Words>
  <Application>Microsoft Office PowerPoint</Application>
  <PresentationFormat>全屏显示(4:3)</PresentationFormat>
  <Paragraphs>137</Paragraphs>
  <Slides>17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17</vt:i4>
      </vt:variant>
    </vt:vector>
  </HeadingPairs>
  <TitlesOfParts>
    <vt:vector size="20" baseType="lpstr">
      <vt:lpstr>Office 主题</vt:lpstr>
      <vt:lpstr>1.1希望你喜爱物理</vt:lpstr>
      <vt:lpstr>1_1.1希望你喜爱物理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1</cp:revision>
  <dcterms:created xsi:type="dcterms:W3CDTF">2018-06-13T02:01:00Z</dcterms:created>
  <dcterms:modified xsi:type="dcterms:W3CDTF">2020-04-09T08:09:46Z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