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C2EB-DCB2-44AA-A78B-84568CD4A1BA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54F3-7A12-47BF-BD24-447020140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1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2F9B1EA1-57ED-4C26-B84C-CE46DA106020}" type="slidenum">
              <a:rPr lang="zh-CN" altLang="en-US" sz="1200" smtClean="0"/>
              <a:pPr eaLnBrk="1" hangingPunct="1"/>
              <a:t>15</a:t>
            </a:fld>
            <a:endParaRPr lang="en-US" altLang="zh-CN" sz="1200" smtClean="0"/>
          </a:p>
        </p:txBody>
      </p:sp>
      <p:sp>
        <p:nvSpPr>
          <p:cNvPr id="5632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4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56325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r" eaLnBrk="1" hangingPunct="1"/>
            <a:fld id="{8F28996A-0B73-4143-B93B-E7B7BD82C26D}" type="slidenum">
              <a:rPr kumimoji="0" lang="zh-CN" altLang="en-US" sz="1200">
                <a:latin typeface="Arial" pitchFamily="34" charset="0"/>
              </a:rPr>
              <a:pPr algn="r" eaLnBrk="1" hangingPunct="1"/>
              <a:t>15</a:t>
            </a:fld>
            <a:endParaRPr kumimoji="0" lang="en-US" altLang="zh-CN" sz="120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377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1844824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chemeClr val="tx2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85750" y="1181893"/>
            <a:ext cx="716657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/>
              <a:t>实验三：测体积成倍数关系的相同物质的质量。</a:t>
            </a:r>
            <a:endParaRPr lang="en-US" altLang="zh-CN" b="1" dirty="0"/>
          </a:p>
        </p:txBody>
      </p:sp>
      <p:graphicFrame>
        <p:nvGraphicFramePr>
          <p:cNvPr id="13390" name="Group 78"/>
          <p:cNvGraphicFramePr>
            <a:graphicFrameLocks noGrp="1"/>
          </p:cNvGraphicFramePr>
          <p:nvPr/>
        </p:nvGraphicFramePr>
        <p:xfrm>
          <a:off x="214313" y="3143250"/>
          <a:ext cx="8610600" cy="1828800"/>
        </p:xfrm>
        <a:graphic>
          <a:graphicData uri="http://schemas.openxmlformats.org/drawingml/2006/table">
            <a:tbl>
              <a:tblPr/>
              <a:tblGrid>
                <a:gridCol w="1103313"/>
                <a:gridCol w="1792287"/>
                <a:gridCol w="2152650"/>
                <a:gridCol w="3562350"/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质量（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g）</a:t>
                      </a: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体积（   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质量/体积 （    ）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铁块1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铁块2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铁块3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4" name="Object 69"/>
          <p:cNvGraphicFramePr>
            <a:graphicFrameLocks noChangeAspect="1"/>
          </p:cNvGraphicFramePr>
          <p:nvPr/>
        </p:nvGraphicFramePr>
        <p:xfrm>
          <a:off x="7124700" y="3143250"/>
          <a:ext cx="80486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r:id="rId3" imgW="393529" imgH="228501" progId="Equation.3">
                  <p:embed/>
                </p:oleObj>
              </mc:Choice>
              <mc:Fallback>
                <p:oleObj r:id="rId3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700" y="3143250"/>
                        <a:ext cx="804863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1"/>
          <p:cNvGraphicFramePr>
            <a:graphicFrameLocks noChangeAspect="1"/>
          </p:cNvGraphicFramePr>
          <p:nvPr/>
        </p:nvGraphicFramePr>
        <p:xfrm>
          <a:off x="4143375" y="3143250"/>
          <a:ext cx="5334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r:id="rId5" imgW="279279" imgH="203112" progId="Equation.3">
                  <p:embed/>
                </p:oleObj>
              </mc:Choice>
              <mc:Fallback>
                <p:oleObj r:id="rId5" imgW="27927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143250"/>
                        <a:ext cx="533400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5" name="TextBox 6"/>
          <p:cNvSpPr txBox="1">
            <a:spLocks noChangeArrowheads="1"/>
          </p:cNvSpPr>
          <p:nvPr/>
        </p:nvSpPr>
        <p:spPr bwMode="auto">
          <a:xfrm>
            <a:off x="214313" y="2214563"/>
            <a:ext cx="40005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/>
              <a:t> 将实验数据填入下表中</a:t>
            </a:r>
          </a:p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29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143000"/>
            <a:ext cx="2000250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714375" y="2928938"/>
            <a:ext cx="80772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　　铝块体积增大</a:t>
            </a:r>
            <a:r>
              <a:rPr lang="zh-CN" altLang="en-US" b="1" dirty="0"/>
              <a:t>2</a:t>
            </a:r>
            <a:r>
              <a:rPr lang="zh-CN" altLang="en-US" b="1" dirty="0">
                <a:latin typeface="宋体" pitchFamily="2" charset="-122"/>
              </a:rPr>
              <a:t>倍，质量也增大</a:t>
            </a:r>
            <a:r>
              <a:rPr lang="zh-CN" altLang="en-US" b="1" dirty="0"/>
              <a:t>2</a:t>
            </a:r>
            <a:r>
              <a:rPr lang="zh-CN" altLang="en-US" b="1" dirty="0">
                <a:latin typeface="宋体" pitchFamily="2" charset="-122"/>
              </a:rPr>
              <a:t>倍。铝块的质量和体积的比值是一定的。铁块体积增大</a:t>
            </a:r>
            <a:r>
              <a:rPr lang="zh-CN" altLang="en-US" b="1" dirty="0"/>
              <a:t>2</a:t>
            </a:r>
            <a:r>
              <a:rPr lang="zh-CN" altLang="en-US" b="1" dirty="0">
                <a:latin typeface="宋体" pitchFamily="2" charset="-122"/>
              </a:rPr>
              <a:t>倍，铁块的质量也增大</a:t>
            </a:r>
            <a:r>
              <a:rPr lang="zh-CN" altLang="en-US" b="1" dirty="0"/>
              <a:t>2</a:t>
            </a:r>
            <a:r>
              <a:rPr lang="zh-CN" altLang="en-US" b="1" dirty="0">
                <a:latin typeface="宋体" pitchFamily="2" charset="-122"/>
              </a:rPr>
              <a:t>倍，铁块的质量和体积的比值是一定的。</a:t>
            </a:r>
            <a:r>
              <a:rPr lang="zh-CN" alt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24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5"/>
          <p:cNvSpPr txBox="1">
            <a:spLocks noChangeArrowheads="1"/>
          </p:cNvSpPr>
          <p:nvPr/>
        </p:nvSpPr>
        <p:spPr bwMode="auto">
          <a:xfrm>
            <a:off x="142875" y="1714500"/>
            <a:ext cx="8763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b="1" dirty="0">
                <a:latin typeface="宋体" pitchFamily="2" charset="-122"/>
              </a:rPr>
              <a:t>A．</a:t>
            </a:r>
            <a:r>
              <a:rPr lang="zh-CN" altLang="en-US" b="1" dirty="0">
                <a:latin typeface="宋体" pitchFamily="2" charset="-122"/>
              </a:rPr>
              <a:t>同种类的物质，它的体积(         )，它的质量(            )；且质量跟体积的比值是(      )。</a:t>
            </a:r>
            <a:endParaRPr lang="en-US" altLang="zh-CN" b="1" dirty="0">
              <a:latin typeface="宋体" pitchFamily="2" charset="-122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b="1" dirty="0">
                <a:latin typeface="宋体" pitchFamily="2" charset="-122"/>
              </a:rPr>
              <a:t>B．</a:t>
            </a:r>
            <a:r>
              <a:rPr lang="zh-CN" altLang="en-US" b="1" dirty="0">
                <a:latin typeface="宋体" pitchFamily="2" charset="-122"/>
              </a:rPr>
              <a:t>不同种类的物质，质量跟体积的比值(         )。</a:t>
            </a:r>
            <a:r>
              <a:rPr lang="zh-CN" altLang="en-US" b="1" dirty="0"/>
              <a:t> </a:t>
            </a:r>
          </a:p>
        </p:txBody>
      </p:sp>
      <p:pic>
        <p:nvPicPr>
          <p:cNvPr id="51203" name="Picture 6" descr="2 复制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572000"/>
            <a:ext cx="1981200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176838" y="1824038"/>
            <a:ext cx="1752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  <a:latin typeface="宋体" pitchFamily="2" charset="-122"/>
              </a:rPr>
              <a:t>增大几倍</a:t>
            </a:r>
            <a:r>
              <a:rPr lang="zh-CN" altLang="en-US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47675" y="2395538"/>
            <a:ext cx="1981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  <a:latin typeface="宋体" pitchFamily="2" charset="-122"/>
              </a:rPr>
              <a:t>也增大几倍</a:t>
            </a:r>
            <a:r>
              <a:rPr lang="zh-CN" alt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000750" y="2357438"/>
            <a:ext cx="114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定值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738813" y="3109913"/>
            <a:ext cx="190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不是定值</a:t>
            </a:r>
          </a:p>
        </p:txBody>
      </p:sp>
    </p:spTree>
    <p:extLst>
      <p:ext uri="{BB962C8B-B14F-4D97-AF65-F5344CB8AC3E}">
        <p14:creationId xmlns:p14="http://schemas.microsoft.com/office/powerpoint/2010/main" val="144663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8" grpId="0" autoUpdateAnimBg="0"/>
      <p:bldP spid="15369" grpId="0" autoUpdateAnimBg="0"/>
      <p:bldP spid="1537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4313" y="692696"/>
            <a:ext cx="86963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solidFill>
                  <a:srgbClr val="FF3300"/>
                </a:solidFill>
                <a:latin typeface="宋体" pitchFamily="2" charset="-122"/>
              </a:rPr>
              <a:t>密度的定义：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某种物质的物体，其</a:t>
            </a:r>
            <a:r>
              <a:rPr lang="zh-CN" altLang="en-US" b="1" dirty="0">
                <a:solidFill>
                  <a:srgbClr val="FF3300"/>
                </a:solidFill>
                <a:latin typeface="宋体" pitchFamily="2" charset="-122"/>
              </a:rPr>
              <a:t>质量与体积的比值</a:t>
            </a:r>
            <a:r>
              <a:rPr lang="zh-CN" altLang="en-US" b="1" dirty="0">
                <a:latin typeface="宋体" pitchFamily="2" charset="-122"/>
              </a:rPr>
              <a:t>叫做</a:t>
            </a:r>
            <a:r>
              <a:rPr lang="zh-CN" altLang="en-US" b="1" dirty="0">
                <a:solidFill>
                  <a:srgbClr val="FF3300"/>
                </a:solidFill>
                <a:latin typeface="宋体" pitchFamily="2" charset="-122"/>
              </a:rPr>
              <a:t>这种物质的密度。</a:t>
            </a:r>
            <a:endParaRPr lang="en-US" altLang="zh-CN" b="1" dirty="0">
              <a:solidFill>
                <a:srgbClr val="FF3300"/>
              </a:solidFill>
              <a:latin typeface="宋体" pitchFamily="2" charset="-122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表示符号：</a:t>
            </a:r>
            <a:r>
              <a:rPr lang="en-US" altLang="zh-CN" b="1" i="1" dirty="0">
                <a:solidFill>
                  <a:srgbClr val="FF3300"/>
                </a:solidFill>
                <a:cs typeface="Times New Roman" pitchFamily="18" charset="0"/>
              </a:rPr>
              <a:t>ρ</a:t>
            </a:r>
            <a:r>
              <a:rPr lang="zh-CN" altLang="en-US" b="1" dirty="0">
                <a:solidFill>
                  <a:srgbClr val="FF3300"/>
                </a:solidFill>
                <a:cs typeface="Times New Roman" pitchFamily="18" charset="0"/>
              </a:rPr>
              <a:t>。</a:t>
            </a:r>
            <a:r>
              <a:rPr lang="zh-CN" altLang="en-US" b="1" dirty="0">
                <a:latin typeface="宋体" pitchFamily="2" charset="-122"/>
              </a:rPr>
              <a:t>或</a:t>
            </a:r>
            <a:r>
              <a:rPr lang="zh-CN" altLang="en-US" b="1" dirty="0"/>
              <a:t>物质</a:t>
            </a:r>
            <a:r>
              <a:rPr lang="zh-CN" altLang="en-US" b="1" dirty="0">
                <a:solidFill>
                  <a:srgbClr val="C00000"/>
                </a:solidFill>
              </a:rPr>
              <a:t>单位体积的质量</a:t>
            </a:r>
            <a:r>
              <a:rPr lang="zh-CN" altLang="en-US" b="1" dirty="0"/>
              <a:t>叫做这种物质的</a:t>
            </a:r>
            <a:r>
              <a:rPr lang="zh-CN" altLang="en-US" b="1" dirty="0">
                <a:solidFill>
                  <a:srgbClr val="C00000"/>
                </a:solidFill>
              </a:rPr>
              <a:t>密度。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3850" y="4624388"/>
            <a:ext cx="2819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3300"/>
                </a:solidFill>
                <a:latin typeface="宋体" pitchFamily="2" charset="-122"/>
              </a:rPr>
              <a:t>密度的公式：</a:t>
            </a:r>
            <a:r>
              <a:rPr lang="zh-CN" altLang="en-US" b="1"/>
              <a:t> </a:t>
            </a: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938588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/>
        </p:nvGraphicFramePr>
        <p:xfrm>
          <a:off x="2000250" y="5143500"/>
          <a:ext cx="22860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公式" r:id="rId3" imgW="977760" imgH="419040" progId="Equation.3">
                  <p:embed/>
                </p:oleObj>
              </mc:Choice>
              <mc:Fallback>
                <p:oleObj name="公式" r:id="rId3" imgW="977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5143500"/>
                        <a:ext cx="228600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14313" y="2857500"/>
            <a:ext cx="23272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zh-CN" b="1" dirty="0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b="1" dirty="0">
                <a:solidFill>
                  <a:schemeClr val="accent2"/>
                </a:solidFill>
                <a:latin typeface="+mn-ea"/>
                <a:ea typeface="+mn-ea"/>
              </a:rPr>
              <a:t>意义</a:t>
            </a:r>
            <a:r>
              <a:rPr lang="en-US" altLang="zh-CN" b="1" dirty="0">
                <a:solidFill>
                  <a:schemeClr val="accent2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2058" name="矩形 9"/>
          <p:cNvSpPr>
            <a:spLocks noChangeArrowheads="1"/>
          </p:cNvSpPr>
          <p:nvPr/>
        </p:nvSpPr>
        <p:spPr bwMode="auto">
          <a:xfrm>
            <a:off x="1619250" y="2852738"/>
            <a:ext cx="6099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000000"/>
                </a:solidFill>
                <a:latin typeface="+mn-ea"/>
                <a:ea typeface="+mn-ea"/>
              </a:rPr>
              <a:t>密度就是物质的一种特性。</a:t>
            </a:r>
            <a:endParaRPr kumimoji="0" lang="zh-CN" altLang="en-US" dirty="0">
              <a:latin typeface="+mn-ea"/>
              <a:ea typeface="+mn-ea"/>
            </a:endParaRPr>
          </a:p>
        </p:txBody>
      </p:sp>
      <p:sp>
        <p:nvSpPr>
          <p:cNvPr id="2059" name="矩形 9"/>
          <p:cNvSpPr>
            <a:spLocks noChangeArrowheads="1"/>
          </p:cNvSpPr>
          <p:nvPr/>
        </p:nvSpPr>
        <p:spPr bwMode="auto">
          <a:xfrm>
            <a:off x="1643063" y="3500438"/>
            <a:ext cx="516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C00000"/>
                </a:solidFill>
                <a:latin typeface="+mn-ea"/>
                <a:ea typeface="+mn-ea"/>
                <a:cs typeface="Arial" pitchFamily="34" charset="0"/>
              </a:rPr>
              <a:t>①同种物质的密度一般是相同的。</a:t>
            </a:r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643063" y="4000500"/>
            <a:ext cx="507206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b="1" dirty="0">
                <a:solidFill>
                  <a:srgbClr val="C00000"/>
                </a:solidFill>
                <a:latin typeface="+mn-ea"/>
                <a:ea typeface="+mn-ea"/>
                <a:cs typeface="Arial" pitchFamily="34" charset="0"/>
              </a:rPr>
              <a:t>②不同物质的密度一般是不同的。</a:t>
            </a: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4929188" y="5072063"/>
          <a:ext cx="14414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公式" r:id="rId5" imgW="419040" imgH="393480" progId="Equation.3">
                  <p:embed/>
                </p:oleObj>
              </mc:Choice>
              <mc:Fallback>
                <p:oleObj name="公式" r:id="rId5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5072063"/>
                        <a:ext cx="144145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23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58" grpId="0"/>
      <p:bldP spid="2059" grpId="0"/>
      <p:bldP spid="20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18"/>
          <p:cNvSpPr>
            <a:spLocks noChangeShapeType="1"/>
          </p:cNvSpPr>
          <p:nvPr/>
        </p:nvSpPr>
        <p:spPr bwMode="auto">
          <a:xfrm>
            <a:off x="609600" y="1092200"/>
            <a:ext cx="8001000" cy="0"/>
          </a:xfrm>
          <a:prstGeom prst="line">
            <a:avLst/>
          </a:prstGeom>
          <a:noFill/>
          <a:ln w="38100" cap="rnd">
            <a:solidFill>
              <a:srgbClr val="969696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314325" y="1200150"/>
            <a:ext cx="23272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zh-CN" b="1" dirty="0">
                <a:solidFill>
                  <a:srgbClr val="800000"/>
                </a:solidFill>
                <a:latin typeface="+mn-ea"/>
                <a:ea typeface="+mn-ea"/>
              </a:rPr>
              <a:t>【</a:t>
            </a:r>
            <a:r>
              <a:rPr lang="zh-CN" altLang="en-US" b="1" dirty="0">
                <a:solidFill>
                  <a:srgbClr val="800000"/>
                </a:solidFill>
                <a:latin typeface="+mn-ea"/>
                <a:ea typeface="+mn-ea"/>
              </a:rPr>
              <a:t>单位</a:t>
            </a:r>
            <a:r>
              <a:rPr lang="en-US" altLang="zh-CN" b="1" dirty="0">
                <a:solidFill>
                  <a:srgbClr val="8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13317" name="矩形 8"/>
          <p:cNvSpPr>
            <a:spLocks noChangeArrowheads="1"/>
          </p:cNvSpPr>
          <p:nvPr/>
        </p:nvSpPr>
        <p:spPr bwMode="auto">
          <a:xfrm>
            <a:off x="1857375" y="1257300"/>
            <a:ext cx="685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zh-CN" altLang="en-US" b="1">
                <a:solidFill>
                  <a:srgbClr val="000000"/>
                </a:solidFill>
                <a:ea typeface="楷体_GB2312" pitchFamily="49" charset="-122"/>
                <a:cs typeface="Times New Roman" pitchFamily="18" charset="0"/>
              </a:rPr>
              <a:t>⑴由质量单位除以体积单位复合而成。</a:t>
            </a:r>
            <a:endParaRPr kumimoji="0" lang="zh-CN" altLang="en-US" b="1">
              <a:ea typeface="楷体_GB2312" pitchFamily="49" charset="-122"/>
              <a:cs typeface="Times New Roman" pitchFamily="18" charset="0"/>
            </a:endParaRPr>
          </a:p>
        </p:txBody>
      </p:sp>
      <p:sp>
        <p:nvSpPr>
          <p:cNvPr id="13318" name="矩形 9"/>
          <p:cNvSpPr>
            <a:spLocks noChangeArrowheads="1"/>
          </p:cNvSpPr>
          <p:nvPr/>
        </p:nvSpPr>
        <p:spPr bwMode="auto">
          <a:xfrm>
            <a:off x="1846263" y="1755775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zh-CN" altLang="en-US" b="1" dirty="0">
                <a:solidFill>
                  <a:srgbClr val="000000"/>
                </a:solidFill>
                <a:latin typeface="+mn-ea"/>
                <a:ea typeface="+mn-ea"/>
              </a:rPr>
              <a:t>⑵</a:t>
            </a:r>
            <a:r>
              <a:rPr kumimoji="0" lang="en-US" altLang="zh-CN" b="1" dirty="0">
                <a:solidFill>
                  <a:srgbClr val="000000"/>
                </a:solidFill>
                <a:latin typeface="+mn-ea"/>
                <a:ea typeface="+mn-ea"/>
              </a:rPr>
              <a:t>SI</a:t>
            </a:r>
            <a:r>
              <a:rPr kumimoji="0" lang="zh-CN" altLang="en-US" b="1" dirty="0">
                <a:solidFill>
                  <a:srgbClr val="000000"/>
                </a:solidFill>
                <a:latin typeface="+mn-ea"/>
                <a:ea typeface="+mn-ea"/>
              </a:rPr>
              <a:t>中是千克</a:t>
            </a:r>
            <a:r>
              <a:rPr kumimoji="0" lang="en-US" altLang="zh-CN" b="1" dirty="0">
                <a:solidFill>
                  <a:srgbClr val="000000"/>
                </a:solidFill>
                <a:latin typeface="+mn-ea"/>
                <a:ea typeface="+mn-ea"/>
              </a:rPr>
              <a:t>/</a:t>
            </a:r>
            <a:r>
              <a:rPr kumimoji="0" lang="zh-CN" altLang="en-US" b="1" dirty="0">
                <a:solidFill>
                  <a:srgbClr val="000000"/>
                </a:solidFill>
                <a:latin typeface="+mn-ea"/>
                <a:ea typeface="+mn-ea"/>
              </a:rPr>
              <a:t>立方米（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kg/m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kumimoji="0" lang="zh-CN" altLang="en-US" b="1" dirty="0">
                <a:solidFill>
                  <a:srgbClr val="000000"/>
                </a:solidFill>
                <a:latin typeface="+mn-ea"/>
                <a:ea typeface="+mn-ea"/>
              </a:rPr>
              <a:t>）</a:t>
            </a:r>
          </a:p>
        </p:txBody>
      </p:sp>
      <p:sp>
        <p:nvSpPr>
          <p:cNvPr id="13319" name="矩形 10"/>
          <p:cNvSpPr>
            <a:spLocks noChangeArrowheads="1"/>
          </p:cNvSpPr>
          <p:nvPr/>
        </p:nvSpPr>
        <p:spPr bwMode="auto">
          <a:xfrm>
            <a:off x="1843088" y="2325688"/>
            <a:ext cx="7015162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defRPr/>
            </a:pPr>
            <a:r>
              <a:rPr kumimoji="0" lang="zh-CN" altLang="en-US" b="1" dirty="0">
                <a:solidFill>
                  <a:srgbClr val="000000"/>
                </a:solidFill>
                <a:latin typeface="+mn-ea"/>
                <a:ea typeface="+mn-ea"/>
              </a:rPr>
              <a:t>⑶常用单位有：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t/m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   kg/dm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g/cm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</a:p>
        </p:txBody>
      </p:sp>
      <p:grpSp>
        <p:nvGrpSpPr>
          <p:cNvPr id="2" name="组合 24"/>
          <p:cNvGrpSpPr>
            <a:grpSpLocks/>
          </p:cNvGrpSpPr>
          <p:nvPr/>
        </p:nvGrpSpPr>
        <p:grpSpPr bwMode="auto">
          <a:xfrm>
            <a:off x="298450" y="2786063"/>
            <a:ext cx="8416925" cy="490537"/>
            <a:chOff x="298450" y="2786063"/>
            <a:chExt cx="8416925" cy="490240"/>
          </a:xfrm>
        </p:grpSpPr>
        <p:sp>
          <p:nvSpPr>
            <p:cNvPr id="23576" name="Rectangle 7"/>
            <p:cNvSpPr>
              <a:spLocks noChangeArrowheads="1"/>
            </p:cNvSpPr>
            <p:nvPr/>
          </p:nvSpPr>
          <p:spPr bwMode="auto">
            <a:xfrm>
              <a:off x="298450" y="2786063"/>
              <a:ext cx="2327275" cy="4616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altLang="zh-CN" b="1" dirty="0">
                  <a:solidFill>
                    <a:schemeClr val="accent2"/>
                  </a:solidFill>
                  <a:latin typeface="+mn-ea"/>
                  <a:ea typeface="+mn-ea"/>
                </a:rPr>
                <a:t>【</a:t>
              </a:r>
              <a:r>
                <a:rPr lang="zh-CN" altLang="en-US" b="1" dirty="0">
                  <a:solidFill>
                    <a:schemeClr val="accent2"/>
                  </a:solidFill>
                  <a:latin typeface="+mn-ea"/>
                  <a:ea typeface="+mn-ea"/>
                </a:rPr>
                <a:t>思考</a:t>
              </a:r>
              <a:r>
                <a:rPr lang="en-US" altLang="zh-CN" b="1" dirty="0">
                  <a:solidFill>
                    <a:schemeClr val="accent2"/>
                  </a:solidFill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23577" name="Text Box 4"/>
            <p:cNvSpPr txBox="1">
              <a:spLocks noChangeArrowheads="1"/>
            </p:cNvSpPr>
            <p:nvPr/>
          </p:nvSpPr>
          <p:spPr bwMode="auto">
            <a:xfrm>
              <a:off x="1785938" y="2814621"/>
              <a:ext cx="6929437" cy="461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b="1" dirty="0">
                  <a:latin typeface="+mn-ea"/>
                  <a:ea typeface="+mn-ea"/>
                </a:rPr>
                <a:t>你能解释</a:t>
              </a:r>
              <a:r>
                <a:rPr lang="en-US" altLang="zh-CN" b="1" dirty="0">
                  <a:solidFill>
                    <a:srgbClr val="C00000"/>
                  </a:solidFill>
                  <a:latin typeface="+mn-ea"/>
                  <a:ea typeface="+mn-ea"/>
                </a:rPr>
                <a:t>1g/cm</a:t>
              </a:r>
              <a:r>
                <a:rPr lang="en-US" altLang="zh-CN" b="1" baseline="30000" dirty="0">
                  <a:solidFill>
                    <a:srgbClr val="C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b="1" dirty="0">
                  <a:latin typeface="+mn-ea"/>
                  <a:ea typeface="+mn-ea"/>
                </a:rPr>
                <a:t>的物理意义吗？</a:t>
              </a:r>
            </a:p>
          </p:txBody>
        </p:sp>
      </p:grp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98450" y="3571875"/>
            <a:ext cx="23272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zh-CN" b="1" dirty="0">
                <a:solidFill>
                  <a:srgbClr val="800000"/>
                </a:solidFill>
                <a:latin typeface="+mn-ea"/>
                <a:ea typeface="+mn-ea"/>
              </a:rPr>
              <a:t>【</a:t>
            </a:r>
            <a:r>
              <a:rPr lang="zh-CN" altLang="en-US" b="1" dirty="0">
                <a:solidFill>
                  <a:srgbClr val="800000"/>
                </a:solidFill>
                <a:latin typeface="+mn-ea"/>
                <a:ea typeface="+mn-ea"/>
              </a:rPr>
              <a:t>换算</a:t>
            </a:r>
            <a:r>
              <a:rPr lang="en-US" altLang="zh-CN" b="1" dirty="0">
                <a:solidFill>
                  <a:srgbClr val="8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1800225" y="3495675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FF0000"/>
                </a:solidFill>
                <a:cs typeface="Times New Roman" pitchFamily="18" charset="0"/>
              </a:rPr>
              <a:t>1g/cm</a:t>
            </a:r>
            <a:r>
              <a:rPr lang="en-US" altLang="zh-CN" b="1" baseline="30000">
                <a:solidFill>
                  <a:srgbClr val="FF0000"/>
                </a:solidFill>
                <a:cs typeface="Times New Roman" pitchFamily="18" charset="0"/>
              </a:rPr>
              <a:t>3 </a:t>
            </a:r>
            <a:r>
              <a:rPr lang="en-US" altLang="zh-CN" b="1">
                <a:cs typeface="Times New Roman" pitchFamily="18" charset="0"/>
              </a:rPr>
              <a:t>=</a:t>
            </a:r>
          </a:p>
        </p:txBody>
      </p:sp>
      <p:grpSp>
        <p:nvGrpSpPr>
          <p:cNvPr id="3" name="组合 34"/>
          <p:cNvGrpSpPr>
            <a:grpSpLocks/>
          </p:cNvGrpSpPr>
          <p:nvPr/>
        </p:nvGrpSpPr>
        <p:grpSpPr bwMode="auto">
          <a:xfrm>
            <a:off x="3165475" y="3252788"/>
            <a:ext cx="863600" cy="935037"/>
            <a:chOff x="2767832" y="1295400"/>
            <a:chExt cx="862758" cy="934900"/>
          </a:xfrm>
        </p:grpSpPr>
        <p:sp>
          <p:nvSpPr>
            <p:cNvPr id="52245" name="Text Box 36"/>
            <p:cNvSpPr txBox="1">
              <a:spLocks noChangeArrowheads="1"/>
            </p:cNvSpPr>
            <p:nvPr/>
          </p:nvSpPr>
          <p:spPr bwMode="auto">
            <a:xfrm>
              <a:off x="2958146" y="1295400"/>
              <a:ext cx="491963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cs typeface="Times New Roman" pitchFamily="18" charset="0"/>
                </a:rPr>
                <a:t>1g</a:t>
              </a:r>
            </a:p>
          </p:txBody>
        </p:sp>
        <p:sp>
          <p:nvSpPr>
            <p:cNvPr id="52246" name="Text Box 37"/>
            <p:cNvSpPr txBox="1">
              <a:spLocks noChangeArrowheads="1"/>
            </p:cNvSpPr>
            <p:nvPr/>
          </p:nvSpPr>
          <p:spPr bwMode="auto">
            <a:xfrm>
              <a:off x="2767832" y="1768840"/>
              <a:ext cx="833070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ea typeface="楷体_GB2312" pitchFamily="49" charset="-122"/>
                  <a:cs typeface="Times New Roman" pitchFamily="18" charset="0"/>
                </a:rPr>
                <a:t>1cm</a:t>
              </a:r>
              <a:r>
                <a:rPr lang="en-US" altLang="zh-CN" b="1" baseline="30000">
                  <a:ea typeface="楷体_GB2312" pitchFamily="49" charset="-122"/>
                  <a:cs typeface="Times New Roman" pitchFamily="18" charset="0"/>
                </a:rPr>
                <a:t>3</a:t>
              </a:r>
            </a:p>
          </p:txBody>
        </p:sp>
        <p:sp>
          <p:nvSpPr>
            <p:cNvPr id="52247" name="Line 38"/>
            <p:cNvSpPr>
              <a:spLocks noChangeShapeType="1"/>
            </p:cNvSpPr>
            <p:nvPr/>
          </p:nvSpPr>
          <p:spPr bwMode="auto">
            <a:xfrm>
              <a:off x="2910590" y="1812560"/>
              <a:ext cx="720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6477000" y="3498850"/>
            <a:ext cx="217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FF0000"/>
                </a:solidFill>
                <a:cs typeface="Times New Roman" pitchFamily="18" charset="0"/>
              </a:rPr>
              <a:t>=10</a:t>
            </a:r>
            <a:r>
              <a:rPr lang="en-US" altLang="zh-CN" b="1" baseline="3000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en-US" altLang="zh-CN" b="1">
                <a:solidFill>
                  <a:srgbClr val="FF0000"/>
                </a:solidFill>
                <a:cs typeface="Times New Roman" pitchFamily="18" charset="0"/>
              </a:rPr>
              <a:t>kg/m</a:t>
            </a:r>
            <a:r>
              <a:rPr lang="en-US" altLang="zh-CN" b="1" baseline="30000">
                <a:solidFill>
                  <a:srgbClr val="FF0000"/>
                </a:solidFill>
                <a:cs typeface="Times New Roman" pitchFamily="18" charset="0"/>
              </a:rPr>
              <a:t>3</a:t>
            </a:r>
          </a:p>
        </p:txBody>
      </p:sp>
      <p:grpSp>
        <p:nvGrpSpPr>
          <p:cNvPr id="4" name="组合 33"/>
          <p:cNvGrpSpPr>
            <a:grpSpLocks/>
          </p:cNvGrpSpPr>
          <p:nvPr/>
        </p:nvGrpSpPr>
        <p:grpSpPr bwMode="auto">
          <a:xfrm>
            <a:off x="4130675" y="3511550"/>
            <a:ext cx="2197100" cy="457200"/>
            <a:chOff x="609600" y="3614738"/>
            <a:chExt cx="2196875" cy="457200"/>
          </a:xfrm>
        </p:grpSpPr>
        <p:sp>
          <p:nvSpPr>
            <p:cNvPr id="52243" name="Text Box 46"/>
            <p:cNvSpPr txBox="1">
              <a:spLocks noChangeArrowheads="1"/>
            </p:cNvSpPr>
            <p:nvPr/>
          </p:nvSpPr>
          <p:spPr bwMode="auto">
            <a:xfrm>
              <a:off x="609600" y="3614738"/>
              <a:ext cx="406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>
                  <a:latin typeface="Tahoma" pitchFamily="34" charset="0"/>
                </a:rPr>
                <a:t>=</a:t>
              </a:r>
            </a:p>
          </p:txBody>
        </p:sp>
        <p:sp>
          <p:nvSpPr>
            <p:cNvPr id="52244" name="Line 47"/>
            <p:cNvSpPr>
              <a:spLocks noChangeShapeType="1"/>
            </p:cNvSpPr>
            <p:nvPr/>
          </p:nvSpPr>
          <p:spPr bwMode="auto">
            <a:xfrm>
              <a:off x="1006475" y="3857172"/>
              <a:ext cx="1800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13327" name="Text Box 51"/>
          <p:cNvSpPr txBox="1">
            <a:spLocks noChangeArrowheads="1"/>
          </p:cNvSpPr>
          <p:nvPr/>
        </p:nvSpPr>
        <p:spPr bwMode="auto">
          <a:xfrm>
            <a:off x="4957763" y="3214688"/>
            <a:ext cx="1500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b="1">
                <a:cs typeface="Times New Roman" pitchFamily="18" charset="0"/>
              </a:rPr>
              <a:t>10</a:t>
            </a:r>
            <a:r>
              <a:rPr lang="en-US" altLang="zh-CN" b="1" baseline="30000">
                <a:cs typeface="Times New Roman" pitchFamily="18" charset="0"/>
              </a:rPr>
              <a:t>-3</a:t>
            </a:r>
            <a:r>
              <a:rPr lang="en-US" altLang="zh-CN" b="1">
                <a:cs typeface="Times New Roman" pitchFamily="18" charset="0"/>
              </a:rPr>
              <a:t>kg</a:t>
            </a:r>
          </a:p>
        </p:txBody>
      </p:sp>
      <p:sp>
        <p:nvSpPr>
          <p:cNvPr id="13328" name="Text Box 51"/>
          <p:cNvSpPr txBox="1">
            <a:spLocks noChangeArrowheads="1"/>
          </p:cNvSpPr>
          <p:nvPr/>
        </p:nvSpPr>
        <p:spPr bwMode="auto">
          <a:xfrm>
            <a:off x="4927600" y="3751263"/>
            <a:ext cx="1500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b="1">
                <a:cs typeface="Times New Roman" pitchFamily="18" charset="0"/>
              </a:rPr>
              <a:t>10</a:t>
            </a:r>
            <a:r>
              <a:rPr lang="en-US" altLang="zh-CN" b="1" baseline="30000">
                <a:cs typeface="Times New Roman" pitchFamily="18" charset="0"/>
              </a:rPr>
              <a:t>-6</a:t>
            </a:r>
            <a:r>
              <a:rPr lang="en-US" altLang="zh-CN" b="1">
                <a:cs typeface="Times New Roman" pitchFamily="18" charset="0"/>
              </a:rPr>
              <a:t>m</a:t>
            </a:r>
            <a:r>
              <a:rPr lang="en-US" altLang="zh-CN" b="1" baseline="30000">
                <a:cs typeface="Times New Roman" pitchFamily="18" charset="0"/>
              </a:rPr>
              <a:t>3</a:t>
            </a:r>
          </a:p>
        </p:txBody>
      </p:sp>
      <p:sp>
        <p:nvSpPr>
          <p:cNvPr id="13330" name="矩形 49"/>
          <p:cNvSpPr>
            <a:spLocks noChangeArrowheads="1"/>
          </p:cNvSpPr>
          <p:nvPr/>
        </p:nvSpPr>
        <p:spPr bwMode="auto">
          <a:xfrm>
            <a:off x="1800225" y="4214813"/>
            <a:ext cx="67722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</a:pPr>
            <a:r>
              <a:rPr kumimoji="0" lang="en-US" altLang="zh-CN" b="1">
                <a:ea typeface="楷体_GB2312" pitchFamily="49" charset="-122"/>
                <a:cs typeface="Times New Roman" pitchFamily="18" charset="0"/>
              </a:rPr>
              <a:t>1 t/m</a:t>
            </a:r>
            <a:r>
              <a:rPr kumimoji="0" lang="en-US" altLang="zh-CN" b="1" baseline="30000">
                <a:ea typeface="楷体_GB2312" pitchFamily="49" charset="-122"/>
                <a:cs typeface="Times New Roman" pitchFamily="18" charset="0"/>
              </a:rPr>
              <a:t>3</a:t>
            </a:r>
            <a:r>
              <a:rPr kumimoji="0" lang="en-US" altLang="zh-CN" b="1">
                <a:ea typeface="楷体_GB2312" pitchFamily="49" charset="-122"/>
                <a:cs typeface="Times New Roman" pitchFamily="18" charset="0"/>
              </a:rPr>
              <a:t> =</a:t>
            </a:r>
            <a:r>
              <a:rPr kumimoji="0" lang="en-US" altLang="zh-CN" b="1" u="sng">
                <a:ea typeface="楷体_GB2312" pitchFamily="49" charset="-122"/>
                <a:cs typeface="Times New Roman" pitchFamily="18" charset="0"/>
              </a:rPr>
              <a:t>      </a:t>
            </a:r>
            <a:r>
              <a:rPr kumimoji="0" lang="en-US" altLang="zh-CN" b="1">
                <a:ea typeface="楷体_GB2312" pitchFamily="49" charset="-122"/>
                <a:cs typeface="Times New Roman" pitchFamily="18" charset="0"/>
              </a:rPr>
              <a:t>kg/dm</a:t>
            </a:r>
            <a:r>
              <a:rPr kumimoji="0" lang="en-US" altLang="zh-CN" b="1" baseline="30000">
                <a:ea typeface="楷体_GB2312" pitchFamily="49" charset="-122"/>
                <a:cs typeface="Times New Roman" pitchFamily="18" charset="0"/>
              </a:rPr>
              <a:t>3</a:t>
            </a:r>
            <a:r>
              <a:rPr kumimoji="0" lang="en-US" altLang="zh-CN" b="1">
                <a:ea typeface="楷体_GB2312" pitchFamily="49" charset="-122"/>
                <a:cs typeface="Times New Roman" pitchFamily="18" charset="0"/>
              </a:rPr>
              <a:t> =</a:t>
            </a:r>
            <a:r>
              <a:rPr kumimoji="0" lang="en-US" altLang="zh-CN" b="1" u="sng">
                <a:ea typeface="楷体_GB2312" pitchFamily="49" charset="-122"/>
                <a:cs typeface="Times New Roman" pitchFamily="18" charset="0"/>
              </a:rPr>
              <a:t>        </a:t>
            </a:r>
            <a:r>
              <a:rPr kumimoji="0" lang="en-US" altLang="zh-CN" b="1">
                <a:ea typeface="楷体_GB2312" pitchFamily="49" charset="-122"/>
                <a:cs typeface="Times New Roman" pitchFamily="18" charset="0"/>
              </a:rPr>
              <a:t>g/cm</a:t>
            </a:r>
            <a:r>
              <a:rPr kumimoji="0" lang="en-US" altLang="zh-CN" b="1" baseline="30000">
                <a:ea typeface="楷体_GB2312" pitchFamily="49" charset="-122"/>
                <a:cs typeface="Times New Roman" pitchFamily="18" charset="0"/>
              </a:rPr>
              <a:t>3</a:t>
            </a:r>
            <a:r>
              <a:rPr kumimoji="0" lang="en-US" altLang="zh-CN" b="1">
                <a:ea typeface="楷体_GB2312" pitchFamily="49" charset="-122"/>
                <a:cs typeface="Times New Roman" pitchFamily="18" charset="0"/>
              </a:rPr>
              <a:t> </a:t>
            </a:r>
          </a:p>
        </p:txBody>
      </p:sp>
      <p:grpSp>
        <p:nvGrpSpPr>
          <p:cNvPr id="5" name="组合 27"/>
          <p:cNvGrpSpPr>
            <a:grpSpLocks/>
          </p:cNvGrpSpPr>
          <p:nvPr/>
        </p:nvGrpSpPr>
        <p:grpSpPr bwMode="auto">
          <a:xfrm>
            <a:off x="357188" y="4572000"/>
            <a:ext cx="8501062" cy="2222500"/>
            <a:chOff x="357158" y="4572008"/>
            <a:chExt cx="8501092" cy="2221762"/>
          </a:xfrm>
        </p:grpSpPr>
        <p:sp>
          <p:nvSpPr>
            <p:cNvPr id="23569" name="Rectangle 7"/>
            <p:cNvSpPr>
              <a:spLocks noChangeArrowheads="1"/>
            </p:cNvSpPr>
            <p:nvPr/>
          </p:nvSpPr>
          <p:spPr bwMode="auto">
            <a:xfrm>
              <a:off x="357158" y="4643422"/>
              <a:ext cx="2327283" cy="4618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altLang="zh-CN" b="1" dirty="0">
                  <a:solidFill>
                    <a:schemeClr val="accent2"/>
                  </a:solidFill>
                  <a:latin typeface="+mn-ea"/>
                  <a:ea typeface="+mn-ea"/>
                </a:rPr>
                <a:t>【</a:t>
              </a:r>
              <a:r>
                <a:rPr lang="zh-CN" altLang="en-US" b="1" dirty="0">
                  <a:solidFill>
                    <a:schemeClr val="accent2"/>
                  </a:solidFill>
                  <a:latin typeface="+mn-ea"/>
                  <a:ea typeface="+mn-ea"/>
                </a:rPr>
                <a:t>思考</a:t>
              </a:r>
              <a:r>
                <a:rPr lang="en-US" altLang="zh-CN" b="1" dirty="0">
                  <a:solidFill>
                    <a:schemeClr val="accent2"/>
                  </a:solidFill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23570" name="矩形 25"/>
            <p:cNvSpPr>
              <a:spLocks noChangeArrowheads="1"/>
            </p:cNvSpPr>
            <p:nvPr/>
          </p:nvSpPr>
          <p:spPr bwMode="auto">
            <a:xfrm>
              <a:off x="1714475" y="4572008"/>
              <a:ext cx="7143775" cy="2221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kumimoji="0" lang="zh-CN" altLang="en-US" b="1" dirty="0">
                  <a:latin typeface="+mn-ea"/>
                  <a:ea typeface="+mn-ea"/>
                </a:rPr>
                <a:t>相传叙拉古赫农王让工匠替他做了一顶纯金的王冠，做好后，国王疑心工匠在金冠中掺了假，但这顶金冠确与当初交给金匠的纯金一样重，到底工匠有没有捣鬼呢？你有什么办法吗？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277998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6" grpId="0"/>
      <p:bldP spid="27" grpId="0"/>
      <p:bldP spid="32" grpId="0"/>
      <p:bldP spid="13327" grpId="0"/>
      <p:bldP spid="13328" grpId="0"/>
      <p:bldP spid="133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643063" y="1157288"/>
            <a:ext cx="7043737" cy="8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如果经测定这顶金冠的质量是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0.5kg</a:t>
            </a: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，体积为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30cm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。试问它是否是纯金做的？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428750" y="3038475"/>
            <a:ext cx="6738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latin typeface="+mn-ea"/>
                <a:ea typeface="+mn-ea"/>
              </a:rPr>
              <a:t>求：做成这种金冠的物质的</a:t>
            </a: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密度</a:t>
            </a:r>
            <a:r>
              <a:rPr kumimoji="0" lang="en-US" altLang="zh-CN" b="1" i="1" dirty="0">
                <a:solidFill>
                  <a:srgbClr val="FF0000"/>
                </a:solidFill>
                <a:ea typeface="+mn-ea"/>
                <a:cs typeface="Times New Roman" pitchFamily="18" charset="0"/>
              </a:rPr>
              <a:t>ρ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8750" y="3943350"/>
            <a:ext cx="1166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latin typeface="+mn-ea"/>
                <a:ea typeface="+mn-ea"/>
              </a:rPr>
              <a:t>解：</a:t>
            </a:r>
          </a:p>
        </p:txBody>
      </p:sp>
      <p:grpSp>
        <p:nvGrpSpPr>
          <p:cNvPr id="2" name="组合 30"/>
          <p:cNvGrpSpPr>
            <a:grpSpLocks/>
          </p:cNvGrpSpPr>
          <p:nvPr/>
        </p:nvGrpSpPr>
        <p:grpSpPr bwMode="auto">
          <a:xfrm>
            <a:off x="3429000" y="3671888"/>
            <a:ext cx="1954213" cy="963612"/>
            <a:chOff x="3257088" y="3442382"/>
            <a:chExt cx="1953540" cy="962670"/>
          </a:xfrm>
        </p:grpSpPr>
        <p:sp>
          <p:nvSpPr>
            <p:cNvPr id="5142" name="Text Box 10"/>
            <p:cNvSpPr txBox="1">
              <a:spLocks noChangeArrowheads="1"/>
            </p:cNvSpPr>
            <p:nvPr/>
          </p:nvSpPr>
          <p:spPr bwMode="auto">
            <a:xfrm>
              <a:off x="3845370" y="3442382"/>
              <a:ext cx="1066800" cy="46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CN" b="1">
                  <a:ea typeface="黑体" pitchFamily="49" charset="-122"/>
                  <a:cs typeface="Times New Roman" pitchFamily="18" charset="0"/>
                </a:rPr>
                <a:t>500</a:t>
              </a:r>
              <a:r>
                <a:rPr kumimoji="0" lang="en-US" altLang="zh-CN" b="1">
                  <a:solidFill>
                    <a:srgbClr val="FF0000"/>
                  </a:solidFill>
                  <a:ea typeface="黑体" pitchFamily="49" charset="-122"/>
                  <a:cs typeface="Times New Roman" pitchFamily="18" charset="0"/>
                </a:rPr>
                <a:t>g</a:t>
              </a:r>
            </a:p>
          </p:txBody>
        </p:sp>
        <p:sp>
          <p:nvSpPr>
            <p:cNvPr id="5143" name="Text Box 11"/>
            <p:cNvSpPr txBox="1">
              <a:spLocks noChangeArrowheads="1"/>
            </p:cNvSpPr>
            <p:nvPr/>
          </p:nvSpPr>
          <p:spPr bwMode="auto">
            <a:xfrm>
              <a:off x="3839028" y="3943580"/>
              <a:ext cx="1371600" cy="46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CN" b="1">
                  <a:ea typeface="黑体" pitchFamily="49" charset="-122"/>
                  <a:cs typeface="Times New Roman" pitchFamily="18" charset="0"/>
                </a:rPr>
                <a:t>30</a:t>
              </a:r>
              <a:r>
                <a:rPr kumimoji="0" lang="en-US" altLang="zh-CN" b="1">
                  <a:solidFill>
                    <a:srgbClr val="FF0000"/>
                  </a:solidFill>
                  <a:ea typeface="黑体" pitchFamily="49" charset="-122"/>
                  <a:cs typeface="Times New Roman" pitchFamily="18" charset="0"/>
                </a:rPr>
                <a:t>cm</a:t>
              </a:r>
              <a:r>
                <a:rPr kumimoji="0" lang="en-US" altLang="zh-CN" b="1" baseline="30000">
                  <a:solidFill>
                    <a:srgbClr val="FF0000"/>
                  </a:solidFill>
                  <a:ea typeface="黑体" pitchFamily="49" charset="-122"/>
                  <a:cs typeface="Times New Roman" pitchFamily="18" charset="0"/>
                </a:rPr>
                <a:t>3</a:t>
              </a:r>
            </a:p>
          </p:txBody>
        </p:sp>
        <p:sp>
          <p:nvSpPr>
            <p:cNvPr id="5144" name="Text Box 22"/>
            <p:cNvSpPr txBox="1">
              <a:spLocks noChangeArrowheads="1"/>
            </p:cNvSpPr>
            <p:nvPr/>
          </p:nvSpPr>
          <p:spPr bwMode="auto">
            <a:xfrm>
              <a:off x="3257088" y="3728132"/>
              <a:ext cx="533400" cy="461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CN">
                  <a:cs typeface="Times New Roman" pitchFamily="18" charset="0"/>
                </a:rPr>
                <a:t>=</a:t>
              </a:r>
            </a:p>
          </p:txBody>
        </p:sp>
        <p:sp>
          <p:nvSpPr>
            <p:cNvPr id="5145" name="Line 23"/>
            <p:cNvSpPr>
              <a:spLocks noChangeShapeType="1"/>
            </p:cNvSpPr>
            <p:nvPr/>
          </p:nvSpPr>
          <p:spPr bwMode="auto">
            <a:xfrm>
              <a:off x="3664388" y="3991656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组合 31"/>
          <p:cNvGrpSpPr>
            <a:grpSpLocks/>
          </p:cNvGrpSpPr>
          <p:nvPr/>
        </p:nvGrpSpPr>
        <p:grpSpPr bwMode="auto">
          <a:xfrm>
            <a:off x="5357813" y="3913188"/>
            <a:ext cx="2178050" cy="496887"/>
            <a:chOff x="5362556" y="3728134"/>
            <a:chExt cx="2178988" cy="496585"/>
          </a:xfrm>
        </p:grpSpPr>
        <p:sp>
          <p:nvSpPr>
            <p:cNvPr id="5140" name="Text Box 12"/>
            <p:cNvSpPr txBox="1">
              <a:spLocks noChangeArrowheads="1"/>
            </p:cNvSpPr>
            <p:nvPr/>
          </p:nvSpPr>
          <p:spPr bwMode="auto">
            <a:xfrm>
              <a:off x="5712744" y="3728134"/>
              <a:ext cx="1828800" cy="46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CN" b="1">
                  <a:ea typeface="黑体" pitchFamily="49" charset="-122"/>
                </a:rPr>
                <a:t>16.7 </a:t>
              </a:r>
              <a:r>
                <a:rPr kumimoji="0" lang="en-US" altLang="zh-CN" b="1">
                  <a:solidFill>
                    <a:srgbClr val="FF0000"/>
                  </a:solidFill>
                  <a:ea typeface="黑体" pitchFamily="49" charset="-122"/>
                </a:rPr>
                <a:t>g/cm</a:t>
              </a:r>
              <a:r>
                <a:rPr kumimoji="0" lang="en-US" altLang="zh-CN" b="1" baseline="30000">
                  <a:solidFill>
                    <a:srgbClr val="FF0000"/>
                  </a:solidFill>
                  <a:ea typeface="黑体" pitchFamily="49" charset="-122"/>
                </a:rPr>
                <a:t>3</a:t>
              </a:r>
            </a:p>
          </p:txBody>
        </p:sp>
        <p:sp>
          <p:nvSpPr>
            <p:cNvPr id="5141" name="Text Box 24"/>
            <p:cNvSpPr txBox="1">
              <a:spLocks noChangeArrowheads="1"/>
            </p:cNvSpPr>
            <p:nvPr/>
          </p:nvSpPr>
          <p:spPr bwMode="auto">
            <a:xfrm>
              <a:off x="5362556" y="3763056"/>
              <a:ext cx="533400" cy="461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CN"/>
                <a:t>=</a:t>
              </a:r>
            </a:p>
          </p:txBody>
        </p:sp>
      </p:grpSp>
      <p:grpSp>
        <p:nvGrpSpPr>
          <p:cNvPr id="6" name="组合 32"/>
          <p:cNvGrpSpPr>
            <a:grpSpLocks/>
          </p:cNvGrpSpPr>
          <p:nvPr/>
        </p:nvGrpSpPr>
        <p:grpSpPr bwMode="auto">
          <a:xfrm>
            <a:off x="5368925" y="4395788"/>
            <a:ext cx="3132138" cy="461962"/>
            <a:chOff x="3296552" y="4643445"/>
            <a:chExt cx="3132836" cy="461089"/>
          </a:xfrm>
        </p:grpSpPr>
        <p:sp>
          <p:nvSpPr>
            <p:cNvPr id="5138" name="Text Box 13"/>
            <p:cNvSpPr txBox="1">
              <a:spLocks noChangeArrowheads="1"/>
            </p:cNvSpPr>
            <p:nvPr/>
          </p:nvSpPr>
          <p:spPr bwMode="auto">
            <a:xfrm>
              <a:off x="3643306" y="4643446"/>
              <a:ext cx="2786082" cy="46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CN" b="1">
                  <a:ea typeface="黑体" pitchFamily="49" charset="-122"/>
                </a:rPr>
                <a:t>16.7</a:t>
              </a:r>
              <a:r>
                <a:rPr kumimoji="0" lang="en-US" altLang="zh-CN" b="1">
                  <a:solidFill>
                    <a:srgbClr val="FF0000"/>
                  </a:solidFill>
                  <a:ea typeface="黑体" pitchFamily="49" charset="-122"/>
                </a:rPr>
                <a:t>×10</a:t>
              </a:r>
              <a:r>
                <a:rPr kumimoji="0" lang="en-US" altLang="zh-CN" b="1" baseline="30000">
                  <a:solidFill>
                    <a:srgbClr val="FF0000"/>
                  </a:solidFill>
                  <a:ea typeface="黑体" pitchFamily="49" charset="-122"/>
                </a:rPr>
                <a:t>3</a:t>
              </a:r>
              <a:r>
                <a:rPr kumimoji="0" lang="en-US" altLang="zh-CN" b="1">
                  <a:solidFill>
                    <a:srgbClr val="FF0000"/>
                  </a:solidFill>
                  <a:ea typeface="黑体" pitchFamily="49" charset="-122"/>
                </a:rPr>
                <a:t>kg/m</a:t>
              </a:r>
              <a:r>
                <a:rPr kumimoji="0" lang="en-US" altLang="zh-CN" b="1" baseline="30000">
                  <a:solidFill>
                    <a:srgbClr val="FF0000"/>
                  </a:solidFill>
                  <a:ea typeface="黑体" pitchFamily="49" charset="-122"/>
                </a:rPr>
                <a:t>3</a:t>
              </a:r>
            </a:p>
          </p:txBody>
        </p:sp>
        <p:sp>
          <p:nvSpPr>
            <p:cNvPr id="5139" name="Text Box 25"/>
            <p:cNvSpPr txBox="1">
              <a:spLocks noChangeArrowheads="1"/>
            </p:cNvSpPr>
            <p:nvPr/>
          </p:nvSpPr>
          <p:spPr bwMode="auto">
            <a:xfrm>
              <a:off x="3296552" y="4643445"/>
              <a:ext cx="762000" cy="46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CN"/>
                <a:t>=</a:t>
              </a:r>
            </a:p>
          </p:txBody>
        </p:sp>
      </p:grp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2144713" y="2357438"/>
            <a:ext cx="492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zh-CN" altLang="en-US" b="1" dirty="0">
                <a:latin typeface="+mn-ea"/>
                <a:ea typeface="+mn-ea"/>
              </a:rPr>
              <a:t>金冠的质量</a:t>
            </a:r>
            <a:r>
              <a:rPr kumimoji="0" lang="en-US" altLang="zh-CN" b="1" i="1" dirty="0">
                <a:ea typeface="+mn-ea"/>
                <a:cs typeface="Times New Roman" pitchFamily="18" charset="0"/>
              </a:rPr>
              <a:t>m </a:t>
            </a:r>
            <a:r>
              <a:rPr kumimoji="0" lang="en-US" altLang="zh-CN" b="1" dirty="0">
                <a:ea typeface="+mn-ea"/>
                <a:cs typeface="Times New Roman" pitchFamily="18" charset="0"/>
              </a:rPr>
              <a:t>= 0.5 kg=</a:t>
            </a:r>
            <a:r>
              <a:rPr kumimoji="0" lang="en-US" altLang="zh-CN" b="1" dirty="0">
                <a:solidFill>
                  <a:srgbClr val="FF0000"/>
                </a:solidFill>
                <a:ea typeface="+mn-ea"/>
                <a:cs typeface="Times New Roman" pitchFamily="18" charset="0"/>
              </a:rPr>
              <a:t>500 g</a:t>
            </a:r>
          </a:p>
        </p:txBody>
      </p:sp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6000750" y="2357438"/>
            <a:ext cx="259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latin typeface="+mn-ea"/>
                <a:ea typeface="+mn-ea"/>
              </a:rPr>
              <a:t> 体积</a:t>
            </a:r>
            <a:r>
              <a:rPr kumimoji="0" lang="en-US" altLang="zh-CN" b="1" i="1" dirty="0">
                <a:ea typeface="+mn-ea"/>
                <a:cs typeface="Times New Roman" pitchFamily="18" charset="0"/>
              </a:rPr>
              <a:t>V</a:t>
            </a:r>
            <a:r>
              <a:rPr kumimoji="0" lang="en-US" altLang="zh-CN" b="1" dirty="0">
                <a:ea typeface="+mn-ea"/>
                <a:cs typeface="Times New Roman" pitchFamily="18" charset="0"/>
              </a:rPr>
              <a:t>=</a:t>
            </a:r>
            <a:r>
              <a:rPr kumimoji="0" lang="en-US" altLang="zh-CN" b="1" dirty="0">
                <a:solidFill>
                  <a:srgbClr val="FF0000"/>
                </a:solidFill>
                <a:ea typeface="+mn-ea"/>
                <a:cs typeface="Times New Roman" pitchFamily="18" charset="0"/>
              </a:rPr>
              <a:t>30 cm</a:t>
            </a:r>
            <a:r>
              <a:rPr kumimoji="0" lang="en-US" altLang="zh-CN" b="1" baseline="30000" dirty="0">
                <a:solidFill>
                  <a:srgbClr val="FF0000"/>
                </a:solidFill>
                <a:ea typeface="+mn-ea"/>
                <a:cs typeface="Times New Roman" pitchFamily="18" charset="0"/>
              </a:rPr>
              <a:t>3</a:t>
            </a:r>
          </a:p>
        </p:txBody>
      </p:sp>
      <p:sp>
        <p:nvSpPr>
          <p:cNvPr id="5131" name="Line 18"/>
          <p:cNvSpPr>
            <a:spLocks noChangeShapeType="1"/>
          </p:cNvSpPr>
          <p:nvPr/>
        </p:nvSpPr>
        <p:spPr bwMode="auto">
          <a:xfrm>
            <a:off x="609600" y="1092200"/>
            <a:ext cx="8001000" cy="0"/>
          </a:xfrm>
          <a:prstGeom prst="line">
            <a:avLst/>
          </a:prstGeom>
          <a:noFill/>
          <a:ln w="38100" cap="rnd">
            <a:solidFill>
              <a:srgbClr val="969696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2" name="Rectangle 7"/>
          <p:cNvSpPr>
            <a:spLocks noChangeArrowheads="1"/>
          </p:cNvSpPr>
          <p:nvPr/>
        </p:nvSpPr>
        <p:spPr bwMode="auto">
          <a:xfrm>
            <a:off x="314325" y="1200150"/>
            <a:ext cx="23272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zh-CN" b="1" dirty="0">
                <a:solidFill>
                  <a:srgbClr val="800000"/>
                </a:solidFill>
                <a:latin typeface="+mn-ea"/>
                <a:ea typeface="+mn-ea"/>
              </a:rPr>
              <a:t>【</a:t>
            </a:r>
            <a:r>
              <a:rPr lang="zh-CN" altLang="en-US" b="1" dirty="0">
                <a:solidFill>
                  <a:srgbClr val="800000"/>
                </a:solidFill>
                <a:latin typeface="+mn-ea"/>
                <a:ea typeface="+mn-ea"/>
              </a:rPr>
              <a:t>计算</a:t>
            </a:r>
            <a:r>
              <a:rPr lang="en-US" altLang="zh-CN" b="1" dirty="0">
                <a:solidFill>
                  <a:srgbClr val="8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3086" name="矩形 28"/>
          <p:cNvSpPr>
            <a:spLocks noChangeArrowheads="1"/>
          </p:cNvSpPr>
          <p:nvPr/>
        </p:nvSpPr>
        <p:spPr bwMode="auto">
          <a:xfrm>
            <a:off x="1143000" y="2395538"/>
            <a:ext cx="1471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zh-CN" altLang="en-US" b="1" dirty="0">
                <a:solidFill>
                  <a:srgbClr val="000000"/>
                </a:solidFill>
                <a:latin typeface="+mn-ea"/>
                <a:ea typeface="+mn-ea"/>
              </a:rPr>
              <a:t>已知：</a:t>
            </a:r>
            <a:endParaRPr kumimoji="0" lang="zh-CN" altLang="en-US" dirty="0">
              <a:latin typeface="+mn-ea"/>
              <a:ea typeface="+mn-ea"/>
            </a:endParaRP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143125" y="3752850"/>
          <a:ext cx="12350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公式" r:id="rId4" imgW="419040" imgH="393480" progId="Equation.3">
                  <p:embed/>
                </p:oleObj>
              </mc:Choice>
              <mc:Fallback>
                <p:oleObj name="公式" r:id="rId4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752850"/>
                        <a:ext cx="123507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1428750" y="4824413"/>
            <a:ext cx="6742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latin typeface="+mn-ea"/>
                <a:ea typeface="+mn-ea"/>
              </a:rPr>
              <a:t>答：这种物质的</a:t>
            </a: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密度为</a:t>
            </a:r>
            <a:r>
              <a:rPr kumimoji="0" lang="en-US" altLang="zh-CN" b="1" dirty="0">
                <a:latin typeface="+mn-ea"/>
                <a:ea typeface="+mn-ea"/>
              </a:rPr>
              <a:t>16.7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×10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 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kg/m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</a:p>
        </p:txBody>
      </p:sp>
      <p:grpSp>
        <p:nvGrpSpPr>
          <p:cNvPr id="7" name="组合 26"/>
          <p:cNvGrpSpPr>
            <a:grpSpLocks/>
          </p:cNvGrpSpPr>
          <p:nvPr/>
        </p:nvGrpSpPr>
        <p:grpSpPr bwMode="auto">
          <a:xfrm>
            <a:off x="328613" y="5619750"/>
            <a:ext cx="8386762" cy="461963"/>
            <a:chOff x="285750" y="5829300"/>
            <a:chExt cx="8386763" cy="461665"/>
          </a:xfrm>
        </p:grpSpPr>
        <p:sp>
          <p:nvSpPr>
            <p:cNvPr id="5136" name="Rectangle 7"/>
            <p:cNvSpPr>
              <a:spLocks noChangeArrowheads="1"/>
            </p:cNvSpPr>
            <p:nvPr/>
          </p:nvSpPr>
          <p:spPr bwMode="auto">
            <a:xfrm>
              <a:off x="285750" y="5829300"/>
              <a:ext cx="2327275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altLang="zh-CN" b="1">
                  <a:solidFill>
                    <a:schemeClr val="accent2"/>
                  </a:solidFill>
                  <a:latin typeface="+mn-ea"/>
                  <a:ea typeface="+mn-ea"/>
                </a:rPr>
                <a:t>【</a:t>
              </a:r>
              <a:r>
                <a:rPr lang="zh-CN" altLang="en-US" b="1">
                  <a:solidFill>
                    <a:schemeClr val="accent2"/>
                  </a:solidFill>
                  <a:latin typeface="+mn-ea"/>
                  <a:ea typeface="+mn-ea"/>
                </a:rPr>
                <a:t>思考</a:t>
              </a:r>
              <a:r>
                <a:rPr lang="en-US" altLang="zh-CN" b="1">
                  <a:solidFill>
                    <a:schemeClr val="accent2"/>
                  </a:solidFill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5137" name="Text Box 4"/>
            <p:cNvSpPr txBox="1">
              <a:spLocks noChangeArrowheads="1"/>
            </p:cNvSpPr>
            <p:nvPr/>
          </p:nvSpPr>
          <p:spPr bwMode="auto">
            <a:xfrm>
              <a:off x="1743075" y="5829300"/>
              <a:ext cx="692943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b="1">
                  <a:latin typeface="+mn-ea"/>
                  <a:ea typeface="+mn-ea"/>
                </a:rPr>
                <a:t>你知道纯金的密度是多少吗？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834344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5" grpId="0"/>
      <p:bldP spid="26" grpId="0"/>
      <p:bldP spid="3086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477276"/>
              </p:ext>
            </p:extLst>
          </p:nvPr>
        </p:nvGraphicFramePr>
        <p:xfrm>
          <a:off x="277019" y="430212"/>
          <a:ext cx="225583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Flash Movie" r:id="rId3" imgW="723960" imgH="733320" progId="Flash.Movie">
                  <p:embed/>
                </p:oleObj>
              </mc:Choice>
              <mc:Fallback>
                <p:oleObj name="Flash Movie" r:id="rId3" imgW="723960" imgH="733320" progId="Flash.Movi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9" y="430212"/>
                        <a:ext cx="2255838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443864" y="865187"/>
            <a:ext cx="1905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ea typeface="华文隶书" pitchFamily="2" charset="-122"/>
              </a:rPr>
              <a:t>例题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763688" y="1000125"/>
            <a:ext cx="7023125" cy="442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b="1" dirty="0">
                <a:latin typeface="+mn-ea"/>
                <a:ea typeface="+mn-ea"/>
              </a:rPr>
              <a:t>　　</a:t>
            </a:r>
            <a:r>
              <a:rPr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一块铝，它的质量是 0.675 </a:t>
            </a:r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t，</a:t>
            </a:r>
            <a:r>
              <a:rPr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体积是 25　　，求铝的密度。 </a:t>
            </a:r>
          </a:p>
        </p:txBody>
      </p:sp>
      <p:graphicFrame>
        <p:nvGraphicFramePr>
          <p:cNvPr id="61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990092"/>
              </p:ext>
            </p:extLst>
          </p:nvPr>
        </p:nvGraphicFramePr>
        <p:xfrm>
          <a:off x="6588224" y="1000125"/>
          <a:ext cx="6858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r:id="rId5" imgW="291973" imgH="203112" progId="Equation.3">
                  <p:embed/>
                </p:oleObj>
              </mc:Choice>
              <mc:Fallback>
                <p:oleObj r:id="rId5" imgW="29197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000125"/>
                        <a:ext cx="68580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2266950" y="2209800"/>
            <a:ext cx="1296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已知：</a:t>
            </a:r>
            <a:r>
              <a:rPr lang="zh-CN" altLang="en-US" b="1"/>
              <a:t> </a:t>
            </a: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195638" y="2214563"/>
          <a:ext cx="25908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r:id="rId7" imgW="1244600" imgH="203200" progId="Equation.3">
                  <p:embed/>
                </p:oleObj>
              </mc:Choice>
              <mc:Fallback>
                <p:oleObj r:id="rId7" imgW="1244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638" y="2214563"/>
                        <a:ext cx="25908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5972175" y="2143125"/>
          <a:ext cx="27432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r:id="rId9" imgW="1371600" imgH="203200" progId="Equation.3">
                  <p:embed/>
                </p:oleObj>
              </mc:Choice>
              <mc:Fallback>
                <p:oleObj r:id="rId9" imgW="1371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75" y="2143125"/>
                        <a:ext cx="27432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2424113" y="2895600"/>
            <a:ext cx="1139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求：</a:t>
            </a:r>
            <a:r>
              <a:rPr lang="zh-CN" altLang="en-US" b="1"/>
              <a:t> 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048000" y="2895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铝的密度</a:t>
            </a:r>
            <a:r>
              <a:rPr lang="zh-CN" altLang="en-US" b="1"/>
              <a:t> </a:t>
            </a:r>
          </a:p>
        </p:txBody>
      </p:sp>
      <p:sp>
        <p:nvSpPr>
          <p:cNvPr id="6157" name="Text Box 16"/>
          <p:cNvSpPr txBox="1">
            <a:spLocks noChangeArrowheads="1"/>
          </p:cNvSpPr>
          <p:nvPr/>
        </p:nvSpPr>
        <p:spPr bwMode="auto">
          <a:xfrm>
            <a:off x="2438400" y="3686175"/>
            <a:ext cx="170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解：</a:t>
            </a:r>
            <a:r>
              <a:rPr lang="zh-CN" altLang="en-US" b="1"/>
              <a:t> </a:t>
            </a:r>
          </a:p>
        </p:txBody>
      </p:sp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3071813" y="3519488"/>
          <a:ext cx="4495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r:id="rId11" imgW="2095500" imgH="393700" progId="Equation.3">
                  <p:embed/>
                </p:oleObj>
              </mc:Choice>
              <mc:Fallback>
                <p:oleObj r:id="rId11" imgW="209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3519488"/>
                        <a:ext cx="44958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2357438" y="45720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 </a:t>
            </a:r>
            <a:r>
              <a:rPr lang="zh-CN" altLang="en-US" b="1">
                <a:latin typeface="宋体" pitchFamily="2" charset="-122"/>
              </a:rPr>
              <a:t>答：铝的密度是  </a:t>
            </a:r>
            <a:r>
              <a:rPr lang="zh-CN" altLang="en-US" b="1"/>
              <a:t>                      。</a:t>
            </a:r>
          </a:p>
        </p:txBody>
      </p:sp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4805363" y="4572000"/>
          <a:ext cx="19812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r:id="rId13" imgW="927100" imgH="228600" progId="Equation.3">
                  <p:embed/>
                </p:oleObj>
              </mc:Choice>
              <mc:Fallback>
                <p:oleObj r:id="rId13" imgW="927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363" y="4572000"/>
                        <a:ext cx="19812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80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71500" y="2857500"/>
            <a:ext cx="79248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kumimoji="0" lang="zh-CN" altLang="en-US" b="1" dirty="0">
                <a:latin typeface="+mn-ea"/>
                <a:ea typeface="+mn-ea"/>
              </a:rPr>
              <a:t>水的密度为</a:t>
            </a:r>
            <a:r>
              <a:rPr kumimoji="0" lang="en-US" altLang="zh-CN" b="1" dirty="0">
                <a:latin typeface="+mn-ea"/>
                <a:ea typeface="+mn-ea"/>
              </a:rPr>
              <a:t>_____________㎏ /m</a:t>
            </a:r>
            <a:r>
              <a:rPr kumimoji="0" lang="en-US" altLang="zh-CN" b="1" baseline="30000" dirty="0">
                <a:latin typeface="+mn-ea"/>
                <a:ea typeface="+mn-ea"/>
              </a:rPr>
              <a:t>3</a:t>
            </a:r>
            <a:r>
              <a:rPr kumimoji="0" lang="zh-CN" altLang="en-US" b="1" dirty="0">
                <a:latin typeface="+mn-ea"/>
                <a:ea typeface="+mn-ea"/>
              </a:rPr>
              <a:t>也等于</a:t>
            </a:r>
            <a:r>
              <a:rPr kumimoji="0" lang="en-US" altLang="zh-CN" b="1" dirty="0">
                <a:latin typeface="+mn-ea"/>
                <a:ea typeface="+mn-ea"/>
              </a:rPr>
              <a:t>______g /cm</a:t>
            </a:r>
            <a:r>
              <a:rPr kumimoji="0" lang="en-US" altLang="zh-CN" b="1" baseline="30000" dirty="0">
                <a:latin typeface="+mn-ea"/>
                <a:ea typeface="+mn-ea"/>
              </a:rPr>
              <a:t>3 </a:t>
            </a:r>
            <a:r>
              <a:rPr kumimoji="0" lang="zh-CN" altLang="en-US" b="1" dirty="0">
                <a:latin typeface="+mn-ea"/>
                <a:ea typeface="+mn-ea"/>
              </a:rPr>
              <a:t>其物理意义是</a:t>
            </a:r>
            <a:r>
              <a:rPr kumimoji="0" lang="en-US" altLang="zh-CN" b="1" dirty="0">
                <a:latin typeface="+mn-ea"/>
                <a:ea typeface="+mn-ea"/>
              </a:rPr>
              <a:t>_</a:t>
            </a:r>
            <a:r>
              <a:rPr kumimoji="0" lang="en-US" altLang="zh-CN" b="1" dirty="0">
                <a:latin typeface="+mn-ea"/>
              </a:rPr>
              <a:t>__________</a:t>
            </a:r>
            <a:r>
              <a:rPr kumimoji="0" lang="en-US" altLang="zh-CN" b="1" dirty="0">
                <a:latin typeface="+mn-ea"/>
                <a:ea typeface="+mn-ea"/>
              </a:rPr>
              <a:t>__________________________</a:t>
            </a:r>
            <a:r>
              <a:rPr kumimoji="0" lang="zh-CN" altLang="en-US" b="1" dirty="0">
                <a:latin typeface="+mn-ea"/>
                <a:ea typeface="+mn-ea"/>
              </a:rPr>
              <a:t>。</a:t>
            </a:r>
            <a:endParaRPr kumimoji="0" lang="en-US" altLang="zh-CN" b="1" baseline="30000" dirty="0">
              <a:latin typeface="+mn-ea"/>
              <a:ea typeface="+mn-ea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051720" y="2680371"/>
            <a:ext cx="1931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 dirty="0">
                <a:solidFill>
                  <a:srgbClr val="FF0000"/>
                </a:solidFill>
                <a:cs typeface="Times New Roman" pitchFamily="18" charset="0"/>
              </a:rPr>
              <a:t>1×10</a:t>
            </a:r>
            <a:r>
              <a:rPr kumimoji="0" lang="en-US" altLang="zh-CN" b="1" baseline="30000" dirty="0">
                <a:solidFill>
                  <a:srgbClr val="FF00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922764" y="2729219"/>
            <a:ext cx="46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 dirty="0">
                <a:solidFill>
                  <a:srgbClr val="FF0000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827584" y="3284984"/>
            <a:ext cx="46339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每立方米水的质量为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1.0×10</a:t>
            </a:r>
            <a:r>
              <a:rPr kumimoji="0" lang="en-US" altLang="zh-CN" b="1" baseline="30000" dirty="0">
                <a:solidFill>
                  <a:srgbClr val="FF0000"/>
                </a:solidFill>
                <a:latin typeface="+mn-ea"/>
                <a:ea typeface="+mn-ea"/>
              </a:rPr>
              <a:t>3 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㎏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57188" y="1500188"/>
            <a:ext cx="800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sz="4000" b="1" dirty="0">
                <a:latin typeface="+mn-ea"/>
                <a:ea typeface="+mn-ea"/>
              </a:rPr>
              <a:t>请观察密度表</a:t>
            </a:r>
            <a:r>
              <a:rPr kumimoji="0" lang="en-US" altLang="zh-CN" sz="4000" b="1" dirty="0">
                <a:latin typeface="+mn-ea"/>
                <a:ea typeface="+mn-ea"/>
              </a:rPr>
              <a:t>:</a:t>
            </a:r>
            <a:r>
              <a:rPr kumimoji="0" lang="zh-CN" altLang="en-US" sz="4000" b="1" dirty="0">
                <a:latin typeface="+mn-ea"/>
                <a:ea typeface="+mn-ea"/>
              </a:rPr>
              <a:t>你能发现什么</a:t>
            </a:r>
            <a:r>
              <a:rPr kumimoji="0" lang="en-US" altLang="zh-CN" sz="4000" b="1" dirty="0">
                <a:latin typeface="+mn-ea"/>
                <a:ea typeface="+mn-e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6156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  <p:bldP spid="31749" grpId="0"/>
      <p:bldP spid="317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684338"/>
            <a:ext cx="8229600" cy="45307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 关于物质的密度</a:t>
            </a:r>
            <a:r>
              <a:rPr lang="en-US" altLang="zh-CN" sz="2400" b="1" dirty="0" smtClean="0">
                <a:latin typeface="+mn-ea"/>
              </a:rPr>
              <a:t>,</a:t>
            </a:r>
            <a:r>
              <a:rPr lang="zh-CN" altLang="en-US" sz="2400" b="1" dirty="0" smtClean="0">
                <a:latin typeface="+mn-ea"/>
              </a:rPr>
              <a:t>以下说法正确的是</a:t>
            </a:r>
            <a:r>
              <a:rPr lang="en-US" altLang="zh-CN" sz="2400" b="1" dirty="0" smtClean="0">
                <a:latin typeface="+mn-ea"/>
              </a:rPr>
              <a:t>(       )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 smtClean="0">
                <a:latin typeface="+mn-ea"/>
              </a:rPr>
              <a:t>A.</a:t>
            </a:r>
            <a:r>
              <a:rPr lang="zh-CN" altLang="en-US" sz="2400" b="1" dirty="0" smtClean="0">
                <a:latin typeface="+mn-ea"/>
              </a:rPr>
              <a:t>由关系式密度</a:t>
            </a:r>
            <a:r>
              <a:rPr lang="en-US" altLang="zh-CN" sz="2400" b="1" dirty="0" smtClean="0">
                <a:latin typeface="+mn-ea"/>
              </a:rPr>
              <a:t>=</a:t>
            </a:r>
            <a:r>
              <a:rPr lang="zh-CN" altLang="en-US" sz="2400" b="1" dirty="0" smtClean="0">
                <a:latin typeface="+mn-ea"/>
              </a:rPr>
              <a:t>质量</a:t>
            </a:r>
            <a:r>
              <a:rPr lang="en-US" altLang="zh-CN" sz="2400" b="1" dirty="0" smtClean="0">
                <a:latin typeface="+mn-ea"/>
              </a:rPr>
              <a:t>/</a:t>
            </a:r>
            <a:r>
              <a:rPr lang="zh-CN" altLang="en-US" sz="2400" b="1" dirty="0" smtClean="0">
                <a:latin typeface="+mn-ea"/>
              </a:rPr>
              <a:t>体积可知</a:t>
            </a:r>
            <a:r>
              <a:rPr lang="en-US" altLang="zh-CN" sz="2400" b="1" dirty="0" smtClean="0">
                <a:latin typeface="+mn-ea"/>
              </a:rPr>
              <a:t>,</a:t>
            </a:r>
            <a:r>
              <a:rPr lang="zh-CN" altLang="en-US" sz="2400" b="1" dirty="0" smtClean="0">
                <a:latin typeface="+mn-ea"/>
              </a:rPr>
              <a:t>物质的密度与质量成正比</a:t>
            </a:r>
            <a:r>
              <a:rPr lang="en-US" altLang="zh-CN" sz="2400" b="1" dirty="0" smtClean="0">
                <a:latin typeface="+mn-ea"/>
              </a:rPr>
              <a:t>, 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 smtClean="0">
                <a:latin typeface="+mn-ea"/>
              </a:rPr>
              <a:t>  </a:t>
            </a:r>
            <a:r>
              <a:rPr lang="zh-CN" altLang="en-US" sz="2400" b="1" dirty="0" smtClean="0">
                <a:latin typeface="+mn-ea"/>
              </a:rPr>
              <a:t>与体积成反比</a:t>
            </a:r>
            <a:endParaRPr lang="en-US" altLang="zh-CN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 smtClean="0">
                <a:latin typeface="+mn-ea"/>
              </a:rPr>
              <a:t>B.</a:t>
            </a:r>
            <a:r>
              <a:rPr lang="zh-CN" altLang="en-US" sz="2400" b="1" dirty="0" smtClean="0">
                <a:latin typeface="+mn-ea"/>
              </a:rPr>
              <a:t>密度是物体的属性</a:t>
            </a:r>
            <a:r>
              <a:rPr lang="en-US" altLang="zh-CN" sz="2400" b="1" dirty="0" smtClean="0">
                <a:latin typeface="+mn-ea"/>
              </a:rPr>
              <a:t>,</a:t>
            </a:r>
            <a:r>
              <a:rPr lang="zh-CN" altLang="en-US" sz="2400" b="1" dirty="0" smtClean="0">
                <a:latin typeface="+mn-ea"/>
              </a:rPr>
              <a:t>物体不同</a:t>
            </a:r>
            <a:r>
              <a:rPr lang="en-US" altLang="zh-CN" sz="2400" b="1" dirty="0" smtClean="0">
                <a:latin typeface="+mn-ea"/>
              </a:rPr>
              <a:t>,</a:t>
            </a:r>
            <a:r>
              <a:rPr lang="zh-CN" altLang="en-US" sz="2400" b="1" dirty="0" smtClean="0">
                <a:latin typeface="+mn-ea"/>
              </a:rPr>
              <a:t>密度也不同</a:t>
            </a:r>
            <a:endParaRPr lang="en-US" altLang="zh-CN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 smtClean="0">
                <a:latin typeface="+mn-ea"/>
              </a:rPr>
              <a:t>C.</a:t>
            </a:r>
            <a:r>
              <a:rPr lang="zh-CN" altLang="en-US" sz="2400" b="1" dirty="0" smtClean="0">
                <a:latin typeface="+mn-ea"/>
              </a:rPr>
              <a:t>不同种类物质单位体积的质量一般不同</a:t>
            </a:r>
            <a:r>
              <a:rPr lang="en-US" altLang="zh-CN" sz="2400" b="1" dirty="0" smtClean="0">
                <a:latin typeface="+mn-ea"/>
              </a:rPr>
              <a:t>,</a:t>
            </a:r>
            <a:r>
              <a:rPr lang="zh-CN" altLang="en-US" sz="2400" b="1" dirty="0" smtClean="0">
                <a:latin typeface="+mn-ea"/>
              </a:rPr>
              <a:t>密度也不同</a:t>
            </a:r>
            <a:endParaRPr lang="en-US" altLang="zh-CN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 smtClean="0">
                <a:latin typeface="+mn-ea"/>
              </a:rPr>
              <a:t>D.</a:t>
            </a:r>
            <a:r>
              <a:rPr lang="zh-CN" altLang="en-US" sz="2400" b="1" dirty="0" smtClean="0">
                <a:latin typeface="+mn-ea"/>
              </a:rPr>
              <a:t>密度是物质的特性</a:t>
            </a:r>
            <a:r>
              <a:rPr lang="en-US" altLang="zh-CN" sz="2400" b="1" dirty="0" smtClean="0">
                <a:latin typeface="+mn-ea"/>
              </a:rPr>
              <a:t>,</a:t>
            </a:r>
            <a:r>
              <a:rPr lang="zh-CN" altLang="en-US" sz="2400" b="1" dirty="0" smtClean="0">
                <a:latin typeface="+mn-ea"/>
              </a:rPr>
              <a:t>其大小不随温度、形状、状态的变化 </a:t>
            </a:r>
            <a:endParaRPr lang="en-US" altLang="zh-CN" sz="2400" b="1" dirty="0" smtClean="0">
              <a:latin typeface="+mn-ea"/>
            </a:endParaRP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 smtClean="0">
                <a:latin typeface="+mn-ea"/>
              </a:rPr>
              <a:t>  </a:t>
            </a:r>
            <a:r>
              <a:rPr lang="zh-CN" altLang="en-US" sz="2400" b="1" dirty="0" smtClean="0">
                <a:latin typeface="+mn-ea"/>
              </a:rPr>
              <a:t>而变化</a:t>
            </a:r>
            <a:endParaRPr lang="en-US" altLang="zh-CN" sz="2400" b="1" dirty="0" smtClean="0">
              <a:latin typeface="+mn-ea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286500" y="1785938"/>
            <a:ext cx="414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>
                <a:solidFill>
                  <a:srgbClr val="FF0000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54276" name="TextBox 3"/>
          <p:cNvSpPr txBox="1">
            <a:spLocks noChangeArrowheads="1"/>
          </p:cNvSpPr>
          <p:nvPr/>
        </p:nvSpPr>
        <p:spPr bwMode="auto">
          <a:xfrm>
            <a:off x="285750" y="764704"/>
            <a:ext cx="242887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000" dirty="0">
                <a:solidFill>
                  <a:srgbClr val="7030A0"/>
                </a:solidFill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9024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357188" y="1357313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altLang="zh-CN" b="1" dirty="0">
                <a:latin typeface="+mn-ea"/>
                <a:ea typeface="+mn-ea"/>
              </a:rPr>
              <a:t>2.</a:t>
            </a:r>
            <a:r>
              <a:rPr kumimoji="0" lang="zh-CN" altLang="en-US" b="1" dirty="0">
                <a:latin typeface="+mn-ea"/>
                <a:ea typeface="+mn-ea"/>
              </a:rPr>
              <a:t> 一块密度为</a:t>
            </a:r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-23813" y="38100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571750" y="1357313"/>
          <a:ext cx="762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公式" r:id="rId3" imgW="152268" imgH="164957" progId="Equation.3">
                  <p:embed/>
                </p:oleObj>
              </mc:Choice>
              <mc:Fallback>
                <p:oleObj name="公式" r:id="rId3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1357313"/>
                        <a:ext cx="7620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5"/>
          <p:cNvSpPr txBox="1">
            <a:spLocks noChangeArrowheads="1"/>
          </p:cNvSpPr>
          <p:nvPr/>
        </p:nvSpPr>
        <p:spPr bwMode="auto">
          <a:xfrm>
            <a:off x="3071813" y="1357313"/>
            <a:ext cx="487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en-US" altLang="zh-CN" b="1" dirty="0">
                <a:latin typeface="+mn-ea"/>
                <a:ea typeface="+mn-ea"/>
              </a:rPr>
              <a:t>,</a:t>
            </a:r>
            <a:r>
              <a:rPr kumimoji="0" lang="zh-CN" altLang="en-US" b="1" dirty="0">
                <a:latin typeface="+mn-ea"/>
                <a:ea typeface="+mn-ea"/>
              </a:rPr>
              <a:t>质量为</a:t>
            </a:r>
            <a:r>
              <a:rPr kumimoji="0" lang="en-US" altLang="zh-CN" b="1" dirty="0">
                <a:latin typeface="+mn-ea"/>
                <a:ea typeface="+mn-ea"/>
              </a:rPr>
              <a:t>m</a:t>
            </a:r>
            <a:r>
              <a:rPr kumimoji="0" lang="zh-CN" altLang="en-US" b="1" dirty="0">
                <a:latin typeface="+mn-ea"/>
                <a:ea typeface="+mn-ea"/>
              </a:rPr>
              <a:t>的金属</a:t>
            </a:r>
            <a:r>
              <a:rPr kumimoji="0" lang="en-US" altLang="zh-CN" b="1" dirty="0">
                <a:latin typeface="+mn-ea"/>
                <a:ea typeface="+mn-ea"/>
              </a:rPr>
              <a:t>,</a:t>
            </a:r>
            <a:r>
              <a:rPr kumimoji="0" lang="zh-CN" altLang="en-US" b="1" dirty="0">
                <a:latin typeface="+mn-ea"/>
                <a:ea typeface="+mn-ea"/>
              </a:rPr>
              <a:t>把它分成</a:t>
            </a:r>
          </a:p>
        </p:txBody>
      </p:sp>
      <p:sp>
        <p:nvSpPr>
          <p:cNvPr id="8202" name="Text Box 6"/>
          <p:cNvSpPr txBox="1">
            <a:spLocks noChangeArrowheads="1"/>
          </p:cNvSpPr>
          <p:nvPr/>
        </p:nvSpPr>
        <p:spPr bwMode="auto">
          <a:xfrm>
            <a:off x="714375" y="2055813"/>
            <a:ext cx="72913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latin typeface="+mn-ea"/>
                <a:ea typeface="+mn-ea"/>
              </a:rPr>
              <a:t>三等分后</a:t>
            </a:r>
            <a:r>
              <a:rPr kumimoji="0" lang="en-US" altLang="zh-CN" b="1" dirty="0">
                <a:latin typeface="+mn-ea"/>
                <a:ea typeface="+mn-ea"/>
              </a:rPr>
              <a:t>,</a:t>
            </a:r>
            <a:r>
              <a:rPr kumimoji="0" lang="zh-CN" altLang="en-US" b="1" dirty="0">
                <a:latin typeface="+mn-ea"/>
                <a:ea typeface="+mn-ea"/>
              </a:rPr>
              <a:t>则每一小块的密度和质量分别为</a:t>
            </a:r>
            <a:r>
              <a:rPr kumimoji="0" lang="en-US" altLang="zh-CN" b="1" dirty="0">
                <a:latin typeface="+mn-ea"/>
                <a:ea typeface="+mn-ea"/>
              </a:rPr>
              <a:t>(    )</a:t>
            </a:r>
          </a:p>
          <a:p>
            <a:pPr>
              <a:spcBef>
                <a:spcPct val="50000"/>
              </a:spcBef>
              <a:defRPr/>
            </a:pPr>
            <a:endParaRPr kumimoji="0" lang="zh-CN" altLang="en-US" dirty="0">
              <a:latin typeface="+mn-ea"/>
              <a:ea typeface="+mn-ea"/>
            </a:endParaRPr>
          </a:p>
        </p:txBody>
      </p:sp>
      <p:sp>
        <p:nvSpPr>
          <p:cNvPr id="7179" name="Text Box 7"/>
          <p:cNvSpPr txBox="1">
            <a:spLocks noChangeArrowheads="1"/>
          </p:cNvSpPr>
          <p:nvPr/>
        </p:nvSpPr>
        <p:spPr bwMode="auto">
          <a:xfrm>
            <a:off x="966788" y="2971800"/>
            <a:ext cx="777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>
                <a:cs typeface="Times New Roman" pitchFamily="18" charset="0"/>
              </a:rPr>
              <a:t>A.</a:t>
            </a:r>
            <a:r>
              <a:rPr kumimoji="0" lang="en-US" altLang="zh-CN" sz="4000" b="1">
                <a:latin typeface="Arial" pitchFamily="34" charset="0"/>
              </a:rPr>
              <a:t>  </a:t>
            </a:r>
          </a:p>
        </p:txBody>
      </p:sp>
      <p:sp>
        <p:nvSpPr>
          <p:cNvPr id="7180" name="Rectangle 8"/>
          <p:cNvSpPr>
            <a:spLocks noChangeArrowheads="1"/>
          </p:cNvSpPr>
          <p:nvPr/>
        </p:nvSpPr>
        <p:spPr bwMode="auto">
          <a:xfrm>
            <a:off x="-23813" y="38100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1500188" y="3071813"/>
          <a:ext cx="15462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公式" r:id="rId5" imgW="469800" imgH="203040" progId="Equation.3">
                  <p:embed/>
                </p:oleObj>
              </mc:Choice>
              <mc:Fallback>
                <p:oleObj name="公式" r:id="rId5" imgW="469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3071813"/>
                        <a:ext cx="154622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Text Box 10"/>
          <p:cNvSpPr txBox="1">
            <a:spLocks noChangeArrowheads="1"/>
          </p:cNvSpPr>
          <p:nvPr/>
        </p:nvSpPr>
        <p:spPr bwMode="auto">
          <a:xfrm>
            <a:off x="4286250" y="3071813"/>
            <a:ext cx="403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>
                <a:cs typeface="Times New Roman" pitchFamily="18" charset="0"/>
              </a:rPr>
              <a:t>B.</a:t>
            </a:r>
          </a:p>
        </p:txBody>
      </p:sp>
      <p:sp>
        <p:nvSpPr>
          <p:cNvPr id="7182" name="Rectangle 11"/>
          <p:cNvSpPr>
            <a:spLocks noChangeArrowheads="1"/>
          </p:cNvSpPr>
          <p:nvPr/>
        </p:nvSpPr>
        <p:spPr bwMode="auto">
          <a:xfrm>
            <a:off x="-23813" y="38100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5005388" y="2971800"/>
          <a:ext cx="20574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公式" r:id="rId7" imgW="795996" imgH="254719" progId="Equation.3">
                  <p:embed/>
                </p:oleObj>
              </mc:Choice>
              <mc:Fallback>
                <p:oleObj name="公式" r:id="rId7" imgW="795996" imgH="2547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2971800"/>
                        <a:ext cx="2057400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Text Box 13"/>
          <p:cNvSpPr txBox="1">
            <a:spLocks noChangeArrowheads="1"/>
          </p:cNvSpPr>
          <p:nvPr/>
        </p:nvSpPr>
        <p:spPr bwMode="auto">
          <a:xfrm>
            <a:off x="890588" y="4495800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>
                <a:cs typeface="Times New Roman" pitchFamily="18" charset="0"/>
              </a:rPr>
              <a:t>C.</a:t>
            </a:r>
          </a:p>
        </p:txBody>
      </p:sp>
      <p:sp>
        <p:nvSpPr>
          <p:cNvPr id="7184" name="Rectangle 14"/>
          <p:cNvSpPr>
            <a:spLocks noChangeArrowheads="1"/>
          </p:cNvSpPr>
          <p:nvPr/>
        </p:nvSpPr>
        <p:spPr bwMode="auto">
          <a:xfrm>
            <a:off x="-23813" y="368617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73" name="Object 15"/>
          <p:cNvGraphicFramePr>
            <a:graphicFrameLocks noChangeAspect="1"/>
          </p:cNvGraphicFramePr>
          <p:nvPr/>
        </p:nvGraphicFramePr>
        <p:xfrm>
          <a:off x="1533525" y="4429125"/>
          <a:ext cx="1681163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公式" r:id="rId9" imgW="804752" imgH="418471" progId="Equation.3">
                  <p:embed/>
                </p:oleObj>
              </mc:Choice>
              <mc:Fallback>
                <p:oleObj name="公式" r:id="rId9" imgW="804752" imgH="4184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4429125"/>
                        <a:ext cx="1681163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4357688" y="4500563"/>
            <a:ext cx="106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>
                <a:cs typeface="Times New Roman" pitchFamily="18" charset="0"/>
              </a:rPr>
              <a:t>D.</a:t>
            </a:r>
          </a:p>
        </p:txBody>
      </p:sp>
      <p:sp>
        <p:nvSpPr>
          <p:cNvPr id="7186" name="Rectangle 17"/>
          <p:cNvSpPr>
            <a:spLocks noChangeArrowheads="1"/>
          </p:cNvSpPr>
          <p:nvPr/>
        </p:nvSpPr>
        <p:spPr bwMode="auto">
          <a:xfrm>
            <a:off x="-23813" y="368617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74" name="Object 18"/>
          <p:cNvGraphicFramePr>
            <a:graphicFrameLocks noChangeAspect="1"/>
          </p:cNvGraphicFramePr>
          <p:nvPr/>
        </p:nvGraphicFramePr>
        <p:xfrm>
          <a:off x="4929188" y="4286250"/>
          <a:ext cx="2386012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公式" r:id="rId11" imgW="469800" imgH="203040" progId="Equation.3">
                  <p:embed/>
                </p:oleObj>
              </mc:Choice>
              <mc:Fallback>
                <p:oleObj name="公式" r:id="rId11" imgW="469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4286250"/>
                        <a:ext cx="2386012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05613" y="2071688"/>
            <a:ext cx="83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>
                <a:solidFill>
                  <a:srgbClr val="FF0000"/>
                </a:solidFill>
                <a:cs typeface="Times New Roman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4133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文本框 1"/>
          <p:cNvSpPr>
            <a:spLocks noGrp="1"/>
          </p:cNvSpPr>
          <p:nvPr>
            <p:ph idx="4294967295"/>
          </p:nvPr>
        </p:nvSpPr>
        <p:spPr bwMode="auto">
          <a:xfrm>
            <a:off x="-36512" y="2060848"/>
            <a:ext cx="9144000" cy="164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第六章  物质的物理属性</a:t>
            </a:r>
            <a:endParaRPr lang="en-US" altLang="zh-CN" sz="3600" b="1" dirty="0" smtClean="0"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54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5</a:t>
            </a:r>
            <a:r>
              <a:rPr lang="zh-CN" altLang="en-US" sz="5400" b="1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</a:t>
            </a:r>
            <a:r>
              <a:rPr lang="zh-CN" altLang="en-US" sz="5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物质的密度</a:t>
            </a:r>
          </a:p>
        </p:txBody>
      </p:sp>
    </p:spTree>
    <p:extLst>
      <p:ext uri="{BB962C8B-B14F-4D97-AF65-F5344CB8AC3E}">
        <p14:creationId xmlns:p14="http://schemas.microsoft.com/office/powerpoint/2010/main" val="3019988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500063" y="1031875"/>
            <a:ext cx="7848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0" lang="en-US" altLang="zh-CN" b="1" dirty="0">
                <a:latin typeface="+mn-ea"/>
                <a:ea typeface="+mn-ea"/>
              </a:rPr>
              <a:t>3.</a:t>
            </a:r>
            <a:r>
              <a:rPr kumimoji="0" lang="zh-CN" altLang="en-US" b="1" dirty="0">
                <a:latin typeface="+mn-ea"/>
                <a:ea typeface="+mn-ea"/>
              </a:rPr>
              <a:t>一金属块</a:t>
            </a:r>
            <a:r>
              <a:rPr kumimoji="0" lang="en-US" altLang="zh-CN" b="1" dirty="0">
                <a:latin typeface="+mn-ea"/>
                <a:ea typeface="+mn-ea"/>
              </a:rPr>
              <a:t>,</a:t>
            </a:r>
            <a:r>
              <a:rPr kumimoji="0" lang="zh-CN" altLang="en-US" b="1" dirty="0">
                <a:latin typeface="+mn-ea"/>
                <a:ea typeface="+mn-ea"/>
              </a:rPr>
              <a:t>用天平称出它的质量为</a:t>
            </a:r>
            <a:r>
              <a:rPr kumimoji="0" lang="en-US" altLang="zh-CN" b="1" dirty="0">
                <a:latin typeface="+mn-ea"/>
                <a:ea typeface="+mn-ea"/>
              </a:rPr>
              <a:t>158 g,</a:t>
            </a:r>
            <a:r>
              <a:rPr kumimoji="0" lang="zh-CN" altLang="en-US" b="1" dirty="0">
                <a:latin typeface="+mn-ea"/>
                <a:ea typeface="+mn-ea"/>
              </a:rPr>
              <a:t>这个金属块放入量筒前后液面如图所示</a:t>
            </a:r>
            <a:r>
              <a:rPr kumimoji="0" lang="en-US" altLang="zh-CN" b="1" dirty="0">
                <a:latin typeface="+mn-ea"/>
                <a:ea typeface="+mn-ea"/>
              </a:rPr>
              <a:t>,</a:t>
            </a:r>
            <a:r>
              <a:rPr kumimoji="0" lang="zh-CN" altLang="en-US" b="1" dirty="0">
                <a:latin typeface="+mn-ea"/>
                <a:ea typeface="+mn-ea"/>
              </a:rPr>
              <a:t>这个金属块的密度</a:t>
            </a:r>
            <a:r>
              <a:rPr kumimoji="0" lang="en-US" altLang="zh-CN" b="1" dirty="0">
                <a:latin typeface="+mn-ea"/>
                <a:ea typeface="+mn-ea"/>
              </a:rPr>
              <a:t>?</a:t>
            </a:r>
            <a:r>
              <a:rPr kumimoji="0" lang="zh-CN" altLang="en-US" b="1" dirty="0">
                <a:latin typeface="+mn-ea"/>
                <a:ea typeface="+mn-ea"/>
              </a:rPr>
              <a:t>查表看看是由什么物质组在的</a:t>
            </a:r>
            <a:r>
              <a:rPr kumimoji="0" lang="en-US" altLang="zh-CN" b="1" dirty="0">
                <a:latin typeface="+mn-ea"/>
                <a:ea typeface="+mn-ea"/>
              </a:rPr>
              <a:t>?</a:t>
            </a:r>
          </a:p>
        </p:txBody>
      </p:sp>
      <p:grpSp>
        <p:nvGrpSpPr>
          <p:cNvPr id="8197" name="Group 3"/>
          <p:cNvGrpSpPr>
            <a:grpSpLocks/>
          </p:cNvGrpSpPr>
          <p:nvPr/>
        </p:nvGrpSpPr>
        <p:grpSpPr bwMode="auto">
          <a:xfrm>
            <a:off x="6500813" y="3000375"/>
            <a:ext cx="838200" cy="3124200"/>
            <a:chOff x="3780" y="1755"/>
            <a:chExt cx="1800" cy="4836"/>
          </a:xfrm>
        </p:grpSpPr>
        <p:sp>
          <p:nvSpPr>
            <p:cNvPr id="8245" name="y11line 2"/>
            <p:cNvSpPr>
              <a:spLocks noChangeShapeType="1"/>
            </p:cNvSpPr>
            <p:nvPr/>
          </p:nvSpPr>
          <p:spPr bwMode="auto">
            <a:xfrm>
              <a:off x="4140" y="175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6" name="y11line 3"/>
            <p:cNvSpPr>
              <a:spLocks noChangeShapeType="1"/>
            </p:cNvSpPr>
            <p:nvPr/>
          </p:nvSpPr>
          <p:spPr bwMode="auto">
            <a:xfrm flipV="1">
              <a:off x="3780" y="1755"/>
              <a:ext cx="360" cy="1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7" name="y11line 4"/>
            <p:cNvSpPr>
              <a:spLocks noChangeShapeType="1"/>
            </p:cNvSpPr>
            <p:nvPr/>
          </p:nvSpPr>
          <p:spPr bwMode="auto">
            <a:xfrm>
              <a:off x="3780" y="1911"/>
              <a:ext cx="36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8" name="y11line 5"/>
            <p:cNvSpPr>
              <a:spLocks noChangeShapeType="1"/>
            </p:cNvSpPr>
            <p:nvPr/>
          </p:nvSpPr>
          <p:spPr bwMode="auto">
            <a:xfrm>
              <a:off x="4140" y="2223"/>
              <a:ext cx="0" cy="42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9" name="y11line 6"/>
            <p:cNvSpPr>
              <a:spLocks noChangeShapeType="1"/>
            </p:cNvSpPr>
            <p:nvPr/>
          </p:nvSpPr>
          <p:spPr bwMode="auto">
            <a:xfrm>
              <a:off x="5220" y="1755"/>
              <a:ext cx="0" cy="46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0" name="y11line 7"/>
            <p:cNvSpPr>
              <a:spLocks noChangeShapeType="1"/>
            </p:cNvSpPr>
            <p:nvPr/>
          </p:nvSpPr>
          <p:spPr bwMode="auto">
            <a:xfrm>
              <a:off x="5040" y="2067"/>
              <a:ext cx="0" cy="42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1" name="y11line 8"/>
            <p:cNvSpPr>
              <a:spLocks noChangeShapeType="1"/>
            </p:cNvSpPr>
            <p:nvPr/>
          </p:nvSpPr>
          <p:spPr bwMode="auto">
            <a:xfrm>
              <a:off x="4680" y="6279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2" name="y11line 9"/>
            <p:cNvSpPr>
              <a:spLocks noChangeShapeType="1"/>
            </p:cNvSpPr>
            <p:nvPr/>
          </p:nvSpPr>
          <p:spPr bwMode="auto">
            <a:xfrm>
              <a:off x="4320" y="191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3" name="y11line 10"/>
            <p:cNvSpPr>
              <a:spLocks noChangeShapeType="1"/>
            </p:cNvSpPr>
            <p:nvPr/>
          </p:nvSpPr>
          <p:spPr bwMode="auto">
            <a:xfrm>
              <a:off x="4140" y="643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4" name="y11line 11"/>
            <p:cNvSpPr>
              <a:spLocks noChangeShapeType="1"/>
            </p:cNvSpPr>
            <p:nvPr/>
          </p:nvSpPr>
          <p:spPr bwMode="auto">
            <a:xfrm flipV="1">
              <a:off x="3780" y="6123"/>
              <a:ext cx="36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5" name="y11line 12"/>
            <p:cNvSpPr>
              <a:spLocks noChangeShapeType="1"/>
            </p:cNvSpPr>
            <p:nvPr/>
          </p:nvSpPr>
          <p:spPr bwMode="auto">
            <a:xfrm>
              <a:off x="5220" y="6123"/>
              <a:ext cx="36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6" name="y11line 13"/>
            <p:cNvSpPr>
              <a:spLocks noChangeShapeType="1"/>
            </p:cNvSpPr>
            <p:nvPr/>
          </p:nvSpPr>
          <p:spPr bwMode="auto">
            <a:xfrm>
              <a:off x="3780" y="6435"/>
              <a:ext cx="0" cy="1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7" name="y11line 14"/>
            <p:cNvSpPr>
              <a:spLocks noChangeShapeType="1"/>
            </p:cNvSpPr>
            <p:nvPr/>
          </p:nvSpPr>
          <p:spPr bwMode="auto">
            <a:xfrm>
              <a:off x="5580" y="6435"/>
              <a:ext cx="0" cy="1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8" name="y11line 15"/>
            <p:cNvSpPr>
              <a:spLocks noChangeShapeType="1"/>
            </p:cNvSpPr>
            <p:nvPr/>
          </p:nvSpPr>
          <p:spPr bwMode="auto">
            <a:xfrm>
              <a:off x="3780" y="659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59" name="y11line 16"/>
            <p:cNvSpPr>
              <a:spLocks noChangeShapeType="1"/>
            </p:cNvSpPr>
            <p:nvPr/>
          </p:nvSpPr>
          <p:spPr bwMode="auto">
            <a:xfrm>
              <a:off x="4140" y="269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0" name="y11line 17"/>
            <p:cNvSpPr>
              <a:spLocks noChangeShapeType="1"/>
            </p:cNvSpPr>
            <p:nvPr/>
          </p:nvSpPr>
          <p:spPr bwMode="auto">
            <a:xfrm>
              <a:off x="4140" y="284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1" name="y11line 18"/>
            <p:cNvSpPr>
              <a:spLocks noChangeShapeType="1"/>
            </p:cNvSpPr>
            <p:nvPr/>
          </p:nvSpPr>
          <p:spPr bwMode="auto">
            <a:xfrm>
              <a:off x="4140" y="300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2" name="y11line 19"/>
            <p:cNvSpPr>
              <a:spLocks noChangeShapeType="1"/>
            </p:cNvSpPr>
            <p:nvPr/>
          </p:nvSpPr>
          <p:spPr bwMode="auto">
            <a:xfrm>
              <a:off x="4140" y="3159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3" name="y11line 20"/>
            <p:cNvSpPr>
              <a:spLocks noChangeShapeType="1"/>
            </p:cNvSpPr>
            <p:nvPr/>
          </p:nvSpPr>
          <p:spPr bwMode="auto">
            <a:xfrm>
              <a:off x="4140" y="331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4" name="y11line 21"/>
            <p:cNvSpPr>
              <a:spLocks noChangeShapeType="1"/>
            </p:cNvSpPr>
            <p:nvPr/>
          </p:nvSpPr>
          <p:spPr bwMode="auto">
            <a:xfrm>
              <a:off x="4140" y="3471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5" name="y11line 22"/>
            <p:cNvSpPr>
              <a:spLocks noChangeShapeType="1"/>
            </p:cNvSpPr>
            <p:nvPr/>
          </p:nvSpPr>
          <p:spPr bwMode="auto">
            <a:xfrm>
              <a:off x="4140" y="362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6" name="y11line 23"/>
            <p:cNvSpPr>
              <a:spLocks noChangeShapeType="1"/>
            </p:cNvSpPr>
            <p:nvPr/>
          </p:nvSpPr>
          <p:spPr bwMode="auto">
            <a:xfrm>
              <a:off x="4140" y="3783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7" name="y11line 24"/>
            <p:cNvSpPr>
              <a:spLocks noChangeShapeType="1"/>
            </p:cNvSpPr>
            <p:nvPr/>
          </p:nvSpPr>
          <p:spPr bwMode="auto">
            <a:xfrm>
              <a:off x="4140" y="3939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8" name="y11line 25"/>
            <p:cNvSpPr>
              <a:spLocks noChangeShapeType="1"/>
            </p:cNvSpPr>
            <p:nvPr/>
          </p:nvSpPr>
          <p:spPr bwMode="auto">
            <a:xfrm>
              <a:off x="4140" y="4095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69" name="y11line 26"/>
            <p:cNvSpPr>
              <a:spLocks noChangeShapeType="1"/>
            </p:cNvSpPr>
            <p:nvPr/>
          </p:nvSpPr>
          <p:spPr bwMode="auto">
            <a:xfrm>
              <a:off x="4140" y="425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0" name="y11line 27"/>
            <p:cNvSpPr>
              <a:spLocks noChangeShapeType="1"/>
            </p:cNvSpPr>
            <p:nvPr/>
          </p:nvSpPr>
          <p:spPr bwMode="auto">
            <a:xfrm>
              <a:off x="4140" y="440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1" name="y11line 28"/>
            <p:cNvSpPr>
              <a:spLocks noChangeShapeType="1"/>
            </p:cNvSpPr>
            <p:nvPr/>
          </p:nvSpPr>
          <p:spPr bwMode="auto">
            <a:xfrm>
              <a:off x="4140" y="456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2" name="y11line 29"/>
            <p:cNvSpPr>
              <a:spLocks noChangeShapeType="1"/>
            </p:cNvSpPr>
            <p:nvPr/>
          </p:nvSpPr>
          <p:spPr bwMode="auto">
            <a:xfrm>
              <a:off x="4140" y="4719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3" name="y11line 30"/>
            <p:cNvSpPr>
              <a:spLocks noChangeShapeType="1"/>
            </p:cNvSpPr>
            <p:nvPr/>
          </p:nvSpPr>
          <p:spPr bwMode="auto">
            <a:xfrm>
              <a:off x="4140" y="487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4" name="y11line 31"/>
            <p:cNvSpPr>
              <a:spLocks noChangeShapeType="1"/>
            </p:cNvSpPr>
            <p:nvPr/>
          </p:nvSpPr>
          <p:spPr bwMode="auto">
            <a:xfrm>
              <a:off x="4140" y="5031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5" name="y11line 32"/>
            <p:cNvSpPr>
              <a:spLocks noChangeShapeType="1"/>
            </p:cNvSpPr>
            <p:nvPr/>
          </p:nvSpPr>
          <p:spPr bwMode="auto">
            <a:xfrm>
              <a:off x="4140" y="518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6" name="y11line 33"/>
            <p:cNvSpPr>
              <a:spLocks noChangeShapeType="1"/>
            </p:cNvSpPr>
            <p:nvPr/>
          </p:nvSpPr>
          <p:spPr bwMode="auto">
            <a:xfrm>
              <a:off x="4140" y="5343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7" name="y11line 34"/>
            <p:cNvSpPr>
              <a:spLocks noChangeShapeType="1"/>
            </p:cNvSpPr>
            <p:nvPr/>
          </p:nvSpPr>
          <p:spPr bwMode="auto">
            <a:xfrm>
              <a:off x="4140" y="5499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8" name="y11line 35"/>
            <p:cNvSpPr>
              <a:spLocks noChangeShapeType="1"/>
            </p:cNvSpPr>
            <p:nvPr/>
          </p:nvSpPr>
          <p:spPr bwMode="auto">
            <a:xfrm>
              <a:off x="4140" y="5655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79" name="y11line 36"/>
            <p:cNvSpPr>
              <a:spLocks noChangeShapeType="1"/>
            </p:cNvSpPr>
            <p:nvPr/>
          </p:nvSpPr>
          <p:spPr bwMode="auto">
            <a:xfrm>
              <a:off x="4140" y="581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80" name="y11line 37"/>
            <p:cNvSpPr>
              <a:spLocks noChangeShapeType="1"/>
            </p:cNvSpPr>
            <p:nvPr/>
          </p:nvSpPr>
          <p:spPr bwMode="auto">
            <a:xfrm>
              <a:off x="4140" y="596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198" name="Group 40"/>
          <p:cNvGrpSpPr>
            <a:grpSpLocks/>
          </p:cNvGrpSpPr>
          <p:nvPr/>
        </p:nvGrpSpPr>
        <p:grpSpPr bwMode="auto">
          <a:xfrm>
            <a:off x="7643813" y="3000375"/>
            <a:ext cx="838200" cy="3124200"/>
            <a:chOff x="3780" y="1755"/>
            <a:chExt cx="1800" cy="4836"/>
          </a:xfrm>
        </p:grpSpPr>
        <p:sp>
          <p:nvSpPr>
            <p:cNvPr id="8209" name="y11line 2"/>
            <p:cNvSpPr>
              <a:spLocks noChangeShapeType="1"/>
            </p:cNvSpPr>
            <p:nvPr/>
          </p:nvSpPr>
          <p:spPr bwMode="auto">
            <a:xfrm>
              <a:off x="4140" y="175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0" name="y11line 3"/>
            <p:cNvSpPr>
              <a:spLocks noChangeShapeType="1"/>
            </p:cNvSpPr>
            <p:nvPr/>
          </p:nvSpPr>
          <p:spPr bwMode="auto">
            <a:xfrm flipV="1">
              <a:off x="3780" y="1755"/>
              <a:ext cx="360" cy="1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1" name="y11line 4"/>
            <p:cNvSpPr>
              <a:spLocks noChangeShapeType="1"/>
            </p:cNvSpPr>
            <p:nvPr/>
          </p:nvSpPr>
          <p:spPr bwMode="auto">
            <a:xfrm>
              <a:off x="3780" y="1911"/>
              <a:ext cx="36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2" name="y11line 5"/>
            <p:cNvSpPr>
              <a:spLocks noChangeShapeType="1"/>
            </p:cNvSpPr>
            <p:nvPr/>
          </p:nvSpPr>
          <p:spPr bwMode="auto">
            <a:xfrm>
              <a:off x="4140" y="2223"/>
              <a:ext cx="0" cy="42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3" name="y11line 6"/>
            <p:cNvSpPr>
              <a:spLocks noChangeShapeType="1"/>
            </p:cNvSpPr>
            <p:nvPr/>
          </p:nvSpPr>
          <p:spPr bwMode="auto">
            <a:xfrm>
              <a:off x="5220" y="1755"/>
              <a:ext cx="0" cy="46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4" name="y11line 7"/>
            <p:cNvSpPr>
              <a:spLocks noChangeShapeType="1"/>
            </p:cNvSpPr>
            <p:nvPr/>
          </p:nvSpPr>
          <p:spPr bwMode="auto">
            <a:xfrm>
              <a:off x="5040" y="2067"/>
              <a:ext cx="0" cy="42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5" name="y11line 8"/>
            <p:cNvSpPr>
              <a:spLocks noChangeShapeType="1"/>
            </p:cNvSpPr>
            <p:nvPr/>
          </p:nvSpPr>
          <p:spPr bwMode="auto">
            <a:xfrm>
              <a:off x="4680" y="6279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6" name="y11line 9"/>
            <p:cNvSpPr>
              <a:spLocks noChangeShapeType="1"/>
            </p:cNvSpPr>
            <p:nvPr/>
          </p:nvSpPr>
          <p:spPr bwMode="auto">
            <a:xfrm>
              <a:off x="4320" y="191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7" name="y11line 10"/>
            <p:cNvSpPr>
              <a:spLocks noChangeShapeType="1"/>
            </p:cNvSpPr>
            <p:nvPr/>
          </p:nvSpPr>
          <p:spPr bwMode="auto">
            <a:xfrm>
              <a:off x="4140" y="6435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8" name="y11line 11"/>
            <p:cNvSpPr>
              <a:spLocks noChangeShapeType="1"/>
            </p:cNvSpPr>
            <p:nvPr/>
          </p:nvSpPr>
          <p:spPr bwMode="auto">
            <a:xfrm flipV="1">
              <a:off x="3780" y="6123"/>
              <a:ext cx="36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19" name="y11line 12"/>
            <p:cNvSpPr>
              <a:spLocks noChangeShapeType="1"/>
            </p:cNvSpPr>
            <p:nvPr/>
          </p:nvSpPr>
          <p:spPr bwMode="auto">
            <a:xfrm>
              <a:off x="5220" y="6123"/>
              <a:ext cx="360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0" name="y11line 13"/>
            <p:cNvSpPr>
              <a:spLocks noChangeShapeType="1"/>
            </p:cNvSpPr>
            <p:nvPr/>
          </p:nvSpPr>
          <p:spPr bwMode="auto">
            <a:xfrm>
              <a:off x="3780" y="6435"/>
              <a:ext cx="0" cy="1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1" name="y11line 14"/>
            <p:cNvSpPr>
              <a:spLocks noChangeShapeType="1"/>
            </p:cNvSpPr>
            <p:nvPr/>
          </p:nvSpPr>
          <p:spPr bwMode="auto">
            <a:xfrm>
              <a:off x="5580" y="6435"/>
              <a:ext cx="0" cy="1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2" name="y11line 15"/>
            <p:cNvSpPr>
              <a:spLocks noChangeShapeType="1"/>
            </p:cNvSpPr>
            <p:nvPr/>
          </p:nvSpPr>
          <p:spPr bwMode="auto">
            <a:xfrm>
              <a:off x="3780" y="659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3" name="y11line 16"/>
            <p:cNvSpPr>
              <a:spLocks noChangeShapeType="1"/>
            </p:cNvSpPr>
            <p:nvPr/>
          </p:nvSpPr>
          <p:spPr bwMode="auto">
            <a:xfrm>
              <a:off x="4140" y="269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4" name="y11line 17"/>
            <p:cNvSpPr>
              <a:spLocks noChangeShapeType="1"/>
            </p:cNvSpPr>
            <p:nvPr/>
          </p:nvSpPr>
          <p:spPr bwMode="auto">
            <a:xfrm>
              <a:off x="4140" y="284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5" name="y11line 18"/>
            <p:cNvSpPr>
              <a:spLocks noChangeShapeType="1"/>
            </p:cNvSpPr>
            <p:nvPr/>
          </p:nvSpPr>
          <p:spPr bwMode="auto">
            <a:xfrm>
              <a:off x="4140" y="300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6" name="y11line 19"/>
            <p:cNvSpPr>
              <a:spLocks noChangeShapeType="1"/>
            </p:cNvSpPr>
            <p:nvPr/>
          </p:nvSpPr>
          <p:spPr bwMode="auto">
            <a:xfrm>
              <a:off x="4140" y="3159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7" name="y11line 20"/>
            <p:cNvSpPr>
              <a:spLocks noChangeShapeType="1"/>
            </p:cNvSpPr>
            <p:nvPr/>
          </p:nvSpPr>
          <p:spPr bwMode="auto">
            <a:xfrm>
              <a:off x="4140" y="331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8" name="y11line 21"/>
            <p:cNvSpPr>
              <a:spLocks noChangeShapeType="1"/>
            </p:cNvSpPr>
            <p:nvPr/>
          </p:nvSpPr>
          <p:spPr bwMode="auto">
            <a:xfrm>
              <a:off x="4140" y="3471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9" name="y11line 22"/>
            <p:cNvSpPr>
              <a:spLocks noChangeShapeType="1"/>
            </p:cNvSpPr>
            <p:nvPr/>
          </p:nvSpPr>
          <p:spPr bwMode="auto">
            <a:xfrm>
              <a:off x="4140" y="362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0" name="y11line 23"/>
            <p:cNvSpPr>
              <a:spLocks noChangeShapeType="1"/>
            </p:cNvSpPr>
            <p:nvPr/>
          </p:nvSpPr>
          <p:spPr bwMode="auto">
            <a:xfrm>
              <a:off x="4140" y="3783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1" name="y11line 24"/>
            <p:cNvSpPr>
              <a:spLocks noChangeShapeType="1"/>
            </p:cNvSpPr>
            <p:nvPr/>
          </p:nvSpPr>
          <p:spPr bwMode="auto">
            <a:xfrm>
              <a:off x="4140" y="3939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2" name="y11line 25"/>
            <p:cNvSpPr>
              <a:spLocks noChangeShapeType="1"/>
            </p:cNvSpPr>
            <p:nvPr/>
          </p:nvSpPr>
          <p:spPr bwMode="auto">
            <a:xfrm>
              <a:off x="4140" y="4095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3" name="y11line 26"/>
            <p:cNvSpPr>
              <a:spLocks noChangeShapeType="1"/>
            </p:cNvSpPr>
            <p:nvPr/>
          </p:nvSpPr>
          <p:spPr bwMode="auto">
            <a:xfrm>
              <a:off x="4140" y="425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4" name="y11line 27"/>
            <p:cNvSpPr>
              <a:spLocks noChangeShapeType="1"/>
            </p:cNvSpPr>
            <p:nvPr/>
          </p:nvSpPr>
          <p:spPr bwMode="auto">
            <a:xfrm>
              <a:off x="4140" y="440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5" name="y11line 28"/>
            <p:cNvSpPr>
              <a:spLocks noChangeShapeType="1"/>
            </p:cNvSpPr>
            <p:nvPr/>
          </p:nvSpPr>
          <p:spPr bwMode="auto">
            <a:xfrm>
              <a:off x="4140" y="4563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6" name="y11line 29"/>
            <p:cNvSpPr>
              <a:spLocks noChangeShapeType="1"/>
            </p:cNvSpPr>
            <p:nvPr/>
          </p:nvSpPr>
          <p:spPr bwMode="auto">
            <a:xfrm>
              <a:off x="4140" y="4719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7" name="y11line 30"/>
            <p:cNvSpPr>
              <a:spLocks noChangeShapeType="1"/>
            </p:cNvSpPr>
            <p:nvPr/>
          </p:nvSpPr>
          <p:spPr bwMode="auto">
            <a:xfrm>
              <a:off x="4140" y="487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8" name="y11line 31"/>
            <p:cNvSpPr>
              <a:spLocks noChangeShapeType="1"/>
            </p:cNvSpPr>
            <p:nvPr/>
          </p:nvSpPr>
          <p:spPr bwMode="auto">
            <a:xfrm>
              <a:off x="4140" y="5031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39" name="y11line 32"/>
            <p:cNvSpPr>
              <a:spLocks noChangeShapeType="1"/>
            </p:cNvSpPr>
            <p:nvPr/>
          </p:nvSpPr>
          <p:spPr bwMode="auto">
            <a:xfrm>
              <a:off x="4140" y="518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0" name="y11line 33"/>
            <p:cNvSpPr>
              <a:spLocks noChangeShapeType="1"/>
            </p:cNvSpPr>
            <p:nvPr/>
          </p:nvSpPr>
          <p:spPr bwMode="auto">
            <a:xfrm>
              <a:off x="4140" y="5343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1" name="y11line 34"/>
            <p:cNvSpPr>
              <a:spLocks noChangeShapeType="1"/>
            </p:cNvSpPr>
            <p:nvPr/>
          </p:nvSpPr>
          <p:spPr bwMode="auto">
            <a:xfrm>
              <a:off x="4140" y="5499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2" name="y11line 35"/>
            <p:cNvSpPr>
              <a:spLocks noChangeShapeType="1"/>
            </p:cNvSpPr>
            <p:nvPr/>
          </p:nvSpPr>
          <p:spPr bwMode="auto">
            <a:xfrm>
              <a:off x="4140" y="5655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3" name="y11line 36"/>
            <p:cNvSpPr>
              <a:spLocks noChangeShapeType="1"/>
            </p:cNvSpPr>
            <p:nvPr/>
          </p:nvSpPr>
          <p:spPr bwMode="auto">
            <a:xfrm>
              <a:off x="4140" y="581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44" name="y11line 37"/>
            <p:cNvSpPr>
              <a:spLocks noChangeShapeType="1"/>
            </p:cNvSpPr>
            <p:nvPr/>
          </p:nvSpPr>
          <p:spPr bwMode="auto">
            <a:xfrm>
              <a:off x="4140" y="596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199" name="Line 77"/>
          <p:cNvSpPr>
            <a:spLocks noChangeShapeType="1"/>
          </p:cNvSpPr>
          <p:nvPr/>
        </p:nvSpPr>
        <p:spPr bwMode="auto">
          <a:xfrm>
            <a:off x="6286500" y="529113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0" name="Line 78"/>
          <p:cNvSpPr>
            <a:spLocks noChangeShapeType="1"/>
          </p:cNvSpPr>
          <p:nvPr/>
        </p:nvSpPr>
        <p:spPr bwMode="auto">
          <a:xfrm>
            <a:off x="7429500" y="4800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1" name="Text Box 79"/>
          <p:cNvSpPr txBox="1">
            <a:spLocks noChangeArrowheads="1"/>
          </p:cNvSpPr>
          <p:nvPr/>
        </p:nvSpPr>
        <p:spPr bwMode="auto">
          <a:xfrm>
            <a:off x="6605588" y="3076575"/>
            <a:ext cx="60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sz="1400" b="1">
                <a:latin typeface="Arial" pitchFamily="34" charset="0"/>
              </a:rPr>
              <a:t>110ml</a:t>
            </a:r>
          </a:p>
        </p:txBody>
      </p:sp>
      <p:sp>
        <p:nvSpPr>
          <p:cNvPr id="8202" name="Text Box 80"/>
          <p:cNvSpPr txBox="1">
            <a:spLocks noChangeArrowheads="1"/>
          </p:cNvSpPr>
          <p:nvPr/>
        </p:nvSpPr>
        <p:spPr bwMode="auto">
          <a:xfrm>
            <a:off x="7820025" y="3076575"/>
            <a:ext cx="60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sz="1400" b="1">
                <a:latin typeface="Arial" pitchFamily="34" charset="0"/>
              </a:rPr>
              <a:t>110ml</a:t>
            </a:r>
          </a:p>
        </p:txBody>
      </p:sp>
      <p:sp>
        <p:nvSpPr>
          <p:cNvPr id="34897" name="Text Box 81"/>
          <p:cNvSpPr txBox="1">
            <a:spLocks noChangeArrowheads="1"/>
          </p:cNvSpPr>
          <p:nvPr/>
        </p:nvSpPr>
        <p:spPr bwMode="auto">
          <a:xfrm>
            <a:off x="500063" y="2786063"/>
            <a:ext cx="59293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latin typeface="+mn-ea"/>
                <a:ea typeface="+mn-ea"/>
              </a:rPr>
              <a:t>已知</a:t>
            </a:r>
            <a:r>
              <a:rPr kumimoji="0" lang="en-US" altLang="zh-CN" b="1" dirty="0">
                <a:latin typeface="+mn-ea"/>
                <a:ea typeface="+mn-ea"/>
              </a:rPr>
              <a:t>:</a:t>
            </a:r>
            <a:r>
              <a:rPr kumimoji="0" lang="en-US" altLang="zh-CN" b="1" i="1" dirty="0">
                <a:ea typeface="+mn-ea"/>
                <a:cs typeface="Times New Roman" pitchFamily="18" charset="0"/>
              </a:rPr>
              <a:t>m</a:t>
            </a:r>
            <a:r>
              <a:rPr kumimoji="0" lang="zh-CN" altLang="en-US" b="1" baseline="-25000" dirty="0">
                <a:ea typeface="+mn-ea"/>
                <a:cs typeface="Times New Roman" pitchFamily="18" charset="0"/>
              </a:rPr>
              <a:t>金</a:t>
            </a:r>
            <a:r>
              <a:rPr kumimoji="0" lang="en-US" altLang="zh-CN" b="1" dirty="0">
                <a:ea typeface="+mn-ea"/>
                <a:cs typeface="Times New Roman" pitchFamily="18" charset="0"/>
              </a:rPr>
              <a:t>=158 g      </a:t>
            </a:r>
            <a:r>
              <a:rPr kumimoji="0" lang="en-US" altLang="zh-CN" b="1" i="1" dirty="0">
                <a:ea typeface="+mn-ea"/>
                <a:cs typeface="Times New Roman" pitchFamily="18" charset="0"/>
              </a:rPr>
              <a:t>V</a:t>
            </a:r>
            <a:r>
              <a:rPr kumimoji="0" lang="zh-CN" altLang="en-US" b="1" baseline="-25000" dirty="0">
                <a:ea typeface="+mn-ea"/>
                <a:cs typeface="Times New Roman" pitchFamily="18" charset="0"/>
              </a:rPr>
              <a:t>金</a:t>
            </a:r>
            <a:r>
              <a:rPr kumimoji="0" lang="en-US" altLang="zh-CN" b="1" dirty="0">
                <a:ea typeface="+mn-ea"/>
                <a:cs typeface="Times New Roman" pitchFamily="18" charset="0"/>
              </a:rPr>
              <a:t>=50ml-30ml=20cm</a:t>
            </a:r>
            <a:r>
              <a:rPr kumimoji="0" lang="en-US" altLang="zh-CN" b="1" baseline="30000" dirty="0">
                <a:ea typeface="+mn-ea"/>
                <a:cs typeface="Times New Roman" pitchFamily="18" charset="0"/>
              </a:rPr>
              <a:t>3</a:t>
            </a:r>
          </a:p>
          <a:p>
            <a:pPr>
              <a:spcBef>
                <a:spcPct val="50000"/>
              </a:spcBef>
              <a:defRPr/>
            </a:pPr>
            <a:r>
              <a:rPr kumimoji="0" lang="en-US" altLang="zh-CN" b="1" dirty="0">
                <a:latin typeface="+mn-ea"/>
                <a:ea typeface="+mn-ea"/>
              </a:rPr>
              <a:t>    </a:t>
            </a:r>
            <a:r>
              <a:rPr kumimoji="0" lang="zh-CN" altLang="en-US" b="1" dirty="0">
                <a:latin typeface="+mn-ea"/>
                <a:ea typeface="+mn-ea"/>
              </a:rPr>
              <a:t>求</a:t>
            </a:r>
            <a:r>
              <a:rPr kumimoji="0" lang="en-US" altLang="zh-CN" b="1" dirty="0">
                <a:latin typeface="+mn-ea"/>
                <a:ea typeface="+mn-ea"/>
              </a:rPr>
              <a:t>:</a:t>
            </a:r>
          </a:p>
        </p:txBody>
      </p:sp>
      <p:sp>
        <p:nvSpPr>
          <p:cNvPr id="8204" name="Rectangle 82"/>
          <p:cNvSpPr>
            <a:spLocks noChangeArrowheads="1"/>
          </p:cNvSpPr>
          <p:nvPr/>
        </p:nvSpPr>
        <p:spPr bwMode="auto">
          <a:xfrm>
            <a:off x="38100" y="409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34899" name="Object 83"/>
          <p:cNvGraphicFramePr>
            <a:graphicFrameLocks noChangeAspect="1"/>
          </p:cNvGraphicFramePr>
          <p:nvPr/>
        </p:nvGraphicFramePr>
        <p:xfrm>
          <a:off x="1762125" y="3373438"/>
          <a:ext cx="152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公式" r:id="rId3" imgW="555585" imgH="601884" progId="Equation.3">
                  <p:embed/>
                </p:oleObj>
              </mc:Choice>
              <mc:Fallback>
                <p:oleObj name="公式" r:id="rId3" imgW="555585" imgH="6018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3373438"/>
                        <a:ext cx="152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00" name="Text Box 84"/>
          <p:cNvSpPr txBox="1">
            <a:spLocks noChangeArrowheads="1"/>
          </p:cNvSpPr>
          <p:nvPr/>
        </p:nvSpPr>
        <p:spPr bwMode="auto">
          <a:xfrm>
            <a:off x="1071563" y="392906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解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:</a:t>
            </a:r>
          </a:p>
        </p:txBody>
      </p:sp>
      <p:sp>
        <p:nvSpPr>
          <p:cNvPr id="8206" name="Rectangle 85"/>
          <p:cNvSpPr>
            <a:spLocks noChangeArrowheads="1"/>
          </p:cNvSpPr>
          <p:nvPr/>
        </p:nvSpPr>
        <p:spPr bwMode="auto">
          <a:xfrm>
            <a:off x="38100" y="409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34902" name="Object 86"/>
          <p:cNvGraphicFramePr>
            <a:graphicFrameLocks noChangeAspect="1"/>
          </p:cNvGraphicFramePr>
          <p:nvPr/>
        </p:nvGraphicFramePr>
        <p:xfrm>
          <a:off x="1714500" y="4000500"/>
          <a:ext cx="6096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公式" r:id="rId5" imgW="555585" imgH="601884" progId="Equation.3">
                  <p:embed/>
                </p:oleObj>
              </mc:Choice>
              <mc:Fallback>
                <p:oleObj name="公式" r:id="rId5" imgW="555585" imgH="6018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000500"/>
                        <a:ext cx="6096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03" name="Text Box 87"/>
          <p:cNvSpPr txBox="1">
            <a:spLocks noChangeArrowheads="1"/>
          </p:cNvSpPr>
          <p:nvPr/>
        </p:nvSpPr>
        <p:spPr bwMode="auto">
          <a:xfrm>
            <a:off x="2071688" y="3929063"/>
            <a:ext cx="4629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b="1">
                <a:solidFill>
                  <a:srgbClr val="FF0000"/>
                </a:solidFill>
                <a:cs typeface="Times New Roman" pitchFamily="18" charset="0"/>
              </a:rPr>
              <a:t>=</a:t>
            </a:r>
            <a:r>
              <a:rPr kumimoji="0" lang="en-US" altLang="zh-CN" b="1" i="1">
                <a:solidFill>
                  <a:srgbClr val="FF0000"/>
                </a:solidFill>
                <a:cs typeface="Times New Roman" pitchFamily="18" charset="0"/>
              </a:rPr>
              <a:t>m</a:t>
            </a:r>
            <a:r>
              <a:rPr kumimoji="0" lang="en-US" altLang="zh-CN" b="1">
                <a:solidFill>
                  <a:srgbClr val="FF0000"/>
                </a:solidFill>
                <a:cs typeface="Times New Roman" pitchFamily="18" charset="0"/>
              </a:rPr>
              <a:t>/</a:t>
            </a:r>
            <a:r>
              <a:rPr kumimoji="0" lang="en-US" altLang="zh-CN" b="1" i="1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kumimoji="0" lang="en-US" altLang="zh-CN" b="1">
                <a:solidFill>
                  <a:srgbClr val="FF0000"/>
                </a:solidFill>
                <a:cs typeface="Times New Roman" pitchFamily="18" charset="0"/>
              </a:rPr>
              <a:t>=158 g /20 cm</a:t>
            </a:r>
            <a:r>
              <a:rPr kumimoji="0" lang="en-US" altLang="zh-CN" b="1" baseline="3000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kumimoji="0" lang="en-US" altLang="zh-CN" b="1">
                <a:solidFill>
                  <a:srgbClr val="FF0000"/>
                </a:solidFill>
                <a:cs typeface="Times New Roman" pitchFamily="18" charset="0"/>
              </a:rPr>
              <a:t> =7.9 g/cm</a:t>
            </a:r>
            <a:r>
              <a:rPr kumimoji="0" lang="en-US" altLang="zh-CN" b="1" baseline="30000">
                <a:solidFill>
                  <a:srgbClr val="FF00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34904" name="Text Box 88"/>
          <p:cNvSpPr txBox="1">
            <a:spLocks noChangeArrowheads="1"/>
          </p:cNvSpPr>
          <p:nvPr/>
        </p:nvSpPr>
        <p:spPr bwMode="auto">
          <a:xfrm>
            <a:off x="1071563" y="4572000"/>
            <a:ext cx="60721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答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:</a:t>
            </a: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这种金属的密度为</a:t>
            </a:r>
            <a:r>
              <a:rPr kumimoji="0"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7.9 g/</a:t>
            </a:r>
            <a:r>
              <a:rPr kumimoji="0" lang="en-US" altLang="zh-CN" b="1" dirty="0">
                <a:solidFill>
                  <a:srgbClr val="FF0000"/>
                </a:solidFill>
                <a:cs typeface="Times New Roman" pitchFamily="18" charset="0"/>
              </a:rPr>
              <a:t>cm</a:t>
            </a:r>
            <a:r>
              <a:rPr kumimoji="0" lang="en-US" altLang="zh-CN" b="1" baseline="30000" dirty="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。</a:t>
            </a:r>
            <a:endParaRPr kumimoji="0" lang="en-US" altLang="zh-CN" b="1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ct val="50000"/>
              </a:spcBef>
              <a:defRPr/>
            </a:pPr>
            <a:r>
              <a:rPr kumimoji="0" lang="zh-CN" altLang="en-US" b="1" dirty="0">
                <a:solidFill>
                  <a:srgbClr val="FF0000"/>
                </a:solidFill>
                <a:latin typeface="+mn-ea"/>
                <a:ea typeface="+mn-ea"/>
              </a:rPr>
              <a:t>查表知该金属是由铁这种物质组成的。</a:t>
            </a:r>
            <a:endParaRPr kumimoji="0" lang="en-US" altLang="zh-CN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4669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97" grpId="0"/>
      <p:bldP spid="34900" grpId="0"/>
      <p:bldP spid="34903" grpId="0"/>
      <p:bldP spid="349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14313" y="1228725"/>
            <a:ext cx="8572500" cy="12001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　　自然界是由各种各样的物质组成的，不同物质有不同的特性，人们正是根据物质的这些特性来区分、鉴别不同的物质。</a:t>
            </a:r>
            <a:endParaRPr lang="zh-CN" altLang="en-US" b="1" dirty="0"/>
          </a:p>
        </p:txBody>
      </p:sp>
      <p:pic>
        <p:nvPicPr>
          <p:cNvPr id="45059" name="Picture 9" descr="复件 色拉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2676525"/>
            <a:ext cx="1554162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Text Box 10"/>
          <p:cNvSpPr txBox="1">
            <a:spLocks noChangeArrowheads="1"/>
          </p:cNvSpPr>
          <p:nvPr/>
        </p:nvSpPr>
        <p:spPr bwMode="auto">
          <a:xfrm>
            <a:off x="814388" y="58769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食用油</a:t>
            </a:r>
          </a:p>
        </p:txBody>
      </p:sp>
      <p:pic>
        <p:nvPicPr>
          <p:cNvPr id="45061" name="Picture 11" descr="海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8" y="3209925"/>
            <a:ext cx="275590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2" name="Text Box 12"/>
          <p:cNvSpPr txBox="1">
            <a:spLocks noChangeArrowheads="1"/>
          </p:cNvSpPr>
          <p:nvPr/>
        </p:nvSpPr>
        <p:spPr bwMode="auto">
          <a:xfrm>
            <a:off x="3862388" y="5876925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海水</a:t>
            </a:r>
          </a:p>
        </p:txBody>
      </p:sp>
      <p:pic>
        <p:nvPicPr>
          <p:cNvPr id="45063" name="Picture 15" descr="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588" y="3438525"/>
            <a:ext cx="202247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4" name="Text Box 16"/>
          <p:cNvSpPr txBox="1">
            <a:spLocks noChangeArrowheads="1"/>
          </p:cNvSpPr>
          <p:nvPr/>
        </p:nvSpPr>
        <p:spPr bwMode="auto">
          <a:xfrm>
            <a:off x="6834188" y="5876925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铜导线</a:t>
            </a:r>
          </a:p>
        </p:txBody>
      </p:sp>
    </p:spTree>
    <p:extLst>
      <p:ext uri="{BB962C8B-B14F-4D97-AF65-F5344CB8AC3E}">
        <p14:creationId xmlns:p14="http://schemas.microsoft.com/office/powerpoint/2010/main" val="92035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446882" y="1064418"/>
            <a:ext cx="7650162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/>
              <a:t>实验一：</a:t>
            </a:r>
            <a:r>
              <a:rPr lang="zh-CN" altLang="en-US" b="1" dirty="0">
                <a:latin typeface="宋体" pitchFamily="2" charset="-122"/>
              </a:rPr>
              <a:t>用天平测量具有相同体积的不同物质的质量。</a:t>
            </a:r>
            <a:r>
              <a:rPr lang="zh-CN" altLang="en-US" b="1" dirty="0"/>
              <a:t> </a:t>
            </a:r>
          </a:p>
        </p:txBody>
      </p:sp>
      <p:pic>
        <p:nvPicPr>
          <p:cNvPr id="46083" name="Picture 6" descr="x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8575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8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500438"/>
            <a:ext cx="121443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9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500438"/>
            <a:ext cx="10699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12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500438"/>
            <a:ext cx="10699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7" name="Text Box 13"/>
          <p:cNvSpPr txBox="1">
            <a:spLocks noChangeArrowheads="1"/>
          </p:cNvSpPr>
          <p:nvPr/>
        </p:nvSpPr>
        <p:spPr bwMode="auto">
          <a:xfrm>
            <a:off x="785813" y="5072063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托盘天平</a:t>
            </a:r>
          </a:p>
        </p:txBody>
      </p:sp>
      <p:sp>
        <p:nvSpPr>
          <p:cNvPr id="46088" name="Text Box 14"/>
          <p:cNvSpPr txBox="1">
            <a:spLocks noChangeArrowheads="1"/>
          </p:cNvSpPr>
          <p:nvPr/>
        </p:nvSpPr>
        <p:spPr bwMode="auto">
          <a:xfrm>
            <a:off x="4643438" y="5072063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体积相同的铜块、铁块、铝块</a:t>
            </a:r>
          </a:p>
        </p:txBody>
      </p:sp>
      <p:pic>
        <p:nvPicPr>
          <p:cNvPr id="46089" name="Picture 15" descr="6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3500438"/>
            <a:ext cx="914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Text Box 16"/>
          <p:cNvSpPr txBox="1">
            <a:spLocks noChangeArrowheads="1"/>
          </p:cNvSpPr>
          <p:nvPr/>
        </p:nvSpPr>
        <p:spPr bwMode="auto">
          <a:xfrm>
            <a:off x="3357563" y="507206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砝码</a:t>
            </a:r>
          </a:p>
        </p:txBody>
      </p:sp>
      <p:sp>
        <p:nvSpPr>
          <p:cNvPr id="46091" name="Text Box 17"/>
          <p:cNvSpPr txBox="1">
            <a:spLocks noChangeArrowheads="1"/>
          </p:cNvSpPr>
          <p:nvPr/>
        </p:nvSpPr>
        <p:spPr bwMode="auto">
          <a:xfrm>
            <a:off x="500063" y="2071688"/>
            <a:ext cx="91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器材</a:t>
            </a:r>
          </a:p>
        </p:txBody>
      </p:sp>
    </p:spTree>
    <p:extLst>
      <p:ext uri="{BB962C8B-B14F-4D97-AF65-F5344CB8AC3E}">
        <p14:creationId xmlns:p14="http://schemas.microsoft.com/office/powerpoint/2010/main" val="47672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/>
              <a:t>将实验数据填入下表中</a:t>
            </a:r>
          </a:p>
        </p:txBody>
      </p:sp>
      <p:graphicFrame>
        <p:nvGraphicFramePr>
          <p:cNvPr id="7271" name="Group 103"/>
          <p:cNvGraphicFramePr>
            <a:graphicFrameLocks noGrp="1"/>
          </p:cNvGraphicFramePr>
          <p:nvPr/>
        </p:nvGraphicFramePr>
        <p:xfrm>
          <a:off x="179388" y="2349500"/>
          <a:ext cx="8736012" cy="2641600"/>
        </p:xfrm>
        <a:graphic>
          <a:graphicData uri="http://schemas.openxmlformats.org/drawingml/2006/table">
            <a:tbl>
              <a:tblPr/>
              <a:tblGrid>
                <a:gridCol w="1023937"/>
                <a:gridCol w="1793875"/>
                <a:gridCol w="2228850"/>
                <a:gridCol w="368935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质量（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g）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体积（   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质量/体积 （    ）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铁块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铜块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铝块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7" name="Rectangle 92"/>
          <p:cNvSpPr>
            <a:spLocks noChangeArrowheads="1"/>
          </p:cNvSpPr>
          <p:nvPr/>
        </p:nvSpPr>
        <p:spPr bwMode="auto">
          <a:xfrm>
            <a:off x="4433888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aphicFrame>
        <p:nvGraphicFramePr>
          <p:cNvPr id="1026" name="Object 91"/>
          <p:cNvGraphicFramePr>
            <a:graphicFrameLocks noChangeAspect="1"/>
          </p:cNvGraphicFramePr>
          <p:nvPr/>
        </p:nvGraphicFramePr>
        <p:xfrm>
          <a:off x="4000500" y="2428875"/>
          <a:ext cx="5334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r:id="rId3" imgW="279279" imgH="203112" progId="Equation.3">
                  <p:embed/>
                </p:oleObj>
              </mc:Choice>
              <mc:Fallback>
                <p:oleObj r:id="rId3" imgW="27927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2428875"/>
                        <a:ext cx="533400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8" name="Rectangle 95"/>
          <p:cNvSpPr>
            <a:spLocks noChangeArrowheads="1"/>
          </p:cNvSpPr>
          <p:nvPr/>
        </p:nvSpPr>
        <p:spPr bwMode="auto">
          <a:xfrm>
            <a:off x="4376738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aphicFrame>
        <p:nvGraphicFramePr>
          <p:cNvPr id="1027" name="Object 94"/>
          <p:cNvGraphicFramePr>
            <a:graphicFrameLocks noChangeAspect="1"/>
          </p:cNvGraphicFramePr>
          <p:nvPr/>
        </p:nvGraphicFramePr>
        <p:xfrm>
          <a:off x="7072313" y="2357438"/>
          <a:ext cx="804862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r:id="rId5" imgW="393529" imgH="228501" progId="Equation.3">
                  <p:embed/>
                </p:oleObj>
              </mc:Choice>
              <mc:Fallback>
                <p:oleObj r:id="rId5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13" y="2357438"/>
                        <a:ext cx="804862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5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71625" y="3286125"/>
            <a:ext cx="4500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latin typeface="宋体" pitchFamily="2" charset="-122"/>
              </a:rPr>
              <a:t>相同体积的不同物质质量不同 。</a:t>
            </a:r>
          </a:p>
        </p:txBody>
      </p:sp>
      <p:pic>
        <p:nvPicPr>
          <p:cNvPr id="47107" name="Picture 9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000125"/>
            <a:ext cx="199707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11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/>
          <p:cNvSpPr txBox="1">
            <a:spLocks noChangeArrowheads="1"/>
          </p:cNvSpPr>
          <p:nvPr/>
        </p:nvSpPr>
        <p:spPr bwMode="auto">
          <a:xfrm>
            <a:off x="381000" y="1143000"/>
            <a:ext cx="6279232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实验二：测量不同体积的相同物质的质量。</a:t>
            </a:r>
            <a:r>
              <a:rPr lang="zh-CN" altLang="en-US" b="1" dirty="0"/>
              <a:t> </a:t>
            </a:r>
          </a:p>
        </p:txBody>
      </p:sp>
      <p:sp>
        <p:nvSpPr>
          <p:cNvPr id="48131" name="Text Box 5"/>
          <p:cNvSpPr txBox="1">
            <a:spLocks noChangeArrowheads="1"/>
          </p:cNvSpPr>
          <p:nvPr/>
        </p:nvSpPr>
        <p:spPr bwMode="auto">
          <a:xfrm>
            <a:off x="428625" y="2000250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器材</a:t>
            </a:r>
          </a:p>
        </p:txBody>
      </p:sp>
      <p:pic>
        <p:nvPicPr>
          <p:cNvPr id="48132" name="Picture 6" descr="x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8575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785813" y="5072063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托盘天平</a:t>
            </a:r>
          </a:p>
        </p:txBody>
      </p:sp>
      <p:pic>
        <p:nvPicPr>
          <p:cNvPr id="48134" name="Picture 8" descr="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571875"/>
            <a:ext cx="914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5" name="Text Box 9"/>
          <p:cNvSpPr txBox="1">
            <a:spLocks noChangeArrowheads="1"/>
          </p:cNvSpPr>
          <p:nvPr/>
        </p:nvSpPr>
        <p:spPr bwMode="auto">
          <a:xfrm>
            <a:off x="3214688" y="5043488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砝码</a:t>
            </a:r>
          </a:p>
        </p:txBody>
      </p:sp>
      <p:sp>
        <p:nvSpPr>
          <p:cNvPr id="48136" name="Text Box 13"/>
          <p:cNvSpPr txBox="1">
            <a:spLocks noChangeArrowheads="1"/>
          </p:cNvSpPr>
          <p:nvPr/>
        </p:nvSpPr>
        <p:spPr bwMode="auto">
          <a:xfrm>
            <a:off x="5286375" y="5000625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不同体积的相同物质</a:t>
            </a:r>
          </a:p>
        </p:txBody>
      </p:sp>
      <p:pic>
        <p:nvPicPr>
          <p:cNvPr id="48137" name="Picture 14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3857625"/>
            <a:ext cx="91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8" name="Picture 15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2857500"/>
            <a:ext cx="914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9" name="Picture 16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2000250"/>
            <a:ext cx="914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08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/>
              <a:t>将实验数据填入下表中</a:t>
            </a:r>
          </a:p>
        </p:txBody>
      </p:sp>
      <p:graphicFrame>
        <p:nvGraphicFramePr>
          <p:cNvPr id="11299" name="Group 35"/>
          <p:cNvGraphicFramePr>
            <a:graphicFrameLocks noGrp="1"/>
          </p:cNvGraphicFramePr>
          <p:nvPr/>
        </p:nvGraphicFramePr>
        <p:xfrm>
          <a:off x="214313" y="2286000"/>
          <a:ext cx="8610600" cy="2628900"/>
        </p:xfrm>
        <a:graphic>
          <a:graphicData uri="http://schemas.openxmlformats.org/drawingml/2006/table">
            <a:tbl>
              <a:tblPr/>
              <a:tblGrid>
                <a:gridCol w="1098550"/>
                <a:gridCol w="1797050"/>
                <a:gridCol w="2152650"/>
                <a:gridCol w="356235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质量（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g）</a:t>
                      </a: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体积（   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质量/体积 （    ）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铁块1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铁块2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铁块3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" name="Object 33"/>
          <p:cNvGraphicFramePr>
            <a:graphicFrameLocks noChangeAspect="1"/>
          </p:cNvGraphicFramePr>
          <p:nvPr/>
        </p:nvGraphicFramePr>
        <p:xfrm>
          <a:off x="4110038" y="2286000"/>
          <a:ext cx="5334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r:id="rId3" imgW="279279" imgH="203112" progId="Equation.3">
                  <p:embed/>
                </p:oleObj>
              </mc:Choice>
              <mc:Fallback>
                <p:oleObj r:id="rId3" imgW="27927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0038" y="2286000"/>
                        <a:ext cx="533400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7124700" y="2286000"/>
          <a:ext cx="80486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r:id="rId5" imgW="393529" imgH="228501" progId="Equation.3">
                  <p:embed/>
                </p:oleObj>
              </mc:Choice>
              <mc:Fallback>
                <p:oleObj r:id="rId5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700" y="2286000"/>
                        <a:ext cx="804863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161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28625" y="3071813"/>
            <a:ext cx="8410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　　同种物质，不同体积质量不同。即：不同的物质，单位体积的质量是不同的。相同物质，单位体积的质量是相同的。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latin typeface="宋体" pitchFamily="2" charset="-122"/>
              </a:rPr>
              <a:t> </a:t>
            </a:r>
          </a:p>
        </p:txBody>
      </p:sp>
      <p:pic>
        <p:nvPicPr>
          <p:cNvPr id="49155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214438"/>
            <a:ext cx="1928812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23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1092</Words>
  <Application>Microsoft Office PowerPoint</Application>
  <PresentationFormat>全屏显示(4:3)</PresentationFormat>
  <Paragraphs>133</Paragraphs>
  <Slides>20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Office 主题</vt:lpstr>
      <vt:lpstr>Microsoft 公式 3.0</vt:lpstr>
      <vt:lpstr>公式</vt:lpstr>
      <vt:lpstr>Flash Movie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9</cp:revision>
  <dcterms:created xsi:type="dcterms:W3CDTF">2020-04-20T03:18:26Z</dcterms:created>
  <dcterms:modified xsi:type="dcterms:W3CDTF">2020-04-21T23:30:22Z</dcterms:modified>
</cp:coreProperties>
</file>