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A3C2EB-DCB2-44AA-A78B-84568CD4A1BA}" type="datetimeFigureOut">
              <a:rPr lang="zh-CN" altLang="en-US" smtClean="0"/>
              <a:t>2020/4/22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854F3-7A12-47BF-BD24-447020140D15}" type="slidenum">
              <a:rPr lang="zh-CN" altLang="en-US" smtClean="0"/>
              <a:t>‹#›</a:t>
            </a:fld>
            <a:endParaRPr lang="zh-CN" altLang="en-US"/>
          </a:p>
        </p:txBody>
      </p:sp>
    </p:spTree>
    <p:extLst>
      <p:ext uri="{BB962C8B-B14F-4D97-AF65-F5344CB8AC3E}">
        <p14:creationId xmlns:p14="http://schemas.microsoft.com/office/powerpoint/2010/main" val="2893319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632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fld id="{79AD3171-5804-4C5F-9D8B-29B2F547D77A}" type="slidenum">
              <a:rPr lang="zh-CN" altLang="en-US" smtClean="0"/>
              <a:pPr eaLnBrk="1" hangingPunct="1"/>
              <a:t>12</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9605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28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1">
                <a:tint val="66000"/>
                <a:satMod val="160000"/>
              </a:schemeClr>
            </a:gs>
            <a:gs pos="39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wjw.cn/showpic/showpic.asp?purl=/Old/image/Club/Product/93179.JPG&amp;pname=&#38081;&#38025;"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矩形 5121"/>
          <p:cNvSpPr>
            <a:spLocks noChangeArrowheads="1"/>
          </p:cNvSpPr>
          <p:nvPr/>
        </p:nvSpPr>
        <p:spPr bwMode="auto">
          <a:xfrm>
            <a:off x="1619250" y="1993107"/>
            <a:ext cx="59055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buFont typeface="Arial" charset="0"/>
              <a:buNone/>
            </a:pPr>
            <a:r>
              <a:rPr lang="zh-CN" altLang="en-US" sz="6000" b="1" dirty="0">
                <a:solidFill>
                  <a:schemeClr val="tx2"/>
                </a:solidFill>
                <a:ea typeface="华文行楷" pitchFamily="2" charset="-122"/>
              </a:rPr>
              <a:t>教学课件</a:t>
            </a:r>
          </a:p>
        </p:txBody>
      </p:sp>
      <p:sp>
        <p:nvSpPr>
          <p:cNvPr id="34819" name="文本框 5122"/>
          <p:cNvSpPr txBox="1">
            <a:spLocks noChangeArrowheads="1"/>
          </p:cNvSpPr>
          <p:nvPr/>
        </p:nvSpPr>
        <p:spPr bwMode="auto">
          <a:xfrm>
            <a:off x="685800" y="2420888"/>
            <a:ext cx="7989888"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Arial" charset="0"/>
              <a:buNone/>
            </a:pPr>
            <a:endParaRPr lang="en-US" altLang="zh-CN" sz="6000" dirty="0">
              <a:solidFill>
                <a:srgbClr val="FFFFFF"/>
              </a:solidFill>
              <a:latin typeface="华文新魏" pitchFamily="2" charset="-122"/>
              <a:ea typeface="华文新魏" pitchFamily="2" charset="-122"/>
            </a:endParaRPr>
          </a:p>
          <a:p>
            <a:pPr algn="ctr" eaLnBrk="1" hangingPunct="1"/>
            <a:r>
              <a:rPr lang="zh-CN" altLang="en-US" sz="4000" b="1" dirty="0">
                <a:solidFill>
                  <a:srgbClr val="0070C0"/>
                </a:solidFill>
                <a:latin typeface="华文楷体" pitchFamily="2" charset="-122"/>
                <a:ea typeface="华文楷体" pitchFamily="2" charset="-122"/>
              </a:rPr>
              <a:t>  物理  八年级下册  江苏科技版</a:t>
            </a:r>
            <a:endParaRPr lang="zh-CN" altLang="zh-CN" sz="4000" b="1" dirty="0">
              <a:solidFill>
                <a:srgbClr val="0070C0"/>
              </a:solidFill>
              <a:latin typeface="华文楷体" pitchFamily="2" charset="-122"/>
              <a:ea typeface="华文楷体" pitchFamily="2" charset="-122"/>
            </a:endParaRPr>
          </a:p>
          <a:p>
            <a:pPr algn="ctr" eaLnBrk="1" hangingPunct="1">
              <a:buFont typeface="Arial" charset="0"/>
              <a:buNone/>
            </a:pPr>
            <a:endParaRPr lang="en-US" altLang="zh-CN" sz="4000" b="1" dirty="0">
              <a:solidFill>
                <a:srgbClr val="FFFFFF"/>
              </a:solidFill>
              <a:latin typeface="华文楷体" pitchFamily="2" charset="-122"/>
              <a:ea typeface="华文楷体" pitchFamily="2" charset="-122"/>
            </a:endParaRPr>
          </a:p>
        </p:txBody>
      </p:sp>
    </p:spTree>
    <p:extLst>
      <p:ext uri="{BB962C8B-B14F-4D97-AF65-F5344CB8AC3E}">
        <p14:creationId xmlns:p14="http://schemas.microsoft.com/office/powerpoint/2010/main" val="258862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209800"/>
            <a:ext cx="36718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3" name="Text Box 7"/>
          <p:cNvSpPr txBox="1">
            <a:spLocks noChangeArrowheads="1"/>
          </p:cNvSpPr>
          <p:nvPr/>
        </p:nvSpPr>
        <p:spPr bwMode="auto">
          <a:xfrm>
            <a:off x="152400" y="1066800"/>
            <a:ext cx="7772400" cy="708025"/>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4000" b="1" dirty="0"/>
              <a:t>三、实验室常用的测质量的工具</a:t>
            </a:r>
          </a:p>
        </p:txBody>
      </p:sp>
      <p:sp>
        <p:nvSpPr>
          <p:cNvPr id="34824" name="Text Box 8"/>
          <p:cNvSpPr txBox="1">
            <a:spLocks noChangeArrowheads="1"/>
          </p:cNvSpPr>
          <p:nvPr/>
        </p:nvSpPr>
        <p:spPr bwMode="auto">
          <a:xfrm>
            <a:off x="1828800" y="5181600"/>
            <a:ext cx="160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t>托盘天平</a:t>
            </a:r>
          </a:p>
        </p:txBody>
      </p:sp>
      <p:sp>
        <p:nvSpPr>
          <p:cNvPr id="34825" name="Text Box 9"/>
          <p:cNvSpPr txBox="1">
            <a:spLocks noChangeArrowheads="1"/>
          </p:cNvSpPr>
          <p:nvPr/>
        </p:nvSpPr>
        <p:spPr bwMode="auto">
          <a:xfrm>
            <a:off x="5867400" y="51816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t>物理天平</a:t>
            </a:r>
          </a:p>
        </p:txBody>
      </p:sp>
      <p:pic>
        <p:nvPicPr>
          <p:cNvPr id="44038" name="Picture 10"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09800"/>
            <a:ext cx="41163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1028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box(in)">
                                      <p:cBhvr>
                                        <p:cTn id="7" dur="500"/>
                                        <p:tgtEl>
                                          <p:spTgt spid="348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4824">
                                            <p:txEl>
                                              <p:pRg st="0" end="0"/>
                                            </p:txEl>
                                          </p:spTgt>
                                        </p:tgtEl>
                                        <p:attrNameLst>
                                          <p:attrName>style.visibility</p:attrName>
                                        </p:attrNameLst>
                                      </p:cBhvr>
                                      <p:to>
                                        <p:strVal val="visible"/>
                                      </p:to>
                                    </p:set>
                                    <p:animEffect transition="in" filter="blinds(horizontal)">
                                      <p:cBhvr>
                                        <p:cTn id="12" dur="500"/>
                                        <p:tgtEl>
                                          <p:spTgt spid="3482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4825">
                                            <p:txEl>
                                              <p:pRg st="0" end="0"/>
                                            </p:txEl>
                                          </p:spTgt>
                                        </p:tgtEl>
                                        <p:attrNameLst>
                                          <p:attrName>style.visibility</p:attrName>
                                        </p:attrNameLst>
                                      </p:cBhvr>
                                      <p:to>
                                        <p:strVal val="visible"/>
                                      </p:to>
                                    </p:set>
                                    <p:animEffect transition="in" filter="blinds(horizontal)">
                                      <p:cBhvr>
                                        <p:cTn id="17" dur="500"/>
                                        <p:tgtEl>
                                          <p:spTgt spid="348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1000" y="1066800"/>
            <a:ext cx="5029200" cy="584200"/>
          </a:xfrm>
          <a:prstGeom prst="rect">
            <a:avLst/>
          </a:prstGeom>
          <a:noFill/>
          <a:ln w="9525">
            <a:noFill/>
            <a:miter lim="800000"/>
            <a:headEnd/>
            <a:tailEnd/>
          </a:ln>
        </p:spPr>
        <p:txBody>
          <a:bodyPr>
            <a:spAutoFit/>
          </a:bodyPr>
          <a:lstStyle/>
          <a:p>
            <a:pPr>
              <a:defRPr/>
            </a:pPr>
            <a:r>
              <a:rPr kumimoji="1" lang="en-US" altLang="zh-CN" sz="3200" b="1" dirty="0">
                <a:latin typeface="+mn-ea"/>
                <a:ea typeface="+mn-ea"/>
              </a:rPr>
              <a:t>1.</a:t>
            </a:r>
            <a:r>
              <a:rPr kumimoji="1" lang="zh-CN" altLang="en-US" sz="3200" b="1" dirty="0">
                <a:latin typeface="+mn-ea"/>
                <a:ea typeface="+mn-ea"/>
              </a:rPr>
              <a:t>托盘天平的构造</a:t>
            </a:r>
          </a:p>
        </p:txBody>
      </p:sp>
      <p:pic>
        <p:nvPicPr>
          <p:cNvPr id="45059" name="Picture 3" descr="托盘天平及砝码"/>
          <p:cNvPicPr>
            <a:picLocks noChangeAspect="1" noChangeArrowheads="1"/>
          </p:cNvPicPr>
          <p:nvPr/>
        </p:nvPicPr>
        <p:blipFill>
          <a:blip r:embed="rId2">
            <a:extLst>
              <a:ext uri="{28A0092B-C50C-407E-A947-70E740481C1C}">
                <a14:useLocalDpi xmlns:a14="http://schemas.microsoft.com/office/drawing/2010/main" val="0"/>
              </a:ext>
            </a:extLst>
          </a:blip>
          <a:srcRect b="9846"/>
          <a:stretch>
            <a:fillRect/>
          </a:stretch>
        </p:blipFill>
        <p:spPr bwMode="auto">
          <a:xfrm>
            <a:off x="457200" y="19812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7" name="Rectangle 17"/>
          <p:cNvSpPr>
            <a:spLocks noChangeArrowheads="1"/>
          </p:cNvSpPr>
          <p:nvPr/>
        </p:nvSpPr>
        <p:spPr bwMode="auto">
          <a:xfrm>
            <a:off x="7467600" y="3652838"/>
            <a:ext cx="914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zh-CN" altLang="en-US" sz="2400" b="1">
                <a:solidFill>
                  <a:srgbClr val="FF0000"/>
                </a:solidFill>
              </a:rPr>
              <a:t>砝码</a:t>
            </a:r>
          </a:p>
        </p:txBody>
      </p:sp>
      <p:sp>
        <p:nvSpPr>
          <p:cNvPr id="51218" name="Text Box 18"/>
          <p:cNvSpPr txBox="1">
            <a:spLocks noChangeArrowheads="1"/>
          </p:cNvSpPr>
          <p:nvPr/>
        </p:nvSpPr>
        <p:spPr bwMode="auto">
          <a:xfrm>
            <a:off x="561975" y="1752600"/>
            <a:ext cx="1647825" cy="457200"/>
          </a:xfrm>
          <a:prstGeom prst="rect">
            <a:avLst/>
          </a:prstGeom>
          <a:noFill/>
          <a:ln w="9525" algn="ctr">
            <a:noFill/>
            <a:miter lim="800000"/>
            <a:headEnd/>
            <a:tailEnd/>
          </a:ln>
        </p:spPr>
        <p:txBody>
          <a:bodyPr/>
          <a:lstStyle/>
          <a:p>
            <a:pPr>
              <a:spcBef>
                <a:spcPct val="50000"/>
              </a:spcBef>
              <a:defRPr/>
            </a:pPr>
            <a:r>
              <a:rPr kumimoji="1" lang="en-US" altLang="zh-CN" sz="2400" dirty="0">
                <a:solidFill>
                  <a:srgbClr val="FFFF00"/>
                </a:solidFill>
                <a:latin typeface="+mn-ea"/>
                <a:ea typeface="+mn-ea"/>
              </a:rPr>
              <a:t>  </a:t>
            </a:r>
            <a:r>
              <a:rPr kumimoji="1" lang="zh-CN" altLang="en-US" sz="2400" b="1" dirty="0">
                <a:solidFill>
                  <a:srgbClr val="FF0000"/>
                </a:solidFill>
                <a:latin typeface="+mn-ea"/>
                <a:ea typeface="+mn-ea"/>
              </a:rPr>
              <a:t>分度盘</a:t>
            </a:r>
          </a:p>
        </p:txBody>
      </p:sp>
      <p:sp>
        <p:nvSpPr>
          <p:cNvPr id="51219" name="Line 19"/>
          <p:cNvSpPr>
            <a:spLocks noChangeShapeType="1"/>
          </p:cNvSpPr>
          <p:nvPr/>
        </p:nvSpPr>
        <p:spPr bwMode="auto">
          <a:xfrm flipH="1" flipV="1">
            <a:off x="1981200" y="2057400"/>
            <a:ext cx="838200" cy="3048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0" name="Text Box 20"/>
          <p:cNvSpPr txBox="1">
            <a:spLocks noChangeArrowheads="1"/>
          </p:cNvSpPr>
          <p:nvPr/>
        </p:nvSpPr>
        <p:spPr bwMode="auto">
          <a:xfrm>
            <a:off x="5715000" y="18288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托盘</a:t>
            </a:r>
          </a:p>
        </p:txBody>
      </p:sp>
      <p:sp>
        <p:nvSpPr>
          <p:cNvPr id="51221" name="Line 21"/>
          <p:cNvSpPr>
            <a:spLocks noChangeShapeType="1"/>
          </p:cNvSpPr>
          <p:nvPr/>
        </p:nvSpPr>
        <p:spPr bwMode="auto">
          <a:xfrm flipV="1">
            <a:off x="4800600" y="2133600"/>
            <a:ext cx="990600" cy="8382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2" name="Text Box 22"/>
          <p:cNvSpPr txBox="1">
            <a:spLocks noChangeArrowheads="1"/>
          </p:cNvSpPr>
          <p:nvPr/>
        </p:nvSpPr>
        <p:spPr bwMode="auto">
          <a:xfrm>
            <a:off x="2057400" y="25908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横梁</a:t>
            </a:r>
          </a:p>
        </p:txBody>
      </p:sp>
      <p:sp>
        <p:nvSpPr>
          <p:cNvPr id="51223" name="Line 23"/>
          <p:cNvSpPr>
            <a:spLocks noChangeShapeType="1"/>
          </p:cNvSpPr>
          <p:nvPr/>
        </p:nvSpPr>
        <p:spPr bwMode="auto">
          <a:xfrm flipH="1" flipV="1">
            <a:off x="2590800" y="3048000"/>
            <a:ext cx="990600" cy="6858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4" name="Text Box 24"/>
          <p:cNvSpPr txBox="1">
            <a:spLocks noChangeArrowheads="1"/>
          </p:cNvSpPr>
          <p:nvPr/>
        </p:nvSpPr>
        <p:spPr bwMode="auto">
          <a:xfrm>
            <a:off x="457200" y="43434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游码</a:t>
            </a:r>
          </a:p>
        </p:txBody>
      </p:sp>
      <p:sp>
        <p:nvSpPr>
          <p:cNvPr id="51225" name="Line 25"/>
          <p:cNvSpPr>
            <a:spLocks noChangeShapeType="1"/>
          </p:cNvSpPr>
          <p:nvPr/>
        </p:nvSpPr>
        <p:spPr bwMode="auto">
          <a:xfrm flipH="1">
            <a:off x="1295400" y="4114800"/>
            <a:ext cx="762000" cy="3810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6" name="Text Box 26"/>
          <p:cNvSpPr txBox="1">
            <a:spLocks noChangeArrowheads="1"/>
          </p:cNvSpPr>
          <p:nvPr/>
        </p:nvSpPr>
        <p:spPr bwMode="auto">
          <a:xfrm>
            <a:off x="3505200" y="4872038"/>
            <a:ext cx="83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标尺</a:t>
            </a:r>
          </a:p>
        </p:txBody>
      </p:sp>
      <p:sp>
        <p:nvSpPr>
          <p:cNvPr id="51227" name="Line 27"/>
          <p:cNvSpPr>
            <a:spLocks noChangeShapeType="1"/>
          </p:cNvSpPr>
          <p:nvPr/>
        </p:nvSpPr>
        <p:spPr bwMode="auto">
          <a:xfrm>
            <a:off x="3200400" y="3962400"/>
            <a:ext cx="609600" cy="9144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8" name="Line 28"/>
          <p:cNvSpPr>
            <a:spLocks noChangeShapeType="1"/>
          </p:cNvSpPr>
          <p:nvPr/>
        </p:nvSpPr>
        <p:spPr bwMode="auto">
          <a:xfrm flipH="1">
            <a:off x="1524000" y="5029200"/>
            <a:ext cx="685800" cy="11430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29" name="Text Box 29"/>
          <p:cNvSpPr txBox="1">
            <a:spLocks noChangeArrowheads="1"/>
          </p:cNvSpPr>
          <p:nvPr/>
        </p:nvSpPr>
        <p:spPr bwMode="auto">
          <a:xfrm>
            <a:off x="1066800" y="61722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底座</a:t>
            </a:r>
          </a:p>
        </p:txBody>
      </p:sp>
      <p:sp>
        <p:nvSpPr>
          <p:cNvPr id="51230" name="Text Box 30"/>
          <p:cNvSpPr txBox="1">
            <a:spLocks noChangeArrowheads="1"/>
          </p:cNvSpPr>
          <p:nvPr/>
        </p:nvSpPr>
        <p:spPr bwMode="auto">
          <a:xfrm>
            <a:off x="4800600" y="4033838"/>
            <a:ext cx="1447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平衡螺母</a:t>
            </a:r>
          </a:p>
        </p:txBody>
      </p:sp>
      <p:sp>
        <p:nvSpPr>
          <p:cNvPr id="51231" name="Line 31"/>
          <p:cNvSpPr>
            <a:spLocks noChangeShapeType="1"/>
          </p:cNvSpPr>
          <p:nvPr/>
        </p:nvSpPr>
        <p:spPr bwMode="auto">
          <a:xfrm>
            <a:off x="4800600" y="3810000"/>
            <a:ext cx="685800" cy="2286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32" name="Text Box 32"/>
          <p:cNvSpPr txBox="1">
            <a:spLocks noChangeArrowheads="1"/>
          </p:cNvSpPr>
          <p:nvPr/>
        </p:nvSpPr>
        <p:spPr bwMode="auto">
          <a:xfrm>
            <a:off x="3886200" y="1976438"/>
            <a:ext cx="914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zh-CN" altLang="en-US" sz="2400" b="1">
                <a:solidFill>
                  <a:srgbClr val="FF0000"/>
                </a:solidFill>
              </a:rPr>
              <a:t>指针</a:t>
            </a:r>
          </a:p>
        </p:txBody>
      </p:sp>
      <p:sp>
        <p:nvSpPr>
          <p:cNvPr id="51233" name="Line 33"/>
          <p:cNvSpPr>
            <a:spLocks noChangeShapeType="1"/>
          </p:cNvSpPr>
          <p:nvPr/>
        </p:nvSpPr>
        <p:spPr bwMode="auto">
          <a:xfrm flipV="1">
            <a:off x="3048000" y="2209800"/>
            <a:ext cx="914400" cy="3048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
        <p:nvSpPr>
          <p:cNvPr id="51234" name="Line 34"/>
          <p:cNvSpPr>
            <a:spLocks noChangeShapeType="1"/>
          </p:cNvSpPr>
          <p:nvPr/>
        </p:nvSpPr>
        <p:spPr bwMode="auto">
          <a:xfrm flipV="1">
            <a:off x="7543800" y="4114800"/>
            <a:ext cx="304800" cy="1143000"/>
          </a:xfrm>
          <a:prstGeom prst="line">
            <a:avLst/>
          </a:prstGeom>
          <a:noFill/>
          <a:ln w="25400">
            <a:solidFill>
              <a:srgbClr val="FF0000"/>
            </a:solidFill>
            <a:round/>
            <a:headEnd/>
            <a:tailEnd type="arrow" w="lg" len="lg"/>
          </a:ln>
          <a:extLst>
            <a:ext uri="{909E8E84-426E-40DD-AFC4-6F175D3DCCD1}">
              <a14:hiddenFill xmlns:a14="http://schemas.microsoft.com/office/drawing/2010/main">
                <a:noFill/>
              </a14:hiddenFill>
            </a:ext>
          </a:extLst>
        </p:spPr>
        <p:txBody>
          <a:bodyPr/>
          <a:lstStyle/>
          <a:p>
            <a:endParaRPr lang="zh-CN" altLang="en-US"/>
          </a:p>
        </p:txBody>
      </p:sp>
    </p:spTree>
    <p:extLst>
      <p:ext uri="{BB962C8B-B14F-4D97-AF65-F5344CB8AC3E}">
        <p14:creationId xmlns:p14="http://schemas.microsoft.com/office/powerpoint/2010/main" val="23258511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1219"/>
                                        </p:tgtEl>
                                        <p:attrNameLst>
                                          <p:attrName>style.visibility</p:attrName>
                                        </p:attrNameLst>
                                      </p:cBhvr>
                                      <p:to>
                                        <p:strVal val="visible"/>
                                      </p:to>
                                    </p:set>
                                    <p:animEffect transition="in" filter="wipe(right)">
                                      <p:cBhvr>
                                        <p:cTn id="7" dur="1000"/>
                                        <p:tgtEl>
                                          <p:spTgt spid="51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18"/>
                                        </p:tgtEl>
                                        <p:attrNameLst>
                                          <p:attrName>style.visibility</p:attrName>
                                        </p:attrNameLst>
                                      </p:cBhvr>
                                      <p:to>
                                        <p:strVal val="visible"/>
                                      </p:to>
                                    </p:set>
                                    <p:animEffect transition="in" filter="blinds(horizontal)">
                                      <p:cBhvr>
                                        <p:cTn id="12" dur="500"/>
                                        <p:tgtEl>
                                          <p:spTgt spid="51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1233"/>
                                        </p:tgtEl>
                                        <p:attrNameLst>
                                          <p:attrName>style.visibility</p:attrName>
                                        </p:attrNameLst>
                                      </p:cBhvr>
                                      <p:to>
                                        <p:strVal val="visible"/>
                                      </p:to>
                                    </p:set>
                                    <p:animEffect transition="in" filter="wipe(down)">
                                      <p:cBhvr>
                                        <p:cTn id="17" dur="1000"/>
                                        <p:tgtEl>
                                          <p:spTgt spid="512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32"/>
                                        </p:tgtEl>
                                        <p:attrNameLst>
                                          <p:attrName>style.visibility</p:attrName>
                                        </p:attrNameLst>
                                      </p:cBhvr>
                                      <p:to>
                                        <p:strVal val="visible"/>
                                      </p:to>
                                    </p:set>
                                    <p:animEffect transition="in" filter="blinds(horizontal)">
                                      <p:cBhvr>
                                        <p:cTn id="22" dur="500"/>
                                        <p:tgtEl>
                                          <p:spTgt spid="512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1223"/>
                                        </p:tgtEl>
                                        <p:attrNameLst>
                                          <p:attrName>style.visibility</p:attrName>
                                        </p:attrNameLst>
                                      </p:cBhvr>
                                      <p:to>
                                        <p:strVal val="visible"/>
                                      </p:to>
                                    </p:set>
                                    <p:animEffect transition="in" filter="wipe(down)">
                                      <p:cBhvr>
                                        <p:cTn id="27" dur="500"/>
                                        <p:tgtEl>
                                          <p:spTgt spid="512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222"/>
                                        </p:tgtEl>
                                        <p:attrNameLst>
                                          <p:attrName>style.visibility</p:attrName>
                                        </p:attrNameLst>
                                      </p:cBhvr>
                                      <p:to>
                                        <p:strVal val="visible"/>
                                      </p:to>
                                    </p:set>
                                    <p:animEffect transition="in" filter="blinds(horizontal)">
                                      <p:cBhvr>
                                        <p:cTn id="32" dur="500"/>
                                        <p:tgtEl>
                                          <p:spTgt spid="5122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1227"/>
                                        </p:tgtEl>
                                        <p:attrNameLst>
                                          <p:attrName>style.visibility</p:attrName>
                                        </p:attrNameLst>
                                      </p:cBhvr>
                                      <p:to>
                                        <p:strVal val="visible"/>
                                      </p:to>
                                    </p:set>
                                    <p:animEffect transition="in" filter="wipe(up)">
                                      <p:cBhvr>
                                        <p:cTn id="37" dur="500"/>
                                        <p:tgtEl>
                                          <p:spTgt spid="512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1226"/>
                                        </p:tgtEl>
                                        <p:attrNameLst>
                                          <p:attrName>style.visibility</p:attrName>
                                        </p:attrNameLst>
                                      </p:cBhvr>
                                      <p:to>
                                        <p:strVal val="visible"/>
                                      </p:to>
                                    </p:set>
                                    <p:animEffect transition="in" filter="blinds(horizontal)">
                                      <p:cBhvr>
                                        <p:cTn id="42" dur="500"/>
                                        <p:tgtEl>
                                          <p:spTgt spid="5122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51225"/>
                                        </p:tgtEl>
                                        <p:attrNameLst>
                                          <p:attrName>style.visibility</p:attrName>
                                        </p:attrNameLst>
                                      </p:cBhvr>
                                      <p:to>
                                        <p:strVal val="visible"/>
                                      </p:to>
                                    </p:set>
                                    <p:animEffect transition="in" filter="wipe(right)">
                                      <p:cBhvr>
                                        <p:cTn id="47" dur="500"/>
                                        <p:tgtEl>
                                          <p:spTgt spid="5122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51224"/>
                                        </p:tgtEl>
                                        <p:attrNameLst>
                                          <p:attrName>style.visibility</p:attrName>
                                        </p:attrNameLst>
                                      </p:cBhvr>
                                      <p:to>
                                        <p:strVal val="visible"/>
                                      </p:to>
                                    </p:set>
                                    <p:anim calcmode="lin" valueType="num">
                                      <p:cBhvr additive="base">
                                        <p:cTn id="52" dur="1000" fill="hold"/>
                                        <p:tgtEl>
                                          <p:spTgt spid="51224"/>
                                        </p:tgtEl>
                                        <p:attrNameLst>
                                          <p:attrName>ppt_x</p:attrName>
                                        </p:attrNameLst>
                                      </p:cBhvr>
                                      <p:tavLst>
                                        <p:tav tm="0">
                                          <p:val>
                                            <p:strVal val="0-#ppt_w/2"/>
                                          </p:val>
                                        </p:tav>
                                        <p:tav tm="100000">
                                          <p:val>
                                            <p:strVal val="#ppt_x"/>
                                          </p:val>
                                        </p:tav>
                                      </p:tavLst>
                                    </p:anim>
                                    <p:anim calcmode="lin" valueType="num">
                                      <p:cBhvr additive="base">
                                        <p:cTn id="53" dur="1000" fill="hold"/>
                                        <p:tgtEl>
                                          <p:spTgt spid="51224"/>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51228"/>
                                        </p:tgtEl>
                                        <p:attrNameLst>
                                          <p:attrName>style.visibility</p:attrName>
                                        </p:attrNameLst>
                                      </p:cBhvr>
                                      <p:to>
                                        <p:strVal val="visible"/>
                                      </p:to>
                                    </p:set>
                                    <p:animEffect transition="in" filter="wipe(up)">
                                      <p:cBhvr>
                                        <p:cTn id="58" dur="500"/>
                                        <p:tgtEl>
                                          <p:spTgt spid="5122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51229"/>
                                        </p:tgtEl>
                                        <p:attrNameLst>
                                          <p:attrName>style.visibility</p:attrName>
                                        </p:attrNameLst>
                                      </p:cBhvr>
                                      <p:to>
                                        <p:strVal val="visible"/>
                                      </p:to>
                                    </p:set>
                                    <p:animEffect transition="in" filter="blinds(horizontal)">
                                      <p:cBhvr>
                                        <p:cTn id="63" dur="500"/>
                                        <p:tgtEl>
                                          <p:spTgt spid="5122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51221"/>
                                        </p:tgtEl>
                                        <p:attrNameLst>
                                          <p:attrName>style.visibility</p:attrName>
                                        </p:attrNameLst>
                                      </p:cBhvr>
                                      <p:to>
                                        <p:strVal val="visible"/>
                                      </p:to>
                                    </p:set>
                                    <p:animEffect transition="in" filter="wipe(down)">
                                      <p:cBhvr>
                                        <p:cTn id="68" dur="1000"/>
                                        <p:tgtEl>
                                          <p:spTgt spid="5122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1220"/>
                                        </p:tgtEl>
                                        <p:attrNameLst>
                                          <p:attrName>style.visibility</p:attrName>
                                        </p:attrNameLst>
                                      </p:cBhvr>
                                      <p:to>
                                        <p:strVal val="visible"/>
                                      </p:to>
                                    </p:set>
                                    <p:animEffect transition="in" filter="blinds(horizontal)">
                                      <p:cBhvr>
                                        <p:cTn id="73" dur="500"/>
                                        <p:tgtEl>
                                          <p:spTgt spid="5122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51231"/>
                                        </p:tgtEl>
                                        <p:attrNameLst>
                                          <p:attrName>style.visibility</p:attrName>
                                        </p:attrNameLst>
                                      </p:cBhvr>
                                      <p:to>
                                        <p:strVal val="visible"/>
                                      </p:to>
                                    </p:set>
                                    <p:animEffect transition="in" filter="wipe(left)">
                                      <p:cBhvr>
                                        <p:cTn id="78" dur="1000"/>
                                        <p:tgtEl>
                                          <p:spTgt spid="5123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51230"/>
                                        </p:tgtEl>
                                        <p:attrNameLst>
                                          <p:attrName>style.visibility</p:attrName>
                                        </p:attrNameLst>
                                      </p:cBhvr>
                                      <p:to>
                                        <p:strVal val="visible"/>
                                      </p:to>
                                    </p:set>
                                    <p:animEffect transition="in" filter="blinds(horizontal)">
                                      <p:cBhvr>
                                        <p:cTn id="83" dur="500"/>
                                        <p:tgtEl>
                                          <p:spTgt spid="5123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51234"/>
                                        </p:tgtEl>
                                        <p:attrNameLst>
                                          <p:attrName>style.visibility</p:attrName>
                                        </p:attrNameLst>
                                      </p:cBhvr>
                                      <p:to>
                                        <p:strVal val="visible"/>
                                      </p:to>
                                    </p:set>
                                    <p:animEffect transition="in" filter="wipe(down)">
                                      <p:cBhvr>
                                        <p:cTn id="88" dur="500"/>
                                        <p:tgtEl>
                                          <p:spTgt spid="5123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51217"/>
                                        </p:tgtEl>
                                        <p:attrNameLst>
                                          <p:attrName>style.visibility</p:attrName>
                                        </p:attrNameLst>
                                      </p:cBhvr>
                                      <p:to>
                                        <p:strVal val="visible"/>
                                      </p:to>
                                    </p:set>
                                    <p:animEffect transition="in" filter="blinds(horizontal)">
                                      <p:cBhvr>
                                        <p:cTn id="93" dur="500"/>
                                        <p:tgtEl>
                                          <p:spTgt spid="51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7" grpId="0" autoUpdateAnimBg="0"/>
      <p:bldP spid="51218" grpId="0"/>
      <p:bldP spid="51219" grpId="0" animBg="1"/>
      <p:bldP spid="51220" grpId="0"/>
      <p:bldP spid="51221" grpId="0" animBg="1"/>
      <p:bldP spid="51222" grpId="0"/>
      <p:bldP spid="51223" grpId="0" animBg="1"/>
      <p:bldP spid="51224" grpId="0"/>
      <p:bldP spid="51225" grpId="0" animBg="1"/>
      <p:bldP spid="51226" grpId="0"/>
      <p:bldP spid="51227" grpId="0" animBg="1"/>
      <p:bldP spid="51228" grpId="0" animBg="1"/>
      <p:bldP spid="51229" grpId="0"/>
      <p:bldP spid="51230" grpId="0"/>
      <p:bldP spid="51231" grpId="0" animBg="1"/>
      <p:bldP spid="51232" grpId="0"/>
      <p:bldP spid="51233" grpId="0" animBg="1"/>
      <p:bldP spid="512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6" name="Text Box 8"/>
          <p:cNvSpPr txBox="1">
            <a:spLocks noChangeArrowheads="1"/>
          </p:cNvSpPr>
          <p:nvPr/>
        </p:nvSpPr>
        <p:spPr bwMode="auto">
          <a:xfrm>
            <a:off x="1752600" y="1295400"/>
            <a:ext cx="5586413" cy="461963"/>
          </a:xfrm>
          <a:prstGeom prst="rect">
            <a:avLst/>
          </a:prstGeom>
          <a:noFill/>
          <a:ln w="9525">
            <a:noFill/>
            <a:miter lim="800000"/>
            <a:headEnd/>
            <a:tailEnd/>
          </a:ln>
          <a:effectLst/>
        </p:spPr>
        <p:txBody>
          <a:bodyPr>
            <a:spAutoFit/>
          </a:bodyPr>
          <a:lstStyle/>
          <a:p>
            <a:pPr>
              <a:spcBef>
                <a:spcPct val="50000"/>
              </a:spcBef>
              <a:defRPr/>
            </a:pPr>
            <a:r>
              <a:rPr lang="en-US" altLang="zh-CN" sz="2400" b="1" dirty="0">
                <a:latin typeface="+mn-ea"/>
                <a:ea typeface="+mn-ea"/>
              </a:rPr>
              <a:t>1.</a:t>
            </a:r>
            <a:r>
              <a:rPr lang="zh-CN" altLang="en-US" sz="2400" b="1" dirty="0">
                <a:latin typeface="+mn-ea"/>
                <a:ea typeface="+mn-ea"/>
              </a:rPr>
              <a:t>将天平放在水平工作台上；</a:t>
            </a:r>
          </a:p>
        </p:txBody>
      </p:sp>
      <p:sp>
        <p:nvSpPr>
          <p:cNvPr id="43017" name="Text Box 9"/>
          <p:cNvSpPr txBox="1">
            <a:spLocks noChangeArrowheads="1"/>
          </p:cNvSpPr>
          <p:nvPr/>
        </p:nvSpPr>
        <p:spPr bwMode="auto">
          <a:xfrm>
            <a:off x="1752600" y="1900238"/>
            <a:ext cx="6832600" cy="461962"/>
          </a:xfrm>
          <a:prstGeom prst="rect">
            <a:avLst/>
          </a:prstGeom>
          <a:noFill/>
          <a:ln w="9525">
            <a:noFill/>
            <a:miter lim="800000"/>
            <a:headEnd/>
            <a:tailEnd/>
          </a:ln>
          <a:effectLst/>
        </p:spPr>
        <p:txBody>
          <a:bodyPr>
            <a:spAutoFit/>
          </a:bodyPr>
          <a:lstStyle/>
          <a:p>
            <a:pPr>
              <a:spcBef>
                <a:spcPct val="50000"/>
              </a:spcBef>
              <a:defRPr/>
            </a:pPr>
            <a:r>
              <a:rPr lang="en-US" altLang="zh-CN" sz="2400" b="1" dirty="0">
                <a:latin typeface="+mn-ea"/>
                <a:ea typeface="+mn-ea"/>
              </a:rPr>
              <a:t>2.</a:t>
            </a:r>
            <a:r>
              <a:rPr lang="zh-CN" altLang="en-US" sz="2400" b="1" dirty="0">
                <a:latin typeface="+mn-ea"/>
                <a:ea typeface="+mn-ea"/>
              </a:rPr>
              <a:t>将游码移至标尺左端的“</a:t>
            </a:r>
            <a:r>
              <a:rPr lang="en-US" altLang="zh-CN" sz="2400" b="1" dirty="0">
                <a:latin typeface="+mn-ea"/>
                <a:ea typeface="+mn-ea"/>
              </a:rPr>
              <a:t>0”</a:t>
            </a:r>
            <a:r>
              <a:rPr lang="zh-CN" altLang="en-US" sz="2400" b="1" dirty="0">
                <a:latin typeface="+mn-ea"/>
                <a:ea typeface="+mn-ea"/>
              </a:rPr>
              <a:t>刻度线处；</a:t>
            </a:r>
          </a:p>
        </p:txBody>
      </p:sp>
      <p:sp>
        <p:nvSpPr>
          <p:cNvPr id="43018" name="Text Box 10"/>
          <p:cNvSpPr txBox="1">
            <a:spLocks noChangeArrowheads="1"/>
          </p:cNvSpPr>
          <p:nvPr/>
        </p:nvSpPr>
        <p:spPr bwMode="auto">
          <a:xfrm>
            <a:off x="1752600" y="2362200"/>
            <a:ext cx="7162800" cy="1200150"/>
          </a:xfrm>
          <a:prstGeom prst="rect">
            <a:avLst/>
          </a:prstGeom>
          <a:noFill/>
          <a:ln w="9525">
            <a:noFill/>
            <a:miter lim="800000"/>
            <a:headEnd/>
            <a:tailEnd/>
          </a:ln>
          <a:effectLst/>
        </p:spPr>
        <p:txBody>
          <a:bodyPr>
            <a:spAutoFit/>
          </a:bodyPr>
          <a:lstStyle/>
          <a:p>
            <a:pPr>
              <a:lnSpc>
                <a:spcPct val="150000"/>
              </a:lnSpc>
              <a:spcBef>
                <a:spcPct val="50000"/>
              </a:spcBef>
              <a:defRPr/>
            </a:pPr>
            <a:r>
              <a:rPr lang="en-US" altLang="zh-CN" sz="2400" b="1" dirty="0">
                <a:latin typeface="+mn-ea"/>
                <a:ea typeface="+mn-ea"/>
              </a:rPr>
              <a:t>3.</a:t>
            </a:r>
            <a:r>
              <a:rPr lang="zh-CN" altLang="en-US" sz="2400" b="1" dirty="0">
                <a:latin typeface="+mn-ea"/>
                <a:ea typeface="+mn-ea"/>
              </a:rPr>
              <a:t>调节横梁上的平衡螺母，使指针对准分度盘中央的刻度线（怎样调？）</a:t>
            </a:r>
          </a:p>
        </p:txBody>
      </p:sp>
      <p:sp>
        <p:nvSpPr>
          <p:cNvPr id="43019" name="Text Box 11"/>
          <p:cNvSpPr txBox="1">
            <a:spLocks noChangeArrowheads="1"/>
          </p:cNvSpPr>
          <p:nvPr/>
        </p:nvSpPr>
        <p:spPr bwMode="auto">
          <a:xfrm>
            <a:off x="1752600" y="3505200"/>
            <a:ext cx="7086600" cy="1114425"/>
          </a:xfrm>
          <a:prstGeom prst="rect">
            <a:avLst/>
          </a:prstGeom>
          <a:noFill/>
          <a:ln w="9525">
            <a:noFill/>
            <a:miter lim="800000"/>
            <a:headEnd/>
            <a:tailEnd/>
          </a:ln>
          <a:effectLst/>
        </p:spPr>
        <p:txBody>
          <a:bodyPr>
            <a:spAutoFit/>
          </a:bodyPr>
          <a:lstStyle/>
          <a:p>
            <a:pPr>
              <a:lnSpc>
                <a:spcPct val="150000"/>
              </a:lnSpc>
              <a:spcBef>
                <a:spcPct val="50000"/>
              </a:spcBef>
              <a:defRPr/>
            </a:pPr>
            <a:r>
              <a:rPr lang="en-US" altLang="zh-CN" sz="2400" b="1" dirty="0">
                <a:latin typeface="+mn-ea"/>
                <a:ea typeface="+mn-ea"/>
              </a:rPr>
              <a:t>1.</a:t>
            </a:r>
            <a:r>
              <a:rPr lang="zh-CN" altLang="en-US" sz="2400" b="1" dirty="0">
                <a:latin typeface="+mn-ea"/>
                <a:ea typeface="+mn-ea"/>
              </a:rPr>
              <a:t>物体放在天平的左盘，用镊子向右盘加减砝码；（如何加、减砝码？）</a:t>
            </a:r>
          </a:p>
        </p:txBody>
      </p:sp>
      <p:sp>
        <p:nvSpPr>
          <p:cNvPr id="43020" name="Text Box 12"/>
          <p:cNvSpPr txBox="1">
            <a:spLocks noChangeArrowheads="1"/>
          </p:cNvSpPr>
          <p:nvPr/>
        </p:nvSpPr>
        <p:spPr bwMode="auto">
          <a:xfrm>
            <a:off x="1752600" y="4572000"/>
            <a:ext cx="7239000" cy="1200150"/>
          </a:xfrm>
          <a:prstGeom prst="rect">
            <a:avLst/>
          </a:prstGeom>
          <a:noFill/>
          <a:ln w="9525">
            <a:noFill/>
            <a:miter lim="800000"/>
            <a:headEnd/>
            <a:tailEnd/>
          </a:ln>
          <a:effectLst/>
        </p:spPr>
        <p:txBody>
          <a:bodyPr>
            <a:spAutoFit/>
          </a:bodyPr>
          <a:lstStyle/>
          <a:p>
            <a:pPr>
              <a:lnSpc>
                <a:spcPct val="150000"/>
              </a:lnSpc>
              <a:spcBef>
                <a:spcPct val="50000"/>
              </a:spcBef>
              <a:defRPr/>
            </a:pPr>
            <a:r>
              <a:rPr lang="en-US" altLang="zh-CN" sz="2400" b="1" dirty="0">
                <a:latin typeface="+mn-ea"/>
                <a:ea typeface="+mn-ea"/>
              </a:rPr>
              <a:t>2.</a:t>
            </a:r>
            <a:r>
              <a:rPr lang="zh-CN" altLang="en-US" sz="2400" b="1" dirty="0">
                <a:latin typeface="+mn-ea"/>
                <a:ea typeface="+mn-ea"/>
              </a:rPr>
              <a:t>移动游码在标尺上的位置，使指针对准分度盘的中线</a:t>
            </a:r>
          </a:p>
        </p:txBody>
      </p:sp>
      <p:sp>
        <p:nvSpPr>
          <p:cNvPr id="43021" name="Text Box 13"/>
          <p:cNvSpPr txBox="1">
            <a:spLocks noChangeArrowheads="1"/>
          </p:cNvSpPr>
          <p:nvPr/>
        </p:nvSpPr>
        <p:spPr bwMode="auto">
          <a:xfrm>
            <a:off x="1828800" y="5562600"/>
            <a:ext cx="70104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lnSpc>
                <a:spcPct val="150000"/>
              </a:lnSpc>
              <a:spcBef>
                <a:spcPct val="50000"/>
              </a:spcBef>
            </a:pPr>
            <a:r>
              <a:rPr lang="zh-CN" altLang="en-US" sz="2400" b="1"/>
              <a:t>物体的质量等于右盘内砝码的总质量与标尺上游码左端所对应的示数之和</a:t>
            </a:r>
          </a:p>
        </p:txBody>
      </p:sp>
      <p:sp>
        <p:nvSpPr>
          <p:cNvPr id="43022" name="AutoShape 14"/>
          <p:cNvSpPr>
            <a:spLocks/>
          </p:cNvSpPr>
          <p:nvPr/>
        </p:nvSpPr>
        <p:spPr bwMode="auto">
          <a:xfrm>
            <a:off x="762000" y="2133600"/>
            <a:ext cx="381000" cy="4343400"/>
          </a:xfrm>
          <a:prstGeom prst="leftBrace">
            <a:avLst>
              <a:gd name="adj1" fmla="val 95000"/>
              <a:gd name="adj2" fmla="val 50000"/>
            </a:avLst>
          </a:prstGeom>
          <a:noFill/>
          <a:ln w="9525">
            <a:solidFill>
              <a:schemeClr val="tx1"/>
            </a:solidFill>
            <a:round/>
            <a:headEnd/>
            <a:tailEnd/>
          </a:ln>
          <a:effectLst/>
        </p:spPr>
        <p:txBody>
          <a:bodyPr wrap="none" anchor="ctr"/>
          <a:lstStyle/>
          <a:p>
            <a:pPr>
              <a:defRPr/>
            </a:pPr>
            <a:endParaRPr lang="zh-CN" altLang="en-US" sz="2800">
              <a:solidFill>
                <a:schemeClr val="accent4">
                  <a:lumMod val="25000"/>
                </a:schemeClr>
              </a:solidFill>
              <a:ea typeface="宋体" pitchFamily="2" charset="-122"/>
            </a:endParaRPr>
          </a:p>
        </p:txBody>
      </p:sp>
      <p:sp>
        <p:nvSpPr>
          <p:cNvPr id="43023" name="AutoShape 15"/>
          <p:cNvSpPr>
            <a:spLocks/>
          </p:cNvSpPr>
          <p:nvPr/>
        </p:nvSpPr>
        <p:spPr bwMode="auto">
          <a:xfrm>
            <a:off x="1600200" y="3810000"/>
            <a:ext cx="228600" cy="1295400"/>
          </a:xfrm>
          <a:prstGeom prst="leftBrace">
            <a:avLst>
              <a:gd name="adj1" fmla="val 47222"/>
              <a:gd name="adj2" fmla="val 50000"/>
            </a:avLst>
          </a:prstGeom>
          <a:noFill/>
          <a:ln w="9525">
            <a:solidFill>
              <a:schemeClr val="tx1"/>
            </a:solidFill>
            <a:round/>
            <a:headEnd/>
            <a:tailEnd/>
          </a:ln>
          <a:effectLst/>
        </p:spPr>
        <p:txBody>
          <a:bodyPr wrap="none" anchor="ctr"/>
          <a:lstStyle/>
          <a:p>
            <a:pPr>
              <a:defRPr/>
            </a:pPr>
            <a:endParaRPr lang="zh-CN" altLang="en-US" sz="2800">
              <a:solidFill>
                <a:schemeClr val="accent4">
                  <a:lumMod val="25000"/>
                </a:schemeClr>
              </a:solidFill>
              <a:ea typeface="宋体" pitchFamily="2" charset="-122"/>
            </a:endParaRPr>
          </a:p>
        </p:txBody>
      </p:sp>
      <p:sp>
        <p:nvSpPr>
          <p:cNvPr id="43024" name="AutoShape 16"/>
          <p:cNvSpPr>
            <a:spLocks/>
          </p:cNvSpPr>
          <p:nvPr/>
        </p:nvSpPr>
        <p:spPr bwMode="auto">
          <a:xfrm>
            <a:off x="1600200" y="1600200"/>
            <a:ext cx="228600" cy="1287463"/>
          </a:xfrm>
          <a:prstGeom prst="leftBrace">
            <a:avLst>
              <a:gd name="adj1" fmla="val 46933"/>
              <a:gd name="adj2" fmla="val 50000"/>
            </a:avLst>
          </a:prstGeom>
          <a:noFill/>
          <a:ln w="9525">
            <a:solidFill>
              <a:schemeClr val="tx1"/>
            </a:solidFill>
            <a:round/>
            <a:headEnd/>
            <a:tailEnd/>
          </a:ln>
          <a:effectLst/>
        </p:spPr>
        <p:txBody>
          <a:bodyPr wrap="none" anchor="ctr"/>
          <a:lstStyle/>
          <a:p>
            <a:pPr>
              <a:defRPr/>
            </a:pPr>
            <a:endParaRPr lang="zh-CN" altLang="en-US" sz="2800">
              <a:solidFill>
                <a:schemeClr val="accent4">
                  <a:lumMod val="25000"/>
                </a:schemeClr>
              </a:solidFill>
              <a:ea typeface="宋体" pitchFamily="2" charset="-122"/>
            </a:endParaRPr>
          </a:p>
        </p:txBody>
      </p:sp>
      <p:sp>
        <p:nvSpPr>
          <p:cNvPr id="43026" name="Rectangle 18"/>
          <p:cNvSpPr>
            <a:spLocks noChangeArrowheads="1"/>
          </p:cNvSpPr>
          <p:nvPr/>
        </p:nvSpPr>
        <p:spPr bwMode="auto">
          <a:xfrm>
            <a:off x="-152400" y="784225"/>
            <a:ext cx="3427413" cy="587375"/>
          </a:xfrm>
          <a:prstGeom prst="rect">
            <a:avLst/>
          </a:prstGeom>
          <a:noFill/>
          <a:ln w="9525">
            <a:noFill/>
            <a:miter lim="800000"/>
            <a:headEnd/>
            <a:tailEnd/>
          </a:ln>
          <a:effectLst/>
        </p:spPr>
        <p:txBody>
          <a:bodyPr anchor="ctr"/>
          <a:lstStyle/>
          <a:p>
            <a:pPr algn="ctr">
              <a:defRPr/>
            </a:pPr>
            <a:r>
              <a:rPr lang="en-US" altLang="zh-CN" sz="3200" b="1" dirty="0">
                <a:latin typeface="+mn-ea"/>
                <a:ea typeface="+mn-ea"/>
              </a:rPr>
              <a:t>2.</a:t>
            </a:r>
            <a:r>
              <a:rPr lang="zh-CN" altLang="en-US" sz="3200" b="1" dirty="0">
                <a:latin typeface="+mn-ea"/>
                <a:ea typeface="+mn-ea"/>
              </a:rPr>
              <a:t>使用方法：</a:t>
            </a:r>
          </a:p>
        </p:txBody>
      </p:sp>
      <p:sp>
        <p:nvSpPr>
          <p:cNvPr id="46092" name="Text Box 21"/>
          <p:cNvSpPr txBox="1">
            <a:spLocks noChangeArrowheads="1"/>
          </p:cNvSpPr>
          <p:nvPr/>
        </p:nvSpPr>
        <p:spPr bwMode="auto">
          <a:xfrm>
            <a:off x="207963" y="3657600"/>
            <a:ext cx="55403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zh-CN" altLang="en-US" sz="2400" b="1"/>
              <a:t>使用方法</a:t>
            </a:r>
          </a:p>
        </p:txBody>
      </p:sp>
      <p:sp>
        <p:nvSpPr>
          <p:cNvPr id="43030" name="Text Box 22"/>
          <p:cNvSpPr txBox="1">
            <a:spLocks noChangeArrowheads="1"/>
          </p:cNvSpPr>
          <p:nvPr/>
        </p:nvSpPr>
        <p:spPr bwMode="auto">
          <a:xfrm>
            <a:off x="1122363" y="1752600"/>
            <a:ext cx="55403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zh-CN" altLang="en-US" sz="2400" b="1"/>
              <a:t>测量前</a:t>
            </a:r>
          </a:p>
        </p:txBody>
      </p:sp>
      <p:sp>
        <p:nvSpPr>
          <p:cNvPr id="43031" name="Text Box 23"/>
          <p:cNvSpPr txBox="1">
            <a:spLocks noChangeArrowheads="1"/>
          </p:cNvSpPr>
          <p:nvPr/>
        </p:nvSpPr>
        <p:spPr bwMode="auto">
          <a:xfrm>
            <a:off x="1122363" y="4038600"/>
            <a:ext cx="55403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zh-CN" altLang="en-US" sz="2400" b="1"/>
              <a:t>测量时</a:t>
            </a:r>
          </a:p>
        </p:txBody>
      </p:sp>
      <p:sp>
        <p:nvSpPr>
          <p:cNvPr id="43032" name="Text Box 24"/>
          <p:cNvSpPr txBox="1">
            <a:spLocks noChangeArrowheads="1"/>
          </p:cNvSpPr>
          <p:nvPr/>
        </p:nvSpPr>
        <p:spPr bwMode="auto">
          <a:xfrm>
            <a:off x="1143000" y="5715000"/>
            <a:ext cx="5540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zh-CN" altLang="en-US" sz="2400" b="1"/>
              <a:t>读   数</a:t>
            </a:r>
          </a:p>
        </p:txBody>
      </p:sp>
      <p:sp>
        <p:nvSpPr>
          <p:cNvPr id="43033" name="AutoShape 25"/>
          <p:cNvSpPr>
            <a:spLocks/>
          </p:cNvSpPr>
          <p:nvPr/>
        </p:nvSpPr>
        <p:spPr bwMode="auto">
          <a:xfrm>
            <a:off x="1676400" y="5791200"/>
            <a:ext cx="228600" cy="838200"/>
          </a:xfrm>
          <a:prstGeom prst="leftBrace">
            <a:avLst>
              <a:gd name="adj1" fmla="val 30556"/>
              <a:gd name="adj2" fmla="val 50000"/>
            </a:avLst>
          </a:prstGeom>
          <a:noFill/>
          <a:ln w="9525">
            <a:solidFill>
              <a:schemeClr val="tx1"/>
            </a:solidFill>
            <a:round/>
            <a:headEnd/>
            <a:tailEnd/>
          </a:ln>
          <a:effectLst/>
        </p:spPr>
        <p:txBody>
          <a:bodyPr wrap="none" anchor="ctr"/>
          <a:lstStyle/>
          <a:p>
            <a:pPr>
              <a:defRPr/>
            </a:pPr>
            <a:endParaRPr lang="zh-CN" altLang="en-US" sz="2800">
              <a:solidFill>
                <a:schemeClr val="accent4">
                  <a:lumMod val="25000"/>
                </a:schemeClr>
              </a:solidFill>
              <a:ea typeface="宋体" pitchFamily="2" charset="-122"/>
            </a:endParaRPr>
          </a:p>
        </p:txBody>
      </p:sp>
    </p:spTree>
    <p:extLst>
      <p:ext uri="{BB962C8B-B14F-4D97-AF65-F5344CB8AC3E}">
        <p14:creationId xmlns:p14="http://schemas.microsoft.com/office/powerpoint/2010/main" val="3277747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3030"/>
                                        </p:tgtEl>
                                        <p:attrNameLst>
                                          <p:attrName>style.visibility</p:attrName>
                                        </p:attrNameLst>
                                      </p:cBhvr>
                                      <p:to>
                                        <p:strVal val="visible"/>
                                      </p:to>
                                    </p:set>
                                    <p:animEffect transition="in" filter="wipe(up)">
                                      <p:cBhvr>
                                        <p:cTn id="7" dur="1000"/>
                                        <p:tgtEl>
                                          <p:spTgt spid="430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24"/>
                                        </p:tgtEl>
                                        <p:attrNameLst>
                                          <p:attrName>style.visibility</p:attrName>
                                        </p:attrNameLst>
                                      </p:cBhvr>
                                      <p:to>
                                        <p:strVal val="visible"/>
                                      </p:to>
                                    </p:set>
                                    <p:animEffect transition="in" filter="blinds(horizontal)">
                                      <p:cBhvr>
                                        <p:cTn id="12" dur="500"/>
                                        <p:tgtEl>
                                          <p:spTgt spid="430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6"/>
                                        </p:tgtEl>
                                        <p:attrNameLst>
                                          <p:attrName>style.visibility</p:attrName>
                                        </p:attrNameLst>
                                      </p:cBhvr>
                                      <p:to>
                                        <p:strVal val="visible"/>
                                      </p:to>
                                    </p:set>
                                    <p:animEffect transition="in" filter="wipe(left)">
                                      <p:cBhvr>
                                        <p:cTn id="17" dur="1000"/>
                                        <p:tgtEl>
                                          <p:spTgt spid="430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7"/>
                                        </p:tgtEl>
                                        <p:attrNameLst>
                                          <p:attrName>style.visibility</p:attrName>
                                        </p:attrNameLst>
                                      </p:cBhvr>
                                      <p:to>
                                        <p:strVal val="visible"/>
                                      </p:to>
                                    </p:set>
                                    <p:animEffect transition="in" filter="wipe(left)">
                                      <p:cBhvr>
                                        <p:cTn id="22" dur="1000"/>
                                        <p:tgtEl>
                                          <p:spTgt spid="430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018"/>
                                        </p:tgtEl>
                                        <p:attrNameLst>
                                          <p:attrName>style.visibility</p:attrName>
                                        </p:attrNameLst>
                                      </p:cBhvr>
                                      <p:to>
                                        <p:strVal val="visible"/>
                                      </p:to>
                                    </p:set>
                                    <p:animEffect transition="in" filter="blinds(horizontal)">
                                      <p:cBhvr>
                                        <p:cTn id="27" dur="500"/>
                                        <p:tgtEl>
                                          <p:spTgt spid="430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3031"/>
                                        </p:tgtEl>
                                        <p:attrNameLst>
                                          <p:attrName>style.visibility</p:attrName>
                                        </p:attrNameLst>
                                      </p:cBhvr>
                                      <p:to>
                                        <p:strVal val="visible"/>
                                      </p:to>
                                    </p:set>
                                    <p:animEffect transition="in" filter="wipe(up)">
                                      <p:cBhvr>
                                        <p:cTn id="32" dur="1000"/>
                                        <p:tgtEl>
                                          <p:spTgt spid="430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3023"/>
                                        </p:tgtEl>
                                        <p:attrNameLst>
                                          <p:attrName>style.visibility</p:attrName>
                                        </p:attrNameLst>
                                      </p:cBhvr>
                                      <p:to>
                                        <p:strVal val="visible"/>
                                      </p:to>
                                    </p:set>
                                    <p:animEffect transition="in" filter="blinds(horizontal)">
                                      <p:cBhvr>
                                        <p:cTn id="37" dur="500"/>
                                        <p:tgtEl>
                                          <p:spTgt spid="430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3019"/>
                                        </p:tgtEl>
                                        <p:attrNameLst>
                                          <p:attrName>style.visibility</p:attrName>
                                        </p:attrNameLst>
                                      </p:cBhvr>
                                      <p:to>
                                        <p:strVal val="visible"/>
                                      </p:to>
                                    </p:set>
                                    <p:animEffect transition="in" filter="blinds(horizontal)">
                                      <p:cBhvr>
                                        <p:cTn id="42" dur="500"/>
                                        <p:tgtEl>
                                          <p:spTgt spid="430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3020"/>
                                        </p:tgtEl>
                                        <p:attrNameLst>
                                          <p:attrName>style.visibility</p:attrName>
                                        </p:attrNameLst>
                                      </p:cBhvr>
                                      <p:to>
                                        <p:strVal val="visible"/>
                                      </p:to>
                                    </p:set>
                                    <p:animEffect transition="in" filter="blinds(horizontal)">
                                      <p:cBhvr>
                                        <p:cTn id="47" dur="500"/>
                                        <p:tgtEl>
                                          <p:spTgt spid="430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43032"/>
                                        </p:tgtEl>
                                        <p:attrNameLst>
                                          <p:attrName>style.visibility</p:attrName>
                                        </p:attrNameLst>
                                      </p:cBhvr>
                                      <p:to>
                                        <p:strVal val="visible"/>
                                      </p:to>
                                    </p:set>
                                    <p:animEffect transition="in" filter="wipe(up)">
                                      <p:cBhvr>
                                        <p:cTn id="52" dur="1000"/>
                                        <p:tgtEl>
                                          <p:spTgt spid="4303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3033"/>
                                        </p:tgtEl>
                                        <p:attrNameLst>
                                          <p:attrName>style.visibility</p:attrName>
                                        </p:attrNameLst>
                                      </p:cBhvr>
                                      <p:to>
                                        <p:strVal val="visible"/>
                                      </p:to>
                                    </p:set>
                                    <p:animEffect transition="in" filter="blinds(horizontal)">
                                      <p:cBhvr>
                                        <p:cTn id="57" dur="500"/>
                                        <p:tgtEl>
                                          <p:spTgt spid="4303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3021"/>
                                        </p:tgtEl>
                                        <p:attrNameLst>
                                          <p:attrName>style.visibility</p:attrName>
                                        </p:attrNameLst>
                                      </p:cBhvr>
                                      <p:to>
                                        <p:strVal val="visible"/>
                                      </p:to>
                                    </p:set>
                                    <p:animEffect transition="in" filter="blinds(horizontal)">
                                      <p:cBhvr>
                                        <p:cTn id="62" dur="500"/>
                                        <p:tgtEl>
                                          <p:spTgt spid="43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6" grpId="0"/>
      <p:bldP spid="43017" grpId="0"/>
      <p:bldP spid="43018" grpId="0"/>
      <p:bldP spid="43019" grpId="0"/>
      <p:bldP spid="43020" grpId="0"/>
      <p:bldP spid="43021" grpId="0"/>
      <p:bldP spid="43023" grpId="0" animBg="1"/>
      <p:bldP spid="43024" grpId="0" animBg="1"/>
      <p:bldP spid="43030" grpId="0"/>
      <p:bldP spid="43031" grpId="0"/>
      <p:bldP spid="43032" grpId="0"/>
      <p:bldP spid="430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3"/>
          <p:cNvSpPr txBox="1">
            <a:spLocks noChangeArrowheads="1"/>
          </p:cNvSpPr>
          <p:nvPr/>
        </p:nvSpPr>
        <p:spPr bwMode="auto">
          <a:xfrm>
            <a:off x="304800" y="1308100"/>
            <a:ext cx="8534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lnSpc>
                <a:spcPct val="150000"/>
              </a:lnSpc>
              <a:spcBef>
                <a:spcPct val="50000"/>
              </a:spcBef>
            </a:pPr>
            <a:r>
              <a:rPr kumimoji="1" lang="en-US" altLang="zh-CN" sz="2400" b="1" dirty="0">
                <a:latin typeface="宋体" charset="-122"/>
              </a:rPr>
              <a:t>3.</a:t>
            </a:r>
            <a:r>
              <a:rPr kumimoji="1" lang="zh-CN" altLang="en-US" sz="2400" b="1" dirty="0">
                <a:latin typeface="宋体" charset="-122"/>
              </a:rPr>
              <a:t>天平的使用注意事项</a:t>
            </a:r>
          </a:p>
          <a:p>
            <a:pPr eaLnBrk="1" hangingPunct="1">
              <a:lnSpc>
                <a:spcPct val="150000"/>
              </a:lnSpc>
              <a:spcBef>
                <a:spcPct val="50000"/>
              </a:spcBef>
            </a:pPr>
            <a:r>
              <a:rPr kumimoji="1" lang="zh-CN" altLang="en-US" sz="2400" b="1" dirty="0">
                <a:latin typeface="宋体" charset="-122"/>
              </a:rPr>
              <a:t>（</a:t>
            </a:r>
            <a:r>
              <a:rPr kumimoji="1" lang="en-US" altLang="zh-CN" sz="2400" b="1" dirty="0">
                <a:latin typeface="宋体" charset="-122"/>
              </a:rPr>
              <a:t>1</a:t>
            </a:r>
            <a:r>
              <a:rPr kumimoji="1" lang="zh-CN" altLang="en-US" sz="2400" b="1" dirty="0">
                <a:latin typeface="宋体" charset="-122"/>
              </a:rPr>
              <a:t>）用天平测量物体的质量时，不能超过天平的最大测量值，</a:t>
            </a:r>
            <a:endParaRPr kumimoji="1" lang="en-US" altLang="zh-CN" sz="2400" b="1" dirty="0">
              <a:latin typeface="宋体" charset="-122"/>
            </a:endParaRPr>
          </a:p>
          <a:p>
            <a:pPr eaLnBrk="1" hangingPunct="1">
              <a:lnSpc>
                <a:spcPct val="150000"/>
              </a:lnSpc>
              <a:spcBef>
                <a:spcPct val="50000"/>
              </a:spcBef>
            </a:pPr>
            <a:r>
              <a:rPr kumimoji="1" lang="zh-CN" altLang="en-US" sz="2400" b="1" dirty="0">
                <a:latin typeface="宋体" charset="-122"/>
              </a:rPr>
              <a:t>用镊子往盘里加减砝码时要轻拿轻放。</a:t>
            </a:r>
          </a:p>
          <a:p>
            <a:pPr eaLnBrk="1" hangingPunct="1">
              <a:lnSpc>
                <a:spcPct val="150000"/>
              </a:lnSpc>
              <a:spcBef>
                <a:spcPct val="50000"/>
              </a:spcBef>
            </a:pPr>
            <a:r>
              <a:rPr kumimoji="1" lang="zh-CN" altLang="en-US" sz="2400" b="1" dirty="0">
                <a:latin typeface="宋体" charset="-122"/>
              </a:rPr>
              <a:t>（</a:t>
            </a:r>
            <a:r>
              <a:rPr kumimoji="1" lang="en-US" altLang="zh-CN" sz="2400" b="1" dirty="0">
                <a:latin typeface="宋体" charset="-122"/>
              </a:rPr>
              <a:t>2</a:t>
            </a:r>
            <a:r>
              <a:rPr kumimoji="1" lang="zh-CN" altLang="en-US" sz="2400" b="1" dirty="0">
                <a:latin typeface="宋体" charset="-122"/>
              </a:rPr>
              <a:t>）保持天平干燥、清洁，不要把潮湿的物体和化学药品直接放在天平里，不要用手直接拿砝码。</a:t>
            </a:r>
          </a:p>
        </p:txBody>
      </p:sp>
      <p:sp>
        <p:nvSpPr>
          <p:cNvPr id="29700" name="Rectangle 4"/>
          <p:cNvSpPr>
            <a:spLocks noChangeArrowheads="1"/>
          </p:cNvSpPr>
          <p:nvPr/>
        </p:nvSpPr>
        <p:spPr bwMode="auto">
          <a:xfrm>
            <a:off x="381000" y="5105400"/>
            <a:ext cx="7086600" cy="587375"/>
          </a:xfrm>
          <a:prstGeom prst="rect">
            <a:avLst/>
          </a:prstGeom>
          <a:noFill/>
          <a:ln w="9525">
            <a:noFill/>
            <a:miter lim="800000"/>
            <a:headEnd/>
            <a:tailEnd/>
          </a:ln>
          <a:effectLst/>
        </p:spPr>
        <p:txBody>
          <a:bodyPr anchor="ctr"/>
          <a:lstStyle/>
          <a:p>
            <a:pPr>
              <a:defRPr/>
            </a:pPr>
            <a:r>
              <a:rPr lang="zh-CN" altLang="en-US" sz="2400" b="1" dirty="0">
                <a:solidFill>
                  <a:schemeClr val="accent4">
                    <a:lumMod val="25000"/>
                  </a:schemeClr>
                </a:solidFill>
                <a:effectLst>
                  <a:outerShdw blurRad="38100" dist="38100" dir="2700000" algn="tl">
                    <a:srgbClr val="000000"/>
                  </a:outerShdw>
                </a:effectLst>
                <a:latin typeface="+mn-ea"/>
                <a:ea typeface="+mn-ea"/>
              </a:rPr>
              <a:t>（练习）课本</a:t>
            </a:r>
            <a:r>
              <a:rPr lang="en-US" altLang="zh-CN" sz="2400" b="1" dirty="0">
                <a:solidFill>
                  <a:schemeClr val="accent4">
                    <a:lumMod val="25000"/>
                  </a:schemeClr>
                </a:solidFill>
                <a:effectLst>
                  <a:outerShdw blurRad="38100" dist="38100" dir="2700000" algn="tl">
                    <a:srgbClr val="000000"/>
                  </a:outerShdw>
                </a:effectLst>
                <a:latin typeface="+mn-ea"/>
                <a:ea typeface="+mn-ea"/>
              </a:rPr>
              <a:t>P</a:t>
            </a:r>
            <a:r>
              <a:rPr lang="en-US" altLang="zh-CN" sz="2400" b="1" baseline="-25000" dirty="0">
                <a:solidFill>
                  <a:schemeClr val="accent4">
                    <a:lumMod val="25000"/>
                  </a:schemeClr>
                </a:solidFill>
                <a:effectLst>
                  <a:outerShdw blurRad="38100" dist="38100" dir="2700000" algn="tl">
                    <a:srgbClr val="000000"/>
                  </a:outerShdw>
                </a:effectLst>
                <a:latin typeface="+mn-ea"/>
                <a:ea typeface="+mn-ea"/>
              </a:rPr>
              <a:t>3</a:t>
            </a:r>
            <a:r>
              <a:rPr lang="zh-CN" altLang="en-US" sz="2400" b="1" dirty="0">
                <a:solidFill>
                  <a:schemeClr val="accent4">
                    <a:lumMod val="25000"/>
                  </a:schemeClr>
                </a:solidFill>
                <a:effectLst>
                  <a:outerShdw blurRad="38100" dist="38100" dir="2700000" algn="tl">
                    <a:srgbClr val="000000"/>
                  </a:outerShdw>
                </a:effectLst>
                <a:latin typeface="+mn-ea"/>
                <a:ea typeface="+mn-ea"/>
              </a:rPr>
              <a:t>图</a:t>
            </a:r>
            <a:r>
              <a:rPr lang="en-US" altLang="zh-CN" sz="2400" b="1" dirty="0">
                <a:solidFill>
                  <a:schemeClr val="accent4">
                    <a:lumMod val="25000"/>
                  </a:schemeClr>
                </a:solidFill>
                <a:effectLst>
                  <a:outerShdw blurRad="38100" dist="38100" dir="2700000" algn="tl">
                    <a:srgbClr val="000000"/>
                  </a:outerShdw>
                </a:effectLst>
                <a:latin typeface="+mn-ea"/>
                <a:ea typeface="+mn-ea"/>
              </a:rPr>
              <a:t>6-2</a:t>
            </a:r>
          </a:p>
        </p:txBody>
      </p:sp>
    </p:spTree>
    <p:extLst>
      <p:ext uri="{BB962C8B-B14F-4D97-AF65-F5344CB8AC3E}">
        <p14:creationId xmlns:p14="http://schemas.microsoft.com/office/powerpoint/2010/main" val="3830433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81000" y="3200400"/>
            <a:ext cx="1752600" cy="461963"/>
          </a:xfrm>
          <a:prstGeom prst="rect">
            <a:avLst/>
          </a:prstGeom>
          <a:noFill/>
          <a:ln w="9525">
            <a:noFill/>
            <a:miter lim="800000"/>
            <a:headEnd/>
            <a:tailEnd/>
          </a:ln>
          <a:effectLst/>
        </p:spPr>
        <p:txBody>
          <a:bodyPr>
            <a:spAutoFit/>
          </a:bodyPr>
          <a:lstStyle/>
          <a:p>
            <a:pPr>
              <a:spcBef>
                <a:spcPct val="50000"/>
              </a:spcBef>
              <a:defRPr/>
            </a:pPr>
            <a:r>
              <a:rPr kumimoji="1" lang="zh-CN" altLang="en-US" sz="2400" b="1" dirty="0">
                <a:latin typeface="+mn-ea"/>
                <a:ea typeface="+mn-ea"/>
              </a:rPr>
              <a:t>猜想：</a:t>
            </a:r>
          </a:p>
        </p:txBody>
      </p:sp>
      <p:sp>
        <p:nvSpPr>
          <p:cNvPr id="52227" name="Rectangle 3"/>
          <p:cNvSpPr>
            <a:spLocks noChangeArrowheads="1"/>
          </p:cNvSpPr>
          <p:nvPr/>
        </p:nvSpPr>
        <p:spPr bwMode="auto">
          <a:xfrm>
            <a:off x="381000" y="2433638"/>
            <a:ext cx="1219200" cy="461962"/>
          </a:xfrm>
          <a:prstGeom prst="rect">
            <a:avLst/>
          </a:prstGeom>
          <a:noFill/>
          <a:ln w="9525">
            <a:noFill/>
            <a:miter lim="800000"/>
            <a:headEnd/>
            <a:tailEnd/>
          </a:ln>
          <a:effectLst/>
        </p:spPr>
        <p:txBody>
          <a:bodyPr>
            <a:spAutoFit/>
          </a:bodyPr>
          <a:lstStyle/>
          <a:p>
            <a:pPr>
              <a:defRPr/>
            </a:pPr>
            <a:r>
              <a:rPr kumimoji="1" lang="zh-CN" altLang="en-US" sz="2400" b="1" dirty="0">
                <a:latin typeface="+mn-ea"/>
                <a:ea typeface="+mn-ea"/>
              </a:rPr>
              <a:t>探究：</a:t>
            </a:r>
          </a:p>
        </p:txBody>
      </p:sp>
      <p:sp>
        <p:nvSpPr>
          <p:cNvPr id="52228" name="Rectangle 4"/>
          <p:cNvSpPr>
            <a:spLocks noChangeArrowheads="1"/>
          </p:cNvSpPr>
          <p:nvPr/>
        </p:nvSpPr>
        <p:spPr bwMode="auto">
          <a:xfrm>
            <a:off x="1371600" y="2438400"/>
            <a:ext cx="5715000" cy="457200"/>
          </a:xfrm>
          <a:prstGeom prst="rect">
            <a:avLst/>
          </a:prstGeom>
          <a:noFill/>
          <a:ln w="9525">
            <a:noFill/>
            <a:miter lim="800000"/>
            <a:headEnd/>
            <a:tailEnd/>
          </a:ln>
          <a:effectLst/>
        </p:spPr>
        <p:txBody>
          <a:bodyPr>
            <a:spAutoFit/>
          </a:bodyPr>
          <a:lstStyle/>
          <a:p>
            <a:pPr>
              <a:defRPr/>
            </a:pPr>
            <a:r>
              <a:rPr kumimoji="1" lang="zh-CN" altLang="en-US" sz="2400" b="1" dirty="0">
                <a:latin typeface="+mn-ea"/>
                <a:ea typeface="+mn-ea"/>
              </a:rPr>
              <a:t>质量与物体形状、状态和位置有无关系？</a:t>
            </a:r>
          </a:p>
        </p:txBody>
      </p:sp>
      <p:sp>
        <p:nvSpPr>
          <p:cNvPr id="52229" name="Text Box 5"/>
          <p:cNvSpPr txBox="1">
            <a:spLocks noChangeArrowheads="1"/>
          </p:cNvSpPr>
          <p:nvPr/>
        </p:nvSpPr>
        <p:spPr bwMode="auto">
          <a:xfrm>
            <a:off x="381000" y="3881438"/>
            <a:ext cx="2743200" cy="461962"/>
          </a:xfrm>
          <a:prstGeom prst="rect">
            <a:avLst/>
          </a:prstGeom>
          <a:noFill/>
          <a:ln w="9525">
            <a:noFill/>
            <a:miter lim="800000"/>
            <a:headEnd/>
            <a:tailEnd/>
          </a:ln>
          <a:effectLst/>
        </p:spPr>
        <p:txBody>
          <a:bodyPr>
            <a:spAutoFit/>
          </a:bodyPr>
          <a:lstStyle/>
          <a:p>
            <a:pPr>
              <a:spcBef>
                <a:spcPct val="50000"/>
              </a:spcBef>
              <a:defRPr/>
            </a:pPr>
            <a:r>
              <a:rPr kumimoji="1" lang="zh-CN" altLang="en-US" sz="2400" b="1" dirty="0">
                <a:latin typeface="+mn-ea"/>
                <a:ea typeface="+mn-ea"/>
              </a:rPr>
              <a:t>设计实验：</a:t>
            </a:r>
          </a:p>
        </p:txBody>
      </p:sp>
      <p:sp>
        <p:nvSpPr>
          <p:cNvPr id="52230" name="Rectangle 6"/>
          <p:cNvSpPr>
            <a:spLocks noChangeArrowheads="1"/>
          </p:cNvSpPr>
          <p:nvPr/>
        </p:nvSpPr>
        <p:spPr bwMode="auto">
          <a:xfrm>
            <a:off x="381000" y="4567238"/>
            <a:ext cx="8534400" cy="461962"/>
          </a:xfrm>
          <a:prstGeom prst="rect">
            <a:avLst/>
          </a:prstGeom>
          <a:noFill/>
          <a:ln w="9525">
            <a:noFill/>
            <a:miter lim="800000"/>
            <a:headEnd/>
            <a:tailEnd/>
          </a:ln>
          <a:effectLst/>
        </p:spPr>
        <p:txBody>
          <a:bodyPr>
            <a:spAutoFit/>
          </a:bodyPr>
          <a:lstStyle/>
          <a:p>
            <a:pPr marL="342900" indent="-342900">
              <a:spcBef>
                <a:spcPct val="50000"/>
              </a:spcBef>
              <a:buFontTx/>
              <a:buAutoNum type="arabicPeriod"/>
              <a:defRPr/>
            </a:pPr>
            <a:r>
              <a:rPr kumimoji="1" lang="en-US" altLang="zh-CN" sz="2400" b="1" dirty="0">
                <a:latin typeface="+mn-ea"/>
                <a:ea typeface="+mn-ea"/>
              </a:rPr>
              <a:t> </a:t>
            </a:r>
            <a:r>
              <a:rPr kumimoji="1" lang="zh-CN" altLang="en-US" sz="2400" b="1" dirty="0">
                <a:latin typeface="+mn-ea"/>
                <a:ea typeface="+mn-ea"/>
              </a:rPr>
              <a:t>把一块橡皮泥把它捏成各种形状，分别用天平测出其质量。</a:t>
            </a:r>
          </a:p>
        </p:txBody>
      </p:sp>
      <p:sp>
        <p:nvSpPr>
          <p:cNvPr id="52231" name="Text Box 7"/>
          <p:cNvSpPr txBox="1">
            <a:spLocks noChangeArrowheads="1"/>
          </p:cNvSpPr>
          <p:nvPr/>
        </p:nvSpPr>
        <p:spPr bwMode="auto">
          <a:xfrm>
            <a:off x="381000" y="5253038"/>
            <a:ext cx="8001000" cy="461962"/>
          </a:xfrm>
          <a:prstGeom prst="rect">
            <a:avLst/>
          </a:prstGeom>
          <a:noFill/>
          <a:ln w="9525">
            <a:noFill/>
            <a:miter lim="800000"/>
            <a:headEnd/>
            <a:tailEnd/>
          </a:ln>
          <a:effectLst/>
        </p:spPr>
        <p:txBody>
          <a:bodyPr>
            <a:spAutoFit/>
          </a:bodyPr>
          <a:lstStyle/>
          <a:p>
            <a:pPr>
              <a:spcBef>
                <a:spcPct val="50000"/>
              </a:spcBef>
              <a:defRPr/>
            </a:pPr>
            <a:r>
              <a:rPr kumimoji="1" lang="en-US" altLang="zh-CN" sz="2400" b="1" dirty="0">
                <a:latin typeface="+mn-ea"/>
                <a:ea typeface="+mn-ea"/>
              </a:rPr>
              <a:t>2. </a:t>
            </a:r>
            <a:r>
              <a:rPr kumimoji="1" lang="zh-CN" altLang="en-US" sz="2400" b="1" dirty="0">
                <a:latin typeface="+mn-ea"/>
                <a:ea typeface="+mn-ea"/>
              </a:rPr>
              <a:t>让冰熔化成水，用天平测出冰熔化前后的质量。</a:t>
            </a:r>
          </a:p>
        </p:txBody>
      </p:sp>
      <p:sp>
        <p:nvSpPr>
          <p:cNvPr id="8" name="Rectangle 4"/>
          <p:cNvSpPr>
            <a:spLocks noChangeArrowheads="1"/>
          </p:cNvSpPr>
          <p:nvPr/>
        </p:nvSpPr>
        <p:spPr bwMode="auto">
          <a:xfrm>
            <a:off x="1371600" y="3200400"/>
            <a:ext cx="5715000" cy="457200"/>
          </a:xfrm>
          <a:prstGeom prst="rect">
            <a:avLst/>
          </a:prstGeom>
          <a:noFill/>
          <a:ln w="9525">
            <a:noFill/>
            <a:miter lim="800000"/>
            <a:headEnd/>
            <a:tailEnd/>
          </a:ln>
          <a:effectLst/>
        </p:spPr>
        <p:txBody>
          <a:bodyPr>
            <a:spAutoFit/>
          </a:bodyPr>
          <a:lstStyle/>
          <a:p>
            <a:pPr>
              <a:defRPr/>
            </a:pPr>
            <a:r>
              <a:rPr kumimoji="1" lang="zh-CN" altLang="en-US" sz="2400" b="1" dirty="0">
                <a:latin typeface="+mn-ea"/>
                <a:ea typeface="+mn-ea"/>
              </a:rPr>
              <a:t>质量与物体形状、状态和位置均无关系</a:t>
            </a:r>
          </a:p>
        </p:txBody>
      </p:sp>
      <p:sp>
        <p:nvSpPr>
          <p:cNvPr id="48137" name="TextBox 8"/>
          <p:cNvSpPr txBox="1">
            <a:spLocks noChangeArrowheads="1"/>
          </p:cNvSpPr>
          <p:nvPr/>
        </p:nvSpPr>
        <p:spPr bwMode="auto">
          <a:xfrm>
            <a:off x="381000" y="836712"/>
            <a:ext cx="5559152" cy="707886"/>
          </a:xfrm>
          <a:prstGeom prst="rect">
            <a:avLst/>
          </a:prstGeom>
          <a:solidFill>
            <a:schemeClr val="bg1"/>
          </a:solidFill>
          <a:ln>
            <a:noFill/>
          </a:ln>
          <a:extLst/>
        </p:spPr>
        <p:txBody>
          <a:bodyPr wrap="square">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4000" b="1" dirty="0">
                <a:latin typeface="宋体" charset="-122"/>
              </a:rPr>
              <a:t>四、质量是物体的属</a:t>
            </a:r>
            <a:r>
              <a:rPr kumimoji="1" lang="zh-CN" altLang="en-US" sz="4000" b="1" dirty="0" smtClean="0">
                <a:latin typeface="宋体" charset="-122"/>
              </a:rPr>
              <a:t>性</a:t>
            </a:r>
            <a:endParaRPr kumimoji="1" lang="zh-CN" altLang="en-US" sz="4000" b="1" dirty="0">
              <a:latin typeface="宋体" charset="-122"/>
            </a:endParaRPr>
          </a:p>
        </p:txBody>
      </p:sp>
    </p:spTree>
    <p:extLst>
      <p:ext uri="{BB962C8B-B14F-4D97-AF65-F5344CB8AC3E}">
        <p14:creationId xmlns:p14="http://schemas.microsoft.com/office/powerpoint/2010/main" val="7564735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blinds(horizontal)">
                                      <p:cBhvr>
                                        <p:cTn id="7" dur="500"/>
                                        <p:tgtEl>
                                          <p:spTgt spid="522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30"/>
                                        </p:tgtEl>
                                        <p:attrNameLst>
                                          <p:attrName>style.visibility</p:attrName>
                                        </p:attrNameLst>
                                      </p:cBhvr>
                                      <p:to>
                                        <p:strVal val="visible"/>
                                      </p:to>
                                    </p:set>
                                    <p:animEffect transition="in" filter="blinds(horizontal)">
                                      <p:cBhvr>
                                        <p:cTn id="12" dur="500"/>
                                        <p:tgtEl>
                                          <p:spTgt spid="522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31"/>
                                        </p:tgtEl>
                                        <p:attrNameLst>
                                          <p:attrName>style.visibility</p:attrName>
                                        </p:attrNameLst>
                                      </p:cBhvr>
                                      <p:to>
                                        <p:strVal val="visible"/>
                                      </p:to>
                                    </p:set>
                                    <p:animEffect transition="in" filter="blinds(horizontal)">
                                      <p:cBhvr>
                                        <p:cTn id="17" dur="5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autoUpdateAnimBg="0"/>
      <p:bldP spid="52230" grpId="0" autoUpdateAnimBg="0"/>
      <p:bldP spid="5223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Text Box 5"/>
          <p:cNvSpPr txBox="1">
            <a:spLocks noChangeArrowheads="1"/>
          </p:cNvSpPr>
          <p:nvPr/>
        </p:nvSpPr>
        <p:spPr bwMode="auto">
          <a:xfrm>
            <a:off x="1203325" y="4067175"/>
            <a:ext cx="184150" cy="457200"/>
          </a:xfrm>
          <a:prstGeom prst="rect">
            <a:avLst/>
          </a:prstGeom>
          <a:noFill/>
          <a:ln w="9525">
            <a:noFill/>
            <a:miter lim="800000"/>
            <a:headEnd/>
            <a:tailEnd/>
          </a:ln>
          <a:effectLst/>
        </p:spPr>
        <p:txBody>
          <a:bodyPr>
            <a:spAutoFit/>
          </a:bodyPr>
          <a:lstStyle/>
          <a:p>
            <a:pPr>
              <a:spcBef>
                <a:spcPct val="50000"/>
              </a:spcBef>
              <a:defRPr/>
            </a:pPr>
            <a:endParaRPr kumimoji="1" lang="zh-CN" altLang="zh-CN" sz="2400">
              <a:solidFill>
                <a:schemeClr val="accent4">
                  <a:lumMod val="25000"/>
                </a:schemeClr>
              </a:solidFill>
              <a:ea typeface="宋体" pitchFamily="2" charset="-122"/>
            </a:endParaRPr>
          </a:p>
        </p:txBody>
      </p:sp>
      <p:sp>
        <p:nvSpPr>
          <p:cNvPr id="31752" name="Text Box 8"/>
          <p:cNvSpPr txBox="1">
            <a:spLocks noChangeArrowheads="1"/>
          </p:cNvSpPr>
          <p:nvPr/>
        </p:nvSpPr>
        <p:spPr bwMode="auto">
          <a:xfrm>
            <a:off x="3962400" y="1905000"/>
            <a:ext cx="4648200"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位置改变，质量不变 </a:t>
            </a:r>
          </a:p>
        </p:txBody>
      </p:sp>
      <p:sp>
        <p:nvSpPr>
          <p:cNvPr id="31754" name="Text Box 10"/>
          <p:cNvSpPr txBox="1">
            <a:spLocks noChangeArrowheads="1"/>
          </p:cNvSpPr>
          <p:nvPr/>
        </p:nvSpPr>
        <p:spPr bwMode="auto">
          <a:xfrm>
            <a:off x="5076825" y="2420938"/>
            <a:ext cx="2879725" cy="457200"/>
          </a:xfrm>
          <a:prstGeom prst="rect">
            <a:avLst/>
          </a:prstGeom>
          <a:noFill/>
          <a:ln w="9525">
            <a:noFill/>
            <a:miter lim="800000"/>
            <a:headEnd/>
            <a:tailEnd/>
          </a:ln>
          <a:effectLst/>
        </p:spPr>
        <p:txBody>
          <a:bodyPr>
            <a:spAutoFit/>
          </a:bodyPr>
          <a:lstStyle/>
          <a:p>
            <a:pPr>
              <a:spcBef>
                <a:spcPct val="50000"/>
              </a:spcBef>
              <a:defRPr/>
            </a:pPr>
            <a:endParaRPr kumimoji="1" lang="zh-CN" altLang="zh-CN" sz="2400">
              <a:solidFill>
                <a:schemeClr val="accent4">
                  <a:lumMod val="25000"/>
                </a:schemeClr>
              </a:solidFill>
              <a:ea typeface="宋体" pitchFamily="2" charset="-122"/>
            </a:endParaRPr>
          </a:p>
        </p:txBody>
      </p:sp>
      <p:sp>
        <p:nvSpPr>
          <p:cNvPr id="31755" name="Rectangle 11"/>
          <p:cNvSpPr>
            <a:spLocks noChangeArrowheads="1"/>
          </p:cNvSpPr>
          <p:nvPr/>
        </p:nvSpPr>
        <p:spPr bwMode="auto">
          <a:xfrm>
            <a:off x="609600" y="3641725"/>
            <a:ext cx="7924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zh-CN" altLang="en-US" sz="4000" b="1">
                <a:latin typeface="宋体" charset="-122"/>
              </a:rPr>
              <a:t>结论</a:t>
            </a:r>
            <a:r>
              <a:rPr kumimoji="1" lang="en-US" altLang="zh-CN" sz="4000" b="1">
                <a:latin typeface="宋体" charset="-122"/>
              </a:rPr>
              <a:t>: </a:t>
            </a:r>
          </a:p>
          <a:p>
            <a:pPr>
              <a:lnSpc>
                <a:spcPct val="150000"/>
              </a:lnSpc>
            </a:pPr>
            <a:r>
              <a:rPr kumimoji="1" lang="en-US" altLang="zh-CN" sz="2400" b="1">
                <a:latin typeface="宋体" charset="-122"/>
              </a:rPr>
              <a:t>    </a:t>
            </a:r>
            <a:r>
              <a:rPr kumimoji="1" lang="zh-CN" altLang="en-US" sz="2400" b="1">
                <a:latin typeface="宋体" charset="-122"/>
              </a:rPr>
              <a:t>质量是物体的属性，它不随物体的形状、状态、位置</a:t>
            </a:r>
            <a:endParaRPr kumimoji="1" lang="en-US" altLang="zh-CN" sz="2400" b="1">
              <a:latin typeface="宋体" charset="-122"/>
            </a:endParaRPr>
          </a:p>
          <a:p>
            <a:pPr>
              <a:lnSpc>
                <a:spcPct val="150000"/>
              </a:lnSpc>
            </a:pPr>
            <a:r>
              <a:rPr kumimoji="1" lang="zh-CN" altLang="en-US" sz="2400" b="1">
                <a:latin typeface="宋体" charset="-122"/>
              </a:rPr>
              <a:t>的改变而变化。</a:t>
            </a:r>
          </a:p>
        </p:txBody>
      </p:sp>
      <p:pic>
        <p:nvPicPr>
          <p:cNvPr id="49158" name="Picture 13" descr="图6。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27432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45239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52"/>
                                        </p:tgtEl>
                                        <p:attrNameLst>
                                          <p:attrName>style.visibility</p:attrName>
                                        </p:attrNameLst>
                                      </p:cBhvr>
                                      <p:to>
                                        <p:strVal val="visible"/>
                                      </p:to>
                                    </p:set>
                                    <p:animEffect transition="in" filter="blinds(horizontal)">
                                      <p:cBhvr>
                                        <p:cTn id="7" dur="500"/>
                                        <p:tgtEl>
                                          <p:spTgt spid="31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55"/>
                                        </p:tgtEl>
                                        <p:attrNameLst>
                                          <p:attrName>style.visibility</p:attrName>
                                        </p:attrNameLst>
                                      </p:cBhvr>
                                      <p:to>
                                        <p:strVal val="visible"/>
                                      </p:to>
                                    </p:set>
                                    <p:animEffect transition="in" filter="blinds(horizontal)">
                                      <p:cBhvr>
                                        <p:cTn id="12"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p:bldP spid="317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bwMode="auto">
          <a:xfrm>
            <a:off x="0" y="954088"/>
            <a:ext cx="2590800" cy="874712"/>
          </a:xfrm>
          <a:prstGeom prst="rect">
            <a:avLst/>
          </a:prstGeom>
          <a:ln>
            <a:miter lim="800000"/>
            <a:headEnd/>
            <a:tailEnd/>
          </a:ln>
        </p:spPr>
        <p:txBody>
          <a:bodyPr/>
          <a:lstStyle/>
          <a:p>
            <a:pPr eaLnBrk="1" hangingPunct="1">
              <a:defRPr/>
            </a:pPr>
            <a:r>
              <a:rPr lang="zh-CN" altLang="en-US" sz="4000" b="1" dirty="0" smtClean="0">
                <a:latin typeface="+mn-ea"/>
                <a:ea typeface="+mn-ea"/>
              </a:rPr>
              <a:t>课堂练习</a:t>
            </a:r>
            <a:r>
              <a:rPr lang="en-US" altLang="zh-CN" sz="4000" b="1" dirty="0" smtClean="0">
                <a:latin typeface="+mn-ea"/>
                <a:ea typeface="+mn-ea"/>
              </a:rPr>
              <a:t>:</a:t>
            </a:r>
          </a:p>
        </p:txBody>
      </p:sp>
      <p:sp>
        <p:nvSpPr>
          <p:cNvPr id="37891" name="Rectangle 3"/>
          <p:cNvSpPr>
            <a:spLocks noGrp="1" noChangeArrowheads="1"/>
          </p:cNvSpPr>
          <p:nvPr>
            <p:ph type="body" idx="4294967295"/>
          </p:nvPr>
        </p:nvSpPr>
        <p:spPr bwMode="auto">
          <a:xfrm>
            <a:off x="0" y="1697038"/>
            <a:ext cx="8759825" cy="4703762"/>
          </a:xfrm>
          <a:prstGeom prst="rect">
            <a:avLst/>
          </a:prstGeom>
          <a:ln>
            <a:miter lim="800000"/>
            <a:headEnd/>
            <a:tailEnd/>
          </a:ln>
        </p:spPr>
        <p:txBody>
          <a:bodyPr>
            <a:normAutofit lnSpcReduction="10000"/>
          </a:bodyPr>
          <a:lstStyle/>
          <a:p>
            <a:pPr eaLnBrk="1" hangingPunct="1">
              <a:lnSpc>
                <a:spcPct val="150000"/>
              </a:lnSpc>
              <a:buFont typeface="Wingdings" pitchFamily="2" charset="2"/>
              <a:buNone/>
              <a:defRPr/>
            </a:pPr>
            <a:r>
              <a:rPr lang="en-US" altLang="zh-CN" sz="2400" b="1" dirty="0" smtClean="0">
                <a:latin typeface="+mn-ea"/>
              </a:rPr>
              <a:t>1.</a:t>
            </a:r>
            <a:r>
              <a:rPr lang="zh-CN" altLang="en-US" sz="2400" b="1" dirty="0" smtClean="0">
                <a:latin typeface="+mn-ea"/>
              </a:rPr>
              <a:t>下面关于质量的说法正确的                 （     ）</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A.</a:t>
            </a:r>
            <a:r>
              <a:rPr lang="zh-CN" altLang="en-US" sz="2400" b="1" dirty="0" smtClean="0">
                <a:latin typeface="+mn-ea"/>
              </a:rPr>
              <a:t>质量是物质的大小             </a:t>
            </a:r>
            <a:r>
              <a:rPr lang="en-US" altLang="zh-CN" sz="2400" b="1" dirty="0" smtClean="0">
                <a:latin typeface="+mn-ea"/>
              </a:rPr>
              <a:t>B.</a:t>
            </a:r>
            <a:r>
              <a:rPr lang="zh-CN" altLang="en-US" sz="2400" b="1" dirty="0" smtClean="0">
                <a:latin typeface="+mn-ea"/>
              </a:rPr>
              <a:t>质量是物体的多少</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C.</a:t>
            </a:r>
            <a:r>
              <a:rPr lang="zh-CN" altLang="en-US" sz="2400" b="1" dirty="0" smtClean="0">
                <a:latin typeface="+mn-ea"/>
              </a:rPr>
              <a:t>质量是物体中所含物质的多少   </a:t>
            </a:r>
            <a:r>
              <a:rPr lang="en-US" altLang="zh-CN" sz="2400" b="1" dirty="0" smtClean="0">
                <a:latin typeface="+mn-ea"/>
              </a:rPr>
              <a:t>D.</a:t>
            </a:r>
            <a:r>
              <a:rPr lang="zh-CN" altLang="en-US" sz="2400" b="1" dirty="0" smtClean="0">
                <a:latin typeface="+mn-ea"/>
              </a:rPr>
              <a:t>质量是物体的大小</a:t>
            </a:r>
          </a:p>
          <a:p>
            <a:pPr eaLnBrk="1" hangingPunct="1">
              <a:lnSpc>
                <a:spcPct val="150000"/>
              </a:lnSpc>
              <a:spcBef>
                <a:spcPct val="10000"/>
              </a:spcBef>
              <a:buFont typeface="Wingdings" pitchFamily="2" charset="2"/>
              <a:buNone/>
              <a:defRPr/>
            </a:pPr>
            <a:r>
              <a:rPr lang="en-US" altLang="zh-CN" sz="2400" b="1" dirty="0" smtClean="0">
                <a:latin typeface="+mn-ea"/>
              </a:rPr>
              <a:t>2.</a:t>
            </a:r>
            <a:r>
              <a:rPr lang="zh-CN" altLang="en-US" sz="2400" b="1" dirty="0" smtClean="0">
                <a:latin typeface="+mn-ea"/>
              </a:rPr>
              <a:t>下列说法中正确的是                       （     ）</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A.</a:t>
            </a:r>
            <a:r>
              <a:rPr lang="zh-CN" altLang="en-US" sz="2400" b="1" dirty="0" smtClean="0">
                <a:latin typeface="+mn-ea"/>
              </a:rPr>
              <a:t>登月舱从地球到月球质量变小</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B.1kg</a:t>
            </a:r>
            <a:r>
              <a:rPr lang="zh-CN" altLang="en-US" sz="2400" b="1" dirty="0" smtClean="0">
                <a:latin typeface="+mn-ea"/>
              </a:rPr>
              <a:t>铁比</a:t>
            </a:r>
            <a:r>
              <a:rPr lang="en-US" altLang="zh-CN" sz="2400" b="1" dirty="0" smtClean="0">
                <a:latin typeface="+mn-ea"/>
              </a:rPr>
              <a:t>1kg</a:t>
            </a:r>
            <a:r>
              <a:rPr lang="zh-CN" altLang="en-US" sz="2400" b="1" dirty="0" smtClean="0">
                <a:latin typeface="+mn-ea"/>
              </a:rPr>
              <a:t>棉花的质量大</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C.</a:t>
            </a:r>
            <a:r>
              <a:rPr lang="zh-CN" altLang="en-US" sz="2400" b="1" dirty="0" smtClean="0">
                <a:latin typeface="+mn-ea"/>
              </a:rPr>
              <a:t>玻璃杯打碎后，质量不变</a:t>
            </a:r>
          </a:p>
          <a:p>
            <a:pPr eaLnBrk="1" hangingPunct="1">
              <a:lnSpc>
                <a:spcPct val="150000"/>
              </a:lnSpc>
              <a:spcBef>
                <a:spcPct val="0"/>
              </a:spcBef>
              <a:buFont typeface="Wingdings" pitchFamily="2" charset="2"/>
              <a:buNone/>
              <a:defRPr/>
            </a:pPr>
            <a:r>
              <a:rPr lang="zh-CN" altLang="en-US" sz="2400" b="1" dirty="0" smtClean="0">
                <a:latin typeface="+mn-ea"/>
              </a:rPr>
              <a:t>  </a:t>
            </a:r>
            <a:r>
              <a:rPr lang="en-US" altLang="zh-CN" sz="2400" b="1" dirty="0" smtClean="0">
                <a:latin typeface="+mn-ea"/>
              </a:rPr>
              <a:t>D.</a:t>
            </a:r>
            <a:r>
              <a:rPr lang="zh-CN" altLang="en-US" sz="2400" b="1" dirty="0" smtClean="0">
                <a:latin typeface="+mn-ea"/>
              </a:rPr>
              <a:t>一杯水凝固成冰后体积变大，质量也变大</a:t>
            </a:r>
          </a:p>
          <a:p>
            <a:pPr eaLnBrk="1" hangingPunct="1">
              <a:buFont typeface="Wingdings" pitchFamily="2" charset="2"/>
              <a:buNone/>
              <a:defRPr/>
            </a:pPr>
            <a:r>
              <a:rPr lang="zh-CN" altLang="en-US" sz="2400" b="1" dirty="0" smtClean="0">
                <a:latin typeface="+mn-ea"/>
              </a:rPr>
              <a:t> </a:t>
            </a:r>
          </a:p>
        </p:txBody>
      </p:sp>
      <p:sp>
        <p:nvSpPr>
          <p:cNvPr id="37892" name="Text Box 4"/>
          <p:cNvSpPr txBox="1">
            <a:spLocks noChangeArrowheads="1"/>
          </p:cNvSpPr>
          <p:nvPr/>
        </p:nvSpPr>
        <p:spPr bwMode="auto">
          <a:xfrm>
            <a:off x="7315200" y="1752600"/>
            <a:ext cx="7921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800" b="1">
                <a:solidFill>
                  <a:srgbClr val="FF0000"/>
                </a:solidFill>
              </a:rPr>
              <a:t>C</a:t>
            </a:r>
          </a:p>
        </p:txBody>
      </p:sp>
      <p:sp>
        <p:nvSpPr>
          <p:cNvPr id="37893" name="Text Box 5"/>
          <p:cNvSpPr txBox="1">
            <a:spLocks noChangeArrowheads="1"/>
          </p:cNvSpPr>
          <p:nvPr/>
        </p:nvSpPr>
        <p:spPr bwMode="auto">
          <a:xfrm>
            <a:off x="7361238" y="3429000"/>
            <a:ext cx="7921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800" b="1">
                <a:solidFill>
                  <a:srgbClr val="FF0000"/>
                </a:solidFill>
              </a:rPr>
              <a:t>C</a:t>
            </a:r>
          </a:p>
        </p:txBody>
      </p:sp>
    </p:spTree>
    <p:extLst>
      <p:ext uri="{BB962C8B-B14F-4D97-AF65-F5344CB8AC3E}">
        <p14:creationId xmlns:p14="http://schemas.microsoft.com/office/powerpoint/2010/main" val="2185641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blinds(horizontal)">
                                      <p:cBhvr>
                                        <p:cTn id="7" dur="500"/>
                                        <p:tgtEl>
                                          <p:spTgt spid="378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7891">
                                            <p:txEl>
                                              <p:pRg st="3" end="3"/>
                                            </p:txEl>
                                          </p:spTgt>
                                        </p:tgtEl>
                                        <p:attrNameLst>
                                          <p:attrName>style.visibility</p:attrName>
                                        </p:attrNameLst>
                                      </p:cBhvr>
                                      <p:to>
                                        <p:strVal val="visible"/>
                                      </p:to>
                                    </p:set>
                                    <p:animEffect transition="in" filter="blinds(horizontal)">
                                      <p:cBhvr>
                                        <p:cTn id="12" dur="500"/>
                                        <p:tgtEl>
                                          <p:spTgt spid="37891">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7891">
                                            <p:txEl>
                                              <p:pRg st="4" end="4"/>
                                            </p:txEl>
                                          </p:spTgt>
                                        </p:tgtEl>
                                        <p:attrNameLst>
                                          <p:attrName>style.visibility</p:attrName>
                                        </p:attrNameLst>
                                      </p:cBhvr>
                                      <p:to>
                                        <p:strVal val="visible"/>
                                      </p:to>
                                    </p:set>
                                    <p:animEffect transition="in" filter="blinds(horizontal)">
                                      <p:cBhvr>
                                        <p:cTn id="15" dur="500"/>
                                        <p:tgtEl>
                                          <p:spTgt spid="37891">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7891">
                                            <p:txEl>
                                              <p:pRg st="5" end="5"/>
                                            </p:txEl>
                                          </p:spTgt>
                                        </p:tgtEl>
                                        <p:attrNameLst>
                                          <p:attrName>style.visibility</p:attrName>
                                        </p:attrNameLst>
                                      </p:cBhvr>
                                      <p:to>
                                        <p:strVal val="visible"/>
                                      </p:to>
                                    </p:set>
                                    <p:animEffect transition="in" filter="blinds(horizontal)">
                                      <p:cBhvr>
                                        <p:cTn id="18" dur="500"/>
                                        <p:tgtEl>
                                          <p:spTgt spid="37891">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7891">
                                            <p:txEl>
                                              <p:pRg st="6" end="6"/>
                                            </p:txEl>
                                          </p:spTgt>
                                        </p:tgtEl>
                                        <p:attrNameLst>
                                          <p:attrName>style.visibility</p:attrName>
                                        </p:attrNameLst>
                                      </p:cBhvr>
                                      <p:to>
                                        <p:strVal val="visible"/>
                                      </p:to>
                                    </p:set>
                                    <p:animEffect transition="in" filter="blinds(horizontal)">
                                      <p:cBhvr>
                                        <p:cTn id="21" dur="500"/>
                                        <p:tgtEl>
                                          <p:spTgt spid="37891">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7891">
                                            <p:txEl>
                                              <p:pRg st="7" end="7"/>
                                            </p:txEl>
                                          </p:spTgt>
                                        </p:tgtEl>
                                        <p:attrNameLst>
                                          <p:attrName>style.visibility</p:attrName>
                                        </p:attrNameLst>
                                      </p:cBhvr>
                                      <p:to>
                                        <p:strVal val="visible"/>
                                      </p:to>
                                    </p:set>
                                    <p:animEffect transition="in" filter="blinds(horizontal)">
                                      <p:cBhvr>
                                        <p:cTn id="24" dur="500"/>
                                        <p:tgtEl>
                                          <p:spTgt spid="37891">
                                            <p:txEl>
                                              <p:pRg st="7" end="7"/>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7893"/>
                                        </p:tgtEl>
                                        <p:attrNameLst>
                                          <p:attrName>style.visibility</p:attrName>
                                        </p:attrNameLst>
                                      </p:cBhvr>
                                      <p:to>
                                        <p:strVal val="visible"/>
                                      </p:to>
                                    </p:set>
                                    <p:animEffect transition="in" filter="blinds(horizontal)">
                                      <p:cBhvr>
                                        <p:cTn id="29" dur="5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bwMode="auto">
          <a:xfrm>
            <a:off x="0" y="776288"/>
            <a:ext cx="9144000" cy="2957512"/>
          </a:xfrm>
          <a:prstGeom prst="rect">
            <a:avLst/>
          </a:prstGeom>
          <a:ln>
            <a:miter lim="800000"/>
            <a:headEnd/>
            <a:tailEnd/>
          </a:ln>
        </p:spPr>
        <p:txBody>
          <a:bodyPr>
            <a:normAutofit fontScale="90000"/>
          </a:bodyPr>
          <a:lstStyle/>
          <a:p>
            <a:pPr eaLnBrk="1" hangingPunct="1">
              <a:lnSpc>
                <a:spcPct val="150000"/>
              </a:lnSpc>
              <a:defRPr/>
            </a:pPr>
            <a:r>
              <a:rPr lang="en-US" altLang="zh-CN" sz="2400" b="1" dirty="0" smtClean="0">
                <a:latin typeface="+mn-ea"/>
                <a:ea typeface="+mn-ea"/>
              </a:rPr>
              <a:t>3.</a:t>
            </a:r>
            <a:r>
              <a:rPr lang="zh-CN" altLang="en-US" sz="2400" b="1" dirty="0" smtClean="0">
                <a:latin typeface="+mn-ea"/>
                <a:ea typeface="+mn-ea"/>
              </a:rPr>
              <a:t>一根铜棒，在下列各种情况下，它的质量会发生变化的是（   ）                                                        </a:t>
            </a:r>
            <a:br>
              <a:rPr lang="zh-CN" altLang="en-US" sz="2400" b="1" dirty="0" smtClean="0">
                <a:latin typeface="+mn-ea"/>
                <a:ea typeface="+mn-ea"/>
              </a:rPr>
            </a:br>
            <a:r>
              <a:rPr lang="zh-CN" altLang="en-US" sz="2400" b="1" dirty="0" smtClean="0">
                <a:latin typeface="+mn-ea"/>
                <a:ea typeface="+mn-ea"/>
              </a:rPr>
              <a:t>   </a:t>
            </a:r>
            <a:r>
              <a:rPr lang="en-US" altLang="zh-CN" sz="2400" b="1" dirty="0" smtClean="0">
                <a:latin typeface="+mn-ea"/>
                <a:ea typeface="+mn-ea"/>
              </a:rPr>
              <a:t>A</a:t>
            </a:r>
            <a:r>
              <a:rPr lang="zh-CN" altLang="en-US" sz="2400" b="1" dirty="0" smtClean="0">
                <a:latin typeface="+mn-ea"/>
                <a:ea typeface="+mn-ea"/>
              </a:rPr>
              <a:t>、把铜棒加热到</a:t>
            </a:r>
            <a:r>
              <a:rPr lang="en-US" altLang="zh-CN" sz="2400" b="1" dirty="0" smtClean="0">
                <a:latin typeface="+mn-ea"/>
                <a:ea typeface="+mn-ea"/>
              </a:rPr>
              <a:t>100℃</a:t>
            </a:r>
            <a:br>
              <a:rPr lang="en-US" altLang="zh-CN" sz="2400" b="1" dirty="0" smtClean="0">
                <a:latin typeface="+mn-ea"/>
                <a:ea typeface="+mn-ea"/>
              </a:rPr>
            </a:br>
            <a:r>
              <a:rPr lang="en-US" altLang="zh-CN" sz="2400" b="1" dirty="0" smtClean="0">
                <a:latin typeface="+mn-ea"/>
                <a:ea typeface="+mn-ea"/>
              </a:rPr>
              <a:t>   B</a:t>
            </a:r>
            <a:r>
              <a:rPr lang="zh-CN" altLang="en-US" sz="2400" b="1" dirty="0" smtClean="0">
                <a:latin typeface="+mn-ea"/>
                <a:ea typeface="+mn-ea"/>
              </a:rPr>
              <a:t>、把铜棒压成一张薄铜板</a:t>
            </a:r>
            <a:br>
              <a:rPr lang="zh-CN" altLang="en-US" sz="2400" b="1" dirty="0" smtClean="0">
                <a:latin typeface="+mn-ea"/>
                <a:ea typeface="+mn-ea"/>
              </a:rPr>
            </a:br>
            <a:r>
              <a:rPr lang="zh-CN" altLang="en-US" sz="2400" b="1" dirty="0" smtClean="0">
                <a:latin typeface="+mn-ea"/>
                <a:ea typeface="+mn-ea"/>
              </a:rPr>
              <a:t>   </a:t>
            </a:r>
            <a:r>
              <a:rPr lang="en-US" altLang="zh-CN" sz="2400" b="1" dirty="0" smtClean="0">
                <a:latin typeface="+mn-ea"/>
                <a:ea typeface="+mn-ea"/>
              </a:rPr>
              <a:t>C</a:t>
            </a:r>
            <a:r>
              <a:rPr lang="zh-CN" altLang="en-US" sz="2400" b="1" dirty="0" smtClean="0">
                <a:latin typeface="+mn-ea"/>
                <a:ea typeface="+mn-ea"/>
              </a:rPr>
              <a:t>、宇航员将铜棒带上月球</a:t>
            </a:r>
            <a:br>
              <a:rPr lang="zh-CN" altLang="en-US" sz="2400" b="1" dirty="0" smtClean="0">
                <a:latin typeface="+mn-ea"/>
                <a:ea typeface="+mn-ea"/>
              </a:rPr>
            </a:br>
            <a:r>
              <a:rPr lang="zh-CN" altLang="en-US" sz="2400" b="1" dirty="0" smtClean="0">
                <a:latin typeface="+mn-ea"/>
                <a:ea typeface="+mn-ea"/>
              </a:rPr>
              <a:t>   </a:t>
            </a:r>
            <a:r>
              <a:rPr lang="en-US" altLang="zh-CN" sz="2400" b="1" dirty="0" smtClean="0">
                <a:latin typeface="+mn-ea"/>
                <a:ea typeface="+mn-ea"/>
              </a:rPr>
              <a:t>D</a:t>
            </a:r>
            <a:r>
              <a:rPr lang="zh-CN" altLang="en-US" sz="2400" b="1" dirty="0" smtClean="0">
                <a:latin typeface="+mn-ea"/>
                <a:ea typeface="+mn-ea"/>
              </a:rPr>
              <a:t>、用锉刀对铜棒进行加工</a:t>
            </a:r>
            <a:br>
              <a:rPr lang="zh-CN" altLang="en-US" sz="2400" b="1" dirty="0" smtClean="0">
                <a:latin typeface="+mn-ea"/>
                <a:ea typeface="+mn-ea"/>
              </a:rPr>
            </a:br>
            <a:endParaRPr lang="zh-CN" altLang="en-US" sz="2400" b="1" dirty="0" smtClean="0">
              <a:latin typeface="+mn-ea"/>
              <a:ea typeface="+mn-ea"/>
            </a:endParaRPr>
          </a:p>
        </p:txBody>
      </p:sp>
      <p:sp>
        <p:nvSpPr>
          <p:cNvPr id="38915" name="Text Box 3"/>
          <p:cNvSpPr txBox="1">
            <a:spLocks noChangeArrowheads="1"/>
          </p:cNvSpPr>
          <p:nvPr/>
        </p:nvSpPr>
        <p:spPr bwMode="auto">
          <a:xfrm>
            <a:off x="8458200" y="838200"/>
            <a:ext cx="563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400" b="1">
                <a:solidFill>
                  <a:srgbClr val="FF0000"/>
                </a:solidFill>
              </a:rPr>
              <a:t>D</a:t>
            </a:r>
          </a:p>
        </p:txBody>
      </p:sp>
      <p:sp>
        <p:nvSpPr>
          <p:cNvPr id="38916" name="Text Box 4"/>
          <p:cNvSpPr txBox="1">
            <a:spLocks noChangeArrowheads="1"/>
          </p:cNvSpPr>
          <p:nvPr/>
        </p:nvSpPr>
        <p:spPr bwMode="auto">
          <a:xfrm>
            <a:off x="7818438" y="4038600"/>
            <a:ext cx="7921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400" b="1">
                <a:solidFill>
                  <a:srgbClr val="FF0000"/>
                </a:solidFill>
              </a:rPr>
              <a:t>C</a:t>
            </a:r>
          </a:p>
        </p:txBody>
      </p:sp>
      <p:sp>
        <p:nvSpPr>
          <p:cNvPr id="38917" name="Rectangle 5"/>
          <p:cNvSpPr>
            <a:spLocks noChangeArrowheads="1"/>
          </p:cNvSpPr>
          <p:nvPr/>
        </p:nvSpPr>
        <p:spPr bwMode="auto">
          <a:xfrm>
            <a:off x="76200" y="3441700"/>
            <a:ext cx="8839200" cy="3416300"/>
          </a:xfrm>
          <a:prstGeom prst="rect">
            <a:avLst/>
          </a:prstGeom>
          <a:noFill/>
          <a:ln w="9525">
            <a:noFill/>
            <a:miter lim="800000"/>
            <a:headEnd/>
            <a:tailEnd/>
          </a:ln>
          <a:effectLst/>
        </p:spPr>
        <p:txBody>
          <a:bodyPr>
            <a:spAutoFit/>
          </a:bodyPr>
          <a:lstStyle/>
          <a:p>
            <a:pPr>
              <a:lnSpc>
                <a:spcPct val="150000"/>
              </a:lnSpc>
              <a:defRPr/>
            </a:pPr>
            <a:r>
              <a:rPr lang="en-US" altLang="zh-CN" sz="2400" b="1" dirty="0">
                <a:latin typeface="+mn-ea"/>
                <a:ea typeface="+mn-ea"/>
              </a:rPr>
              <a:t>4.</a:t>
            </a:r>
            <a:r>
              <a:rPr lang="zh-CN" altLang="en-US" sz="2400" b="1" dirty="0">
                <a:latin typeface="+mn-ea"/>
                <a:ea typeface="+mn-ea"/>
              </a:rPr>
              <a:t>一壶冷水的质量是</a:t>
            </a:r>
            <a:r>
              <a:rPr lang="en-US" altLang="zh-CN" sz="2400" b="1" dirty="0">
                <a:latin typeface="+mn-ea"/>
                <a:ea typeface="+mn-ea"/>
              </a:rPr>
              <a:t>2.5 kg,</a:t>
            </a:r>
            <a:r>
              <a:rPr lang="zh-CN" altLang="en-US" sz="2400" b="1" dirty="0">
                <a:latin typeface="+mn-ea"/>
                <a:ea typeface="+mn-ea"/>
              </a:rPr>
              <a:t>放在炉子上烧开后称得其质量为</a:t>
            </a:r>
            <a:endParaRPr lang="en-US" altLang="zh-CN" sz="2400" b="1" dirty="0">
              <a:latin typeface="+mn-ea"/>
              <a:ea typeface="+mn-ea"/>
            </a:endParaRPr>
          </a:p>
          <a:p>
            <a:pPr>
              <a:lnSpc>
                <a:spcPct val="150000"/>
              </a:lnSpc>
              <a:defRPr/>
            </a:pPr>
            <a:r>
              <a:rPr lang="en-US" altLang="zh-CN" sz="2400" b="1" dirty="0">
                <a:latin typeface="+mn-ea"/>
                <a:ea typeface="+mn-ea"/>
              </a:rPr>
              <a:t>2.4 kg</a:t>
            </a:r>
            <a:r>
              <a:rPr lang="zh-CN" altLang="en-US" sz="2400" b="1" dirty="0">
                <a:latin typeface="+mn-ea"/>
                <a:ea typeface="+mn-ea"/>
              </a:rPr>
              <a:t>，这是因为                               （    ）</a:t>
            </a:r>
            <a:br>
              <a:rPr lang="zh-CN" altLang="en-US" sz="2400" b="1" dirty="0">
                <a:latin typeface="+mn-ea"/>
                <a:ea typeface="+mn-ea"/>
              </a:rPr>
            </a:br>
            <a:r>
              <a:rPr lang="zh-CN" altLang="en-US" sz="2400" b="1" dirty="0">
                <a:latin typeface="+mn-ea"/>
                <a:ea typeface="+mn-ea"/>
              </a:rPr>
              <a:t>  </a:t>
            </a:r>
            <a:r>
              <a:rPr lang="en-US" altLang="zh-CN" sz="2400" b="1" dirty="0">
                <a:latin typeface="+mn-ea"/>
                <a:ea typeface="+mn-ea"/>
              </a:rPr>
              <a:t>A</a:t>
            </a:r>
            <a:r>
              <a:rPr lang="zh-CN" altLang="en-US" sz="2400" b="1" dirty="0">
                <a:latin typeface="+mn-ea"/>
                <a:ea typeface="+mn-ea"/>
              </a:rPr>
              <a:t>、由于温度升高了，所以其质量变小了</a:t>
            </a:r>
            <a:br>
              <a:rPr lang="zh-CN" altLang="en-US" sz="2400" b="1" dirty="0">
                <a:latin typeface="+mn-ea"/>
                <a:ea typeface="+mn-ea"/>
              </a:rPr>
            </a:br>
            <a:r>
              <a:rPr lang="zh-CN" altLang="en-US" sz="2400" b="1" dirty="0">
                <a:latin typeface="+mn-ea"/>
                <a:ea typeface="+mn-ea"/>
              </a:rPr>
              <a:t>  </a:t>
            </a:r>
            <a:r>
              <a:rPr lang="en-US" altLang="zh-CN" sz="2400" b="1" dirty="0">
                <a:latin typeface="+mn-ea"/>
                <a:ea typeface="+mn-ea"/>
              </a:rPr>
              <a:t>B</a:t>
            </a:r>
            <a:r>
              <a:rPr lang="zh-CN" altLang="en-US" sz="2400" b="1" dirty="0">
                <a:latin typeface="+mn-ea"/>
                <a:ea typeface="+mn-ea"/>
              </a:rPr>
              <a:t>、质量不会变小肯定是称量错了</a:t>
            </a:r>
            <a:br>
              <a:rPr lang="zh-CN" altLang="en-US" sz="2400" b="1" dirty="0">
                <a:latin typeface="+mn-ea"/>
                <a:ea typeface="+mn-ea"/>
              </a:rPr>
            </a:br>
            <a:r>
              <a:rPr lang="zh-CN" altLang="en-US" sz="2400" b="1" dirty="0">
                <a:latin typeface="+mn-ea"/>
                <a:ea typeface="+mn-ea"/>
              </a:rPr>
              <a:t>  </a:t>
            </a:r>
            <a:r>
              <a:rPr lang="en-US" altLang="zh-CN" sz="2400" b="1" dirty="0">
                <a:latin typeface="+mn-ea"/>
                <a:ea typeface="+mn-ea"/>
              </a:rPr>
              <a:t>C</a:t>
            </a:r>
            <a:r>
              <a:rPr lang="zh-CN" altLang="en-US" sz="2400" b="1" dirty="0">
                <a:latin typeface="+mn-ea"/>
                <a:ea typeface="+mn-ea"/>
              </a:rPr>
              <a:t>、质量变小是因为水在烧开的过程中，部分水汽化的结果</a:t>
            </a:r>
            <a:br>
              <a:rPr lang="zh-CN" altLang="en-US" sz="2400" b="1" dirty="0">
                <a:latin typeface="+mn-ea"/>
                <a:ea typeface="+mn-ea"/>
              </a:rPr>
            </a:br>
            <a:r>
              <a:rPr lang="zh-CN" altLang="en-US" sz="2400" b="1" dirty="0">
                <a:latin typeface="+mn-ea"/>
                <a:ea typeface="+mn-ea"/>
              </a:rPr>
              <a:t>  </a:t>
            </a:r>
            <a:r>
              <a:rPr lang="en-US" altLang="zh-CN" sz="2400" b="1" dirty="0">
                <a:latin typeface="+mn-ea"/>
                <a:ea typeface="+mn-ea"/>
              </a:rPr>
              <a:t>D</a:t>
            </a:r>
            <a:r>
              <a:rPr lang="zh-CN" altLang="en-US" sz="2400" b="1" dirty="0">
                <a:latin typeface="+mn-ea"/>
                <a:ea typeface="+mn-ea"/>
              </a:rPr>
              <a:t>、以上说法对都不对</a:t>
            </a:r>
          </a:p>
        </p:txBody>
      </p:sp>
    </p:spTree>
    <p:extLst>
      <p:ext uri="{BB962C8B-B14F-4D97-AF65-F5344CB8AC3E}">
        <p14:creationId xmlns:p14="http://schemas.microsoft.com/office/powerpoint/2010/main" val="4023717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917"/>
                                        </p:tgtEl>
                                        <p:attrNameLst>
                                          <p:attrName>style.visibility</p:attrName>
                                        </p:attrNameLst>
                                      </p:cBhvr>
                                      <p:to>
                                        <p:strVal val="visible"/>
                                      </p:to>
                                    </p:set>
                                    <p:animEffect transition="in" filter="blinds(horizontal)">
                                      <p:cBhvr>
                                        <p:cTn id="12" dur="500"/>
                                        <p:tgtEl>
                                          <p:spTgt spid="389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8916">
                                            <p:txEl>
                                              <p:pRg st="0" end="0"/>
                                            </p:txEl>
                                          </p:spTgt>
                                        </p:tgtEl>
                                        <p:attrNameLst>
                                          <p:attrName>style.visibility</p:attrName>
                                        </p:attrNameLst>
                                      </p:cBhvr>
                                      <p:to>
                                        <p:strVal val="visible"/>
                                      </p:to>
                                    </p:set>
                                    <p:animEffect transition="in" filter="blinds(horizontal)">
                                      <p:cBhvr>
                                        <p:cTn id="17" dur="500"/>
                                        <p:tgtEl>
                                          <p:spTgt spid="389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81000" y="1066800"/>
            <a:ext cx="8763000" cy="3416300"/>
          </a:xfrm>
          <a:prstGeom prst="rect">
            <a:avLst/>
          </a:prstGeom>
          <a:noFill/>
          <a:ln w="9525">
            <a:noFill/>
            <a:miter lim="800000"/>
            <a:headEnd/>
            <a:tailEnd/>
          </a:ln>
        </p:spPr>
        <p:txBody>
          <a:bodyPr>
            <a:spAutoFit/>
          </a:bodyPr>
          <a:lstStyle/>
          <a:p>
            <a:pPr>
              <a:lnSpc>
                <a:spcPct val="150000"/>
              </a:lnSpc>
              <a:defRPr/>
            </a:pPr>
            <a:r>
              <a:rPr lang="en-US" altLang="zh-CN" sz="2400" b="1" dirty="0">
                <a:latin typeface="+mn-ea"/>
                <a:ea typeface="+mn-ea"/>
              </a:rPr>
              <a:t>5.</a:t>
            </a:r>
            <a:r>
              <a:rPr lang="zh-CN" altLang="en-US" sz="2400" b="1" dirty="0">
                <a:latin typeface="+mn-ea"/>
                <a:ea typeface="+mn-ea"/>
              </a:rPr>
              <a:t>托盘天平横梁上都有标尺和游码，向右移动游码的作用是                            </a:t>
            </a:r>
            <a:endParaRPr lang="en-US" altLang="zh-CN" sz="2400" b="1" dirty="0">
              <a:latin typeface="+mn-ea"/>
              <a:ea typeface="+mn-ea"/>
            </a:endParaRPr>
          </a:p>
          <a:p>
            <a:pPr>
              <a:lnSpc>
                <a:spcPct val="150000"/>
              </a:lnSpc>
              <a:defRPr/>
            </a:pPr>
            <a:r>
              <a:rPr lang="en-US" altLang="zh-CN" sz="2400" b="1" dirty="0">
                <a:latin typeface="+mn-ea"/>
                <a:ea typeface="+mn-ea"/>
              </a:rPr>
              <a:t>                                              </a:t>
            </a:r>
            <a:r>
              <a:rPr lang="zh-CN" altLang="en-US" sz="2400" b="1" dirty="0">
                <a:latin typeface="+mn-ea"/>
                <a:ea typeface="+mn-ea"/>
              </a:rPr>
              <a:t>（   ）</a:t>
            </a:r>
          </a:p>
          <a:p>
            <a:pPr>
              <a:lnSpc>
                <a:spcPct val="150000"/>
              </a:lnSpc>
              <a:defRPr/>
            </a:pPr>
            <a:r>
              <a:rPr lang="zh-CN" altLang="en-US" sz="2400" b="1" dirty="0">
                <a:latin typeface="+mn-ea"/>
                <a:ea typeface="+mn-ea"/>
              </a:rPr>
              <a:t>   </a:t>
            </a:r>
            <a:r>
              <a:rPr lang="en-US" altLang="zh-CN" sz="2400" b="1" dirty="0">
                <a:latin typeface="+mn-ea"/>
                <a:ea typeface="+mn-ea"/>
              </a:rPr>
              <a:t>A</a:t>
            </a:r>
            <a:r>
              <a:rPr lang="zh-CN" altLang="en-US" sz="2400" b="1" dirty="0">
                <a:latin typeface="+mn-ea"/>
                <a:ea typeface="+mn-ea"/>
              </a:rPr>
              <a:t>、相当于向左调节平衡螺母</a:t>
            </a:r>
          </a:p>
          <a:p>
            <a:pPr>
              <a:lnSpc>
                <a:spcPct val="150000"/>
              </a:lnSpc>
              <a:defRPr/>
            </a:pPr>
            <a:r>
              <a:rPr lang="zh-CN" altLang="en-US" sz="2400" b="1" dirty="0">
                <a:latin typeface="+mn-ea"/>
                <a:ea typeface="+mn-ea"/>
              </a:rPr>
              <a:t>   </a:t>
            </a:r>
            <a:r>
              <a:rPr lang="en-US" altLang="zh-CN" sz="2400" b="1" dirty="0">
                <a:latin typeface="+mn-ea"/>
                <a:ea typeface="+mn-ea"/>
              </a:rPr>
              <a:t>B</a:t>
            </a:r>
            <a:r>
              <a:rPr lang="zh-CN" altLang="en-US" sz="2400" b="1" dirty="0">
                <a:latin typeface="+mn-ea"/>
                <a:ea typeface="+mn-ea"/>
              </a:rPr>
              <a:t>、可代替指针用来指示平衡</a:t>
            </a:r>
          </a:p>
          <a:p>
            <a:pPr>
              <a:lnSpc>
                <a:spcPct val="150000"/>
              </a:lnSpc>
              <a:defRPr/>
            </a:pPr>
            <a:r>
              <a:rPr lang="zh-CN" altLang="en-US" sz="2400" b="1" dirty="0">
                <a:latin typeface="+mn-ea"/>
                <a:ea typeface="+mn-ea"/>
              </a:rPr>
              <a:t>   </a:t>
            </a:r>
            <a:r>
              <a:rPr lang="en-US" altLang="zh-CN" sz="2400" b="1" dirty="0">
                <a:latin typeface="+mn-ea"/>
                <a:ea typeface="+mn-ea"/>
              </a:rPr>
              <a:t>C</a:t>
            </a:r>
            <a:r>
              <a:rPr lang="zh-CN" altLang="en-US" sz="2400" b="1" dirty="0">
                <a:latin typeface="+mn-ea"/>
                <a:ea typeface="+mn-ea"/>
              </a:rPr>
              <a:t>、相当于在左盘中加小砝码</a:t>
            </a:r>
          </a:p>
          <a:p>
            <a:pPr>
              <a:lnSpc>
                <a:spcPct val="150000"/>
              </a:lnSpc>
              <a:defRPr/>
            </a:pPr>
            <a:r>
              <a:rPr lang="zh-CN" altLang="en-US" sz="2400" b="1" dirty="0">
                <a:latin typeface="+mn-ea"/>
                <a:ea typeface="+mn-ea"/>
              </a:rPr>
              <a:t>   </a:t>
            </a:r>
            <a:r>
              <a:rPr lang="en-US" altLang="zh-CN" sz="2400" b="1" dirty="0">
                <a:latin typeface="+mn-ea"/>
                <a:ea typeface="+mn-ea"/>
              </a:rPr>
              <a:t>D</a:t>
            </a:r>
            <a:r>
              <a:rPr lang="zh-CN" altLang="en-US" sz="2400" b="1" dirty="0">
                <a:latin typeface="+mn-ea"/>
                <a:ea typeface="+mn-ea"/>
              </a:rPr>
              <a:t>、相当于在右盘中加小砝码</a:t>
            </a:r>
          </a:p>
        </p:txBody>
      </p:sp>
      <p:sp>
        <p:nvSpPr>
          <p:cNvPr id="45059" name="Text Box 3"/>
          <p:cNvSpPr txBox="1">
            <a:spLocks noChangeArrowheads="1"/>
          </p:cNvSpPr>
          <p:nvPr/>
        </p:nvSpPr>
        <p:spPr bwMode="auto">
          <a:xfrm>
            <a:off x="7897813" y="1747838"/>
            <a:ext cx="4079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en-US" altLang="zh-CN" sz="2400" b="1">
                <a:solidFill>
                  <a:srgbClr val="FF0000"/>
                </a:solidFill>
              </a:rPr>
              <a:t>D</a:t>
            </a:r>
          </a:p>
        </p:txBody>
      </p:sp>
      <p:sp>
        <p:nvSpPr>
          <p:cNvPr id="45060" name="Rectangle 4"/>
          <p:cNvSpPr>
            <a:spLocks noChangeArrowheads="1"/>
          </p:cNvSpPr>
          <p:nvPr/>
        </p:nvSpPr>
        <p:spPr bwMode="auto">
          <a:xfrm>
            <a:off x="228600" y="4570413"/>
            <a:ext cx="8763000" cy="1754187"/>
          </a:xfrm>
          <a:prstGeom prst="rect">
            <a:avLst/>
          </a:prstGeom>
          <a:noFill/>
          <a:ln w="9525">
            <a:noFill/>
            <a:miter lim="800000"/>
            <a:headEnd/>
            <a:tailEnd/>
          </a:ln>
        </p:spPr>
        <p:txBody>
          <a:bodyPr>
            <a:spAutoFit/>
          </a:bodyPr>
          <a:lstStyle/>
          <a:p>
            <a:pPr>
              <a:lnSpc>
                <a:spcPct val="150000"/>
              </a:lnSpc>
              <a:defRPr/>
            </a:pPr>
            <a:r>
              <a:rPr lang="en-US" altLang="zh-CN" sz="2400" b="1" dirty="0">
                <a:latin typeface="+mn-ea"/>
                <a:ea typeface="+mn-ea"/>
              </a:rPr>
              <a:t>6.</a:t>
            </a:r>
            <a:r>
              <a:rPr lang="zh-CN" altLang="en-US" sz="2400" b="1" dirty="0">
                <a:latin typeface="+mn-ea"/>
                <a:ea typeface="+mn-ea"/>
              </a:rPr>
              <a:t>质量为</a:t>
            </a:r>
            <a:r>
              <a:rPr lang="en-US" altLang="zh-CN" sz="2400" b="1" dirty="0">
                <a:latin typeface="+mn-ea"/>
                <a:ea typeface="+mn-ea"/>
              </a:rPr>
              <a:t>2×10</a:t>
            </a:r>
            <a:r>
              <a:rPr lang="en-US" altLang="zh-CN" sz="2400" b="1" baseline="30000" dirty="0">
                <a:latin typeface="+mn-ea"/>
                <a:ea typeface="+mn-ea"/>
              </a:rPr>
              <a:t>5 </a:t>
            </a:r>
            <a:r>
              <a:rPr lang="en-US" altLang="zh-CN" sz="2400" b="1" dirty="0">
                <a:latin typeface="+mn-ea"/>
                <a:ea typeface="+mn-ea"/>
              </a:rPr>
              <a:t>mg</a:t>
            </a:r>
            <a:r>
              <a:rPr lang="zh-CN" altLang="en-US" sz="2400" b="1" dirty="0">
                <a:latin typeface="+mn-ea"/>
                <a:ea typeface="+mn-ea"/>
              </a:rPr>
              <a:t>的物体，可能是下列物体中的      </a:t>
            </a:r>
            <a:r>
              <a:rPr lang="zh-CN" altLang="en-US" sz="2400" b="1" dirty="0">
                <a:latin typeface="+mn-ea"/>
                <a:ea typeface="宋体" pitchFamily="2" charset="-122"/>
              </a:rPr>
              <a:t>（   ）</a:t>
            </a:r>
            <a:endParaRPr lang="zh-CN" altLang="en-US" sz="2400" b="1" dirty="0">
              <a:latin typeface="+mn-ea"/>
              <a:ea typeface="+mn-ea"/>
            </a:endParaRPr>
          </a:p>
          <a:p>
            <a:pPr>
              <a:lnSpc>
                <a:spcPct val="150000"/>
              </a:lnSpc>
              <a:defRPr/>
            </a:pPr>
            <a:r>
              <a:rPr lang="zh-CN" altLang="en-US" sz="2400" b="1" dirty="0">
                <a:latin typeface="+mn-ea"/>
                <a:ea typeface="+mn-ea"/>
              </a:rPr>
              <a:t>    </a:t>
            </a:r>
            <a:r>
              <a:rPr lang="en-US" altLang="zh-CN" sz="2400" b="1" dirty="0">
                <a:latin typeface="+mn-ea"/>
                <a:ea typeface="+mn-ea"/>
              </a:rPr>
              <a:t>A</a:t>
            </a:r>
            <a:r>
              <a:rPr lang="zh-CN" altLang="en-US" sz="2400" b="1" dirty="0">
                <a:latin typeface="+mn-ea"/>
                <a:ea typeface="+mn-ea"/>
              </a:rPr>
              <a:t>、一头大象                 </a:t>
            </a:r>
            <a:r>
              <a:rPr lang="en-US" altLang="zh-CN" sz="2400" b="1" dirty="0">
                <a:latin typeface="+mn-ea"/>
                <a:ea typeface="+mn-ea"/>
              </a:rPr>
              <a:t>B</a:t>
            </a:r>
            <a:r>
              <a:rPr lang="zh-CN" altLang="en-US" sz="2400" b="1" dirty="0">
                <a:latin typeface="+mn-ea"/>
                <a:ea typeface="+mn-ea"/>
              </a:rPr>
              <a:t>、一只苹果</a:t>
            </a:r>
          </a:p>
          <a:p>
            <a:pPr>
              <a:lnSpc>
                <a:spcPct val="150000"/>
              </a:lnSpc>
              <a:defRPr/>
            </a:pPr>
            <a:r>
              <a:rPr lang="zh-CN" altLang="en-US" sz="2400" b="1" dirty="0">
                <a:latin typeface="+mn-ea"/>
                <a:ea typeface="+mn-ea"/>
              </a:rPr>
              <a:t>    </a:t>
            </a:r>
            <a:r>
              <a:rPr lang="en-US" altLang="zh-CN" sz="2400" b="1" dirty="0">
                <a:latin typeface="+mn-ea"/>
                <a:ea typeface="+mn-ea"/>
              </a:rPr>
              <a:t>C</a:t>
            </a:r>
            <a:r>
              <a:rPr lang="zh-CN" altLang="en-US" sz="2400" b="1" dirty="0">
                <a:latin typeface="+mn-ea"/>
                <a:ea typeface="+mn-ea"/>
              </a:rPr>
              <a:t>、一台电视机               </a:t>
            </a:r>
            <a:r>
              <a:rPr lang="en-US" altLang="zh-CN" sz="2400" b="1" dirty="0">
                <a:latin typeface="+mn-ea"/>
                <a:ea typeface="+mn-ea"/>
              </a:rPr>
              <a:t>D</a:t>
            </a:r>
            <a:r>
              <a:rPr lang="zh-CN" altLang="en-US" sz="2400" b="1" dirty="0">
                <a:latin typeface="+mn-ea"/>
                <a:ea typeface="+mn-ea"/>
              </a:rPr>
              <a:t>、一只蚂蚁</a:t>
            </a:r>
          </a:p>
        </p:txBody>
      </p:sp>
      <p:sp>
        <p:nvSpPr>
          <p:cNvPr id="45061" name="Text Box 5"/>
          <p:cNvSpPr txBox="1">
            <a:spLocks noChangeArrowheads="1"/>
          </p:cNvSpPr>
          <p:nvPr/>
        </p:nvSpPr>
        <p:spPr bwMode="auto">
          <a:xfrm>
            <a:off x="8067675" y="4648200"/>
            <a:ext cx="390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en-US" altLang="zh-CN" sz="2400" b="1">
                <a:solidFill>
                  <a:srgbClr val="FF0000"/>
                </a:solidFill>
              </a:rPr>
              <a:t>B</a:t>
            </a:r>
          </a:p>
        </p:txBody>
      </p:sp>
    </p:spTree>
    <p:extLst>
      <p:ext uri="{BB962C8B-B14F-4D97-AF65-F5344CB8AC3E}">
        <p14:creationId xmlns:p14="http://schemas.microsoft.com/office/powerpoint/2010/main" val="3782760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blinds(horizontal)">
                                      <p:cBhvr>
                                        <p:cTn id="7" dur="500"/>
                                        <p:tgtEl>
                                          <p:spTgt spid="450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blinds(horizontal)">
                                      <p:cBhvr>
                                        <p:cTn id="12" dur="500"/>
                                        <p:tgtEl>
                                          <p:spTgt spid="450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61"/>
                                        </p:tgtEl>
                                        <p:attrNameLst>
                                          <p:attrName>style.visibility</p:attrName>
                                        </p:attrNameLst>
                                      </p:cBhvr>
                                      <p:to>
                                        <p:strVal val="visible"/>
                                      </p:to>
                                    </p:set>
                                    <p:animEffect transition="in" filter="blinds(horizontal)">
                                      <p:cBhvr>
                                        <p:cTn id="17"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autoUpdateAnimBg="0"/>
      <p:bldP spid="4506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52400" y="1143000"/>
            <a:ext cx="8458200" cy="2566988"/>
          </a:xfrm>
          <a:prstGeom prst="rect">
            <a:avLst/>
          </a:prstGeom>
          <a:noFill/>
          <a:ln w="9525">
            <a:noFill/>
            <a:miter lim="800000"/>
            <a:headEnd/>
            <a:tailEnd/>
          </a:ln>
          <a:effectLst/>
        </p:spPr>
        <p:txBody>
          <a:bodyPr>
            <a:spAutoFit/>
          </a:bodyPr>
          <a:lstStyle/>
          <a:p>
            <a:pPr>
              <a:lnSpc>
                <a:spcPct val="150000"/>
              </a:lnSpc>
              <a:defRPr/>
            </a:pPr>
            <a:r>
              <a:rPr lang="en-US" altLang="zh-CN" sz="2400" b="1" dirty="0">
                <a:latin typeface="+mn-ea"/>
                <a:ea typeface="+mn-ea"/>
              </a:rPr>
              <a:t>7.</a:t>
            </a:r>
            <a:r>
              <a:rPr lang="zh-CN" altLang="en-US" sz="2400" b="1" dirty="0">
                <a:latin typeface="+mn-ea"/>
                <a:ea typeface="+mn-ea"/>
              </a:rPr>
              <a:t>某同学用已调节好的托盘天平测量物体的质量，操作情况如图所示，其中操作错误的是：</a:t>
            </a:r>
          </a:p>
          <a:p>
            <a:pPr>
              <a:lnSpc>
                <a:spcPct val="150000"/>
              </a:lnSpc>
              <a:spcBef>
                <a:spcPct val="50000"/>
              </a:spcBef>
              <a:defRPr/>
            </a:pPr>
            <a:r>
              <a:rPr lang="zh-CN" altLang="en-US" sz="2400" b="1" dirty="0">
                <a:latin typeface="+mn-ea"/>
                <a:ea typeface="+mn-ea"/>
              </a:rPr>
              <a:t>（</a:t>
            </a:r>
            <a:r>
              <a:rPr lang="en-US" altLang="zh-CN" sz="2400" b="1" dirty="0">
                <a:latin typeface="+mn-ea"/>
                <a:ea typeface="+mn-ea"/>
              </a:rPr>
              <a:t>1</a:t>
            </a:r>
            <a:r>
              <a:rPr lang="zh-CN" altLang="en-US" sz="2400" b="1" dirty="0">
                <a:latin typeface="+mn-ea"/>
                <a:ea typeface="+mn-ea"/>
              </a:rPr>
              <a:t>）</a:t>
            </a:r>
            <a:r>
              <a:rPr lang="en-US" altLang="zh-CN" sz="2400" b="1" dirty="0">
                <a:latin typeface="+mn-ea"/>
                <a:ea typeface="+mn-ea"/>
              </a:rPr>
              <a:t>______________________</a:t>
            </a:r>
            <a:r>
              <a:rPr lang="zh-CN" altLang="en-US" sz="2400" b="1" dirty="0">
                <a:latin typeface="+mn-ea"/>
                <a:ea typeface="+mn-ea"/>
              </a:rPr>
              <a:t>；</a:t>
            </a:r>
            <a:endParaRPr lang="en-US" altLang="zh-CN" sz="2400" b="1" dirty="0">
              <a:latin typeface="+mn-ea"/>
              <a:ea typeface="+mn-ea"/>
            </a:endParaRPr>
          </a:p>
          <a:p>
            <a:pPr>
              <a:lnSpc>
                <a:spcPct val="150000"/>
              </a:lnSpc>
              <a:spcBef>
                <a:spcPct val="20000"/>
              </a:spcBef>
              <a:defRPr/>
            </a:pPr>
            <a:r>
              <a:rPr lang="zh-CN" altLang="en-US" sz="2400" b="1" dirty="0">
                <a:latin typeface="+mn-ea"/>
                <a:ea typeface="+mn-ea"/>
              </a:rPr>
              <a:t>（</a:t>
            </a:r>
            <a:r>
              <a:rPr lang="en-US" altLang="zh-CN" sz="2400" b="1" dirty="0">
                <a:latin typeface="+mn-ea"/>
                <a:ea typeface="+mn-ea"/>
              </a:rPr>
              <a:t>2</a:t>
            </a:r>
            <a:r>
              <a:rPr lang="zh-CN" altLang="en-US" sz="2400" b="1" dirty="0">
                <a:latin typeface="+mn-ea"/>
                <a:ea typeface="+mn-ea"/>
              </a:rPr>
              <a:t>）</a:t>
            </a:r>
            <a:r>
              <a:rPr lang="en-US" altLang="zh-CN" sz="2400" b="1" dirty="0">
                <a:latin typeface="+mn-ea"/>
                <a:ea typeface="+mn-ea"/>
              </a:rPr>
              <a:t>________________</a:t>
            </a:r>
            <a:r>
              <a:rPr lang="zh-CN" altLang="en-US" sz="2400" b="1" dirty="0">
                <a:latin typeface="+mn-ea"/>
                <a:ea typeface="+mn-ea"/>
              </a:rPr>
              <a:t>。</a:t>
            </a:r>
            <a:endParaRPr lang="en-US" altLang="zh-CN" sz="2400" b="1" dirty="0">
              <a:latin typeface="+mn-ea"/>
              <a:ea typeface="+mn-ea"/>
            </a:endParaRPr>
          </a:p>
        </p:txBody>
      </p:sp>
      <p:pic>
        <p:nvPicPr>
          <p:cNvPr id="53251" name="Picture 3" descr="fangfa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05000"/>
            <a:ext cx="21336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Text Box 4"/>
          <p:cNvSpPr txBox="1">
            <a:spLocks noChangeArrowheads="1"/>
          </p:cNvSpPr>
          <p:nvPr/>
        </p:nvSpPr>
        <p:spPr bwMode="auto">
          <a:xfrm>
            <a:off x="1065213" y="2509838"/>
            <a:ext cx="3278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物体放左盘砝码放右盘</a:t>
            </a:r>
          </a:p>
        </p:txBody>
      </p:sp>
      <p:sp>
        <p:nvSpPr>
          <p:cNvPr id="46085" name="Text Box 5"/>
          <p:cNvSpPr txBox="1">
            <a:spLocks noChangeArrowheads="1"/>
          </p:cNvSpPr>
          <p:nvPr/>
        </p:nvSpPr>
        <p:spPr bwMode="auto">
          <a:xfrm>
            <a:off x="1066800" y="3119438"/>
            <a:ext cx="2351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用手直接拿物体</a:t>
            </a:r>
          </a:p>
        </p:txBody>
      </p:sp>
      <p:sp>
        <p:nvSpPr>
          <p:cNvPr id="46090" name="Text Box 10"/>
          <p:cNvSpPr txBox="1">
            <a:spLocks noChangeArrowheads="1"/>
          </p:cNvSpPr>
          <p:nvPr/>
        </p:nvSpPr>
        <p:spPr bwMode="auto">
          <a:xfrm>
            <a:off x="152400" y="3886200"/>
            <a:ext cx="8915400" cy="1200150"/>
          </a:xfrm>
          <a:prstGeom prst="rect">
            <a:avLst/>
          </a:prstGeom>
          <a:noFill/>
          <a:ln w="9525" algn="ctr">
            <a:noFill/>
            <a:miter lim="800000"/>
            <a:headEnd/>
            <a:tailEnd/>
          </a:ln>
          <a:effectLst/>
        </p:spPr>
        <p:txBody>
          <a:bodyPr>
            <a:spAutoFit/>
          </a:bodyPr>
          <a:lstStyle/>
          <a:p>
            <a:pPr>
              <a:lnSpc>
                <a:spcPct val="150000"/>
              </a:lnSpc>
              <a:defRPr/>
            </a:pPr>
            <a:r>
              <a:rPr lang="en-US" altLang="zh-CN" sz="2400" b="1" dirty="0">
                <a:latin typeface="+mn-ea"/>
                <a:ea typeface="+mn-ea"/>
              </a:rPr>
              <a:t>8. </a:t>
            </a:r>
            <a:r>
              <a:rPr lang="zh-CN" altLang="en-US" sz="2400" b="1" dirty="0">
                <a:latin typeface="+mn-ea"/>
                <a:ea typeface="+mn-ea"/>
              </a:rPr>
              <a:t>有一宇航员把质量为</a:t>
            </a:r>
            <a:r>
              <a:rPr lang="en-US" altLang="zh-CN" sz="2400" b="1" dirty="0">
                <a:latin typeface="+mn-ea"/>
                <a:ea typeface="+mn-ea"/>
              </a:rPr>
              <a:t>3</a:t>
            </a:r>
            <a:r>
              <a:rPr lang="zh-CN" altLang="en-US" sz="2400" b="1" dirty="0">
                <a:latin typeface="+mn-ea"/>
                <a:ea typeface="+mn-ea"/>
              </a:rPr>
              <a:t>千克的铜块带到太空中，则铜块的质量</a:t>
            </a:r>
            <a:endParaRPr lang="en-US" altLang="zh-CN" sz="2400" b="1" dirty="0">
              <a:latin typeface="+mn-ea"/>
              <a:ea typeface="+mn-ea"/>
            </a:endParaRPr>
          </a:p>
          <a:p>
            <a:pPr>
              <a:lnSpc>
                <a:spcPct val="150000"/>
              </a:lnSpc>
              <a:defRPr/>
            </a:pPr>
            <a:r>
              <a:rPr lang="zh-CN" altLang="en-US" sz="2400" b="1" dirty="0">
                <a:latin typeface="+mn-ea"/>
                <a:ea typeface="+mn-ea"/>
              </a:rPr>
              <a:t>将</a:t>
            </a:r>
            <a:r>
              <a:rPr lang="en-US" altLang="zh-CN" sz="2400" b="1" dirty="0">
                <a:latin typeface="+mn-ea"/>
                <a:ea typeface="+mn-ea"/>
              </a:rPr>
              <a:t>_____</a:t>
            </a:r>
            <a:r>
              <a:rPr lang="zh-CN" altLang="en-US" sz="2400" b="1" dirty="0">
                <a:latin typeface="+mn-ea"/>
                <a:ea typeface="+mn-ea"/>
              </a:rPr>
              <a:t>（填“变大”“变小”或“不变”）。</a:t>
            </a:r>
          </a:p>
        </p:txBody>
      </p:sp>
      <p:sp>
        <p:nvSpPr>
          <p:cNvPr id="46091" name="Rectangle 11"/>
          <p:cNvSpPr>
            <a:spLocks noChangeArrowheads="1"/>
          </p:cNvSpPr>
          <p:nvPr/>
        </p:nvSpPr>
        <p:spPr bwMode="auto">
          <a:xfrm>
            <a:off x="533400" y="4495800"/>
            <a:ext cx="8032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zh-CN" altLang="en-US" sz="2400" b="1">
                <a:solidFill>
                  <a:srgbClr val="FF0000"/>
                </a:solidFill>
              </a:rPr>
              <a:t>不变</a:t>
            </a:r>
          </a:p>
        </p:txBody>
      </p:sp>
    </p:spTree>
    <p:extLst>
      <p:ext uri="{BB962C8B-B14F-4D97-AF65-F5344CB8AC3E}">
        <p14:creationId xmlns:p14="http://schemas.microsoft.com/office/powerpoint/2010/main" val="309594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wipe(left)">
                                      <p:cBhvr>
                                        <p:cTn id="7" dur="2000"/>
                                        <p:tgtEl>
                                          <p:spTgt spid="460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5"/>
                                        </p:tgtEl>
                                        <p:attrNameLst>
                                          <p:attrName>style.visibility</p:attrName>
                                        </p:attrNameLst>
                                      </p:cBhvr>
                                      <p:to>
                                        <p:strVal val="visible"/>
                                      </p:to>
                                    </p:set>
                                    <p:animEffect transition="in" filter="wipe(left)">
                                      <p:cBhvr>
                                        <p:cTn id="12" dur="2000"/>
                                        <p:tgtEl>
                                          <p:spTgt spid="460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91"/>
                                        </p:tgtEl>
                                        <p:attrNameLst>
                                          <p:attrName>style.visibility</p:attrName>
                                        </p:attrNameLst>
                                      </p:cBhvr>
                                      <p:to>
                                        <p:strVal val="visible"/>
                                      </p:to>
                                    </p:set>
                                    <p:animEffect transition="in" filter="wipe(left)">
                                      <p:cBhvr>
                                        <p:cTn id="17" dur="1000"/>
                                        <p:tgtEl>
                                          <p:spTgt spid="46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085" grpId="0"/>
      <p:bldP spid="460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文本框 1"/>
          <p:cNvSpPr>
            <a:spLocks noGrp="1"/>
          </p:cNvSpPr>
          <p:nvPr>
            <p:ph idx="4294967295"/>
          </p:nvPr>
        </p:nvSpPr>
        <p:spPr bwMode="auto">
          <a:xfrm>
            <a:off x="0" y="2392363"/>
            <a:ext cx="9144000" cy="164352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0" algn="ctr" eaLnBrk="1" hangingPunct="1"/>
            <a:r>
              <a:rPr lang="zh-CN" altLang="en-US" sz="3600" b="1" dirty="0" smtClean="0">
                <a:latin typeface="华文新魏" pitchFamily="2" charset="-122"/>
                <a:ea typeface="华文新魏" pitchFamily="2" charset="-122"/>
              </a:rPr>
              <a:t>第六章  物质的物理属性</a:t>
            </a:r>
            <a:endParaRPr lang="en-US" altLang="zh-CN" sz="3600" b="1" dirty="0" smtClean="0">
              <a:latin typeface="华文新魏" pitchFamily="2" charset="-122"/>
              <a:ea typeface="华文新魏" pitchFamily="2" charset="-122"/>
            </a:endParaRPr>
          </a:p>
          <a:p>
            <a:pPr indent="0" algn="ctr" eaLnBrk="1" hangingPunct="1">
              <a:buNone/>
            </a:pPr>
            <a:r>
              <a:rPr lang="en-US" altLang="zh-CN" sz="5400" b="1" dirty="0">
                <a:solidFill>
                  <a:srgbClr val="FF0000"/>
                </a:solidFill>
                <a:latin typeface="华文新魏" pitchFamily="2" charset="-122"/>
                <a:ea typeface="华文新魏" pitchFamily="2" charset="-122"/>
              </a:rPr>
              <a:t>1</a:t>
            </a:r>
            <a:r>
              <a:rPr lang="zh-CN" altLang="en-US" sz="5400" b="1" dirty="0" smtClean="0">
                <a:solidFill>
                  <a:srgbClr val="FF0000"/>
                </a:solidFill>
                <a:latin typeface="华文新魏" pitchFamily="2" charset="-122"/>
                <a:ea typeface="华文新魏" pitchFamily="2" charset="-122"/>
              </a:rPr>
              <a:t>、物体的质量</a:t>
            </a:r>
          </a:p>
        </p:txBody>
      </p:sp>
    </p:spTree>
    <p:extLst>
      <p:ext uri="{BB962C8B-B14F-4D97-AF65-F5344CB8AC3E}">
        <p14:creationId xmlns:p14="http://schemas.microsoft.com/office/powerpoint/2010/main" val="228697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4294967295"/>
          </p:nvPr>
        </p:nvSpPr>
        <p:spPr>
          <a:xfrm>
            <a:off x="0" y="1143000"/>
            <a:ext cx="8915400" cy="2895600"/>
          </a:xfrm>
          <a:prstGeom prst="rect">
            <a:avLst/>
          </a:prstGeom>
        </p:spPr>
        <p:txBody>
          <a:bodyPr/>
          <a:lstStyle/>
          <a:p>
            <a:pPr algn="dist" eaLnBrk="1" hangingPunct="1">
              <a:lnSpc>
                <a:spcPct val="150000"/>
              </a:lnSpc>
              <a:spcBef>
                <a:spcPct val="50000"/>
              </a:spcBef>
              <a:buFont typeface="Wingdings" pitchFamily="2" charset="2"/>
              <a:buNone/>
              <a:defRPr/>
            </a:pPr>
            <a:r>
              <a:rPr lang="en-US" altLang="zh-CN" sz="2400" b="1" dirty="0" smtClean="0">
                <a:solidFill>
                  <a:schemeClr val="accent4">
                    <a:lumMod val="10000"/>
                  </a:schemeClr>
                </a:solidFill>
                <a:latin typeface="+mn-ea"/>
              </a:rPr>
              <a:t>9. </a:t>
            </a:r>
            <a:r>
              <a:rPr lang="zh-CN" altLang="en-US" sz="2400" b="1" dirty="0" smtClean="0">
                <a:solidFill>
                  <a:schemeClr val="accent4">
                    <a:lumMod val="10000"/>
                  </a:schemeClr>
                </a:solidFill>
                <a:latin typeface="+mn-ea"/>
              </a:rPr>
              <a:t>一位同学忘记调节托盘天平的横梁平衡，指针静止时指向分度盘中央刻线的右方，用这架托盘天平称物体的质量，当天平平衡时，测量出的质量</a:t>
            </a:r>
            <a:r>
              <a:rPr lang="en-US" altLang="zh-CN" sz="2400" b="1" u="sng" dirty="0" smtClean="0">
                <a:solidFill>
                  <a:schemeClr val="accent4">
                    <a:lumMod val="10000"/>
                  </a:schemeClr>
                </a:solidFill>
                <a:latin typeface="+mn-ea"/>
              </a:rPr>
              <a:t>_____</a:t>
            </a:r>
            <a:r>
              <a:rPr lang="zh-CN" altLang="en-US" sz="2400" b="1" dirty="0" smtClean="0">
                <a:solidFill>
                  <a:schemeClr val="accent4">
                    <a:lumMod val="10000"/>
                  </a:schemeClr>
                </a:solidFill>
                <a:latin typeface="+mn-ea"/>
              </a:rPr>
              <a:t>物体的真实质量。</a:t>
            </a:r>
          </a:p>
        </p:txBody>
      </p:sp>
      <p:sp>
        <p:nvSpPr>
          <p:cNvPr id="54275" name="Rectangle 3"/>
          <p:cNvSpPr>
            <a:spLocks noChangeArrowheads="1"/>
          </p:cNvSpPr>
          <p:nvPr/>
        </p:nvSpPr>
        <p:spPr bwMode="auto">
          <a:xfrm>
            <a:off x="76200" y="2895600"/>
            <a:ext cx="5137150" cy="457200"/>
          </a:xfrm>
          <a:prstGeom prst="rect">
            <a:avLst/>
          </a:prstGeom>
          <a:noFill/>
          <a:ln w="9525">
            <a:noFill/>
            <a:miter lim="800000"/>
            <a:headEnd/>
            <a:tailEnd/>
          </a:ln>
        </p:spPr>
        <p:txBody>
          <a:bodyPr>
            <a:spAutoFit/>
          </a:bodyPr>
          <a:lstStyle/>
          <a:p>
            <a:pPr>
              <a:defRPr/>
            </a:pPr>
            <a:r>
              <a:rPr lang="zh-CN" altLang="en-US" sz="2400" b="1" dirty="0">
                <a:solidFill>
                  <a:schemeClr val="accent4">
                    <a:lumMod val="10000"/>
                  </a:schemeClr>
                </a:solidFill>
                <a:latin typeface="+mn-ea"/>
                <a:ea typeface="宋体" pitchFamily="2" charset="-122"/>
              </a:rPr>
              <a:t>（填“大于” “小于”或“等于”）</a:t>
            </a:r>
            <a:endParaRPr kumimoji="1" lang="zh-CN" altLang="en-US" sz="2400" b="1" dirty="0">
              <a:solidFill>
                <a:srgbClr val="FF0000"/>
              </a:solidFill>
              <a:ea typeface="宋体" pitchFamily="2" charset="-122"/>
            </a:endParaRPr>
          </a:p>
        </p:txBody>
      </p:sp>
      <p:sp>
        <p:nvSpPr>
          <p:cNvPr id="54276" name="Text Box 4"/>
          <p:cNvSpPr txBox="1">
            <a:spLocks noChangeArrowheads="1"/>
          </p:cNvSpPr>
          <p:nvPr/>
        </p:nvSpPr>
        <p:spPr bwMode="auto">
          <a:xfrm>
            <a:off x="76200" y="3429000"/>
            <a:ext cx="8915400" cy="1754188"/>
          </a:xfrm>
          <a:prstGeom prst="rect">
            <a:avLst/>
          </a:prstGeom>
          <a:noFill/>
          <a:ln w="9525">
            <a:noFill/>
            <a:miter lim="800000"/>
            <a:headEnd/>
            <a:tailEnd/>
          </a:ln>
          <a:effectLst/>
        </p:spPr>
        <p:txBody>
          <a:bodyPr>
            <a:spAutoFit/>
          </a:bodyPr>
          <a:lstStyle/>
          <a:p>
            <a:pPr>
              <a:lnSpc>
                <a:spcPct val="150000"/>
              </a:lnSpc>
              <a:spcBef>
                <a:spcPct val="50000"/>
              </a:spcBef>
              <a:defRPr/>
            </a:pPr>
            <a:r>
              <a:rPr lang="en-US" altLang="zh-CN" sz="2400" b="1" dirty="0">
                <a:solidFill>
                  <a:schemeClr val="accent4">
                    <a:lumMod val="10000"/>
                  </a:schemeClr>
                </a:solidFill>
                <a:latin typeface="+mn-ea"/>
                <a:ea typeface="+mn-ea"/>
              </a:rPr>
              <a:t>10.</a:t>
            </a:r>
            <a:r>
              <a:rPr lang="zh-CN" altLang="en-US" sz="2400" b="1" dirty="0">
                <a:solidFill>
                  <a:schemeClr val="accent4">
                    <a:lumMod val="10000"/>
                  </a:schemeClr>
                </a:solidFill>
                <a:latin typeface="+mn-ea"/>
                <a:ea typeface="+mn-ea"/>
              </a:rPr>
              <a:t>用天平称出质量是</a:t>
            </a:r>
            <a:r>
              <a:rPr lang="en-US" altLang="zh-CN" sz="2400" b="1" dirty="0">
                <a:solidFill>
                  <a:schemeClr val="accent4">
                    <a:lumMod val="10000"/>
                  </a:schemeClr>
                </a:solidFill>
                <a:latin typeface="+mn-ea"/>
                <a:ea typeface="+mn-ea"/>
              </a:rPr>
              <a:t>64.2 g</a:t>
            </a:r>
            <a:r>
              <a:rPr lang="zh-CN" altLang="en-US" sz="2400" b="1" dirty="0">
                <a:solidFill>
                  <a:schemeClr val="accent4">
                    <a:lumMod val="10000"/>
                  </a:schemeClr>
                </a:solidFill>
                <a:latin typeface="+mn-ea"/>
                <a:ea typeface="+mn-ea"/>
              </a:rPr>
              <a:t>的药品，应在天平的</a:t>
            </a:r>
            <a:r>
              <a:rPr lang="en-US" altLang="zh-CN" sz="2400" b="1" dirty="0">
                <a:solidFill>
                  <a:schemeClr val="accent4">
                    <a:lumMod val="10000"/>
                  </a:schemeClr>
                </a:solidFill>
                <a:latin typeface="+mn-ea"/>
                <a:ea typeface="+mn-ea"/>
              </a:rPr>
              <a:t>____</a:t>
            </a:r>
            <a:r>
              <a:rPr lang="zh-CN" altLang="en-US" sz="2400" b="1" dirty="0">
                <a:solidFill>
                  <a:schemeClr val="accent4">
                    <a:lumMod val="10000"/>
                  </a:schemeClr>
                </a:solidFill>
                <a:latin typeface="+mn-ea"/>
                <a:ea typeface="+mn-ea"/>
              </a:rPr>
              <a:t>盘内顺序放的砝码是</a:t>
            </a:r>
            <a:r>
              <a:rPr lang="zh-CN" altLang="en-US" sz="2400" b="1" u="sng" dirty="0">
                <a:solidFill>
                  <a:schemeClr val="accent4">
                    <a:lumMod val="10000"/>
                  </a:schemeClr>
                </a:solidFill>
                <a:latin typeface="+mn-ea"/>
                <a:ea typeface="+mn-ea"/>
              </a:rPr>
              <a:t>          </a:t>
            </a:r>
            <a:r>
              <a:rPr lang="zh-CN" altLang="en-US" sz="2400" b="1" dirty="0">
                <a:solidFill>
                  <a:schemeClr val="accent4">
                    <a:lumMod val="10000"/>
                  </a:schemeClr>
                </a:solidFill>
                <a:latin typeface="+mn-ea"/>
                <a:ea typeface="+mn-ea"/>
              </a:rPr>
              <a:t>；游码应放在</a:t>
            </a:r>
            <a:r>
              <a:rPr lang="zh-CN" altLang="en-US" sz="2400" b="1" u="sng" dirty="0">
                <a:solidFill>
                  <a:schemeClr val="accent4">
                    <a:lumMod val="10000"/>
                  </a:schemeClr>
                </a:solidFill>
                <a:latin typeface="+mn-ea"/>
                <a:ea typeface="+mn-ea"/>
              </a:rPr>
              <a:t>       </a:t>
            </a:r>
            <a:r>
              <a:rPr lang="zh-CN" altLang="en-US" sz="2400" b="1" dirty="0">
                <a:solidFill>
                  <a:schemeClr val="accent4">
                    <a:lumMod val="10000"/>
                  </a:schemeClr>
                </a:solidFill>
                <a:latin typeface="+mn-ea"/>
                <a:ea typeface="+mn-ea"/>
              </a:rPr>
              <a:t>位置上（游标所在标尺的最大刻度值是</a:t>
            </a:r>
            <a:r>
              <a:rPr lang="en-US" altLang="zh-CN" sz="2400" b="1" dirty="0">
                <a:solidFill>
                  <a:schemeClr val="accent4">
                    <a:lumMod val="10000"/>
                  </a:schemeClr>
                </a:solidFill>
                <a:latin typeface="+mn-ea"/>
                <a:ea typeface="+mn-ea"/>
              </a:rPr>
              <a:t>5 g</a:t>
            </a:r>
            <a:r>
              <a:rPr lang="zh-CN" altLang="en-US" sz="2400" b="1" dirty="0">
                <a:solidFill>
                  <a:schemeClr val="accent4">
                    <a:lumMod val="10000"/>
                  </a:schemeClr>
                </a:solidFill>
                <a:latin typeface="+mn-ea"/>
                <a:ea typeface="+mn-ea"/>
              </a:rPr>
              <a:t>）。 </a:t>
            </a:r>
          </a:p>
        </p:txBody>
      </p:sp>
      <p:sp>
        <p:nvSpPr>
          <p:cNvPr id="54277" name="Rectangle 5"/>
          <p:cNvSpPr>
            <a:spLocks noChangeArrowheads="1"/>
          </p:cNvSpPr>
          <p:nvPr/>
        </p:nvSpPr>
        <p:spPr bwMode="auto">
          <a:xfrm>
            <a:off x="6858000" y="3505200"/>
            <a:ext cx="493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zh-CN" altLang="en-US" sz="2400" b="1">
                <a:solidFill>
                  <a:srgbClr val="FF0000"/>
                </a:solidFill>
              </a:rPr>
              <a:t>右</a:t>
            </a:r>
          </a:p>
        </p:txBody>
      </p:sp>
      <p:sp>
        <p:nvSpPr>
          <p:cNvPr id="54278" name="Rectangle 6"/>
          <p:cNvSpPr>
            <a:spLocks noChangeArrowheads="1"/>
          </p:cNvSpPr>
          <p:nvPr/>
        </p:nvSpPr>
        <p:spPr bwMode="auto">
          <a:xfrm>
            <a:off x="1752600" y="4038600"/>
            <a:ext cx="1571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altLang="zh-CN" sz="2400" b="1">
                <a:solidFill>
                  <a:srgbClr val="FF0000"/>
                </a:solidFill>
                <a:cs typeface="Times New Roman" pitchFamily="18" charset="0"/>
              </a:rPr>
              <a:t>50 g</a:t>
            </a:r>
            <a:r>
              <a:rPr kumimoji="1" lang="zh-CN" altLang="en-US" sz="2400" b="1">
                <a:solidFill>
                  <a:srgbClr val="FF0000"/>
                </a:solidFill>
                <a:cs typeface="Times New Roman" pitchFamily="18" charset="0"/>
              </a:rPr>
              <a:t>、</a:t>
            </a:r>
            <a:r>
              <a:rPr kumimoji="1" lang="en-US" altLang="zh-CN" sz="2400" b="1">
                <a:solidFill>
                  <a:srgbClr val="FF0000"/>
                </a:solidFill>
                <a:cs typeface="Times New Roman" pitchFamily="18" charset="0"/>
              </a:rPr>
              <a:t>10 g</a:t>
            </a:r>
          </a:p>
        </p:txBody>
      </p:sp>
      <p:sp>
        <p:nvSpPr>
          <p:cNvPr id="54279" name="Rectangle 7"/>
          <p:cNvSpPr>
            <a:spLocks noChangeArrowheads="1"/>
          </p:cNvSpPr>
          <p:nvPr/>
        </p:nvSpPr>
        <p:spPr bwMode="auto">
          <a:xfrm>
            <a:off x="5264150" y="4038600"/>
            <a:ext cx="1136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1" lang="en-US" altLang="zh-CN" sz="2400" b="1">
                <a:solidFill>
                  <a:srgbClr val="FF0000"/>
                </a:solidFill>
              </a:rPr>
              <a:t>4.2 g</a:t>
            </a:r>
          </a:p>
        </p:txBody>
      </p:sp>
      <p:sp>
        <p:nvSpPr>
          <p:cNvPr id="8" name="TextBox 7"/>
          <p:cNvSpPr txBox="1">
            <a:spLocks noChangeArrowheads="1"/>
          </p:cNvSpPr>
          <p:nvPr/>
        </p:nvSpPr>
        <p:spPr bwMode="auto">
          <a:xfrm>
            <a:off x="4648200" y="2286000"/>
            <a:ext cx="91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小于</a:t>
            </a:r>
            <a:endParaRPr lang="zh-CN" altLang="en-US" sz="2400"/>
          </a:p>
        </p:txBody>
      </p:sp>
    </p:spTree>
    <p:extLst>
      <p:ext uri="{BB962C8B-B14F-4D97-AF65-F5344CB8AC3E}">
        <p14:creationId xmlns:p14="http://schemas.microsoft.com/office/powerpoint/2010/main" val="3632939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76"/>
                                        </p:tgtEl>
                                        <p:attrNameLst>
                                          <p:attrName>style.visibility</p:attrName>
                                        </p:attrNameLst>
                                      </p:cBhvr>
                                      <p:to>
                                        <p:strVal val="visible"/>
                                      </p:to>
                                    </p:set>
                                    <p:animEffect transition="in" filter="blinds(horizontal)">
                                      <p:cBhvr>
                                        <p:cTn id="12" dur="500"/>
                                        <p:tgtEl>
                                          <p:spTgt spid="542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77"/>
                                        </p:tgtEl>
                                        <p:attrNameLst>
                                          <p:attrName>style.visibility</p:attrName>
                                        </p:attrNameLst>
                                      </p:cBhvr>
                                      <p:to>
                                        <p:strVal val="visible"/>
                                      </p:to>
                                    </p:set>
                                    <p:animEffect transition="in" filter="blinds(horizontal)">
                                      <p:cBhvr>
                                        <p:cTn id="17" dur="500"/>
                                        <p:tgtEl>
                                          <p:spTgt spid="542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4278"/>
                                        </p:tgtEl>
                                        <p:attrNameLst>
                                          <p:attrName>style.visibility</p:attrName>
                                        </p:attrNameLst>
                                      </p:cBhvr>
                                      <p:to>
                                        <p:strVal val="visible"/>
                                      </p:to>
                                    </p:set>
                                    <p:animEffect transition="in" filter="blinds(horizontal)">
                                      <p:cBhvr>
                                        <p:cTn id="22" dur="500"/>
                                        <p:tgtEl>
                                          <p:spTgt spid="542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4279"/>
                                        </p:tgtEl>
                                        <p:attrNameLst>
                                          <p:attrName>style.visibility</p:attrName>
                                        </p:attrNameLst>
                                      </p:cBhvr>
                                      <p:to>
                                        <p:strVal val="visible"/>
                                      </p:to>
                                    </p:set>
                                    <p:animEffect transition="in" filter="blinds(horizontal)">
                                      <p:cBhvr>
                                        <p:cTn id="27" dur="500"/>
                                        <p:tgtEl>
                                          <p:spTgt spid="54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P spid="54277" grpId="0" autoUpdateAnimBg="0"/>
      <p:bldP spid="54278" grpId="0" autoUpdateAnimBg="0"/>
      <p:bldP spid="54279" grpId="0" autoUpdateAnimBg="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1" name="Text Box 7"/>
          <p:cNvSpPr txBox="1">
            <a:spLocks noChangeArrowheads="1"/>
          </p:cNvSpPr>
          <p:nvPr/>
        </p:nvSpPr>
        <p:spPr bwMode="auto">
          <a:xfrm>
            <a:off x="304800" y="2286000"/>
            <a:ext cx="7162800" cy="461963"/>
          </a:xfrm>
          <a:prstGeom prst="rect">
            <a:avLst/>
          </a:prstGeom>
          <a:noFill/>
          <a:ln w="9525">
            <a:noFill/>
            <a:miter lim="800000"/>
            <a:headEnd/>
            <a:tailEnd/>
          </a:ln>
          <a:effectLst/>
        </p:spPr>
        <p:txBody>
          <a:bodyPr>
            <a:spAutoFit/>
          </a:bodyPr>
          <a:lstStyle/>
          <a:p>
            <a:pPr>
              <a:spcBef>
                <a:spcPct val="50000"/>
              </a:spcBef>
              <a:defRPr/>
            </a:pPr>
            <a:r>
              <a:rPr lang="en-US" altLang="zh-CN" sz="2400" b="1" dirty="0">
                <a:solidFill>
                  <a:schemeClr val="accent4">
                    <a:lumMod val="10000"/>
                  </a:schemeClr>
                </a:solidFill>
                <a:latin typeface="+mn-ea"/>
                <a:ea typeface="+mn-ea"/>
              </a:rPr>
              <a:t>1.</a:t>
            </a:r>
            <a:r>
              <a:rPr lang="zh-CN" altLang="en-US" sz="2400" b="1" dirty="0">
                <a:solidFill>
                  <a:schemeClr val="accent4">
                    <a:lumMod val="10000"/>
                  </a:schemeClr>
                </a:solidFill>
                <a:latin typeface="+mn-ea"/>
                <a:ea typeface="+mn-ea"/>
              </a:rPr>
              <a:t>一根铁钉和一根大头针的相同之处和不同之处？</a:t>
            </a:r>
          </a:p>
        </p:txBody>
      </p:sp>
      <p:sp>
        <p:nvSpPr>
          <p:cNvPr id="47112" name="Text Box 8"/>
          <p:cNvSpPr txBox="1">
            <a:spLocks noChangeArrowheads="1"/>
          </p:cNvSpPr>
          <p:nvPr/>
        </p:nvSpPr>
        <p:spPr bwMode="auto">
          <a:xfrm>
            <a:off x="304800" y="3276600"/>
            <a:ext cx="8382000" cy="461963"/>
          </a:xfrm>
          <a:prstGeom prst="rect">
            <a:avLst/>
          </a:prstGeom>
          <a:noFill/>
          <a:ln w="9525">
            <a:noFill/>
            <a:miter lim="800000"/>
            <a:headEnd/>
            <a:tailEnd/>
          </a:ln>
          <a:effectLst/>
        </p:spPr>
        <p:txBody>
          <a:bodyPr>
            <a:spAutoFit/>
          </a:bodyPr>
          <a:lstStyle/>
          <a:p>
            <a:pPr>
              <a:spcBef>
                <a:spcPct val="50000"/>
              </a:spcBef>
              <a:defRPr/>
            </a:pPr>
            <a:r>
              <a:rPr lang="en-US" altLang="zh-CN" sz="2400" b="1" dirty="0">
                <a:solidFill>
                  <a:schemeClr val="accent4">
                    <a:lumMod val="10000"/>
                  </a:schemeClr>
                </a:solidFill>
                <a:latin typeface="+mn-ea"/>
                <a:ea typeface="+mn-ea"/>
              </a:rPr>
              <a:t>2.</a:t>
            </a:r>
            <a:r>
              <a:rPr lang="zh-CN" altLang="en-US" sz="2400" b="1" dirty="0">
                <a:solidFill>
                  <a:schemeClr val="accent4">
                    <a:lumMod val="10000"/>
                  </a:schemeClr>
                </a:solidFill>
                <a:latin typeface="+mn-ea"/>
                <a:ea typeface="+mn-ea"/>
              </a:rPr>
              <a:t>一杯水和一桶水的相同之处和不同之处？</a:t>
            </a:r>
          </a:p>
        </p:txBody>
      </p:sp>
      <p:sp>
        <p:nvSpPr>
          <p:cNvPr id="37892" name="WordArt 10"/>
          <p:cNvSpPr>
            <a:spLocks noChangeArrowheads="1" noChangeShapeType="1" noTextEdit="1"/>
          </p:cNvSpPr>
          <p:nvPr/>
        </p:nvSpPr>
        <p:spPr bwMode="auto">
          <a:xfrm>
            <a:off x="381000" y="1295400"/>
            <a:ext cx="1524000" cy="457200"/>
          </a:xfrm>
          <a:prstGeom prst="rect">
            <a:avLst/>
          </a:prstGeom>
        </p:spPr>
        <p:txBody>
          <a:bodyPr wrap="none" fromWordArt="1">
            <a:prstTxWarp prst="textPlain">
              <a:avLst>
                <a:gd name="adj" fmla="val 50000"/>
              </a:avLst>
            </a:prstTxWarp>
          </a:bodyPr>
          <a:lstStyle/>
          <a:p>
            <a:pPr algn="ctr"/>
            <a:r>
              <a:rPr lang="zh-CN" altLang="en-US" sz="6000" kern="10">
                <a:ln w="9525">
                  <a:solidFill>
                    <a:srgbClr val="000000"/>
                  </a:solidFill>
                  <a:round/>
                  <a:headEnd/>
                  <a:tailEnd/>
                </a:ln>
                <a:solidFill>
                  <a:srgbClr val="161616"/>
                </a:solidFill>
                <a:effectLst>
                  <a:outerShdw dist="35921" dir="2700000" algn="ctr" rotWithShape="0">
                    <a:srgbClr val="808080">
                      <a:alpha val="79999"/>
                    </a:srgbClr>
                  </a:outerShdw>
                </a:effectLst>
                <a:latin typeface="宋体"/>
                <a:ea typeface="宋体"/>
              </a:rPr>
              <a:t>想一想：</a:t>
            </a:r>
          </a:p>
        </p:txBody>
      </p:sp>
      <p:sp>
        <p:nvSpPr>
          <p:cNvPr id="47115" name="Text Box 11"/>
          <p:cNvSpPr txBox="1">
            <a:spLocks noChangeArrowheads="1"/>
          </p:cNvSpPr>
          <p:nvPr/>
        </p:nvSpPr>
        <p:spPr bwMode="auto">
          <a:xfrm>
            <a:off x="304800" y="4267200"/>
            <a:ext cx="8763000" cy="1298575"/>
          </a:xfrm>
          <a:prstGeom prst="rect">
            <a:avLst/>
          </a:prstGeom>
          <a:noFill/>
          <a:ln w="9525">
            <a:noFill/>
            <a:miter lim="800000"/>
            <a:headEnd/>
            <a:tailEnd/>
          </a:ln>
          <a:effectLst/>
        </p:spPr>
        <p:txBody>
          <a:bodyPr>
            <a:spAutoFit/>
          </a:bodyPr>
          <a:lstStyle/>
          <a:p>
            <a:pPr>
              <a:lnSpc>
                <a:spcPct val="150000"/>
              </a:lnSpc>
              <a:spcBef>
                <a:spcPct val="50000"/>
              </a:spcBef>
              <a:defRPr/>
            </a:pPr>
            <a:r>
              <a:rPr lang="en-US" altLang="zh-CN" sz="2400" b="1" dirty="0">
                <a:solidFill>
                  <a:schemeClr val="accent4">
                    <a:lumMod val="10000"/>
                  </a:schemeClr>
                </a:solidFill>
                <a:latin typeface="+mn-ea"/>
                <a:ea typeface="+mn-ea"/>
              </a:rPr>
              <a:t>3.</a:t>
            </a:r>
            <a:r>
              <a:rPr lang="zh-CN" altLang="en-US" sz="2400" b="1" dirty="0">
                <a:solidFill>
                  <a:schemeClr val="accent4">
                    <a:lumMod val="10000"/>
                  </a:schemeClr>
                </a:solidFill>
                <a:latin typeface="+mn-ea"/>
                <a:ea typeface="+mn-ea"/>
              </a:rPr>
              <a:t>一栋钢筋混凝土结构的楼房和同样大小的木结构楼房有何</a:t>
            </a:r>
            <a:endParaRPr lang="en-US" altLang="zh-CN" sz="2400" b="1" dirty="0">
              <a:solidFill>
                <a:schemeClr val="accent4">
                  <a:lumMod val="10000"/>
                </a:schemeClr>
              </a:solidFill>
              <a:latin typeface="+mn-ea"/>
              <a:ea typeface="+mn-ea"/>
            </a:endParaRPr>
          </a:p>
          <a:p>
            <a:pPr>
              <a:lnSpc>
                <a:spcPct val="150000"/>
              </a:lnSpc>
              <a:spcBef>
                <a:spcPct val="50000"/>
              </a:spcBef>
              <a:defRPr/>
            </a:pPr>
            <a:r>
              <a:rPr lang="en-US" altLang="zh-CN" sz="2400" b="1" dirty="0">
                <a:solidFill>
                  <a:schemeClr val="accent4">
                    <a:lumMod val="10000"/>
                  </a:schemeClr>
                </a:solidFill>
                <a:latin typeface="+mn-ea"/>
                <a:ea typeface="+mn-ea"/>
              </a:rPr>
              <a:t>  </a:t>
            </a:r>
            <a:r>
              <a:rPr lang="zh-CN" altLang="en-US" sz="2400" b="1" dirty="0">
                <a:solidFill>
                  <a:schemeClr val="accent4">
                    <a:lumMod val="10000"/>
                  </a:schemeClr>
                </a:solidFill>
                <a:latin typeface="+mn-ea"/>
                <a:ea typeface="+mn-ea"/>
              </a:rPr>
              <a:t>不同？</a:t>
            </a:r>
          </a:p>
        </p:txBody>
      </p:sp>
    </p:spTree>
    <p:extLst>
      <p:ext uri="{BB962C8B-B14F-4D97-AF65-F5344CB8AC3E}">
        <p14:creationId xmlns:p14="http://schemas.microsoft.com/office/powerpoint/2010/main" val="3065509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112">
                                            <p:txEl>
                                              <p:charRg st="0" end="16"/>
                                            </p:txEl>
                                          </p:spTgt>
                                        </p:tgtEl>
                                        <p:attrNameLst>
                                          <p:attrName>style.visibility</p:attrName>
                                        </p:attrNameLst>
                                      </p:cBhvr>
                                      <p:to>
                                        <p:strVal val="visible"/>
                                      </p:to>
                                    </p:set>
                                    <p:animEffect transition="in" filter="wipe(left)">
                                      <p:cBhvr>
                                        <p:cTn id="7" dur="1000"/>
                                        <p:tgtEl>
                                          <p:spTgt spid="47112">
                                            <p:txEl>
                                              <p:charRg st="0" end="16"/>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47112">
                                            <p:txEl>
                                              <p:charRg st="16" end="21"/>
                                            </p:txEl>
                                          </p:spTgt>
                                        </p:tgtEl>
                                        <p:attrNameLst>
                                          <p:attrName>style.visibility</p:attrName>
                                        </p:attrNameLst>
                                      </p:cBhvr>
                                      <p:to>
                                        <p:strVal val="visible"/>
                                      </p:to>
                                    </p:set>
                                    <p:animEffect transition="in" filter="wipe(left)">
                                      <p:cBhvr>
                                        <p:cTn id="11" dur="1000"/>
                                        <p:tgtEl>
                                          <p:spTgt spid="47112">
                                            <p:txEl>
                                              <p:charRg st="16" end="2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47115">
                                            <p:txEl>
                                              <p:pRg st="0" end="0"/>
                                            </p:txEl>
                                          </p:spTgt>
                                        </p:tgtEl>
                                        <p:attrNameLst>
                                          <p:attrName>style.visibility</p:attrName>
                                        </p:attrNameLst>
                                      </p:cBhvr>
                                      <p:to>
                                        <p:strVal val="visible"/>
                                      </p:to>
                                    </p:set>
                                    <p:animEffect transition="in" filter="wipe(left)">
                                      <p:cBhvr>
                                        <p:cTn id="16" dur="1000"/>
                                        <p:tgtEl>
                                          <p:spTgt spid="47115">
                                            <p:txEl>
                                              <p:pRg st="0" end="0"/>
                                            </p:txEl>
                                          </p:spTgt>
                                        </p:tgtEl>
                                      </p:cBhvr>
                                    </p:animEffect>
                                  </p:childTnLst>
                                </p:cTn>
                              </p:par>
                            </p:childTnLst>
                          </p:cTn>
                        </p:par>
                        <p:par>
                          <p:cTn id="17" fill="hold" nodeType="afterGroup">
                            <p:stCondLst>
                              <p:cond delay="1000"/>
                            </p:stCondLst>
                            <p:childTnLst>
                              <p:par>
                                <p:cTn id="18" presetID="22" presetClass="entr" presetSubtype="8" fill="hold" nodeType="afterEffect">
                                  <p:stCondLst>
                                    <p:cond delay="0"/>
                                  </p:stCondLst>
                                  <p:childTnLst>
                                    <p:set>
                                      <p:cBhvr>
                                        <p:cTn id="19" dur="1" fill="hold">
                                          <p:stCondLst>
                                            <p:cond delay="0"/>
                                          </p:stCondLst>
                                        </p:cTn>
                                        <p:tgtEl>
                                          <p:spTgt spid="47115">
                                            <p:txEl>
                                              <p:pRg st="1" end="1"/>
                                            </p:txEl>
                                          </p:spTgt>
                                        </p:tgtEl>
                                        <p:attrNameLst>
                                          <p:attrName>style.visibility</p:attrName>
                                        </p:attrNameLst>
                                      </p:cBhvr>
                                      <p:to>
                                        <p:strVal val="visible"/>
                                      </p:to>
                                    </p:set>
                                    <p:animEffect transition="in" filter="wipe(left)">
                                      <p:cBhvr>
                                        <p:cTn id="20" dur="1000"/>
                                        <p:tgtEl>
                                          <p:spTgt spid="471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5" descr="6-1-1"/>
          <p:cNvPicPr>
            <a:picLocks noChangeAspect="1" noChangeArrowheads="1"/>
          </p:cNvPicPr>
          <p:nvPr/>
        </p:nvPicPr>
        <p:blipFill>
          <a:blip r:embed="rId2">
            <a:lum bright="-18000" contrast="42000"/>
            <a:extLst>
              <a:ext uri="{28A0092B-C50C-407E-A947-70E740481C1C}">
                <a14:useLocalDpi xmlns:a14="http://schemas.microsoft.com/office/drawing/2010/main" val="0"/>
              </a:ext>
            </a:extLst>
          </a:blip>
          <a:srcRect/>
          <a:stretch>
            <a:fillRect/>
          </a:stretch>
        </p:blipFill>
        <p:spPr bwMode="auto">
          <a:xfrm>
            <a:off x="990600" y="1066800"/>
            <a:ext cx="6807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4" name="Rectangle 6"/>
          <p:cNvSpPr>
            <a:spLocks noChangeArrowheads="1"/>
          </p:cNvSpPr>
          <p:nvPr/>
        </p:nvSpPr>
        <p:spPr bwMode="auto">
          <a:xfrm>
            <a:off x="1828800" y="6015038"/>
            <a:ext cx="5257800" cy="461962"/>
          </a:xfrm>
          <a:prstGeom prst="rect">
            <a:avLst/>
          </a:prstGeom>
          <a:noFill/>
          <a:ln w="9525">
            <a:noFill/>
            <a:miter lim="800000"/>
            <a:headEnd/>
            <a:tailEnd/>
          </a:ln>
        </p:spPr>
        <p:txBody>
          <a:bodyPr>
            <a:spAutoFit/>
          </a:bodyPr>
          <a:lstStyle/>
          <a:p>
            <a:pPr>
              <a:defRPr/>
            </a:pPr>
            <a:r>
              <a:rPr lang="zh-CN" altLang="en-US" sz="2400" b="1" dirty="0">
                <a:solidFill>
                  <a:srgbClr val="FF0000"/>
                </a:solidFill>
                <a:latin typeface="+mn-ea"/>
                <a:ea typeface="+mn-ea"/>
              </a:rPr>
              <a:t>不同物体含有的物质多少不一定相同</a:t>
            </a:r>
            <a:endParaRPr lang="zh-CN" altLang="en-US" sz="2400" b="1" baseline="30000" dirty="0">
              <a:solidFill>
                <a:srgbClr val="FF0000"/>
              </a:solidFill>
              <a:latin typeface="+mn-ea"/>
              <a:ea typeface="+mn-ea"/>
            </a:endParaRPr>
          </a:p>
        </p:txBody>
      </p:sp>
      <p:pic>
        <p:nvPicPr>
          <p:cNvPr id="38916" name="Picture 13" descr="铁钉">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038600"/>
            <a:ext cx="1433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14" descr="784469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7200" y="4038600"/>
            <a:ext cx="13446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2939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1" name="Picture 21" descr="国际千克原器"/>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752600"/>
            <a:ext cx="192881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2" name="Rectangle 2"/>
          <p:cNvSpPr>
            <a:spLocks noChangeArrowheads="1"/>
          </p:cNvSpPr>
          <p:nvPr/>
        </p:nvSpPr>
        <p:spPr bwMode="auto">
          <a:xfrm>
            <a:off x="146050" y="833438"/>
            <a:ext cx="4953000" cy="461962"/>
          </a:xfrm>
          <a:prstGeom prst="rect">
            <a:avLst/>
          </a:prstGeom>
          <a:noFill/>
          <a:ln w="9525">
            <a:noFill/>
            <a:miter lim="800000"/>
            <a:headEnd/>
            <a:tailEnd/>
          </a:ln>
          <a:effectLst/>
        </p:spPr>
        <p:txBody>
          <a:bodyPr>
            <a:spAutoFit/>
          </a:bodyPr>
          <a:lstStyle/>
          <a:p>
            <a:pPr>
              <a:defRPr/>
            </a:pPr>
            <a:r>
              <a:rPr lang="zh-CN" altLang="en-US" sz="2400" b="1" dirty="0">
                <a:solidFill>
                  <a:schemeClr val="accent4">
                    <a:lumMod val="10000"/>
                  </a:schemeClr>
                </a:solidFill>
                <a:latin typeface="+mn-ea"/>
                <a:ea typeface="+mn-ea"/>
              </a:rPr>
              <a:t>一、质量</a:t>
            </a:r>
            <a:r>
              <a:rPr lang="en-US" altLang="zh-CN" sz="2400" b="1" i="1" dirty="0">
                <a:solidFill>
                  <a:schemeClr val="accent4">
                    <a:lumMod val="10000"/>
                  </a:schemeClr>
                </a:solidFill>
                <a:latin typeface="+mn-ea"/>
                <a:ea typeface="+mn-ea"/>
              </a:rPr>
              <a:t>m </a:t>
            </a:r>
            <a:r>
              <a:rPr lang="zh-CN" altLang="en-US" sz="2400" b="1" dirty="0">
                <a:solidFill>
                  <a:schemeClr val="accent4">
                    <a:lumMod val="10000"/>
                  </a:schemeClr>
                </a:solidFill>
                <a:latin typeface="+mn-ea"/>
                <a:ea typeface="+mn-ea"/>
              </a:rPr>
              <a:t>：物体所含物质的多少</a:t>
            </a:r>
          </a:p>
        </p:txBody>
      </p:sp>
      <p:sp>
        <p:nvSpPr>
          <p:cNvPr id="40964" name="Rectangle 4"/>
          <p:cNvSpPr>
            <a:spLocks noChangeArrowheads="1"/>
          </p:cNvSpPr>
          <p:nvPr/>
        </p:nvSpPr>
        <p:spPr bwMode="auto">
          <a:xfrm>
            <a:off x="609600" y="3429000"/>
            <a:ext cx="3733800" cy="461963"/>
          </a:xfrm>
          <a:prstGeom prst="rect">
            <a:avLst/>
          </a:prstGeom>
          <a:noFill/>
          <a:ln w="9525">
            <a:noFill/>
            <a:miter lim="800000"/>
            <a:headEnd/>
            <a:tailEnd/>
          </a:ln>
          <a:effectLst/>
        </p:spPr>
        <p:txBody>
          <a:bodyPr>
            <a:spAutoFit/>
          </a:bodyPr>
          <a:lstStyle/>
          <a:p>
            <a:pPr>
              <a:defRPr/>
            </a:pPr>
            <a:r>
              <a:rPr lang="en-US" altLang="zh-CN" sz="2400" b="1" dirty="0">
                <a:solidFill>
                  <a:schemeClr val="accent4">
                    <a:lumMod val="10000"/>
                  </a:schemeClr>
                </a:solidFill>
                <a:latin typeface="+mn-ea"/>
                <a:ea typeface="+mn-ea"/>
              </a:rPr>
              <a:t>3.</a:t>
            </a:r>
            <a:r>
              <a:rPr lang="zh-CN" altLang="en-US" sz="2400" b="1" dirty="0">
                <a:solidFill>
                  <a:schemeClr val="accent4">
                    <a:lumMod val="10000"/>
                  </a:schemeClr>
                </a:solidFill>
                <a:latin typeface="+mn-ea"/>
                <a:ea typeface="+mn-ea"/>
              </a:rPr>
              <a:t>单位换算：</a:t>
            </a:r>
          </a:p>
        </p:txBody>
      </p:sp>
      <p:sp>
        <p:nvSpPr>
          <p:cNvPr id="40965" name="Rectangle 5"/>
          <p:cNvSpPr>
            <a:spLocks noChangeArrowheads="1"/>
          </p:cNvSpPr>
          <p:nvPr/>
        </p:nvSpPr>
        <p:spPr bwMode="auto">
          <a:xfrm>
            <a:off x="990600" y="4200525"/>
            <a:ext cx="1711325" cy="461963"/>
          </a:xfrm>
          <a:prstGeom prst="rect">
            <a:avLst/>
          </a:prstGeom>
          <a:noFill/>
          <a:ln w="9525">
            <a:noFill/>
            <a:miter lim="800000"/>
            <a:headEnd/>
            <a:tailEnd/>
          </a:ln>
          <a:effectLst/>
        </p:spPr>
        <p:txBody>
          <a:bodyPr wrap="none">
            <a:spAutoFit/>
          </a:bodyPr>
          <a:lstStyle/>
          <a:p>
            <a:pPr>
              <a:defRPr/>
            </a:pPr>
            <a:r>
              <a:rPr lang="en-US" altLang="zh-CN" sz="2400" b="1" dirty="0">
                <a:solidFill>
                  <a:schemeClr val="accent4">
                    <a:lumMod val="10000"/>
                  </a:schemeClr>
                </a:solidFill>
                <a:ea typeface="宋体" pitchFamily="2" charset="-122"/>
              </a:rPr>
              <a:t>1 t =____kg</a:t>
            </a:r>
          </a:p>
        </p:txBody>
      </p:sp>
      <p:sp>
        <p:nvSpPr>
          <p:cNvPr id="40966" name="Rectangle 6"/>
          <p:cNvSpPr>
            <a:spLocks noChangeArrowheads="1"/>
          </p:cNvSpPr>
          <p:nvPr/>
        </p:nvSpPr>
        <p:spPr bwMode="auto">
          <a:xfrm>
            <a:off x="2971800" y="4186238"/>
            <a:ext cx="1762125" cy="461962"/>
          </a:xfrm>
          <a:prstGeom prst="rect">
            <a:avLst/>
          </a:prstGeom>
          <a:noFill/>
          <a:ln w="9525">
            <a:noFill/>
            <a:miter lim="800000"/>
            <a:headEnd/>
            <a:tailEnd/>
          </a:ln>
          <a:effectLst/>
        </p:spPr>
        <p:txBody>
          <a:bodyPr wrap="none">
            <a:spAutoFit/>
          </a:bodyPr>
          <a:lstStyle/>
          <a:p>
            <a:pPr>
              <a:defRPr/>
            </a:pPr>
            <a:r>
              <a:rPr lang="en-US" altLang="zh-CN" sz="2400" b="1" dirty="0">
                <a:solidFill>
                  <a:schemeClr val="accent4">
                    <a:lumMod val="10000"/>
                  </a:schemeClr>
                </a:solidFill>
                <a:ea typeface="宋体" pitchFamily="2" charset="-122"/>
              </a:rPr>
              <a:t>1 g =____kg</a:t>
            </a:r>
          </a:p>
        </p:txBody>
      </p:sp>
      <p:sp>
        <p:nvSpPr>
          <p:cNvPr id="40967" name="Rectangle 7"/>
          <p:cNvSpPr>
            <a:spLocks noChangeArrowheads="1"/>
          </p:cNvSpPr>
          <p:nvPr/>
        </p:nvSpPr>
        <p:spPr bwMode="auto">
          <a:xfrm>
            <a:off x="5029200" y="4192588"/>
            <a:ext cx="2017713" cy="461962"/>
          </a:xfrm>
          <a:prstGeom prst="rect">
            <a:avLst/>
          </a:prstGeom>
          <a:noFill/>
          <a:ln w="9525">
            <a:noFill/>
            <a:miter lim="800000"/>
            <a:headEnd/>
            <a:tailEnd/>
          </a:ln>
          <a:effectLst/>
        </p:spPr>
        <p:txBody>
          <a:bodyPr wrap="none">
            <a:spAutoFit/>
          </a:bodyPr>
          <a:lstStyle/>
          <a:p>
            <a:pPr>
              <a:defRPr/>
            </a:pPr>
            <a:r>
              <a:rPr lang="en-US" altLang="zh-CN" sz="2400" b="1" dirty="0">
                <a:solidFill>
                  <a:schemeClr val="accent4">
                    <a:lumMod val="10000"/>
                  </a:schemeClr>
                </a:solidFill>
                <a:ea typeface="宋体" pitchFamily="2" charset="-122"/>
              </a:rPr>
              <a:t>1 mg =____kg</a:t>
            </a:r>
          </a:p>
        </p:txBody>
      </p:sp>
      <p:sp>
        <p:nvSpPr>
          <p:cNvPr id="40968" name="Rectangle 8"/>
          <p:cNvSpPr>
            <a:spLocks noChangeArrowheads="1"/>
          </p:cNvSpPr>
          <p:nvPr/>
        </p:nvSpPr>
        <p:spPr bwMode="auto">
          <a:xfrm>
            <a:off x="1690688" y="4200525"/>
            <a:ext cx="595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rPr>
              <a:t>10</a:t>
            </a:r>
            <a:r>
              <a:rPr lang="en-US" altLang="zh-CN" sz="2400" b="1" baseline="30000">
                <a:solidFill>
                  <a:srgbClr val="FF0000"/>
                </a:solidFill>
              </a:rPr>
              <a:t>3</a:t>
            </a:r>
          </a:p>
        </p:txBody>
      </p:sp>
      <p:sp>
        <p:nvSpPr>
          <p:cNvPr id="40969" name="Rectangle 9"/>
          <p:cNvSpPr>
            <a:spLocks noChangeArrowheads="1"/>
          </p:cNvSpPr>
          <p:nvPr/>
        </p:nvSpPr>
        <p:spPr bwMode="auto">
          <a:xfrm>
            <a:off x="3679825" y="4184650"/>
            <a:ext cx="663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rPr>
              <a:t>10</a:t>
            </a:r>
            <a:r>
              <a:rPr lang="en-US" altLang="zh-CN" sz="2400" b="1" baseline="30000">
                <a:solidFill>
                  <a:srgbClr val="FF0000"/>
                </a:solidFill>
              </a:rPr>
              <a:t>-3</a:t>
            </a:r>
          </a:p>
        </p:txBody>
      </p:sp>
      <p:sp>
        <p:nvSpPr>
          <p:cNvPr id="40970" name="Rectangle 10"/>
          <p:cNvSpPr>
            <a:spLocks noChangeArrowheads="1"/>
          </p:cNvSpPr>
          <p:nvPr/>
        </p:nvSpPr>
        <p:spPr bwMode="auto">
          <a:xfrm>
            <a:off x="5965825" y="4191000"/>
            <a:ext cx="663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rPr>
              <a:t>10</a:t>
            </a:r>
            <a:r>
              <a:rPr lang="en-US" altLang="zh-CN" sz="2400" b="1" baseline="30000">
                <a:solidFill>
                  <a:srgbClr val="FF0000"/>
                </a:solidFill>
              </a:rPr>
              <a:t>-6</a:t>
            </a:r>
          </a:p>
        </p:txBody>
      </p:sp>
      <p:sp>
        <p:nvSpPr>
          <p:cNvPr id="40972" name="Text Box 12"/>
          <p:cNvSpPr txBox="1">
            <a:spLocks noChangeArrowheads="1"/>
          </p:cNvSpPr>
          <p:nvPr/>
        </p:nvSpPr>
        <p:spPr bwMode="auto">
          <a:xfrm>
            <a:off x="609600" y="1595438"/>
            <a:ext cx="5791200" cy="461962"/>
          </a:xfrm>
          <a:prstGeom prst="rect">
            <a:avLst/>
          </a:prstGeom>
          <a:noFill/>
          <a:ln w="9525">
            <a:noFill/>
            <a:miter lim="800000"/>
            <a:headEnd/>
            <a:tailEnd/>
          </a:ln>
          <a:effectLst/>
        </p:spPr>
        <p:txBody>
          <a:bodyPr>
            <a:spAutoFit/>
          </a:bodyPr>
          <a:lstStyle/>
          <a:p>
            <a:pPr>
              <a:spcBef>
                <a:spcPct val="50000"/>
              </a:spcBef>
              <a:defRPr/>
            </a:pPr>
            <a:r>
              <a:rPr lang="en-US" altLang="zh-CN" sz="2400" b="1" dirty="0">
                <a:solidFill>
                  <a:schemeClr val="accent4">
                    <a:lumMod val="10000"/>
                  </a:schemeClr>
                </a:solidFill>
                <a:latin typeface="+mn-ea"/>
                <a:ea typeface="+mn-ea"/>
              </a:rPr>
              <a:t>1.</a:t>
            </a:r>
            <a:r>
              <a:rPr lang="zh-CN" altLang="en-US" sz="2400" b="1" dirty="0">
                <a:solidFill>
                  <a:schemeClr val="accent4">
                    <a:lumMod val="10000"/>
                  </a:schemeClr>
                </a:solidFill>
                <a:latin typeface="+mn-ea"/>
                <a:ea typeface="+mn-ea"/>
              </a:rPr>
              <a:t>国际单位制中质量的单位：千克（ </a:t>
            </a:r>
            <a:r>
              <a:rPr lang="en-US" altLang="zh-CN" sz="2400" b="1" dirty="0">
                <a:solidFill>
                  <a:schemeClr val="accent4">
                    <a:lumMod val="10000"/>
                  </a:schemeClr>
                </a:solidFill>
                <a:latin typeface="+mn-ea"/>
                <a:ea typeface="+mn-ea"/>
              </a:rPr>
              <a:t>kg</a:t>
            </a:r>
            <a:r>
              <a:rPr lang="zh-CN" altLang="en-US" sz="2400" b="1" dirty="0">
                <a:solidFill>
                  <a:schemeClr val="accent4">
                    <a:lumMod val="10000"/>
                  </a:schemeClr>
                </a:solidFill>
                <a:latin typeface="+mn-ea"/>
                <a:ea typeface="+mn-ea"/>
              </a:rPr>
              <a:t>）</a:t>
            </a:r>
          </a:p>
        </p:txBody>
      </p:sp>
      <p:sp>
        <p:nvSpPr>
          <p:cNvPr id="40973" name="Text Box 13"/>
          <p:cNvSpPr txBox="1">
            <a:spLocks noChangeArrowheads="1"/>
          </p:cNvSpPr>
          <p:nvPr/>
        </p:nvSpPr>
        <p:spPr bwMode="auto">
          <a:xfrm>
            <a:off x="609600" y="2590800"/>
            <a:ext cx="6019800" cy="461963"/>
          </a:xfrm>
          <a:prstGeom prst="rect">
            <a:avLst/>
          </a:prstGeom>
          <a:noFill/>
          <a:ln w="9525">
            <a:noFill/>
            <a:miter lim="800000"/>
            <a:headEnd/>
            <a:tailEnd/>
          </a:ln>
          <a:effectLst/>
        </p:spPr>
        <p:txBody>
          <a:bodyPr>
            <a:spAutoFit/>
          </a:bodyPr>
          <a:lstStyle/>
          <a:p>
            <a:pPr>
              <a:spcBef>
                <a:spcPct val="50000"/>
              </a:spcBef>
              <a:defRPr/>
            </a:pPr>
            <a:r>
              <a:rPr lang="en-US" altLang="zh-CN" sz="2400" b="1" dirty="0">
                <a:solidFill>
                  <a:schemeClr val="accent4">
                    <a:lumMod val="10000"/>
                  </a:schemeClr>
                </a:solidFill>
                <a:latin typeface="+mn-ea"/>
                <a:ea typeface="+mn-ea"/>
              </a:rPr>
              <a:t>2.</a:t>
            </a:r>
            <a:r>
              <a:rPr lang="zh-CN" altLang="en-US" sz="2400" b="1" dirty="0">
                <a:solidFill>
                  <a:schemeClr val="accent4">
                    <a:lumMod val="10000"/>
                  </a:schemeClr>
                </a:solidFill>
                <a:latin typeface="+mn-ea"/>
                <a:ea typeface="+mn-ea"/>
              </a:rPr>
              <a:t>其它单位：毫克</a:t>
            </a:r>
            <a:r>
              <a:rPr lang="en-US" altLang="zh-CN" sz="2400" b="1" dirty="0">
                <a:solidFill>
                  <a:schemeClr val="accent4">
                    <a:lumMod val="10000"/>
                  </a:schemeClr>
                </a:solidFill>
                <a:latin typeface="+mn-ea"/>
                <a:ea typeface="+mn-ea"/>
              </a:rPr>
              <a:t>(mg)</a:t>
            </a:r>
            <a:r>
              <a:rPr lang="zh-CN" altLang="en-US" sz="2400" b="1" dirty="0">
                <a:solidFill>
                  <a:schemeClr val="accent4">
                    <a:lumMod val="10000"/>
                  </a:schemeClr>
                </a:solidFill>
                <a:latin typeface="+mn-ea"/>
                <a:ea typeface="+mn-ea"/>
              </a:rPr>
              <a:t>、克（</a:t>
            </a:r>
            <a:r>
              <a:rPr lang="en-US" altLang="zh-CN" sz="2400" b="1" dirty="0">
                <a:solidFill>
                  <a:schemeClr val="accent4">
                    <a:lumMod val="10000"/>
                  </a:schemeClr>
                </a:solidFill>
                <a:latin typeface="+mn-ea"/>
                <a:ea typeface="+mn-ea"/>
              </a:rPr>
              <a:t>g</a:t>
            </a:r>
            <a:r>
              <a:rPr lang="zh-CN" altLang="en-US" sz="2400" b="1" dirty="0">
                <a:solidFill>
                  <a:schemeClr val="accent4">
                    <a:lumMod val="10000"/>
                  </a:schemeClr>
                </a:solidFill>
                <a:latin typeface="+mn-ea"/>
                <a:ea typeface="+mn-ea"/>
              </a:rPr>
              <a:t>）、吨（</a:t>
            </a:r>
            <a:r>
              <a:rPr lang="en-US" altLang="zh-CN" sz="2400" b="1" dirty="0">
                <a:solidFill>
                  <a:schemeClr val="accent4">
                    <a:lumMod val="10000"/>
                  </a:schemeClr>
                </a:solidFill>
                <a:latin typeface="+mn-ea"/>
                <a:ea typeface="+mn-ea"/>
              </a:rPr>
              <a:t>t</a:t>
            </a:r>
            <a:r>
              <a:rPr lang="zh-CN" altLang="en-US" sz="2400" b="1" dirty="0">
                <a:solidFill>
                  <a:schemeClr val="accent4">
                    <a:lumMod val="10000"/>
                  </a:schemeClr>
                </a:solidFill>
                <a:latin typeface="+mn-ea"/>
                <a:ea typeface="+mn-ea"/>
              </a:rPr>
              <a:t>）</a:t>
            </a:r>
          </a:p>
        </p:txBody>
      </p:sp>
      <p:sp>
        <p:nvSpPr>
          <p:cNvPr id="40974" name="Text Box 14"/>
          <p:cNvSpPr txBox="1">
            <a:spLocks noChangeArrowheads="1"/>
          </p:cNvSpPr>
          <p:nvPr/>
        </p:nvSpPr>
        <p:spPr bwMode="auto">
          <a:xfrm>
            <a:off x="381000" y="4953000"/>
            <a:ext cx="8534400" cy="1311275"/>
          </a:xfrm>
          <a:prstGeom prst="rect">
            <a:avLst/>
          </a:prstGeom>
          <a:noFill/>
          <a:ln w="9525">
            <a:noFill/>
            <a:miter lim="800000"/>
            <a:headEnd/>
            <a:tailEnd/>
          </a:ln>
          <a:effectLst/>
        </p:spPr>
        <p:txBody>
          <a:bodyPr>
            <a:spAutoFit/>
          </a:bodyPr>
          <a:lstStyle/>
          <a:p>
            <a:pPr marL="457200" indent="-457200">
              <a:defRPr/>
            </a:pPr>
            <a:r>
              <a:rPr kumimoji="1" lang="zh-CN" altLang="en-US" sz="2400" b="1" dirty="0">
                <a:solidFill>
                  <a:schemeClr val="accent4">
                    <a:lumMod val="10000"/>
                  </a:schemeClr>
                </a:solidFill>
                <a:ea typeface="宋体" pitchFamily="2" charset="-122"/>
                <a:cs typeface="Times New Roman" pitchFamily="18" charset="0"/>
              </a:rPr>
              <a:t>（课堂练习）</a:t>
            </a:r>
          </a:p>
          <a:p>
            <a:pPr marL="457200" indent="-457200">
              <a:spcBef>
                <a:spcPct val="20000"/>
              </a:spcBef>
              <a:defRPr/>
            </a:pPr>
            <a:r>
              <a:rPr kumimoji="1" lang="zh-CN" altLang="en-US" sz="2400" b="1" dirty="0">
                <a:solidFill>
                  <a:schemeClr val="accent4">
                    <a:lumMod val="10000"/>
                  </a:schemeClr>
                </a:solidFill>
                <a:ea typeface="宋体" pitchFamily="2" charset="-122"/>
                <a:cs typeface="Times New Roman" pitchFamily="18" charset="0"/>
              </a:rPr>
              <a:t>  </a:t>
            </a:r>
            <a:r>
              <a:rPr kumimoji="1" lang="zh-CN" altLang="en-US" sz="2400" dirty="0">
                <a:solidFill>
                  <a:schemeClr val="accent4">
                    <a:lumMod val="10000"/>
                  </a:schemeClr>
                </a:solidFill>
                <a:ea typeface="宋体" pitchFamily="2" charset="-122"/>
                <a:cs typeface="Times New Roman" pitchFamily="18" charset="0"/>
              </a:rPr>
              <a:t> </a:t>
            </a:r>
            <a:r>
              <a:rPr kumimoji="1" lang="en-US" altLang="zh-CN" sz="2400" dirty="0">
                <a:solidFill>
                  <a:schemeClr val="accent4">
                    <a:lumMod val="10000"/>
                  </a:schemeClr>
                </a:solidFill>
                <a:ea typeface="宋体" pitchFamily="2" charset="-122"/>
                <a:cs typeface="Times New Roman" pitchFamily="18" charset="0"/>
              </a:rPr>
              <a:t>(1)</a:t>
            </a:r>
            <a:r>
              <a:rPr kumimoji="1" lang="en-US" altLang="zh-CN" sz="2400" b="1" dirty="0">
                <a:solidFill>
                  <a:schemeClr val="accent4">
                    <a:lumMod val="10000"/>
                  </a:schemeClr>
                </a:solidFill>
                <a:ea typeface="宋体" pitchFamily="2" charset="-122"/>
                <a:cs typeface="Times New Roman" pitchFamily="18" charset="0"/>
              </a:rPr>
              <a:t>80 mg=</a:t>
            </a:r>
            <a:r>
              <a:rPr kumimoji="1" lang="en-US" altLang="zh-CN" sz="2400" dirty="0">
                <a:solidFill>
                  <a:schemeClr val="accent4">
                    <a:lumMod val="10000"/>
                  </a:schemeClr>
                </a:solidFill>
                <a:ea typeface="宋体" pitchFamily="2" charset="-122"/>
                <a:cs typeface="Times New Roman" pitchFamily="18" charset="0"/>
              </a:rPr>
              <a:t> _________ </a:t>
            </a:r>
            <a:r>
              <a:rPr kumimoji="1" lang="en-US" altLang="zh-CN" sz="2400" b="1" dirty="0">
                <a:solidFill>
                  <a:schemeClr val="accent4">
                    <a:lumMod val="10000"/>
                  </a:schemeClr>
                </a:solidFill>
                <a:ea typeface="宋体" pitchFamily="2" charset="-122"/>
                <a:cs typeface="Times New Roman" pitchFamily="18" charset="0"/>
              </a:rPr>
              <a:t>g =</a:t>
            </a:r>
            <a:r>
              <a:rPr kumimoji="1" lang="en-US" altLang="zh-CN" sz="2400" b="1" u="sng" dirty="0">
                <a:solidFill>
                  <a:schemeClr val="accent4">
                    <a:lumMod val="10000"/>
                  </a:schemeClr>
                </a:solidFill>
                <a:ea typeface="宋体" pitchFamily="2" charset="-122"/>
                <a:cs typeface="Times New Roman" pitchFamily="18" charset="0"/>
              </a:rPr>
              <a:t>                </a:t>
            </a:r>
            <a:r>
              <a:rPr kumimoji="1" lang="en-US" altLang="zh-CN" sz="2400" b="1" dirty="0">
                <a:solidFill>
                  <a:schemeClr val="accent4">
                    <a:lumMod val="10000"/>
                  </a:schemeClr>
                </a:solidFill>
                <a:ea typeface="宋体" pitchFamily="2" charset="-122"/>
                <a:cs typeface="Times New Roman" pitchFamily="18" charset="0"/>
              </a:rPr>
              <a:t> k</a:t>
            </a:r>
            <a:r>
              <a:rPr kumimoji="1" lang="en-US" altLang="zh-CN" sz="2400" b="1" u="sng" dirty="0">
                <a:solidFill>
                  <a:schemeClr val="accent4">
                    <a:lumMod val="10000"/>
                  </a:schemeClr>
                </a:solidFill>
                <a:ea typeface="宋体" pitchFamily="2" charset="-122"/>
                <a:cs typeface="Times New Roman" pitchFamily="18" charset="0"/>
              </a:rPr>
              <a:t>g</a:t>
            </a:r>
          </a:p>
          <a:p>
            <a:pPr marL="457200" indent="-457200">
              <a:spcBef>
                <a:spcPct val="10000"/>
              </a:spcBef>
              <a:defRPr/>
            </a:pPr>
            <a:r>
              <a:rPr kumimoji="1" lang="en-US" altLang="zh-CN" sz="2400" b="1" dirty="0">
                <a:solidFill>
                  <a:schemeClr val="accent4">
                    <a:lumMod val="10000"/>
                  </a:schemeClr>
                </a:solidFill>
                <a:ea typeface="宋体" pitchFamily="2" charset="-122"/>
                <a:cs typeface="Times New Roman" pitchFamily="18" charset="0"/>
              </a:rPr>
              <a:t>   (2)0.5 t=</a:t>
            </a:r>
            <a:r>
              <a:rPr kumimoji="1" lang="en-US" altLang="zh-CN" sz="2400" b="1" u="sng" dirty="0">
                <a:solidFill>
                  <a:schemeClr val="accent4">
                    <a:lumMod val="10000"/>
                  </a:schemeClr>
                </a:solidFill>
                <a:ea typeface="宋体" pitchFamily="2" charset="-122"/>
                <a:cs typeface="Times New Roman" pitchFamily="18" charset="0"/>
              </a:rPr>
              <a:t>               </a:t>
            </a:r>
            <a:r>
              <a:rPr kumimoji="1" lang="en-US" altLang="zh-CN" sz="2400" b="1" dirty="0">
                <a:solidFill>
                  <a:schemeClr val="accent4">
                    <a:lumMod val="10000"/>
                  </a:schemeClr>
                </a:solidFill>
                <a:ea typeface="宋体" pitchFamily="2" charset="-122"/>
                <a:cs typeface="Times New Roman" pitchFamily="18" charset="0"/>
              </a:rPr>
              <a:t>k</a:t>
            </a:r>
            <a:r>
              <a:rPr kumimoji="1" lang="en-US" altLang="zh-CN" sz="2400" b="1" u="sng" dirty="0">
                <a:solidFill>
                  <a:schemeClr val="accent4">
                    <a:lumMod val="10000"/>
                  </a:schemeClr>
                </a:solidFill>
                <a:ea typeface="宋体" pitchFamily="2" charset="-122"/>
                <a:cs typeface="Times New Roman" pitchFamily="18" charset="0"/>
              </a:rPr>
              <a:t>g</a:t>
            </a:r>
            <a:r>
              <a:rPr kumimoji="1" lang="en-US" altLang="zh-CN" sz="2400" b="1" dirty="0">
                <a:solidFill>
                  <a:schemeClr val="accent4">
                    <a:lumMod val="10000"/>
                  </a:schemeClr>
                </a:solidFill>
                <a:ea typeface="宋体" pitchFamily="2" charset="-122"/>
                <a:cs typeface="Times New Roman" pitchFamily="18" charset="0"/>
              </a:rPr>
              <a:t> = </a:t>
            </a:r>
            <a:r>
              <a:rPr kumimoji="1" lang="en-US" altLang="zh-CN" sz="2400" b="1" u="sng" dirty="0">
                <a:solidFill>
                  <a:schemeClr val="accent4">
                    <a:lumMod val="10000"/>
                  </a:schemeClr>
                </a:solidFill>
                <a:ea typeface="宋体" pitchFamily="2" charset="-122"/>
                <a:cs typeface="Times New Roman" pitchFamily="18" charset="0"/>
              </a:rPr>
              <a:t>               </a:t>
            </a:r>
            <a:r>
              <a:rPr kumimoji="1" lang="en-US" altLang="zh-CN" sz="2400" b="1" dirty="0">
                <a:solidFill>
                  <a:schemeClr val="accent4">
                    <a:lumMod val="10000"/>
                  </a:schemeClr>
                </a:solidFill>
                <a:ea typeface="宋体" pitchFamily="2" charset="-122"/>
                <a:cs typeface="Times New Roman" pitchFamily="18" charset="0"/>
              </a:rPr>
              <a:t>g</a:t>
            </a:r>
          </a:p>
        </p:txBody>
      </p:sp>
      <p:sp>
        <p:nvSpPr>
          <p:cNvPr id="40976" name="Text Box 16"/>
          <p:cNvSpPr txBox="1">
            <a:spLocks noChangeArrowheads="1"/>
          </p:cNvSpPr>
          <p:nvPr/>
        </p:nvSpPr>
        <p:spPr bwMode="auto">
          <a:xfrm>
            <a:off x="2117725" y="5405438"/>
            <a:ext cx="1768475" cy="461962"/>
          </a:xfrm>
          <a:prstGeom prst="rect">
            <a:avLst/>
          </a:prstGeom>
          <a:noFill/>
          <a:ln w="9525">
            <a:noFill/>
            <a:miter lim="800000"/>
            <a:headEnd/>
            <a:tailEnd/>
          </a:ln>
          <a:effectLst/>
        </p:spPr>
        <p:txBody>
          <a:bodyPr>
            <a:spAutoFit/>
          </a:bodyPr>
          <a:lstStyle/>
          <a:p>
            <a:pPr>
              <a:spcBef>
                <a:spcPct val="50000"/>
              </a:spcBef>
              <a:defRPr/>
            </a:pPr>
            <a:r>
              <a:rPr kumimoji="1" lang="en-US" altLang="zh-CN" sz="2400" dirty="0">
                <a:solidFill>
                  <a:schemeClr val="accent4">
                    <a:lumMod val="10000"/>
                  </a:schemeClr>
                </a:solidFill>
                <a:ea typeface="宋体" pitchFamily="2" charset="-122"/>
              </a:rPr>
              <a:t> </a:t>
            </a:r>
            <a:r>
              <a:rPr kumimoji="1" lang="en-US" altLang="zh-CN" sz="2400" b="1" dirty="0">
                <a:solidFill>
                  <a:srgbClr val="FF0000"/>
                </a:solidFill>
                <a:ea typeface="宋体" pitchFamily="2" charset="-122"/>
              </a:rPr>
              <a:t>8×10</a:t>
            </a:r>
            <a:r>
              <a:rPr kumimoji="1" lang="en-US" altLang="zh-CN" sz="2400" b="1" baseline="30000" dirty="0">
                <a:solidFill>
                  <a:srgbClr val="FF0000"/>
                </a:solidFill>
                <a:ea typeface="宋体" pitchFamily="2" charset="-122"/>
              </a:rPr>
              <a:t>-2</a:t>
            </a:r>
          </a:p>
        </p:txBody>
      </p:sp>
      <p:sp>
        <p:nvSpPr>
          <p:cNvPr id="40977" name="Text Box 17"/>
          <p:cNvSpPr txBox="1">
            <a:spLocks noChangeArrowheads="1"/>
          </p:cNvSpPr>
          <p:nvPr/>
        </p:nvSpPr>
        <p:spPr bwMode="auto">
          <a:xfrm>
            <a:off x="3962400" y="5405438"/>
            <a:ext cx="2273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400" b="1">
                <a:solidFill>
                  <a:srgbClr val="FF0000"/>
                </a:solidFill>
              </a:rPr>
              <a:t>8×10</a:t>
            </a:r>
            <a:r>
              <a:rPr kumimoji="1" lang="en-US" altLang="zh-CN" sz="2400" b="1" baseline="30000">
                <a:solidFill>
                  <a:srgbClr val="FF0000"/>
                </a:solidFill>
              </a:rPr>
              <a:t>-5</a:t>
            </a:r>
          </a:p>
        </p:txBody>
      </p:sp>
      <p:sp>
        <p:nvSpPr>
          <p:cNvPr id="40979" name="Text Box 19"/>
          <p:cNvSpPr txBox="1">
            <a:spLocks noChangeArrowheads="1"/>
          </p:cNvSpPr>
          <p:nvPr/>
        </p:nvSpPr>
        <p:spPr bwMode="auto">
          <a:xfrm>
            <a:off x="1828800" y="57912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400" b="1">
                <a:solidFill>
                  <a:srgbClr val="FF0000"/>
                </a:solidFill>
              </a:rPr>
              <a:t>5×10</a:t>
            </a:r>
            <a:r>
              <a:rPr kumimoji="1" lang="en-US" altLang="zh-CN" sz="2400" b="1" baseline="30000">
                <a:solidFill>
                  <a:srgbClr val="FF0000"/>
                </a:solidFill>
              </a:rPr>
              <a:t>2</a:t>
            </a:r>
          </a:p>
        </p:txBody>
      </p:sp>
      <p:sp>
        <p:nvSpPr>
          <p:cNvPr id="40980" name="Text Box 20"/>
          <p:cNvSpPr txBox="1">
            <a:spLocks noChangeArrowheads="1"/>
          </p:cNvSpPr>
          <p:nvPr/>
        </p:nvSpPr>
        <p:spPr bwMode="auto">
          <a:xfrm>
            <a:off x="3581400" y="579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kumimoji="1" lang="en-US" altLang="zh-CN" sz="2400" b="1">
                <a:solidFill>
                  <a:srgbClr val="FF0000"/>
                </a:solidFill>
              </a:rPr>
              <a:t>5×10</a:t>
            </a:r>
            <a:r>
              <a:rPr kumimoji="1" lang="en-US" altLang="zh-CN" sz="2400" b="1" baseline="30000">
                <a:solidFill>
                  <a:srgbClr val="FF0000"/>
                </a:solidFill>
              </a:rPr>
              <a:t>5</a:t>
            </a:r>
          </a:p>
        </p:txBody>
      </p:sp>
      <p:sp>
        <p:nvSpPr>
          <p:cNvPr id="40982" name="Rectangle 22"/>
          <p:cNvSpPr>
            <a:spLocks noChangeArrowheads="1"/>
          </p:cNvSpPr>
          <p:nvPr/>
        </p:nvSpPr>
        <p:spPr bwMode="auto">
          <a:xfrm>
            <a:off x="6553200" y="1295400"/>
            <a:ext cx="2041525" cy="461963"/>
          </a:xfrm>
          <a:prstGeom prst="rect">
            <a:avLst/>
          </a:prstGeom>
          <a:noFill/>
          <a:ln w="9525">
            <a:noFill/>
            <a:miter lim="800000"/>
            <a:headEnd/>
            <a:tailEnd/>
          </a:ln>
          <a:effectLst/>
        </p:spPr>
        <p:txBody>
          <a:bodyPr wrap="none">
            <a:spAutoFit/>
          </a:bodyPr>
          <a:lstStyle/>
          <a:p>
            <a:pPr>
              <a:defRPr/>
            </a:pPr>
            <a:r>
              <a:rPr lang="zh-CN" altLang="en-US" sz="2400" b="1" dirty="0">
                <a:solidFill>
                  <a:schemeClr val="accent4">
                    <a:lumMod val="10000"/>
                  </a:schemeClr>
                </a:solidFill>
                <a:ea typeface="宋体" pitchFamily="2" charset="-122"/>
              </a:rPr>
              <a:t>国际千克原器</a:t>
            </a:r>
            <a:endParaRPr lang="zh-CN" altLang="en-US" sz="2400" b="1" baseline="30000" dirty="0">
              <a:solidFill>
                <a:schemeClr val="accent4">
                  <a:lumMod val="10000"/>
                </a:schemeClr>
              </a:solidFill>
              <a:ea typeface="宋体" pitchFamily="2" charset="-122"/>
            </a:endParaRPr>
          </a:p>
        </p:txBody>
      </p:sp>
    </p:spTree>
    <p:extLst>
      <p:ext uri="{BB962C8B-B14F-4D97-AF65-F5344CB8AC3E}">
        <p14:creationId xmlns:p14="http://schemas.microsoft.com/office/powerpoint/2010/main" val="976107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72"/>
                                        </p:tgtEl>
                                        <p:attrNameLst>
                                          <p:attrName>style.visibility</p:attrName>
                                        </p:attrNameLst>
                                      </p:cBhvr>
                                      <p:to>
                                        <p:strVal val="visible"/>
                                      </p:to>
                                    </p:set>
                                    <p:animEffect transition="in" filter="blinds(horizontal)">
                                      <p:cBhvr>
                                        <p:cTn id="7" dur="500"/>
                                        <p:tgtEl>
                                          <p:spTgt spid="40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4098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40982">
                                            <p:txEl>
                                              <p:pRg st="0" end="0"/>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0973"/>
                                        </p:tgtEl>
                                        <p:attrNameLst>
                                          <p:attrName>style.visibility</p:attrName>
                                        </p:attrNameLst>
                                      </p:cBhvr>
                                      <p:to>
                                        <p:strVal val="visible"/>
                                      </p:to>
                                    </p:set>
                                    <p:animEffect transition="in" filter="blinds(horizontal)">
                                      <p:cBhvr>
                                        <p:cTn id="20" dur="500"/>
                                        <p:tgtEl>
                                          <p:spTgt spid="4097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0964"/>
                                        </p:tgtEl>
                                        <p:attrNameLst>
                                          <p:attrName>style.visibility</p:attrName>
                                        </p:attrNameLst>
                                      </p:cBhvr>
                                      <p:to>
                                        <p:strVal val="visible"/>
                                      </p:to>
                                    </p:set>
                                    <p:animEffect transition="in" filter="wipe(left)">
                                      <p:cBhvr>
                                        <p:cTn id="25" dur="500"/>
                                        <p:tgtEl>
                                          <p:spTgt spid="4096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0965"/>
                                        </p:tgtEl>
                                        <p:attrNameLst>
                                          <p:attrName>style.visibility</p:attrName>
                                        </p:attrNameLst>
                                      </p:cBhvr>
                                      <p:to>
                                        <p:strVal val="visible"/>
                                      </p:to>
                                    </p:set>
                                    <p:animEffect transition="in" filter="blinds(horizontal)">
                                      <p:cBhvr>
                                        <p:cTn id="30" dur="500"/>
                                        <p:tgtEl>
                                          <p:spTgt spid="409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0968">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0966"/>
                                        </p:tgtEl>
                                        <p:attrNameLst>
                                          <p:attrName>style.visibility</p:attrName>
                                        </p:attrNameLst>
                                      </p:cBhvr>
                                      <p:to>
                                        <p:strVal val="visible"/>
                                      </p:to>
                                    </p:set>
                                    <p:animEffect transition="in" filter="blinds(horizontal)">
                                      <p:cBhvr>
                                        <p:cTn id="39" dur="500"/>
                                        <p:tgtEl>
                                          <p:spTgt spid="4096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40969">
                                            <p:txEl>
                                              <p:pRg st="0" end="0"/>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0967"/>
                                        </p:tgtEl>
                                        <p:attrNameLst>
                                          <p:attrName>style.visibility</p:attrName>
                                        </p:attrNameLst>
                                      </p:cBhvr>
                                      <p:to>
                                        <p:strVal val="visible"/>
                                      </p:to>
                                    </p:set>
                                    <p:animEffect transition="in" filter="blinds(horizontal)">
                                      <p:cBhvr>
                                        <p:cTn id="48" dur="500"/>
                                        <p:tgtEl>
                                          <p:spTgt spid="4096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40970">
                                            <p:txEl>
                                              <p:pRg st="0" end="0"/>
                                            </p:txEl>
                                          </p:spTgt>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0974"/>
                                        </p:tgtEl>
                                        <p:attrNameLst>
                                          <p:attrName>style.visibility</p:attrName>
                                        </p:attrNameLst>
                                      </p:cBhvr>
                                      <p:to>
                                        <p:strVal val="visible"/>
                                      </p:to>
                                    </p:set>
                                    <p:animEffect transition="in" filter="blinds(horizontal)">
                                      <p:cBhvr>
                                        <p:cTn id="57" dur="500"/>
                                        <p:tgtEl>
                                          <p:spTgt spid="4097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0976"/>
                                        </p:tgtEl>
                                        <p:attrNameLst>
                                          <p:attrName>style.visibility</p:attrName>
                                        </p:attrNameLst>
                                      </p:cBhvr>
                                      <p:to>
                                        <p:strVal val="visible"/>
                                      </p:to>
                                    </p:set>
                                    <p:animEffect transition="in" filter="wipe(left)">
                                      <p:cBhvr>
                                        <p:cTn id="62" dur="2000"/>
                                        <p:tgtEl>
                                          <p:spTgt spid="4097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0977"/>
                                        </p:tgtEl>
                                        <p:attrNameLst>
                                          <p:attrName>style.visibility</p:attrName>
                                        </p:attrNameLst>
                                      </p:cBhvr>
                                      <p:to>
                                        <p:strVal val="visible"/>
                                      </p:to>
                                    </p:set>
                                    <p:animEffect transition="in" filter="wipe(left)">
                                      <p:cBhvr>
                                        <p:cTn id="67" dur="2000"/>
                                        <p:tgtEl>
                                          <p:spTgt spid="4097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40979"/>
                                        </p:tgtEl>
                                        <p:attrNameLst>
                                          <p:attrName>style.visibility</p:attrName>
                                        </p:attrNameLst>
                                      </p:cBhvr>
                                      <p:to>
                                        <p:strVal val="visible"/>
                                      </p:to>
                                    </p:set>
                                    <p:animEffect transition="in" filter="wipe(left)">
                                      <p:cBhvr>
                                        <p:cTn id="72" dur="2000"/>
                                        <p:tgtEl>
                                          <p:spTgt spid="4097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0980"/>
                                        </p:tgtEl>
                                        <p:attrNameLst>
                                          <p:attrName>style.visibility</p:attrName>
                                        </p:attrNameLst>
                                      </p:cBhvr>
                                      <p:to>
                                        <p:strVal val="visible"/>
                                      </p:to>
                                    </p:set>
                                    <p:animEffect transition="in" filter="wipe(left)">
                                      <p:cBhvr>
                                        <p:cTn id="77" dur="2000"/>
                                        <p:tgtEl>
                                          <p:spTgt spid="40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5" grpId="0"/>
      <p:bldP spid="40966" grpId="0"/>
      <p:bldP spid="40967" grpId="0"/>
      <p:bldP spid="40972" grpId="0"/>
      <p:bldP spid="40973" grpId="0"/>
      <p:bldP spid="40974" grpId="0"/>
      <p:bldP spid="40976" grpId="0"/>
      <p:bldP spid="40977" grpId="0"/>
      <p:bldP spid="40979" grpId="0"/>
      <p:bldP spid="409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ChangeArrowheads="1"/>
          </p:cNvSpPr>
          <p:nvPr/>
        </p:nvSpPr>
        <p:spPr bwMode="auto">
          <a:xfrm>
            <a:off x="0" y="1981200"/>
            <a:ext cx="9144000"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zh-CN" altLang="en-US"/>
          </a:p>
        </p:txBody>
      </p:sp>
      <p:sp>
        <p:nvSpPr>
          <p:cNvPr id="73741" name="Text Box 1037"/>
          <p:cNvSpPr txBox="1">
            <a:spLocks noChangeArrowheads="1"/>
          </p:cNvSpPr>
          <p:nvPr/>
        </p:nvSpPr>
        <p:spPr bwMode="auto">
          <a:xfrm>
            <a:off x="3733800" y="904875"/>
            <a:ext cx="2133600" cy="923925"/>
          </a:xfrm>
          <a:prstGeom prst="rect">
            <a:avLst/>
          </a:prstGeom>
          <a:noFill/>
          <a:ln w="9525">
            <a:noFill/>
            <a:miter lim="800000"/>
            <a:headEnd/>
            <a:tailEnd/>
          </a:ln>
          <a:effectLst/>
        </p:spPr>
        <p:txBody>
          <a:bodyPr>
            <a:spAutoFit/>
          </a:bodyPr>
          <a:lstStyle/>
          <a:p>
            <a:pPr>
              <a:spcBef>
                <a:spcPct val="50000"/>
              </a:spcBef>
              <a:defRPr/>
            </a:pPr>
            <a:r>
              <a:rPr lang="en-US" altLang="zh-CN" sz="5400" b="1" dirty="0">
                <a:solidFill>
                  <a:srgbClr val="FF0000"/>
                </a:solidFill>
                <a:effectLst>
                  <a:outerShdw blurRad="38100" dist="38100" dir="2700000" algn="tl">
                    <a:srgbClr val="000000"/>
                  </a:outerShdw>
                </a:effectLst>
                <a:ea typeface="宋体" pitchFamily="2" charset="-122"/>
              </a:rPr>
              <a:t>Kg!</a:t>
            </a:r>
          </a:p>
        </p:txBody>
      </p:sp>
      <p:pic>
        <p:nvPicPr>
          <p:cNvPr id="409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981200"/>
            <a:ext cx="7718425" cy="385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287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3741"/>
                                        </p:tgtEl>
                                        <p:attrNameLst>
                                          <p:attrName>style.visibility</p:attrName>
                                        </p:attrNameLst>
                                      </p:cBhvr>
                                      <p:to>
                                        <p:strVal val="visible"/>
                                      </p:to>
                                    </p:set>
                                    <p:anim calcmode="lin" valueType="num">
                                      <p:cBhvr>
                                        <p:cTn id="7" dur="500" fill="hold"/>
                                        <p:tgtEl>
                                          <p:spTgt spid="73741"/>
                                        </p:tgtEl>
                                        <p:attrNameLst>
                                          <p:attrName>ppt_w</p:attrName>
                                        </p:attrNameLst>
                                      </p:cBhvr>
                                      <p:tavLst>
                                        <p:tav tm="0">
                                          <p:val>
                                            <p:fltVal val="0"/>
                                          </p:val>
                                        </p:tav>
                                        <p:tav tm="100000">
                                          <p:val>
                                            <p:strVal val="#ppt_w"/>
                                          </p:val>
                                        </p:tav>
                                      </p:tavLst>
                                    </p:anim>
                                    <p:anim calcmode="lin" valueType="num">
                                      <p:cBhvr>
                                        <p:cTn id="8" dur="500" fill="hold"/>
                                        <p:tgtEl>
                                          <p:spTgt spid="7374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77813" y="914400"/>
            <a:ext cx="5818187" cy="461963"/>
          </a:xfrm>
          <a:prstGeom prst="rect">
            <a:avLst/>
          </a:prstGeom>
          <a:noFill/>
          <a:ln w="9525">
            <a:noFill/>
            <a:miter lim="800000"/>
            <a:headEnd/>
            <a:tailEnd/>
          </a:ln>
          <a:effectLst/>
        </p:spPr>
        <p:txBody>
          <a:bodyPr>
            <a:spAutoFit/>
          </a:bodyPr>
          <a:lstStyle/>
          <a:p>
            <a:pPr>
              <a:spcBef>
                <a:spcPct val="50000"/>
              </a:spcBef>
              <a:defRPr/>
            </a:pPr>
            <a:r>
              <a:rPr lang="en-US" altLang="zh-CN" sz="2400" b="1" dirty="0">
                <a:latin typeface="+mn-ea"/>
                <a:ea typeface="+mn-ea"/>
              </a:rPr>
              <a:t>4.</a:t>
            </a:r>
            <a:r>
              <a:rPr lang="zh-CN" altLang="en-US" sz="2400" b="1" dirty="0">
                <a:latin typeface="+mn-ea"/>
                <a:ea typeface="+mn-ea"/>
              </a:rPr>
              <a:t>一些常见物体的质量：</a:t>
            </a:r>
          </a:p>
        </p:txBody>
      </p:sp>
      <p:sp>
        <p:nvSpPr>
          <p:cNvPr id="41987" name="Text Box 3"/>
          <p:cNvSpPr txBox="1">
            <a:spLocks noChangeArrowheads="1"/>
          </p:cNvSpPr>
          <p:nvPr/>
        </p:nvSpPr>
        <p:spPr bwMode="auto">
          <a:xfrm>
            <a:off x="609600" y="1381125"/>
            <a:ext cx="5851525"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一张邮票的质量大约：</a:t>
            </a:r>
            <a:r>
              <a:rPr lang="en-US" altLang="zh-CN" sz="2400" b="1" dirty="0">
                <a:latin typeface="+mn-ea"/>
                <a:ea typeface="+mn-ea"/>
              </a:rPr>
              <a:t>50</a:t>
            </a:r>
          </a:p>
        </p:txBody>
      </p:sp>
      <p:sp>
        <p:nvSpPr>
          <p:cNvPr id="41988" name="Text Box 4"/>
          <p:cNvSpPr txBox="1">
            <a:spLocks noChangeArrowheads="1"/>
          </p:cNvSpPr>
          <p:nvPr/>
        </p:nvSpPr>
        <p:spPr bwMode="auto">
          <a:xfrm>
            <a:off x="609600" y="1990725"/>
            <a:ext cx="5329238"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一个中学生的质量约：</a:t>
            </a:r>
            <a:r>
              <a:rPr lang="en-US" altLang="zh-CN" sz="2400" b="1" dirty="0">
                <a:latin typeface="+mn-ea"/>
                <a:ea typeface="+mn-ea"/>
              </a:rPr>
              <a:t>50</a:t>
            </a:r>
          </a:p>
        </p:txBody>
      </p:sp>
      <p:sp>
        <p:nvSpPr>
          <p:cNvPr id="41989" name="Text Box 5"/>
          <p:cNvSpPr txBox="1">
            <a:spLocks noChangeArrowheads="1"/>
          </p:cNvSpPr>
          <p:nvPr/>
        </p:nvSpPr>
        <p:spPr bwMode="auto">
          <a:xfrm>
            <a:off x="609600" y="3209925"/>
            <a:ext cx="5765800"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一各苹果的质量大约：</a:t>
            </a:r>
            <a:r>
              <a:rPr lang="en-US" altLang="zh-CN" sz="2400" b="1" dirty="0">
                <a:latin typeface="+mn-ea"/>
                <a:ea typeface="+mn-ea"/>
              </a:rPr>
              <a:t>150</a:t>
            </a:r>
          </a:p>
        </p:txBody>
      </p:sp>
      <p:sp>
        <p:nvSpPr>
          <p:cNvPr id="41990" name="Text Box 6"/>
          <p:cNvSpPr txBox="1">
            <a:spLocks noChangeArrowheads="1"/>
          </p:cNvSpPr>
          <p:nvPr/>
        </p:nvSpPr>
        <p:spPr bwMode="auto">
          <a:xfrm>
            <a:off x="609600" y="3819525"/>
            <a:ext cx="5791200"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一元硬币的质量：     </a:t>
            </a:r>
            <a:r>
              <a:rPr lang="en-US" altLang="zh-CN" sz="2400" b="1" dirty="0">
                <a:latin typeface="+mn-ea"/>
                <a:ea typeface="+mn-ea"/>
              </a:rPr>
              <a:t>6</a:t>
            </a:r>
            <a:endParaRPr lang="en-US" altLang="zh-CN" sz="2400" b="1" u="sng" dirty="0">
              <a:latin typeface="+mn-ea"/>
              <a:ea typeface="+mn-ea"/>
            </a:endParaRPr>
          </a:p>
        </p:txBody>
      </p:sp>
      <p:sp>
        <p:nvSpPr>
          <p:cNvPr id="41991" name="Text Box 7"/>
          <p:cNvSpPr txBox="1">
            <a:spLocks noChangeArrowheads="1"/>
          </p:cNvSpPr>
          <p:nvPr/>
        </p:nvSpPr>
        <p:spPr bwMode="auto">
          <a:xfrm>
            <a:off x="609600" y="4419600"/>
            <a:ext cx="5257800"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一只鸡的质量大约：   </a:t>
            </a:r>
            <a:r>
              <a:rPr lang="en-US" altLang="zh-CN" sz="2400" b="1" dirty="0">
                <a:latin typeface="+mn-ea"/>
                <a:ea typeface="+mn-ea"/>
              </a:rPr>
              <a:t>2</a:t>
            </a:r>
          </a:p>
        </p:txBody>
      </p:sp>
      <p:sp>
        <p:nvSpPr>
          <p:cNvPr id="41992" name="Text Box 8"/>
          <p:cNvSpPr txBox="1">
            <a:spLocks noChangeArrowheads="1"/>
          </p:cNvSpPr>
          <p:nvPr/>
        </p:nvSpPr>
        <p:spPr bwMode="auto">
          <a:xfrm>
            <a:off x="609600" y="5029200"/>
            <a:ext cx="5257800" cy="461963"/>
          </a:xfrm>
          <a:prstGeom prst="rect">
            <a:avLst/>
          </a:prstGeom>
          <a:noFill/>
          <a:ln w="9525">
            <a:noFill/>
            <a:miter lim="800000"/>
            <a:headEnd/>
            <a:tailEnd/>
          </a:ln>
          <a:effectLst/>
        </p:spPr>
        <p:txBody>
          <a:bodyPr>
            <a:spAutoFit/>
          </a:bodyPr>
          <a:lstStyle/>
          <a:p>
            <a:pPr>
              <a:spcBef>
                <a:spcPct val="50000"/>
              </a:spcBef>
              <a:defRPr/>
            </a:pPr>
            <a:r>
              <a:rPr lang="zh-CN" altLang="en-US" sz="2400" b="1" dirty="0">
                <a:latin typeface="+mn-ea"/>
                <a:ea typeface="+mn-ea"/>
              </a:rPr>
              <a:t>一头大象的质量约：   </a:t>
            </a:r>
            <a:r>
              <a:rPr lang="en-US" altLang="zh-CN" sz="2400" b="1" dirty="0">
                <a:latin typeface="+mn-ea"/>
                <a:ea typeface="+mn-ea"/>
              </a:rPr>
              <a:t>2</a:t>
            </a:r>
          </a:p>
        </p:txBody>
      </p:sp>
      <p:sp>
        <p:nvSpPr>
          <p:cNvPr id="41993" name="Text Box 9"/>
          <p:cNvSpPr txBox="1">
            <a:spLocks noChangeArrowheads="1"/>
          </p:cNvSpPr>
          <p:nvPr/>
        </p:nvSpPr>
        <p:spPr bwMode="auto">
          <a:xfrm>
            <a:off x="6105525" y="1808163"/>
            <a:ext cx="1046163" cy="523875"/>
          </a:xfrm>
          <a:prstGeom prst="rect">
            <a:avLst/>
          </a:prstGeom>
          <a:noFill/>
          <a:ln w="9525">
            <a:noFill/>
            <a:miter lim="800000"/>
            <a:headEnd/>
            <a:tailEnd/>
          </a:ln>
          <a:effectLst/>
        </p:spPr>
        <p:txBody>
          <a:bodyPr>
            <a:spAutoFit/>
          </a:bodyPr>
          <a:lstStyle/>
          <a:p>
            <a:pPr>
              <a:spcBef>
                <a:spcPct val="50000"/>
              </a:spcBef>
              <a:defRPr/>
            </a:pPr>
            <a:endParaRPr lang="zh-CN" altLang="zh-CN" sz="2800" b="1">
              <a:solidFill>
                <a:schemeClr val="bg1">
                  <a:lumMod val="50000"/>
                </a:schemeClr>
              </a:solidFill>
              <a:ea typeface="宋体" pitchFamily="2" charset="-122"/>
            </a:endParaRPr>
          </a:p>
        </p:txBody>
      </p:sp>
      <p:sp>
        <p:nvSpPr>
          <p:cNvPr id="41994" name="Text Box 10"/>
          <p:cNvSpPr txBox="1">
            <a:spLocks noChangeArrowheads="1"/>
          </p:cNvSpPr>
          <p:nvPr/>
        </p:nvSpPr>
        <p:spPr bwMode="auto">
          <a:xfrm>
            <a:off x="4724400" y="1371600"/>
            <a:ext cx="1223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mg</a:t>
            </a:r>
          </a:p>
        </p:txBody>
      </p:sp>
      <p:sp>
        <p:nvSpPr>
          <p:cNvPr id="41995" name="Text Box 11"/>
          <p:cNvSpPr txBox="1">
            <a:spLocks noChangeArrowheads="1"/>
          </p:cNvSpPr>
          <p:nvPr/>
        </p:nvSpPr>
        <p:spPr bwMode="auto">
          <a:xfrm>
            <a:off x="4795838" y="1981200"/>
            <a:ext cx="1223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kg</a:t>
            </a:r>
          </a:p>
        </p:txBody>
      </p:sp>
      <p:sp>
        <p:nvSpPr>
          <p:cNvPr id="41996" name="Text Box 12"/>
          <p:cNvSpPr txBox="1">
            <a:spLocks noChangeArrowheads="1"/>
          </p:cNvSpPr>
          <p:nvPr/>
        </p:nvSpPr>
        <p:spPr bwMode="auto">
          <a:xfrm>
            <a:off x="4948238" y="3200400"/>
            <a:ext cx="1223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g</a:t>
            </a:r>
          </a:p>
        </p:txBody>
      </p:sp>
      <p:sp>
        <p:nvSpPr>
          <p:cNvPr id="41997" name="Text Box 13"/>
          <p:cNvSpPr txBox="1">
            <a:spLocks noChangeArrowheads="1"/>
          </p:cNvSpPr>
          <p:nvPr/>
        </p:nvSpPr>
        <p:spPr bwMode="auto">
          <a:xfrm>
            <a:off x="4953000" y="3733800"/>
            <a:ext cx="1223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g</a:t>
            </a:r>
          </a:p>
        </p:txBody>
      </p:sp>
      <p:sp>
        <p:nvSpPr>
          <p:cNvPr id="41998" name="Text Box 14"/>
          <p:cNvSpPr txBox="1">
            <a:spLocks noChangeArrowheads="1"/>
          </p:cNvSpPr>
          <p:nvPr/>
        </p:nvSpPr>
        <p:spPr bwMode="auto">
          <a:xfrm>
            <a:off x="4948238" y="4343400"/>
            <a:ext cx="1223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kg</a:t>
            </a:r>
          </a:p>
        </p:txBody>
      </p:sp>
      <p:sp>
        <p:nvSpPr>
          <p:cNvPr id="41999" name="Text Box 15"/>
          <p:cNvSpPr txBox="1">
            <a:spLocks noChangeArrowheads="1"/>
          </p:cNvSpPr>
          <p:nvPr/>
        </p:nvSpPr>
        <p:spPr bwMode="auto">
          <a:xfrm>
            <a:off x="5100638" y="5029200"/>
            <a:ext cx="1223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t</a:t>
            </a:r>
          </a:p>
        </p:txBody>
      </p:sp>
      <p:sp>
        <p:nvSpPr>
          <p:cNvPr id="42003" name="Rectangle 19"/>
          <p:cNvSpPr>
            <a:spLocks noChangeArrowheads="1"/>
          </p:cNvSpPr>
          <p:nvPr/>
        </p:nvSpPr>
        <p:spPr bwMode="auto">
          <a:xfrm>
            <a:off x="609600" y="2600325"/>
            <a:ext cx="5791200" cy="461963"/>
          </a:xfrm>
          <a:prstGeom prst="rect">
            <a:avLst/>
          </a:prstGeom>
          <a:noFill/>
          <a:ln w="9525">
            <a:noFill/>
            <a:miter lim="800000"/>
            <a:headEnd/>
            <a:tailEnd/>
          </a:ln>
          <a:effectLst/>
        </p:spPr>
        <p:txBody>
          <a:bodyPr>
            <a:spAutoFit/>
          </a:bodyPr>
          <a:lstStyle/>
          <a:p>
            <a:pPr>
              <a:defRPr/>
            </a:pPr>
            <a:r>
              <a:rPr lang="zh-CN" altLang="en-US" sz="2400" b="1" dirty="0">
                <a:latin typeface="+mn-ea"/>
                <a:ea typeface="+mn-ea"/>
              </a:rPr>
              <a:t>一枚大头针的质量：  </a:t>
            </a:r>
            <a:r>
              <a:rPr lang="en-US" altLang="zh-CN" sz="2400" b="1" dirty="0">
                <a:latin typeface="+mn-ea"/>
                <a:ea typeface="+mn-ea"/>
              </a:rPr>
              <a:t>80</a:t>
            </a:r>
          </a:p>
        </p:txBody>
      </p:sp>
      <p:sp>
        <p:nvSpPr>
          <p:cNvPr id="42004" name="Rectangle 20"/>
          <p:cNvSpPr>
            <a:spLocks noChangeArrowheads="1"/>
          </p:cNvSpPr>
          <p:nvPr/>
        </p:nvSpPr>
        <p:spPr bwMode="auto">
          <a:xfrm>
            <a:off x="609600" y="5638800"/>
            <a:ext cx="6248400" cy="461963"/>
          </a:xfrm>
          <a:prstGeom prst="rect">
            <a:avLst/>
          </a:prstGeom>
          <a:noFill/>
          <a:ln w="9525">
            <a:noFill/>
            <a:miter lim="800000"/>
            <a:headEnd/>
            <a:tailEnd/>
          </a:ln>
          <a:effectLst/>
        </p:spPr>
        <p:txBody>
          <a:bodyPr>
            <a:spAutoFit/>
          </a:bodyPr>
          <a:lstStyle/>
          <a:p>
            <a:pPr>
              <a:defRPr/>
            </a:pPr>
            <a:r>
              <a:rPr lang="zh-CN" altLang="en-US" sz="2400" b="1" dirty="0">
                <a:latin typeface="+mn-ea"/>
                <a:ea typeface="+mn-ea"/>
              </a:rPr>
              <a:t>一本物理书的质量：  </a:t>
            </a:r>
            <a:r>
              <a:rPr lang="en-US" altLang="zh-CN" sz="2400" b="1" dirty="0">
                <a:latin typeface="+mn-ea"/>
                <a:ea typeface="+mn-ea"/>
              </a:rPr>
              <a:t>0.25</a:t>
            </a:r>
          </a:p>
        </p:txBody>
      </p:sp>
      <p:sp>
        <p:nvSpPr>
          <p:cNvPr id="42006" name="Text Box 22"/>
          <p:cNvSpPr txBox="1">
            <a:spLocks noChangeArrowheads="1"/>
          </p:cNvSpPr>
          <p:nvPr/>
        </p:nvSpPr>
        <p:spPr bwMode="auto">
          <a:xfrm>
            <a:off x="4800600" y="2586038"/>
            <a:ext cx="1223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mg</a:t>
            </a:r>
          </a:p>
        </p:txBody>
      </p:sp>
      <p:sp>
        <p:nvSpPr>
          <p:cNvPr id="42007" name="Text Box 23"/>
          <p:cNvSpPr txBox="1">
            <a:spLocks noChangeArrowheads="1"/>
          </p:cNvSpPr>
          <p:nvPr/>
        </p:nvSpPr>
        <p:spPr bwMode="auto">
          <a:xfrm>
            <a:off x="5024438" y="5562600"/>
            <a:ext cx="1223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kg</a:t>
            </a:r>
          </a:p>
        </p:txBody>
      </p:sp>
      <p:sp>
        <p:nvSpPr>
          <p:cNvPr id="42008" name="Rectangle 24"/>
          <p:cNvSpPr>
            <a:spLocks noChangeArrowheads="1"/>
          </p:cNvSpPr>
          <p:nvPr/>
        </p:nvSpPr>
        <p:spPr bwMode="auto">
          <a:xfrm>
            <a:off x="609600" y="6248400"/>
            <a:ext cx="6172200" cy="461963"/>
          </a:xfrm>
          <a:prstGeom prst="rect">
            <a:avLst/>
          </a:prstGeom>
          <a:noFill/>
          <a:ln w="9525">
            <a:noFill/>
            <a:miter lim="800000"/>
            <a:headEnd/>
            <a:tailEnd/>
          </a:ln>
          <a:effectLst/>
        </p:spPr>
        <p:txBody>
          <a:bodyPr>
            <a:spAutoFit/>
          </a:bodyPr>
          <a:lstStyle/>
          <a:p>
            <a:pPr>
              <a:defRPr/>
            </a:pPr>
            <a:r>
              <a:rPr lang="zh-CN" altLang="en-US" sz="2400" b="1" dirty="0">
                <a:latin typeface="+mn-ea"/>
                <a:ea typeface="+mn-ea"/>
              </a:rPr>
              <a:t>一条鲸鱼的质量：    </a:t>
            </a:r>
            <a:r>
              <a:rPr lang="en-US" altLang="zh-CN" sz="2400" b="1" dirty="0">
                <a:latin typeface="+mn-ea"/>
                <a:ea typeface="+mn-ea"/>
              </a:rPr>
              <a:t>120</a:t>
            </a:r>
          </a:p>
        </p:txBody>
      </p:sp>
      <p:sp>
        <p:nvSpPr>
          <p:cNvPr id="42009" name="Text Box 25"/>
          <p:cNvSpPr txBox="1">
            <a:spLocks noChangeArrowheads="1"/>
          </p:cNvSpPr>
          <p:nvPr/>
        </p:nvSpPr>
        <p:spPr bwMode="auto">
          <a:xfrm>
            <a:off x="5176838" y="6243638"/>
            <a:ext cx="1223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spcBef>
                <a:spcPct val="50000"/>
              </a:spcBef>
            </a:pPr>
            <a:r>
              <a:rPr lang="en-US" altLang="zh-CN" sz="2400">
                <a:solidFill>
                  <a:srgbClr val="FF0000"/>
                </a:solidFill>
              </a:rPr>
              <a:t>t</a:t>
            </a:r>
          </a:p>
        </p:txBody>
      </p:sp>
    </p:spTree>
    <p:extLst>
      <p:ext uri="{BB962C8B-B14F-4D97-AF65-F5344CB8AC3E}">
        <p14:creationId xmlns:p14="http://schemas.microsoft.com/office/powerpoint/2010/main" val="1468670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1994">
                                            <p:txEl>
                                              <p:pRg st="0" end="0"/>
                                            </p:txEl>
                                          </p:spTgt>
                                        </p:tgtEl>
                                        <p:attrNameLst>
                                          <p:attrName>style.visibility</p:attrName>
                                        </p:attrNameLst>
                                      </p:cBhvr>
                                      <p:to>
                                        <p:strVal val="visible"/>
                                      </p:to>
                                    </p:set>
                                    <p:animEffect transition="in" filter="blinds(horizontal)">
                                      <p:cBhvr>
                                        <p:cTn id="7" dur="500"/>
                                        <p:tgtEl>
                                          <p:spTgt spid="419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41995">
                                            <p:txEl>
                                              <p:pRg st="0" end="0"/>
                                            </p:txEl>
                                          </p:spTgt>
                                        </p:tgtEl>
                                        <p:attrNameLst>
                                          <p:attrName>style.visibility</p:attrName>
                                        </p:attrNameLst>
                                      </p:cBhvr>
                                      <p:to>
                                        <p:strVal val="visible"/>
                                      </p:to>
                                    </p:set>
                                    <p:anim calcmode="lin" valueType="num">
                                      <p:cBhvr>
                                        <p:cTn id="12" dur="1000" fill="hold"/>
                                        <p:tgtEl>
                                          <p:spTgt spid="41995">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41995">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4199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2006"/>
                                        </p:tgtEl>
                                        <p:attrNameLst>
                                          <p:attrName>style.visibility</p:attrName>
                                        </p:attrNameLst>
                                      </p:cBhvr>
                                      <p:to>
                                        <p:strVal val="visible"/>
                                      </p:to>
                                    </p:set>
                                    <p:animEffect transition="in" filter="blinds(horizontal)">
                                      <p:cBhvr>
                                        <p:cTn id="19" dur="500"/>
                                        <p:tgtEl>
                                          <p:spTgt spid="4200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4" presetClass="entr" presetSubtype="10" fill="hold" nodeType="clickEffect">
                                  <p:stCondLst>
                                    <p:cond delay="0"/>
                                  </p:stCondLst>
                                  <p:childTnLst>
                                    <p:set>
                                      <p:cBhvr>
                                        <p:cTn id="23" dur="1" fill="hold">
                                          <p:stCondLst>
                                            <p:cond delay="0"/>
                                          </p:stCondLst>
                                        </p:cTn>
                                        <p:tgtEl>
                                          <p:spTgt spid="41996">
                                            <p:txEl>
                                              <p:pRg st="0" end="0"/>
                                            </p:txEl>
                                          </p:spTgt>
                                        </p:tgtEl>
                                        <p:attrNameLst>
                                          <p:attrName>style.visibility</p:attrName>
                                        </p:attrNameLst>
                                      </p:cBhvr>
                                      <p:to>
                                        <p:strVal val="visible"/>
                                      </p:to>
                                    </p:set>
                                    <p:animEffect transition="in" filter="randombar(horizontal)">
                                      <p:cBhvr>
                                        <p:cTn id="24" dur="500"/>
                                        <p:tgtEl>
                                          <p:spTgt spid="41996">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1997"/>
                                        </p:tgtEl>
                                        <p:attrNameLst>
                                          <p:attrName>style.visibility</p:attrName>
                                        </p:attrNameLst>
                                      </p:cBhvr>
                                      <p:to>
                                        <p:strVal val="visible"/>
                                      </p:to>
                                    </p:set>
                                    <p:animEffect transition="in" filter="blinds(horizontal)">
                                      <p:cBhvr>
                                        <p:cTn id="29" dur="500"/>
                                        <p:tgtEl>
                                          <p:spTgt spid="4199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9" presetClass="entr" presetSubtype="0" decel="100000" fill="hold" nodeType="clickEffect">
                                  <p:stCondLst>
                                    <p:cond delay="0"/>
                                  </p:stCondLst>
                                  <p:childTnLst>
                                    <p:set>
                                      <p:cBhvr>
                                        <p:cTn id="33" dur="1" fill="hold">
                                          <p:stCondLst>
                                            <p:cond delay="0"/>
                                          </p:stCondLst>
                                        </p:cTn>
                                        <p:tgtEl>
                                          <p:spTgt spid="41998">
                                            <p:txEl>
                                              <p:pRg st="0" end="0"/>
                                            </p:txEl>
                                          </p:spTgt>
                                        </p:tgtEl>
                                        <p:attrNameLst>
                                          <p:attrName>style.visibility</p:attrName>
                                        </p:attrNameLst>
                                      </p:cBhvr>
                                      <p:to>
                                        <p:strVal val="visible"/>
                                      </p:to>
                                    </p:set>
                                    <p:anim calcmode="lin" valueType="num">
                                      <p:cBhvr>
                                        <p:cTn id="34" dur="500" fill="hold"/>
                                        <p:tgtEl>
                                          <p:spTgt spid="41998">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41998">
                                            <p:txEl>
                                              <p:pRg st="0" end="0"/>
                                            </p:txEl>
                                          </p:spTgt>
                                        </p:tgtEl>
                                        <p:attrNameLst>
                                          <p:attrName>ppt_h</p:attrName>
                                        </p:attrNameLst>
                                      </p:cBhvr>
                                      <p:tavLst>
                                        <p:tav tm="0">
                                          <p:val>
                                            <p:fltVal val="0"/>
                                          </p:val>
                                        </p:tav>
                                        <p:tav tm="100000">
                                          <p:val>
                                            <p:strVal val="#ppt_h"/>
                                          </p:val>
                                        </p:tav>
                                      </p:tavLst>
                                    </p:anim>
                                    <p:anim calcmode="lin" valueType="num">
                                      <p:cBhvr>
                                        <p:cTn id="36" dur="500" fill="hold"/>
                                        <p:tgtEl>
                                          <p:spTgt spid="41998">
                                            <p:txEl>
                                              <p:pRg st="0" end="0"/>
                                            </p:txEl>
                                          </p:spTgt>
                                        </p:tgtEl>
                                        <p:attrNameLst>
                                          <p:attrName>style.rotation</p:attrName>
                                        </p:attrNameLst>
                                      </p:cBhvr>
                                      <p:tavLst>
                                        <p:tav tm="0">
                                          <p:val>
                                            <p:fltVal val="360"/>
                                          </p:val>
                                        </p:tav>
                                        <p:tav tm="100000">
                                          <p:val>
                                            <p:fltVal val="0"/>
                                          </p:val>
                                        </p:tav>
                                      </p:tavLst>
                                    </p:anim>
                                    <p:animEffect transition="in" filter="fade">
                                      <p:cBhvr>
                                        <p:cTn id="37" dur="500"/>
                                        <p:tgtEl>
                                          <p:spTgt spid="41998">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ntr" presetSubtype="4" fill="hold" nodeType="clickEffect">
                                  <p:stCondLst>
                                    <p:cond delay="0"/>
                                  </p:stCondLst>
                                  <p:childTnLst>
                                    <p:set>
                                      <p:cBhvr>
                                        <p:cTn id="41" dur="1" fill="hold">
                                          <p:stCondLst>
                                            <p:cond delay="0"/>
                                          </p:stCondLst>
                                        </p:cTn>
                                        <p:tgtEl>
                                          <p:spTgt spid="41999">
                                            <p:txEl>
                                              <p:pRg st="0" end="0"/>
                                            </p:txEl>
                                          </p:spTgt>
                                        </p:tgtEl>
                                        <p:attrNameLst>
                                          <p:attrName>style.visibility</p:attrName>
                                        </p:attrNameLst>
                                      </p:cBhvr>
                                      <p:to>
                                        <p:strVal val="visible"/>
                                      </p:to>
                                    </p:set>
                                    <p:animEffect transition="in" filter="wheel(4)">
                                      <p:cBhvr>
                                        <p:cTn id="42" dur="500"/>
                                        <p:tgtEl>
                                          <p:spTgt spid="41999">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2007"/>
                                        </p:tgtEl>
                                        <p:attrNameLst>
                                          <p:attrName>style.visibility</p:attrName>
                                        </p:attrNameLst>
                                      </p:cBhvr>
                                      <p:to>
                                        <p:strVal val="visible"/>
                                      </p:to>
                                    </p:set>
                                    <p:animEffect transition="in" filter="blinds(horizontal)">
                                      <p:cBhvr>
                                        <p:cTn id="47" dur="500"/>
                                        <p:tgtEl>
                                          <p:spTgt spid="4200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2009"/>
                                        </p:tgtEl>
                                        <p:attrNameLst>
                                          <p:attrName>style.visibility</p:attrName>
                                        </p:attrNameLst>
                                      </p:cBhvr>
                                      <p:to>
                                        <p:strVal val="visible"/>
                                      </p:to>
                                    </p:set>
                                    <p:animEffect transition="in" filter="blinds(horizontal)">
                                      <p:cBhvr>
                                        <p:cTn id="52" dur="500"/>
                                        <p:tgtEl>
                                          <p:spTgt spid="42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7" grpId="0"/>
      <p:bldP spid="42006" grpId="0"/>
      <p:bldP spid="42007" grpId="0"/>
      <p:bldP spid="4200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ChangeArrowheads="1"/>
          </p:cNvSpPr>
          <p:nvPr/>
        </p:nvSpPr>
        <p:spPr bwMode="auto">
          <a:xfrm>
            <a:off x="-266700" y="685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zh-CN" altLang="en-US"/>
          </a:p>
        </p:txBody>
      </p:sp>
      <p:pic>
        <p:nvPicPr>
          <p:cNvPr id="43011" name="Picture 1032" descr="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362200"/>
            <a:ext cx="6172200" cy="332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96" name="Text Box 1040"/>
          <p:cNvSpPr txBox="1">
            <a:spLocks noChangeArrowheads="1"/>
          </p:cNvSpPr>
          <p:nvPr/>
        </p:nvSpPr>
        <p:spPr bwMode="auto">
          <a:xfrm>
            <a:off x="2514600" y="1447800"/>
            <a:ext cx="3733800" cy="708025"/>
          </a:xfrm>
          <a:prstGeom prst="rect">
            <a:avLst/>
          </a:prstGeom>
          <a:noFill/>
          <a:ln w="9525">
            <a:noFill/>
            <a:miter lim="800000"/>
            <a:headEnd/>
            <a:tailEnd/>
          </a:ln>
          <a:effectLst/>
        </p:spPr>
        <p:txBody>
          <a:bodyPr>
            <a:spAutoFit/>
          </a:bodyPr>
          <a:lstStyle/>
          <a:p>
            <a:pPr>
              <a:spcBef>
                <a:spcPct val="50000"/>
              </a:spcBef>
              <a:defRPr/>
            </a:pPr>
            <a:r>
              <a:rPr lang="zh-CN" altLang="en-US" sz="4000" b="1" dirty="0">
                <a:solidFill>
                  <a:schemeClr val="tx2"/>
                </a:solidFill>
                <a:effectLst>
                  <a:outerShdw blurRad="38100" dist="38100" dir="2700000" algn="tl">
                    <a:srgbClr val="000000"/>
                  </a:outerShdw>
                </a:effectLst>
                <a:ea typeface="宋体" pitchFamily="2" charset="-122"/>
              </a:rPr>
              <a:t>我国古代的秤</a:t>
            </a:r>
          </a:p>
        </p:txBody>
      </p:sp>
    </p:spTree>
    <p:extLst>
      <p:ext uri="{BB962C8B-B14F-4D97-AF65-F5344CB8AC3E}">
        <p14:creationId xmlns:p14="http://schemas.microsoft.com/office/powerpoint/2010/main" val="3894757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2" descr="台秤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828800"/>
            <a:ext cx="21288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3" descr="杆秤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2057400"/>
            <a:ext cx="31829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4" descr="案秤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343400"/>
            <a:ext cx="276383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26" name="Object 6"/>
          <p:cNvGraphicFramePr>
            <a:graphicFrameLocks noChangeAspect="1"/>
          </p:cNvGraphicFramePr>
          <p:nvPr/>
        </p:nvGraphicFramePr>
        <p:xfrm>
          <a:off x="4267200" y="4572000"/>
          <a:ext cx="2765425" cy="1676400"/>
        </p:xfrm>
        <a:graphic>
          <a:graphicData uri="http://schemas.openxmlformats.org/presentationml/2006/ole">
            <mc:AlternateContent xmlns:mc="http://schemas.openxmlformats.org/markup-compatibility/2006">
              <mc:Choice xmlns:v="urn:schemas-microsoft-com:vml" Requires="v">
                <p:oleObj spid="_x0000_s14341" name="BMP 图象" r:id="rId6" imgW="3514286" imgH="2276793" progId="Paint.Picture">
                  <p:embed/>
                </p:oleObj>
              </mc:Choice>
              <mc:Fallback>
                <p:oleObj name="BMP 图象" r:id="rId6" imgW="3514286" imgH="2276793" progId="Paint.Picture">
                  <p:embed/>
                  <p:pic>
                    <p:nvPicPr>
                      <p:cNvPr id="0" name=""/>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67200" y="4572000"/>
                        <a:ext cx="27654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351" name="Text Box 7"/>
          <p:cNvSpPr txBox="1">
            <a:spLocks noChangeArrowheads="1"/>
          </p:cNvSpPr>
          <p:nvPr/>
        </p:nvSpPr>
        <p:spPr bwMode="auto">
          <a:xfrm>
            <a:off x="6705600" y="5710238"/>
            <a:ext cx="1479550" cy="461962"/>
          </a:xfrm>
          <a:prstGeom prst="rect">
            <a:avLst/>
          </a:prstGeom>
          <a:solidFill>
            <a:schemeClr val="bg1"/>
          </a:solidFill>
          <a:ln w="9525">
            <a:noFill/>
            <a:miter lim="800000"/>
            <a:headEnd/>
            <a:tailEnd/>
          </a:ln>
          <a:effectLst/>
        </p:spPr>
        <p:txBody>
          <a:bodyPr>
            <a:spAutoFit/>
          </a:bodyPr>
          <a:lstStyle/>
          <a:p>
            <a:pPr>
              <a:defRPr/>
            </a:pPr>
            <a:r>
              <a:rPr kumimoji="1" lang="zh-CN" altLang="en-US" sz="2400" b="1" dirty="0">
                <a:solidFill>
                  <a:srgbClr val="FF0000"/>
                </a:solidFill>
                <a:latin typeface="+mn-ea"/>
                <a:ea typeface="+mn-ea"/>
              </a:rPr>
              <a:t>电子秤</a:t>
            </a:r>
            <a:endParaRPr kumimoji="1" lang="zh-CN" altLang="en-US" sz="2400" dirty="0">
              <a:solidFill>
                <a:srgbClr val="FF0000"/>
              </a:solidFill>
              <a:latin typeface="+mn-ea"/>
              <a:ea typeface="+mn-ea"/>
            </a:endParaRPr>
          </a:p>
        </p:txBody>
      </p:sp>
      <p:sp>
        <p:nvSpPr>
          <p:cNvPr id="57352" name="Text Box 8"/>
          <p:cNvSpPr txBox="1">
            <a:spLocks noChangeArrowheads="1"/>
          </p:cNvSpPr>
          <p:nvPr/>
        </p:nvSpPr>
        <p:spPr bwMode="auto">
          <a:xfrm>
            <a:off x="990600" y="5943600"/>
            <a:ext cx="182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案秤</a:t>
            </a:r>
          </a:p>
        </p:txBody>
      </p:sp>
      <p:sp>
        <p:nvSpPr>
          <p:cNvPr id="57353" name="Text Box 9"/>
          <p:cNvSpPr txBox="1">
            <a:spLocks noChangeArrowheads="1"/>
          </p:cNvSpPr>
          <p:nvPr/>
        </p:nvSpPr>
        <p:spPr bwMode="auto">
          <a:xfrm>
            <a:off x="990600" y="3652838"/>
            <a:ext cx="83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磅秤</a:t>
            </a:r>
          </a:p>
        </p:txBody>
      </p:sp>
      <p:sp>
        <p:nvSpPr>
          <p:cNvPr id="57354" name="Text Box 10"/>
          <p:cNvSpPr txBox="1">
            <a:spLocks noChangeArrowheads="1"/>
          </p:cNvSpPr>
          <p:nvPr/>
        </p:nvSpPr>
        <p:spPr bwMode="auto">
          <a:xfrm>
            <a:off x="6781800" y="3652838"/>
            <a:ext cx="1863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宋体" charset="-122"/>
              </a:defRPr>
            </a:lvl1pPr>
            <a:lvl2pPr marL="742950" indent="-285750" eaLnBrk="0" hangingPunct="0">
              <a:defRPr>
                <a:solidFill>
                  <a:schemeClr val="tx1"/>
                </a:solidFill>
                <a:latin typeface="Times New Roman" pitchFamily="18" charset="0"/>
                <a:ea typeface="宋体" charset="-122"/>
              </a:defRPr>
            </a:lvl2pPr>
            <a:lvl3pPr marL="1143000" indent="-228600" eaLnBrk="0" hangingPunct="0">
              <a:defRPr>
                <a:solidFill>
                  <a:schemeClr val="tx1"/>
                </a:solidFill>
                <a:latin typeface="Times New Roman" pitchFamily="18" charset="0"/>
                <a:ea typeface="宋体" charset="-122"/>
              </a:defRPr>
            </a:lvl3pPr>
            <a:lvl4pPr marL="1600200" indent="-228600" eaLnBrk="0" hangingPunct="0">
              <a:defRPr>
                <a:solidFill>
                  <a:schemeClr val="tx1"/>
                </a:solidFill>
                <a:latin typeface="Times New Roman" pitchFamily="18" charset="0"/>
                <a:ea typeface="宋体" charset="-122"/>
              </a:defRPr>
            </a:lvl4pPr>
            <a:lvl5pPr marL="2057400" indent="-228600" eaLnBrk="0" hangingPunct="0">
              <a:defRPr>
                <a:solidFill>
                  <a:schemeClr val="tx1"/>
                </a:solidFill>
                <a:latin typeface="Times New Roman" pitchFamily="18" charset="0"/>
                <a:ea typeface="宋体" charset="-122"/>
              </a:defRPr>
            </a:lvl5pPr>
            <a:lvl6pPr marL="2514600" indent="-228600" eaLnBrk="0" fontAlgn="base" hangingPunct="0">
              <a:spcBef>
                <a:spcPct val="0"/>
              </a:spcBef>
              <a:spcAft>
                <a:spcPct val="0"/>
              </a:spcAft>
              <a:defRPr>
                <a:solidFill>
                  <a:schemeClr val="tx1"/>
                </a:solidFill>
                <a:latin typeface="Times New Roman" pitchFamily="18" charset="0"/>
                <a:ea typeface="宋体" charset="-122"/>
              </a:defRPr>
            </a:lvl6pPr>
            <a:lvl7pPr marL="2971800" indent="-228600" eaLnBrk="0" fontAlgn="base" hangingPunct="0">
              <a:spcBef>
                <a:spcPct val="0"/>
              </a:spcBef>
              <a:spcAft>
                <a:spcPct val="0"/>
              </a:spcAft>
              <a:defRPr>
                <a:solidFill>
                  <a:schemeClr val="tx1"/>
                </a:solidFill>
                <a:latin typeface="Times New Roman" pitchFamily="18" charset="0"/>
                <a:ea typeface="宋体" charset="-122"/>
              </a:defRPr>
            </a:lvl7pPr>
            <a:lvl8pPr marL="3429000" indent="-228600" eaLnBrk="0" fontAlgn="base" hangingPunct="0">
              <a:spcBef>
                <a:spcPct val="0"/>
              </a:spcBef>
              <a:spcAft>
                <a:spcPct val="0"/>
              </a:spcAft>
              <a:defRPr>
                <a:solidFill>
                  <a:schemeClr val="tx1"/>
                </a:solidFill>
                <a:latin typeface="Times New Roman" pitchFamily="18" charset="0"/>
                <a:ea typeface="宋体" charset="-122"/>
              </a:defRPr>
            </a:lvl8pPr>
            <a:lvl9pPr marL="3886200" indent="-228600" eaLnBrk="0" fontAlgn="base" hangingPunct="0">
              <a:spcBef>
                <a:spcPct val="0"/>
              </a:spcBef>
              <a:spcAft>
                <a:spcPct val="0"/>
              </a:spcAft>
              <a:defRPr>
                <a:solidFill>
                  <a:schemeClr val="tx1"/>
                </a:solidFill>
                <a:latin typeface="Times New Roman" pitchFamily="18" charset="0"/>
                <a:ea typeface="宋体" charset="-122"/>
              </a:defRPr>
            </a:lvl9pPr>
          </a:lstStyle>
          <a:p>
            <a:pPr eaLnBrk="1" hangingPunct="1"/>
            <a:r>
              <a:rPr kumimoji="1" lang="zh-CN" altLang="en-US" sz="2400" b="1">
                <a:solidFill>
                  <a:srgbClr val="FF0000"/>
                </a:solidFill>
              </a:rPr>
              <a:t>杆秤</a:t>
            </a:r>
          </a:p>
        </p:txBody>
      </p:sp>
      <p:sp>
        <p:nvSpPr>
          <p:cNvPr id="57355" name="Text Box 11"/>
          <p:cNvSpPr txBox="1">
            <a:spLocks noChangeArrowheads="1"/>
          </p:cNvSpPr>
          <p:nvPr/>
        </p:nvSpPr>
        <p:spPr bwMode="auto">
          <a:xfrm>
            <a:off x="76200" y="624375"/>
            <a:ext cx="8915400" cy="708025"/>
          </a:xfrm>
          <a:prstGeom prst="rect">
            <a:avLst/>
          </a:prstGeom>
          <a:solidFill>
            <a:schemeClr val="bg1"/>
          </a:solidFill>
          <a:ln w="9525">
            <a:noFill/>
            <a:miter lim="800000"/>
            <a:headEnd/>
            <a:tailEnd/>
          </a:ln>
          <a:effectLst/>
        </p:spPr>
        <p:txBody>
          <a:bodyPr>
            <a:spAutoFit/>
          </a:bodyPr>
          <a:lstStyle/>
          <a:p>
            <a:pPr>
              <a:spcBef>
                <a:spcPct val="50000"/>
              </a:spcBef>
              <a:defRPr/>
            </a:pPr>
            <a:r>
              <a:rPr lang="zh-CN" altLang="en-US" sz="4000" b="1" dirty="0">
                <a:latin typeface="+mn-ea"/>
                <a:ea typeface="+mn-ea"/>
              </a:rPr>
              <a:t>二、日常生活中常见的质量的测量工具</a:t>
            </a:r>
          </a:p>
        </p:txBody>
      </p:sp>
    </p:spTree>
    <p:extLst>
      <p:ext uri="{BB962C8B-B14F-4D97-AF65-F5344CB8AC3E}">
        <p14:creationId xmlns:p14="http://schemas.microsoft.com/office/powerpoint/2010/main" val="3170756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353"/>
                                        </p:tgtEl>
                                        <p:attrNameLst>
                                          <p:attrName>style.visibility</p:attrName>
                                        </p:attrNameLst>
                                      </p:cBhvr>
                                      <p:to>
                                        <p:strVal val="visible"/>
                                      </p:to>
                                    </p:set>
                                    <p:animEffect transition="in" filter="blinds(horizontal)">
                                      <p:cBhvr>
                                        <p:cTn id="7" dur="500"/>
                                        <p:tgtEl>
                                          <p:spTgt spid="573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354"/>
                                        </p:tgtEl>
                                        <p:attrNameLst>
                                          <p:attrName>style.visibility</p:attrName>
                                        </p:attrNameLst>
                                      </p:cBhvr>
                                      <p:to>
                                        <p:strVal val="visible"/>
                                      </p:to>
                                    </p:set>
                                    <p:animEffect transition="in" filter="blinds(horizontal)">
                                      <p:cBhvr>
                                        <p:cTn id="12" dur="500"/>
                                        <p:tgtEl>
                                          <p:spTgt spid="573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352"/>
                                        </p:tgtEl>
                                        <p:attrNameLst>
                                          <p:attrName>style.visibility</p:attrName>
                                        </p:attrNameLst>
                                      </p:cBhvr>
                                      <p:to>
                                        <p:strVal val="visible"/>
                                      </p:to>
                                    </p:set>
                                    <p:animEffect transition="in" filter="blinds(horizontal)">
                                      <p:cBhvr>
                                        <p:cTn id="17" dur="500"/>
                                        <p:tgtEl>
                                          <p:spTgt spid="573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7351"/>
                                        </p:tgtEl>
                                        <p:attrNameLst>
                                          <p:attrName>style.visibility</p:attrName>
                                        </p:attrNameLst>
                                      </p:cBhvr>
                                      <p:to>
                                        <p:strVal val="visible"/>
                                      </p:to>
                                    </p:set>
                                    <p:animEffect transition="in" filter="blinds(horizontal)">
                                      <p:cBhvr>
                                        <p:cTn id="22" dur="5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1" grpId="0" animBg="1"/>
      <p:bldP spid="57352" grpId="0"/>
      <p:bldP spid="57353" grpId="0"/>
      <p:bldP spid="5735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1491</Words>
  <Application>Microsoft Office PowerPoint</Application>
  <PresentationFormat>全屏显示(4:3)</PresentationFormat>
  <Paragraphs>140</Paragraphs>
  <Slides>20</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Office 主题</vt:lpstr>
      <vt:lpstr>BMP 图象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课堂练习:</vt:lpstr>
      <vt:lpstr>3.一根铜棒，在下列各种情况下，它的质量会发生变化的是（   ）                                                            A、把铜棒加热到100℃    B、把铜棒压成一张薄铜板    C、宇航员将铜棒带上月球    D、用锉刀对铜棒进行加工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11</cp:revision>
  <dcterms:created xsi:type="dcterms:W3CDTF">2020-04-20T03:18:26Z</dcterms:created>
  <dcterms:modified xsi:type="dcterms:W3CDTF">2020-04-21T23:23:41Z</dcterms:modified>
</cp:coreProperties>
</file>