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26463860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257550" y="2152650"/>
          <a:ext cx="9134475" cy="2152650"/>
          <a:chOff x="3257550" y="2152650"/>
          <a:chExt cx="9134475" cy="2152650"/>
        </a:xfrm>
      </p:grpSpPr>
      <p:sp>
        <p:nvSpPr>
          <p:cNvPr id="2" name="文本框 1"/>
          <p:cNvSpPr txBox="1"/>
          <p:nvPr/>
        </p:nvSpPr>
        <p:spPr>
          <a:xfrm>
            <a:off x="1907704" y="1707654"/>
            <a:ext cx="5876925" cy="839012"/>
          </a:xfrm>
          <a:prstGeom prst="rect">
            <a:avLst/>
          </a:prstGeom>
          <a:noFill/>
        </p:spPr>
        <p:txBody>
          <a:bodyPr lIns="0" tIns="0" rIns="0" bIns="0" rtlCol="0">
            <a:spAutoFit/>
          </a:bodyPr>
          <a:lstStyle/>
          <a:p>
            <a:pPr marL="0" marR="0" lvl="0" indent="0" algn="l" fontAlgn="base">
              <a:lnSpc>
                <a:spcPct val="125000"/>
              </a:lnSpc>
            </a:pPr>
            <a:r>
              <a:rPr lang="en-US" sz="4800" u="none" spc="0" dirty="0" err="1">
                <a:solidFill>
                  <a:srgbClr val="FFFFFF">
                    <a:alpha val="100000"/>
                  </a:srgbClr>
                </a:solidFill>
                <a:latin typeface="微软雅黑"/>
              </a:rPr>
              <a:t>测量小灯泡的电功率</a:t>
            </a:r>
            <a:endParaRPr lang="en-US" sz="4800" u="none" spc="0" dirty="0">
              <a:solidFill>
                <a:srgbClr val="FFFFFF">
                  <a:alpha val="100000"/>
                </a:srgbClr>
              </a:solidFill>
              <a:latin typeface="微软雅黑"/>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324350"/>
          <a:chOff x="381000" y="266700"/>
          <a:chExt cx="9134475" cy="4324350"/>
        </a:xfrm>
      </p:grpSpPr>
      <p:sp>
        <p:nvSpPr>
          <p:cNvPr id="2" name="文本框 1"/>
          <p:cNvSpPr txBox="1"/>
          <p:nvPr/>
        </p:nvSpPr>
        <p:spPr>
          <a:xfrm>
            <a:off x="600075" y="1133475"/>
            <a:ext cx="85344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1.实验目的：</a:t>
            </a:r>
          </a:p>
        </p:txBody>
      </p:sp>
      <p:sp>
        <p:nvSpPr>
          <p:cNvPr id="3" name="文本框 2"/>
          <p:cNvSpPr txBox="1"/>
          <p:nvPr/>
        </p:nvSpPr>
        <p:spPr>
          <a:xfrm>
            <a:off x="2400300" y="1133475"/>
            <a:ext cx="67341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测定小灯泡的额定功率和实际功率</a:t>
            </a:r>
          </a:p>
        </p:txBody>
      </p:sp>
      <p:sp>
        <p:nvSpPr>
          <p:cNvPr id="4" name="文本框 3"/>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00075" y="266700"/>
            <a:ext cx="8534400"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测量小灯泡的电功率</a:t>
            </a:r>
          </a:p>
        </p:txBody>
      </p:sp>
      <p:sp>
        <p:nvSpPr>
          <p:cNvPr id="6" name="文本框 5"/>
          <p:cNvSpPr txBox="1"/>
          <p:nvPr/>
        </p:nvSpPr>
        <p:spPr>
          <a:xfrm>
            <a:off x="600075" y="1905000"/>
            <a:ext cx="85344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2.实验原理：</a:t>
            </a:r>
          </a:p>
        </p:txBody>
      </p:sp>
      <p:sp>
        <p:nvSpPr>
          <p:cNvPr id="7" name="文本框 6"/>
          <p:cNvSpPr txBox="1"/>
          <p:nvPr/>
        </p:nvSpPr>
        <p:spPr>
          <a:xfrm>
            <a:off x="2333625" y="1905000"/>
            <a:ext cx="6800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P=UI</a:t>
            </a:r>
          </a:p>
        </p:txBody>
      </p:sp>
      <p:sp>
        <p:nvSpPr>
          <p:cNvPr id="8" name="文本框 7"/>
          <p:cNvSpPr txBox="1"/>
          <p:nvPr/>
        </p:nvSpPr>
        <p:spPr>
          <a:xfrm>
            <a:off x="600075" y="2695575"/>
            <a:ext cx="85344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3.应该测量的物理量：是_______和______。</a:t>
            </a:r>
          </a:p>
        </p:txBody>
      </p:sp>
      <p:sp>
        <p:nvSpPr>
          <p:cNvPr id="9" name="文本框 8"/>
          <p:cNvSpPr txBox="1"/>
          <p:nvPr/>
        </p:nvSpPr>
        <p:spPr>
          <a:xfrm>
            <a:off x="3848100" y="2695575"/>
            <a:ext cx="5286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电压</a:t>
            </a:r>
          </a:p>
        </p:txBody>
      </p:sp>
      <p:sp>
        <p:nvSpPr>
          <p:cNvPr id="10" name="文本框 9"/>
          <p:cNvSpPr txBox="1"/>
          <p:nvPr/>
        </p:nvSpPr>
        <p:spPr>
          <a:xfrm>
            <a:off x="5029200" y="2695575"/>
            <a:ext cx="41052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电流</a:t>
            </a:r>
          </a:p>
        </p:txBody>
      </p:sp>
      <p:sp>
        <p:nvSpPr>
          <p:cNvPr id="11" name="文本框 10"/>
          <p:cNvSpPr txBox="1"/>
          <p:nvPr/>
        </p:nvSpPr>
        <p:spPr>
          <a:xfrm>
            <a:off x="600075" y="3476625"/>
            <a:ext cx="8010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4.实验器材：
额定电压为2.5V 的小灯泡一个，3V 电源，开关，滑动变阻器，导线若干，除此以外，还需要 _________，_________  。</a:t>
            </a:r>
          </a:p>
        </p:txBody>
      </p:sp>
      <p:sp>
        <p:nvSpPr>
          <p:cNvPr id="12" name="文本框 11"/>
          <p:cNvSpPr txBox="1"/>
          <p:nvPr/>
        </p:nvSpPr>
        <p:spPr>
          <a:xfrm>
            <a:off x="4505325" y="4324350"/>
            <a:ext cx="46291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电压表</a:t>
            </a:r>
          </a:p>
        </p:txBody>
      </p:sp>
      <p:sp>
        <p:nvSpPr>
          <p:cNvPr id="13" name="文本框 12"/>
          <p:cNvSpPr txBox="1"/>
          <p:nvPr/>
        </p:nvSpPr>
        <p:spPr>
          <a:xfrm>
            <a:off x="6000750" y="4324350"/>
            <a:ext cx="3133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电流表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867025"/>
          <a:chOff x="381000" y="266700"/>
          <a:chExt cx="9134475" cy="2867025"/>
        </a:xfrm>
      </p:grpSpPr>
      <p:pic>
        <p:nvPicPr>
          <p:cNvPr id="2" name="图片 1"/>
          <p:cNvPicPr>
            <a:picLocks/>
          </p:cNvPicPr>
          <p:nvPr/>
        </p:nvPicPr>
        <p:blipFill>
          <a:blip r:embed="rId2"/>
          <a:stretch>
            <a:fillRect/>
          </a:stretch>
        </p:blipFill>
        <p:spPr>
          <a:xfrm>
            <a:off x="971550" y="1457325"/>
            <a:ext cx="419100" cy="419100"/>
          </a:xfrm>
          <a:prstGeom prst="rect">
            <a:avLst/>
          </a:prstGeom>
        </p:spPr>
      </p:pic>
      <p:sp>
        <p:nvSpPr>
          <p:cNvPr id="3" name="文本框 2"/>
          <p:cNvSpPr txBox="1"/>
          <p:nvPr/>
        </p:nvSpPr>
        <p:spPr>
          <a:xfrm>
            <a:off x="1628775" y="1438275"/>
            <a:ext cx="75057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实验设计中为什么加入滑动变阻器？</a:t>
            </a:r>
          </a:p>
        </p:txBody>
      </p:sp>
      <p:sp>
        <p:nvSpPr>
          <p:cNvPr id="4" name="文本框 3"/>
          <p:cNvSpPr txBox="1"/>
          <p:nvPr/>
        </p:nvSpPr>
        <p:spPr>
          <a:xfrm>
            <a:off x="1628775" y="2867025"/>
            <a:ext cx="6305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答：为了能连续改变小灯泡两端的电压使其达到一定值，且能保护电路，于是要加入滑动变阻器。</a:t>
            </a:r>
          </a:p>
        </p:txBody>
      </p:sp>
      <p:sp>
        <p:nvSpPr>
          <p:cNvPr id="5" name="文本框 4"/>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文本框 5"/>
          <p:cNvSpPr txBox="1"/>
          <p:nvPr/>
        </p:nvSpPr>
        <p:spPr>
          <a:xfrm>
            <a:off x="600075" y="266700"/>
            <a:ext cx="8534400"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测量小灯泡的电功率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876550"/>
          <a:chOff x="381000" y="266700"/>
          <a:chExt cx="9134475" cy="28765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00075" y="266700"/>
            <a:ext cx="8534400"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测量小灯泡的电功率</a:t>
            </a:r>
          </a:p>
        </p:txBody>
      </p:sp>
      <p:pic>
        <p:nvPicPr>
          <p:cNvPr id="4" name="图片 3"/>
          <p:cNvPicPr>
            <a:picLocks/>
          </p:cNvPicPr>
          <p:nvPr/>
        </p:nvPicPr>
        <p:blipFill>
          <a:blip r:embed="rId2"/>
          <a:stretch>
            <a:fillRect/>
          </a:stretch>
        </p:blipFill>
        <p:spPr>
          <a:xfrm>
            <a:off x="1047750" y="1428750"/>
            <a:ext cx="419100" cy="419100"/>
          </a:xfrm>
          <a:prstGeom prst="rect">
            <a:avLst/>
          </a:prstGeom>
        </p:spPr>
      </p:pic>
      <p:sp>
        <p:nvSpPr>
          <p:cNvPr id="5" name="文本框 4"/>
          <p:cNvSpPr txBox="1"/>
          <p:nvPr/>
        </p:nvSpPr>
        <p:spPr>
          <a:xfrm>
            <a:off x="1657350" y="1400175"/>
            <a:ext cx="74771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怎样连接滑动变阻器？</a:t>
            </a:r>
          </a:p>
        </p:txBody>
      </p:sp>
      <p:sp>
        <p:nvSpPr>
          <p:cNvPr id="6" name="文本框 5"/>
          <p:cNvSpPr txBox="1"/>
          <p:nvPr/>
        </p:nvSpPr>
        <p:spPr>
          <a:xfrm>
            <a:off x="1714500" y="2876550"/>
            <a:ext cx="74199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答：应一上一下连接，且还要与小灯泡串联。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524125"/>
          <a:chOff x="381000" y="266700"/>
          <a:chExt cx="9134475" cy="25241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00075" y="266700"/>
            <a:ext cx="8534400"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测量小灯泡的电功率</a:t>
            </a:r>
          </a:p>
        </p:txBody>
      </p:sp>
      <p:pic>
        <p:nvPicPr>
          <p:cNvPr id="4" name="图片 3"/>
          <p:cNvPicPr>
            <a:picLocks/>
          </p:cNvPicPr>
          <p:nvPr/>
        </p:nvPicPr>
        <p:blipFill>
          <a:blip r:embed="rId2"/>
          <a:stretch>
            <a:fillRect/>
          </a:stretch>
        </p:blipFill>
        <p:spPr>
          <a:xfrm>
            <a:off x="1047750" y="1428750"/>
            <a:ext cx="419100" cy="419100"/>
          </a:xfrm>
          <a:prstGeom prst="rect">
            <a:avLst/>
          </a:prstGeom>
        </p:spPr>
      </p:pic>
      <p:sp>
        <p:nvSpPr>
          <p:cNvPr id="5" name="文本框 4"/>
          <p:cNvSpPr txBox="1"/>
          <p:nvPr/>
        </p:nvSpPr>
        <p:spPr>
          <a:xfrm>
            <a:off x="1619250" y="1381125"/>
            <a:ext cx="7515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实验中应该测量几个量？</a:t>
            </a:r>
          </a:p>
        </p:txBody>
      </p:sp>
      <p:sp>
        <p:nvSpPr>
          <p:cNvPr id="6" name="文本框 5"/>
          <p:cNvSpPr txBox="1"/>
          <p:nvPr/>
        </p:nvSpPr>
        <p:spPr>
          <a:xfrm>
            <a:off x="1619250" y="2524125"/>
            <a:ext cx="63246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答：根据公式P=UI，要测量小灯泡的电功率必须测量小灯泡两端的电压U以及流过小灯泡的电流I。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428875"/>
          <a:chOff x="381000" y="266700"/>
          <a:chExt cx="9134475" cy="24288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00075" y="266700"/>
            <a:ext cx="8534400"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测量小灯泡的电功率</a:t>
            </a:r>
          </a:p>
        </p:txBody>
      </p:sp>
      <p:pic>
        <p:nvPicPr>
          <p:cNvPr id="4" name="图片 3"/>
          <p:cNvPicPr>
            <a:picLocks/>
          </p:cNvPicPr>
          <p:nvPr/>
        </p:nvPicPr>
        <p:blipFill>
          <a:blip r:embed="rId2"/>
          <a:stretch>
            <a:fillRect/>
          </a:stretch>
        </p:blipFill>
        <p:spPr>
          <a:xfrm>
            <a:off x="1047750" y="1428750"/>
            <a:ext cx="419100" cy="419100"/>
          </a:xfrm>
          <a:prstGeom prst="rect">
            <a:avLst/>
          </a:prstGeom>
        </p:spPr>
      </p:pic>
      <p:sp>
        <p:nvSpPr>
          <p:cNvPr id="5" name="文本框 4"/>
          <p:cNvSpPr txBox="1"/>
          <p:nvPr/>
        </p:nvSpPr>
        <p:spPr>
          <a:xfrm>
            <a:off x="1685925" y="1438275"/>
            <a:ext cx="7448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电流表、电压表应分别连在什么位置上？</a:t>
            </a:r>
          </a:p>
        </p:txBody>
      </p:sp>
      <p:sp>
        <p:nvSpPr>
          <p:cNvPr id="6" name="文本框 5"/>
          <p:cNvSpPr txBox="1"/>
          <p:nvPr/>
        </p:nvSpPr>
        <p:spPr>
          <a:xfrm>
            <a:off x="1676400" y="2428875"/>
            <a:ext cx="62388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答：因为要测小灯泡两端的电压以及流过小灯泡的电流，所以电压表应与小灯泡并联，电流表应与小灯泡串联。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695575"/>
          <a:chOff x="381000" y="266700"/>
          <a:chExt cx="9134475" cy="26955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00075" y="266700"/>
            <a:ext cx="8534400"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测量小灯泡的电功率</a:t>
            </a:r>
          </a:p>
        </p:txBody>
      </p:sp>
      <p:pic>
        <p:nvPicPr>
          <p:cNvPr id="4" name="图片 3"/>
          <p:cNvPicPr>
            <a:picLocks/>
          </p:cNvPicPr>
          <p:nvPr/>
        </p:nvPicPr>
        <p:blipFill>
          <a:blip r:embed="rId2"/>
          <a:stretch>
            <a:fillRect/>
          </a:stretch>
        </p:blipFill>
        <p:spPr>
          <a:xfrm>
            <a:off x="1047750" y="1428750"/>
            <a:ext cx="419100" cy="419100"/>
          </a:xfrm>
          <a:prstGeom prst="rect">
            <a:avLst/>
          </a:prstGeom>
        </p:spPr>
      </p:pic>
      <p:sp>
        <p:nvSpPr>
          <p:cNvPr id="5" name="文本框 4"/>
          <p:cNvSpPr txBox="1"/>
          <p:nvPr/>
        </p:nvSpPr>
        <p:spPr>
          <a:xfrm>
            <a:off x="1590675" y="1400175"/>
            <a:ext cx="6800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滑动变阻器的滑片在闭合开关前应该放在什么位置？为什么？</a:t>
            </a:r>
          </a:p>
        </p:txBody>
      </p:sp>
      <p:sp>
        <p:nvSpPr>
          <p:cNvPr id="6" name="文本框 5"/>
          <p:cNvSpPr txBox="1"/>
          <p:nvPr/>
        </p:nvSpPr>
        <p:spPr>
          <a:xfrm>
            <a:off x="1590675" y="2695575"/>
            <a:ext cx="6800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答：滑动变阻器的滑片在闭合开关前应该放在使滑动变阻器连入电路的电阻值最大的位置，这样起到保护电路的作用。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57625"/>
          <a:chOff x="381000" y="266700"/>
          <a:chExt cx="9134475" cy="3857625"/>
        </a:xfrm>
      </p:grpSpPr>
      <p:pic>
        <p:nvPicPr>
          <p:cNvPr id="2" name="图片 1"/>
          <p:cNvPicPr>
            <a:picLocks/>
          </p:cNvPicPr>
          <p:nvPr/>
        </p:nvPicPr>
        <p:blipFill>
          <a:blip r:embed="rId2"/>
          <a:stretch>
            <a:fillRect/>
          </a:stretch>
        </p:blipFill>
        <p:spPr>
          <a:xfrm>
            <a:off x="3000375" y="1476375"/>
            <a:ext cx="3274724" cy="2381250"/>
          </a:xfrm>
          <a:prstGeom prst="rect">
            <a:avLst/>
          </a:prstGeom>
        </p:spPr>
      </p:pic>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电路图</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14875"/>
          <a:chOff x="381000" y="266700"/>
          <a:chExt cx="9134475" cy="4714875"/>
        </a:xfrm>
      </p:grpSpPr>
      <p:pic>
        <p:nvPicPr>
          <p:cNvPr id="2" name="图片 1"/>
          <p:cNvPicPr>
            <a:picLocks/>
          </p:cNvPicPr>
          <p:nvPr/>
        </p:nvPicPr>
        <p:blipFill>
          <a:blip r:embed="rId2"/>
          <a:stretch>
            <a:fillRect/>
          </a:stretch>
        </p:blipFill>
        <p:spPr>
          <a:xfrm>
            <a:off x="619125" y="1914525"/>
            <a:ext cx="2828925" cy="1971675"/>
          </a:xfrm>
          <a:prstGeom prst="rect">
            <a:avLst/>
          </a:prstGeom>
        </p:spPr>
      </p:pic>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根据电路图连实物图</a:t>
            </a:r>
          </a:p>
        </p:txBody>
      </p:sp>
      <p:pic>
        <p:nvPicPr>
          <p:cNvPr id="5" name="图片 4"/>
          <p:cNvPicPr>
            <a:picLocks/>
          </p:cNvPicPr>
          <p:nvPr/>
        </p:nvPicPr>
        <p:blipFill>
          <a:blip r:embed="rId3"/>
          <a:stretch>
            <a:fillRect/>
          </a:stretch>
        </p:blipFill>
        <p:spPr>
          <a:xfrm>
            <a:off x="5448300" y="3067050"/>
            <a:ext cx="2867025" cy="1647825"/>
          </a:xfrm>
          <a:prstGeom prst="rect">
            <a:avLst/>
          </a:prstGeom>
        </p:spPr>
      </p:pic>
      <p:pic>
        <p:nvPicPr>
          <p:cNvPr id="6" name="图片 5"/>
          <p:cNvPicPr>
            <a:picLocks/>
          </p:cNvPicPr>
          <p:nvPr/>
        </p:nvPicPr>
        <p:blipFill>
          <a:blip r:embed="rId4"/>
          <a:stretch>
            <a:fillRect/>
          </a:stretch>
        </p:blipFill>
        <p:spPr>
          <a:xfrm>
            <a:off x="3705225" y="3257550"/>
            <a:ext cx="2447925" cy="1390650"/>
          </a:xfrm>
          <a:prstGeom prst="rect">
            <a:avLst/>
          </a:prstGeom>
        </p:spPr>
      </p:pic>
      <p:pic>
        <p:nvPicPr>
          <p:cNvPr id="7" name="图片 6"/>
          <p:cNvPicPr>
            <a:picLocks/>
          </p:cNvPicPr>
          <p:nvPr/>
        </p:nvPicPr>
        <p:blipFill>
          <a:blip r:embed="rId5"/>
          <a:stretch>
            <a:fillRect/>
          </a:stretch>
        </p:blipFill>
        <p:spPr>
          <a:xfrm>
            <a:off x="4229100" y="1552575"/>
            <a:ext cx="3486150" cy="1952625"/>
          </a:xfrm>
          <a:prstGeom prst="rect">
            <a:avLst/>
          </a:prstGeom>
        </p:spPr>
      </p:pic>
      <p:pic>
        <p:nvPicPr>
          <p:cNvPr id="8" name="图片 7"/>
          <p:cNvPicPr>
            <a:picLocks/>
          </p:cNvPicPr>
          <p:nvPr/>
        </p:nvPicPr>
        <p:blipFill>
          <a:blip r:embed="rId6"/>
          <a:stretch>
            <a:fillRect/>
          </a:stretch>
        </p:blipFill>
        <p:spPr>
          <a:xfrm>
            <a:off x="5981700" y="1219200"/>
            <a:ext cx="762000" cy="1000125"/>
          </a:xfrm>
          <a:prstGeom prst="rect">
            <a:avLst/>
          </a:prstGeom>
        </p:spPr>
      </p:pic>
      <p:pic>
        <p:nvPicPr>
          <p:cNvPr id="9" name="图片 8"/>
          <p:cNvPicPr>
            <a:picLocks/>
          </p:cNvPicPr>
          <p:nvPr/>
        </p:nvPicPr>
        <p:blipFill>
          <a:blip r:embed="rId7"/>
          <a:stretch>
            <a:fillRect/>
          </a:stretch>
        </p:blipFill>
        <p:spPr>
          <a:xfrm>
            <a:off x="2857500" y="2076450"/>
            <a:ext cx="2933700" cy="1543050"/>
          </a:xfrm>
          <a:prstGeom prst="rect">
            <a:avLst/>
          </a:prstGeom>
        </p:spPr>
      </p:pic>
      <p:pic>
        <p:nvPicPr>
          <p:cNvPr id="10" name="图片 9"/>
          <p:cNvPicPr>
            <a:picLocks/>
          </p:cNvPicPr>
          <p:nvPr/>
        </p:nvPicPr>
        <p:blipFill>
          <a:blip r:embed="rId8"/>
          <a:stretch>
            <a:fillRect/>
          </a:stretch>
        </p:blipFill>
        <p:spPr>
          <a:xfrm>
            <a:off x="6962775" y="2505075"/>
            <a:ext cx="1876425" cy="638175"/>
          </a:xfrm>
          <a:prstGeom prst="rect">
            <a:avLst/>
          </a:prstGeom>
        </p:spPr>
      </p:pic>
      <p:pic>
        <p:nvPicPr>
          <p:cNvPr id="11" name="图片 10"/>
          <p:cNvPicPr>
            <a:picLocks/>
          </p:cNvPicPr>
          <p:nvPr/>
        </p:nvPicPr>
        <p:blipFill>
          <a:blip r:embed="rId9"/>
          <a:stretch>
            <a:fillRect/>
          </a:stretch>
        </p:blipFill>
        <p:spPr>
          <a:xfrm>
            <a:off x="4019550" y="2571750"/>
            <a:ext cx="4572000" cy="1762125"/>
          </a:xfrm>
          <a:prstGeom prst="rect">
            <a:avLst/>
          </a:prstGeom>
        </p:spPr>
      </p:pic>
      <p:pic>
        <p:nvPicPr>
          <p:cNvPr id="12" name="图片 11"/>
          <p:cNvPicPr>
            <a:picLocks/>
          </p:cNvPicPr>
          <p:nvPr/>
        </p:nvPicPr>
        <p:blipFill>
          <a:blip r:embed="rId10"/>
          <a:stretch>
            <a:fillRect/>
          </a:stretch>
        </p:blipFill>
        <p:spPr>
          <a:xfrm>
            <a:off x="5562600" y="1952625"/>
            <a:ext cx="933450" cy="771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95775"/>
          <a:chOff x="381000" y="266700"/>
          <a:chExt cx="9134475" cy="4295775"/>
        </a:xfrm>
      </p:grpSpPr>
      <p:sp>
        <p:nvSpPr>
          <p:cNvPr id="2" name="文本框 1"/>
          <p:cNvSpPr txBox="1"/>
          <p:nvPr/>
        </p:nvSpPr>
        <p:spPr>
          <a:xfrm>
            <a:off x="628650" y="10572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1、根据电路图连接电路</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进行实验</a:t>
            </a:r>
          </a:p>
        </p:txBody>
      </p:sp>
      <p:sp>
        <p:nvSpPr>
          <p:cNvPr id="5" name="文本框 4"/>
          <p:cNvSpPr txBox="1"/>
          <p:nvPr/>
        </p:nvSpPr>
        <p:spPr>
          <a:xfrm>
            <a:off x="1076325" y="1747838"/>
            <a:ext cx="6819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连接电路时，应注意： </a:t>
            </a:r>
          </a:p>
        </p:txBody>
      </p:sp>
      <p:sp>
        <p:nvSpPr>
          <p:cNvPr id="6" name="文本框 5"/>
          <p:cNvSpPr txBox="1"/>
          <p:nvPr/>
        </p:nvSpPr>
        <p:spPr>
          <a:xfrm>
            <a:off x="1076325" y="4295775"/>
            <a:ext cx="80581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(3)闭合开关前，滑动变阻器应调到__________。</a:t>
            </a:r>
          </a:p>
        </p:txBody>
      </p:sp>
      <p:sp>
        <p:nvSpPr>
          <p:cNvPr id="7" name="文本框 6"/>
          <p:cNvSpPr txBox="1"/>
          <p:nvPr/>
        </p:nvSpPr>
        <p:spPr>
          <a:xfrm>
            <a:off x="1076325" y="3152775"/>
            <a:ext cx="6867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(2)小灯泡的额定电压为2.5V，电阻约8Ω，则电压表、电流表应选择的量程分别是_________、___________.</a:t>
            </a:r>
          </a:p>
        </p:txBody>
      </p:sp>
      <p:sp>
        <p:nvSpPr>
          <p:cNvPr id="8" name="文本框 7"/>
          <p:cNvSpPr txBox="1"/>
          <p:nvPr/>
        </p:nvSpPr>
        <p:spPr>
          <a:xfrm>
            <a:off x="1076325" y="2438400"/>
            <a:ext cx="80581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(1)开关应______，</a:t>
            </a:r>
          </a:p>
        </p:txBody>
      </p:sp>
      <p:sp>
        <p:nvSpPr>
          <p:cNvPr id="9" name="文本框 8"/>
          <p:cNvSpPr txBox="1"/>
          <p:nvPr/>
        </p:nvSpPr>
        <p:spPr>
          <a:xfrm>
            <a:off x="2428875" y="2438400"/>
            <a:ext cx="67056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a:rPr>
              <a:t>断开</a:t>
            </a:r>
          </a:p>
        </p:txBody>
      </p:sp>
      <p:sp>
        <p:nvSpPr>
          <p:cNvPr id="10" name="文本框 9"/>
          <p:cNvSpPr txBox="1"/>
          <p:nvPr/>
        </p:nvSpPr>
        <p:spPr>
          <a:xfrm>
            <a:off x="4695825" y="3581400"/>
            <a:ext cx="44386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a:rPr>
              <a:t>0~3V</a:t>
            </a:r>
          </a:p>
        </p:txBody>
      </p:sp>
      <p:sp>
        <p:nvSpPr>
          <p:cNvPr id="11" name="文本框 10"/>
          <p:cNvSpPr txBox="1"/>
          <p:nvPr/>
        </p:nvSpPr>
        <p:spPr>
          <a:xfrm>
            <a:off x="6286500" y="3581400"/>
            <a:ext cx="28479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a:rPr>
              <a:t>0~0.6A</a:t>
            </a:r>
          </a:p>
        </p:txBody>
      </p:sp>
      <p:sp>
        <p:nvSpPr>
          <p:cNvPr id="12" name="文本框 11"/>
          <p:cNvSpPr txBox="1"/>
          <p:nvPr/>
        </p:nvSpPr>
        <p:spPr>
          <a:xfrm>
            <a:off x="5572125" y="4295775"/>
            <a:ext cx="3562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a:rPr>
              <a:t>阻值最大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19525"/>
          <a:chOff x="381000" y="266700"/>
          <a:chExt cx="9134475" cy="3819525"/>
        </a:xfrm>
      </p:grpSpPr>
      <p:sp>
        <p:nvSpPr>
          <p:cNvPr id="2" name="文本框 1"/>
          <p:cNvSpPr txBox="1"/>
          <p:nvPr/>
        </p:nvSpPr>
        <p:spPr>
          <a:xfrm>
            <a:off x="628650" y="1152525"/>
            <a:ext cx="76962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2、闭合开关，调节滑片，使电压表的示数达到2.5V，记下电流表的示数；     </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测量小灯泡的电功率</a:t>
            </a:r>
          </a:p>
        </p:txBody>
      </p:sp>
      <p:sp>
        <p:nvSpPr>
          <p:cNvPr id="5" name="文本框 4"/>
          <p:cNvSpPr txBox="1"/>
          <p:nvPr/>
        </p:nvSpPr>
        <p:spPr>
          <a:xfrm>
            <a:off x="628650" y="3819525"/>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4、调节滑片使电压表的示数小于2.5V（可调到2V），记下电流表的示数。</a:t>
            </a:r>
          </a:p>
        </p:txBody>
      </p:sp>
      <p:sp>
        <p:nvSpPr>
          <p:cNvPr id="6" name="文本框 5"/>
          <p:cNvSpPr txBox="1"/>
          <p:nvPr/>
        </p:nvSpPr>
        <p:spPr>
          <a:xfrm>
            <a:off x="628650" y="2481263"/>
            <a:ext cx="8039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3、调节滑片使电压表的示数略大于2.5V（最大只能调到3V），记下电流表的示数；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391025"/>
          <a:chOff x="381000" y="266700"/>
          <a:chExt cx="9134475" cy="4391025"/>
        </a:xfrm>
      </p:grpSpPr>
      <p:sp>
        <p:nvSpPr>
          <p:cNvPr id="2" name="文本框 1"/>
          <p:cNvSpPr txBox="1"/>
          <p:nvPr/>
        </p:nvSpPr>
        <p:spPr>
          <a:xfrm>
            <a:off x="628650" y="819150"/>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伏安法测电阻</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复习</a:t>
            </a:r>
          </a:p>
        </p:txBody>
      </p:sp>
      <p:sp>
        <p:nvSpPr>
          <p:cNvPr id="5" name="文本框 4"/>
          <p:cNvSpPr txBox="1"/>
          <p:nvPr/>
        </p:nvSpPr>
        <p:spPr>
          <a:xfrm>
            <a:off x="1238250" y="3924300"/>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4.假如测小灯泡的电阻能否求平均值？</a:t>
            </a:r>
          </a:p>
        </p:txBody>
      </p:sp>
      <p:sp>
        <p:nvSpPr>
          <p:cNvPr id="6" name="文本框 5"/>
          <p:cNvSpPr txBox="1"/>
          <p:nvPr/>
        </p:nvSpPr>
        <p:spPr>
          <a:xfrm>
            <a:off x="1238250" y="4391025"/>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不能。灯丝的电阻是随着电压的升高而升高的。</a:t>
            </a:r>
          </a:p>
        </p:txBody>
      </p:sp>
      <p:sp>
        <p:nvSpPr>
          <p:cNvPr id="7" name="文本框 6"/>
          <p:cNvSpPr txBox="1"/>
          <p:nvPr/>
        </p:nvSpPr>
        <p:spPr>
          <a:xfrm>
            <a:off x="1238250" y="1466850"/>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1.实验原理：</a:t>
            </a:r>
          </a:p>
        </p:txBody>
      </p:sp>
      <p:sp>
        <p:nvSpPr>
          <p:cNvPr id="8" name="文本框 7"/>
          <p:cNvSpPr txBox="1"/>
          <p:nvPr/>
        </p:nvSpPr>
        <p:spPr>
          <a:xfrm>
            <a:off x="1238250" y="2238375"/>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2.电路图：</a:t>
            </a:r>
          </a:p>
        </p:txBody>
      </p:sp>
      <p:sp>
        <p:nvSpPr>
          <p:cNvPr id="9" name="文本框 8"/>
          <p:cNvSpPr txBox="1"/>
          <p:nvPr/>
        </p:nvSpPr>
        <p:spPr>
          <a:xfrm>
            <a:off x="1238250" y="2981325"/>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3.该实验进行多次测量的目的是：_________________________________</a:t>
            </a:r>
          </a:p>
        </p:txBody>
      </p:sp>
      <p:pic>
        <p:nvPicPr>
          <p:cNvPr id="10" name="图片 9"/>
          <p:cNvPicPr>
            <a:picLocks/>
          </p:cNvPicPr>
          <p:nvPr/>
        </p:nvPicPr>
        <p:blipFill>
          <a:blip r:embed="rId2"/>
          <a:stretch>
            <a:fillRect/>
          </a:stretch>
        </p:blipFill>
        <p:spPr>
          <a:xfrm>
            <a:off x="5648325" y="1133475"/>
            <a:ext cx="2390775" cy="1847850"/>
          </a:xfrm>
          <a:prstGeom prst="rect">
            <a:avLst/>
          </a:prstGeom>
        </p:spPr>
      </p:pic>
      <p:sp>
        <p:nvSpPr>
          <p:cNvPr id="11" name="文本框 10"/>
          <p:cNvSpPr txBox="1"/>
          <p:nvPr/>
        </p:nvSpPr>
        <p:spPr>
          <a:xfrm>
            <a:off x="2981325" y="1285875"/>
            <a:ext cx="1381125" cy="0"/>
          </a:xfrm>
          <a:prstGeom prst="rect">
            <a:avLst/>
          </a:prstGeom>
          <a:noFill/>
        </p:spPr>
        <p:txBody>
          <a:bodyPr lIns="0" tIns="0" rIns="0" bIns="0" rtlCol="0">
            <a:spAutoFit/>
          </a:bodyPr>
          <a:lstStyle/>
          <a:p>
            <a:pPr marL="0" marR="0" lvl="0" indent="0" algn="l" fontAlgn="base">
              <a:lnSpc>
                <a:spcPct val="125000"/>
              </a:lnSpc>
            </a:pPr>
            <a:endParaRPr/>
          </a:p>
        </p:txBody>
      </p:sp>
      <p:pic>
        <p:nvPicPr>
          <p:cNvPr id="12" name="图片 11"/>
          <p:cNvPicPr>
            <a:picLocks/>
          </p:cNvPicPr>
          <p:nvPr/>
        </p:nvPicPr>
        <p:blipFill>
          <a:blip r:embed="rId3"/>
          <a:stretch>
            <a:fillRect/>
          </a:stretch>
        </p:blipFill>
        <p:spPr>
          <a:xfrm>
            <a:off x="2933700" y="1238250"/>
            <a:ext cx="809625" cy="959644"/>
          </a:xfrm>
          <a:prstGeom prst="rect">
            <a:avLst/>
          </a:prstGeom>
        </p:spPr>
      </p:pic>
      <p:sp>
        <p:nvSpPr>
          <p:cNvPr id="13" name="文本框 12"/>
          <p:cNvSpPr txBox="1"/>
          <p:nvPr/>
        </p:nvSpPr>
        <p:spPr>
          <a:xfrm>
            <a:off x="1238250" y="3362325"/>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多次测量求平均值，减小试验误差。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524375"/>
          <a:chOff x="381000" y="266700"/>
          <a:chExt cx="9134475" cy="45243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实验记录表</a:t>
            </a:r>
          </a:p>
        </p:txBody>
      </p:sp>
      <p:graphicFrame>
        <p:nvGraphicFramePr>
          <p:cNvPr id="4" name="表格 3"/>
          <p:cNvGraphicFramePr>
            <a:graphicFrameLocks noGrp="1"/>
          </p:cNvGraphicFramePr>
          <p:nvPr/>
        </p:nvGraphicFramePr>
        <p:xfrm>
          <a:off x="628650" y="1162050"/>
          <a:ext cx="7905750" cy="3362324"/>
        </p:xfrm>
        <a:graphic>
          <a:graphicData uri="http://schemas.openxmlformats.org/drawingml/2006/table">
            <a:tbl>
              <a:tblPr firstRow="1" bandRow="1"/>
              <a:tblGrid>
                <a:gridCol w="1581150"/>
                <a:gridCol w="1581150"/>
                <a:gridCol w="1581150"/>
                <a:gridCol w="1581150"/>
                <a:gridCol w="1581150"/>
              </a:tblGrid>
              <a:tr h="840581">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840581">
                <a:tc rowSpan="3">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840581">
                <a:tc v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840581">
                <a:tc v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5" name="文本框 4"/>
          <p:cNvSpPr txBox="1"/>
          <p:nvPr/>
        </p:nvSpPr>
        <p:spPr>
          <a:xfrm>
            <a:off x="704850" y="1328738"/>
            <a:ext cx="8429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小电灯规格</a:t>
            </a:r>
          </a:p>
        </p:txBody>
      </p:sp>
      <p:sp>
        <p:nvSpPr>
          <p:cNvPr id="6" name="文本框 5"/>
          <p:cNvSpPr txBox="1"/>
          <p:nvPr/>
        </p:nvSpPr>
        <p:spPr>
          <a:xfrm>
            <a:off x="2133600" y="1152525"/>
            <a:ext cx="1704975" cy="0"/>
          </a:xfrm>
          <a:prstGeom prst="rect">
            <a:avLst/>
          </a:prstGeom>
          <a:noFill/>
        </p:spPr>
        <p:txBody>
          <a:bodyPr lIns="0" tIns="0" rIns="0" bIns="0" rtlCol="0">
            <a:spAutoFit/>
          </a:bodyPr>
          <a:lstStyle/>
          <a:p>
            <a:pPr marL="0" marR="0" lvl="0" indent="0" algn="ctr" fontAlgn="base">
              <a:lnSpc>
                <a:spcPct val="125000"/>
              </a:lnSpc>
            </a:pPr>
            <a:r>
              <a:rPr lang="en-US" sz="2300" u="none" spc="0">
                <a:solidFill>
                  <a:srgbClr val="FFFFFF">
                    <a:alpha val="100000"/>
                  </a:srgbClr>
                </a:solidFill>
                <a:latin typeface="微软雅黑"/>
              </a:rPr>
              <a:t>电压表示数U/V</a:t>
            </a:r>
          </a:p>
        </p:txBody>
      </p:sp>
      <p:sp>
        <p:nvSpPr>
          <p:cNvPr id="7" name="文本框 6"/>
          <p:cNvSpPr txBox="1"/>
          <p:nvPr/>
        </p:nvSpPr>
        <p:spPr>
          <a:xfrm>
            <a:off x="3733800" y="1152525"/>
            <a:ext cx="1628775" cy="0"/>
          </a:xfrm>
          <a:prstGeom prst="rect">
            <a:avLst/>
          </a:prstGeom>
          <a:noFill/>
        </p:spPr>
        <p:txBody>
          <a:bodyPr lIns="0" tIns="0" rIns="0" bIns="0" rtlCol="0">
            <a:spAutoFit/>
          </a:bodyPr>
          <a:lstStyle/>
          <a:p>
            <a:pPr marL="0" marR="0" lvl="0" indent="0" algn="ctr" fontAlgn="base">
              <a:lnSpc>
                <a:spcPct val="125000"/>
              </a:lnSpc>
            </a:pPr>
            <a:r>
              <a:rPr lang="en-US" sz="2300" u="none" spc="0">
                <a:solidFill>
                  <a:srgbClr val="FFFFFF">
                    <a:alpha val="100000"/>
                  </a:srgbClr>
                </a:solidFill>
                <a:latin typeface="微软雅黑"/>
              </a:rPr>
              <a:t>电流表示数I/A</a:t>
            </a:r>
          </a:p>
        </p:txBody>
      </p:sp>
      <p:sp>
        <p:nvSpPr>
          <p:cNvPr id="8" name="文本框 7"/>
          <p:cNvSpPr txBox="1"/>
          <p:nvPr/>
        </p:nvSpPr>
        <p:spPr>
          <a:xfrm>
            <a:off x="5505450" y="1152525"/>
            <a:ext cx="1362075" cy="0"/>
          </a:xfrm>
          <a:prstGeom prst="rect">
            <a:avLst/>
          </a:prstGeom>
          <a:noFill/>
        </p:spPr>
        <p:txBody>
          <a:bodyPr lIns="0" tIns="0" rIns="0" bIns="0" rtlCol="0">
            <a:spAutoFit/>
          </a:bodyPr>
          <a:lstStyle/>
          <a:p>
            <a:pPr marL="0" marR="0" lvl="0" indent="0" algn="ctr" fontAlgn="base">
              <a:lnSpc>
                <a:spcPct val="125000"/>
              </a:lnSpc>
            </a:pPr>
            <a:r>
              <a:rPr lang="en-US" sz="2300" u="none" spc="0">
                <a:solidFill>
                  <a:srgbClr val="FFFFFF">
                    <a:alpha val="100000"/>
                  </a:srgbClr>
                </a:solidFill>
                <a:latin typeface="微软雅黑"/>
              </a:rPr>
              <a:t>小电灯的亮度</a:t>
            </a:r>
          </a:p>
        </p:txBody>
      </p:sp>
      <p:sp>
        <p:nvSpPr>
          <p:cNvPr id="9" name="文本框 8"/>
          <p:cNvSpPr txBox="1"/>
          <p:nvPr/>
        </p:nvSpPr>
        <p:spPr>
          <a:xfrm>
            <a:off x="7134225" y="1152525"/>
            <a:ext cx="13620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小电灯的功率P/W</a:t>
            </a:r>
          </a:p>
        </p:txBody>
      </p:sp>
      <p:sp>
        <p:nvSpPr>
          <p:cNvPr id="10" name="文本框 9"/>
          <p:cNvSpPr txBox="1"/>
          <p:nvPr/>
        </p:nvSpPr>
        <p:spPr>
          <a:xfrm>
            <a:off x="1123950" y="2628900"/>
            <a:ext cx="8010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额定
电压</a:t>
            </a:r>
          </a:p>
        </p:txBody>
      </p:sp>
      <p:sp>
        <p:nvSpPr>
          <p:cNvPr id="11" name="文本框 10"/>
          <p:cNvSpPr txBox="1"/>
          <p:nvPr/>
        </p:nvSpPr>
        <p:spPr>
          <a:xfrm>
            <a:off x="752475" y="3533775"/>
            <a:ext cx="1381125" cy="0"/>
          </a:xfrm>
          <a:prstGeom prst="rect">
            <a:avLst/>
          </a:prstGeom>
          <a:noFill/>
        </p:spPr>
        <p:txBody>
          <a:bodyPr lIns="0" tIns="0" rIns="0" bIns="0" rtlCol="0">
            <a:spAutoFit/>
          </a:bodyPr>
          <a:lstStyle/>
          <a:p>
            <a:pPr marL="0" marR="0" lvl="0" indent="0" algn="l" fontAlgn="base">
              <a:lnSpc>
                <a:spcPct val="125000"/>
              </a:lnSpc>
            </a:pPr>
            <a:endParaRPr/>
          </a:p>
        </p:txBody>
      </p:sp>
      <p:pic>
        <p:nvPicPr>
          <p:cNvPr id="12" name="图片 11"/>
          <p:cNvPicPr>
            <a:picLocks/>
          </p:cNvPicPr>
          <p:nvPr/>
        </p:nvPicPr>
        <p:blipFill>
          <a:blip r:embed="rId2"/>
          <a:stretch>
            <a:fillRect/>
          </a:stretch>
        </p:blipFill>
        <p:spPr>
          <a:xfrm>
            <a:off x="704850" y="3486150"/>
            <a:ext cx="1295400" cy="533400"/>
          </a:xfrm>
          <a:prstGeom prst="rect">
            <a:avLst/>
          </a:prstGeom>
        </p:spPr>
      </p:pic>
      <p:sp>
        <p:nvSpPr>
          <p:cNvPr id="13" name="文本框 12"/>
          <p:cNvSpPr txBox="1"/>
          <p:nvPr/>
        </p:nvSpPr>
        <p:spPr>
          <a:xfrm>
            <a:off x="2924175" y="2190750"/>
            <a:ext cx="6210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2</a:t>
            </a:r>
          </a:p>
        </p:txBody>
      </p:sp>
      <p:sp>
        <p:nvSpPr>
          <p:cNvPr id="14" name="文本框 13"/>
          <p:cNvSpPr txBox="1"/>
          <p:nvPr/>
        </p:nvSpPr>
        <p:spPr>
          <a:xfrm>
            <a:off x="2814638" y="3009900"/>
            <a:ext cx="631983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2.5</a:t>
            </a:r>
          </a:p>
        </p:txBody>
      </p:sp>
      <p:sp>
        <p:nvSpPr>
          <p:cNvPr id="15" name="文本框 14"/>
          <p:cNvSpPr txBox="1"/>
          <p:nvPr/>
        </p:nvSpPr>
        <p:spPr>
          <a:xfrm>
            <a:off x="2924175" y="3905250"/>
            <a:ext cx="6210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3</a:t>
            </a:r>
          </a:p>
        </p:txBody>
      </p:sp>
      <p:sp>
        <p:nvSpPr>
          <p:cNvPr id="16" name="文本框 15"/>
          <p:cNvSpPr txBox="1"/>
          <p:nvPr/>
        </p:nvSpPr>
        <p:spPr>
          <a:xfrm>
            <a:off x="4337050" y="2209800"/>
            <a:ext cx="4797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0.24</a:t>
            </a:r>
          </a:p>
        </p:txBody>
      </p:sp>
      <p:sp>
        <p:nvSpPr>
          <p:cNvPr id="17" name="文本框 16"/>
          <p:cNvSpPr txBox="1"/>
          <p:nvPr/>
        </p:nvSpPr>
        <p:spPr>
          <a:xfrm>
            <a:off x="4337050" y="3028950"/>
            <a:ext cx="4797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0.26</a:t>
            </a:r>
          </a:p>
        </p:txBody>
      </p:sp>
      <p:sp>
        <p:nvSpPr>
          <p:cNvPr id="18" name="文本框 17"/>
          <p:cNvSpPr txBox="1"/>
          <p:nvPr/>
        </p:nvSpPr>
        <p:spPr>
          <a:xfrm>
            <a:off x="4337050" y="3924300"/>
            <a:ext cx="4797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0.28</a:t>
            </a:r>
          </a:p>
        </p:txBody>
      </p:sp>
      <p:sp>
        <p:nvSpPr>
          <p:cNvPr id="19" name="文本框 18"/>
          <p:cNvSpPr txBox="1"/>
          <p:nvPr/>
        </p:nvSpPr>
        <p:spPr>
          <a:xfrm>
            <a:off x="5578475" y="2209800"/>
            <a:ext cx="35560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发光较弱</a:t>
            </a:r>
          </a:p>
        </p:txBody>
      </p:sp>
      <p:sp>
        <p:nvSpPr>
          <p:cNvPr id="20" name="文本框 19"/>
          <p:cNvSpPr txBox="1"/>
          <p:nvPr/>
        </p:nvSpPr>
        <p:spPr>
          <a:xfrm>
            <a:off x="5578475" y="3028950"/>
            <a:ext cx="35560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正常发光</a:t>
            </a:r>
          </a:p>
        </p:txBody>
      </p:sp>
      <p:sp>
        <p:nvSpPr>
          <p:cNvPr id="21" name="文本框 20"/>
          <p:cNvSpPr txBox="1"/>
          <p:nvPr/>
        </p:nvSpPr>
        <p:spPr>
          <a:xfrm>
            <a:off x="5578475" y="3924300"/>
            <a:ext cx="35560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发光很强</a:t>
            </a:r>
          </a:p>
        </p:txBody>
      </p:sp>
      <p:sp>
        <p:nvSpPr>
          <p:cNvPr id="22" name="文本框 21"/>
          <p:cNvSpPr txBox="1"/>
          <p:nvPr/>
        </p:nvSpPr>
        <p:spPr>
          <a:xfrm>
            <a:off x="7424738" y="2209800"/>
            <a:ext cx="170973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a:rPr>
              <a:t>0.48</a:t>
            </a:r>
          </a:p>
        </p:txBody>
      </p:sp>
      <p:sp>
        <p:nvSpPr>
          <p:cNvPr id="23" name="文本框 22"/>
          <p:cNvSpPr txBox="1"/>
          <p:nvPr/>
        </p:nvSpPr>
        <p:spPr>
          <a:xfrm>
            <a:off x="7419975" y="3028950"/>
            <a:ext cx="1714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a:rPr>
              <a:t>0.65</a:t>
            </a:r>
          </a:p>
        </p:txBody>
      </p:sp>
      <p:sp>
        <p:nvSpPr>
          <p:cNvPr id="24" name="文本框 23"/>
          <p:cNvSpPr txBox="1"/>
          <p:nvPr/>
        </p:nvSpPr>
        <p:spPr>
          <a:xfrm>
            <a:off x="7419975" y="3924300"/>
            <a:ext cx="1714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65E5E">
                    <a:alpha val="100000"/>
                  </a:srgbClr>
                </a:solidFill>
                <a:latin typeface="微软雅黑"/>
              </a:rPr>
              <a:t>0.84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324350"/>
          <a:chOff x="381000" y="266700"/>
          <a:chExt cx="9134475" cy="4324350"/>
        </a:xfrm>
      </p:grpSpPr>
      <p:sp>
        <p:nvSpPr>
          <p:cNvPr id="2" name="文本框 1"/>
          <p:cNvSpPr txBox="1"/>
          <p:nvPr/>
        </p:nvSpPr>
        <p:spPr>
          <a:xfrm>
            <a:off x="657225" y="2905125"/>
            <a:ext cx="7781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（4）不同电压下，小灯泡的功率不同，实际电压越大，小灯泡功率越_______ 。                       </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实验结论</a:t>
            </a:r>
          </a:p>
        </p:txBody>
      </p:sp>
      <p:sp>
        <p:nvSpPr>
          <p:cNvPr id="5" name="文本框 4"/>
          <p:cNvSpPr txBox="1"/>
          <p:nvPr/>
        </p:nvSpPr>
        <p:spPr>
          <a:xfrm>
            <a:off x="657225" y="971550"/>
            <a:ext cx="6781800" cy="0"/>
          </a:xfrm>
          <a:prstGeom prst="rect">
            <a:avLst/>
          </a:prstGeom>
          <a:noFill/>
        </p:spPr>
        <p:txBody>
          <a:bodyPr lIns="0" tIns="0" rIns="0" bIns="0" rtlCol="0">
            <a:spAutoFit/>
          </a:bodyPr>
          <a:lstStyle/>
          <a:p>
            <a:pPr marL="0" marR="0" lvl="0" indent="0" algn="l" fontAlgn="base">
              <a:lnSpc>
                <a:spcPct val="125000"/>
              </a:lnSpc>
            </a:pPr>
            <a:endParaRPr/>
          </a:p>
        </p:txBody>
      </p:sp>
      <p:pic>
        <p:nvPicPr>
          <p:cNvPr id="6" name="图片 5"/>
          <p:cNvPicPr>
            <a:picLocks/>
          </p:cNvPicPr>
          <p:nvPr/>
        </p:nvPicPr>
        <p:blipFill>
          <a:blip r:embed="rId2"/>
          <a:stretch>
            <a:fillRect/>
          </a:stretch>
        </p:blipFill>
        <p:spPr>
          <a:xfrm>
            <a:off x="609600" y="923925"/>
            <a:ext cx="5645944" cy="533400"/>
          </a:xfrm>
          <a:prstGeom prst="rect">
            <a:avLst/>
          </a:prstGeom>
        </p:spPr>
      </p:pic>
      <p:sp>
        <p:nvSpPr>
          <p:cNvPr id="7" name="文本框 6"/>
          <p:cNvSpPr txBox="1"/>
          <p:nvPr/>
        </p:nvSpPr>
        <p:spPr>
          <a:xfrm>
            <a:off x="657225" y="1619250"/>
            <a:ext cx="6781800" cy="0"/>
          </a:xfrm>
          <a:prstGeom prst="rect">
            <a:avLst/>
          </a:prstGeom>
          <a:noFill/>
        </p:spPr>
        <p:txBody>
          <a:bodyPr lIns="0" tIns="0" rIns="0" bIns="0" rtlCol="0">
            <a:spAutoFit/>
          </a:bodyPr>
          <a:lstStyle/>
          <a:p>
            <a:pPr marL="0" marR="0" lvl="0" indent="0" algn="l" fontAlgn="base">
              <a:lnSpc>
                <a:spcPct val="125000"/>
              </a:lnSpc>
            </a:pPr>
            <a:endParaRPr/>
          </a:p>
        </p:txBody>
      </p:sp>
      <p:pic>
        <p:nvPicPr>
          <p:cNvPr id="8" name="图片 7"/>
          <p:cNvPicPr>
            <a:picLocks/>
          </p:cNvPicPr>
          <p:nvPr/>
        </p:nvPicPr>
        <p:blipFill>
          <a:blip r:embed="rId3"/>
          <a:stretch>
            <a:fillRect/>
          </a:stretch>
        </p:blipFill>
        <p:spPr>
          <a:xfrm>
            <a:off x="609600" y="1571625"/>
            <a:ext cx="5545931" cy="533400"/>
          </a:xfrm>
          <a:prstGeom prst="rect">
            <a:avLst/>
          </a:prstGeom>
        </p:spPr>
      </p:pic>
      <p:sp>
        <p:nvSpPr>
          <p:cNvPr id="9" name="文本框 8"/>
          <p:cNvSpPr txBox="1"/>
          <p:nvPr/>
        </p:nvSpPr>
        <p:spPr>
          <a:xfrm>
            <a:off x="657225" y="2247900"/>
            <a:ext cx="64008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4"/>
          <a:stretch>
            <a:fillRect/>
          </a:stretch>
        </p:blipFill>
        <p:spPr>
          <a:xfrm>
            <a:off x="609600" y="2200275"/>
            <a:ext cx="5553075" cy="533400"/>
          </a:xfrm>
          <a:prstGeom prst="rect">
            <a:avLst/>
          </a:prstGeom>
        </p:spPr>
      </p:pic>
      <p:sp>
        <p:nvSpPr>
          <p:cNvPr id="11" name="文本框 10"/>
          <p:cNvSpPr txBox="1"/>
          <p:nvPr/>
        </p:nvSpPr>
        <p:spPr>
          <a:xfrm>
            <a:off x="685800" y="3905250"/>
            <a:ext cx="7953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（5）小灯泡的亮度由小灯泡的___________决定，实际功率越大，小灯泡越_______。</a:t>
            </a:r>
          </a:p>
        </p:txBody>
      </p:sp>
      <p:sp>
        <p:nvSpPr>
          <p:cNvPr id="12" name="文本框 11"/>
          <p:cNvSpPr txBox="1"/>
          <p:nvPr/>
        </p:nvSpPr>
        <p:spPr>
          <a:xfrm>
            <a:off x="2143125" y="3333750"/>
            <a:ext cx="6991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大</a:t>
            </a:r>
          </a:p>
        </p:txBody>
      </p:sp>
      <p:sp>
        <p:nvSpPr>
          <p:cNvPr id="13" name="文本框 12"/>
          <p:cNvSpPr txBox="1"/>
          <p:nvPr/>
        </p:nvSpPr>
        <p:spPr>
          <a:xfrm>
            <a:off x="4695825" y="3895725"/>
            <a:ext cx="44386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实际功率</a:t>
            </a:r>
          </a:p>
        </p:txBody>
      </p:sp>
      <p:sp>
        <p:nvSpPr>
          <p:cNvPr id="14" name="文本框 13"/>
          <p:cNvSpPr txBox="1"/>
          <p:nvPr/>
        </p:nvSpPr>
        <p:spPr>
          <a:xfrm>
            <a:off x="2686050" y="4324350"/>
            <a:ext cx="6448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亮</a:t>
            </a:r>
          </a:p>
        </p:txBody>
      </p:sp>
      <p:sp>
        <p:nvSpPr>
          <p:cNvPr id="15" name="文本框 14"/>
          <p:cNvSpPr txBox="1"/>
          <p:nvPr/>
        </p:nvSpPr>
        <p:spPr>
          <a:xfrm>
            <a:off x="3643313" y="952500"/>
            <a:ext cx="5491163"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a:t>
            </a:r>
          </a:p>
        </p:txBody>
      </p:sp>
      <p:sp>
        <p:nvSpPr>
          <p:cNvPr id="16" name="文本框 15"/>
          <p:cNvSpPr txBox="1"/>
          <p:nvPr/>
        </p:nvSpPr>
        <p:spPr>
          <a:xfrm>
            <a:off x="3676650" y="2228850"/>
            <a:ext cx="5457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&gt;</a:t>
            </a:r>
          </a:p>
        </p:txBody>
      </p:sp>
      <p:sp>
        <p:nvSpPr>
          <p:cNvPr id="17" name="文本框 16"/>
          <p:cNvSpPr txBox="1"/>
          <p:nvPr/>
        </p:nvSpPr>
        <p:spPr>
          <a:xfrm>
            <a:off x="3686175" y="1600200"/>
            <a:ext cx="5448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42900" y="266700"/>
          <a:ext cx="9134475" cy="3667125"/>
          <a:chOff x="342900" y="266700"/>
          <a:chExt cx="9134475" cy="3667125"/>
        </a:xfrm>
      </p:grpSpPr>
      <p:sp>
        <p:nvSpPr>
          <p:cNvPr id="2" name="文本框 1"/>
          <p:cNvSpPr txBox="1"/>
          <p:nvPr/>
        </p:nvSpPr>
        <p:spPr>
          <a:xfrm>
            <a:off x="3219450" y="1485900"/>
            <a:ext cx="5753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一位同学,连接好电路，在闭合开关时发现小灯泡不亮，电流表无示数，但电压表有示数，请分析电路中可能出现的故障:</a:t>
            </a:r>
          </a:p>
        </p:txBody>
      </p:sp>
      <p:sp>
        <p:nvSpPr>
          <p:cNvPr id="3" name="文本框 2"/>
          <p:cNvSpPr txBox="1"/>
          <p:nvPr/>
        </p:nvSpPr>
        <p:spPr>
          <a:xfrm>
            <a:off x="3219450" y="3362325"/>
            <a:ext cx="59150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小电灯处断路或电流表电压表的位置接反了。</a:t>
            </a:r>
          </a:p>
        </p:txBody>
      </p:sp>
      <p:sp>
        <p:nvSpPr>
          <p:cNvPr id="4" name="文本框 3"/>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6" name="图片 5"/>
          <p:cNvPicPr>
            <a:picLocks/>
          </p:cNvPicPr>
          <p:nvPr/>
        </p:nvPicPr>
        <p:blipFill>
          <a:blip r:embed="rId2"/>
          <a:stretch>
            <a:fillRect/>
          </a:stretch>
        </p:blipFill>
        <p:spPr>
          <a:xfrm>
            <a:off x="342900" y="1724025"/>
            <a:ext cx="2524125"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42900" y="266700"/>
          <a:ext cx="9134475" cy="3667125"/>
          <a:chOff x="342900" y="266700"/>
          <a:chExt cx="9134475" cy="3667125"/>
        </a:xfrm>
      </p:grpSpPr>
      <p:sp>
        <p:nvSpPr>
          <p:cNvPr id="2" name="文本框 1"/>
          <p:cNvSpPr txBox="1"/>
          <p:nvPr/>
        </p:nvSpPr>
        <p:spPr>
          <a:xfrm>
            <a:off x="3324225" y="1628775"/>
            <a:ext cx="5419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另一位同学在连接好电路后，闭合开关，发现小灯泡特别亮，这说明他在闭和开关前没有:</a:t>
            </a:r>
          </a:p>
        </p:txBody>
      </p:sp>
      <p:sp>
        <p:nvSpPr>
          <p:cNvPr id="3" name="文本框 2"/>
          <p:cNvSpPr txBox="1"/>
          <p:nvPr/>
        </p:nvSpPr>
        <p:spPr>
          <a:xfrm>
            <a:off x="3324225" y="3590925"/>
            <a:ext cx="58102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将滑动变阻器的滑片放在最大阻值处</a:t>
            </a:r>
          </a:p>
        </p:txBody>
      </p:sp>
      <p:sp>
        <p:nvSpPr>
          <p:cNvPr id="4" name="文本框 3"/>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6" name="图片 5"/>
          <p:cNvPicPr>
            <a:picLocks/>
          </p:cNvPicPr>
          <p:nvPr/>
        </p:nvPicPr>
        <p:blipFill>
          <a:blip r:embed="rId2"/>
          <a:stretch>
            <a:fillRect/>
          </a:stretch>
        </p:blipFill>
        <p:spPr>
          <a:xfrm>
            <a:off x="342900" y="1724025"/>
            <a:ext cx="2524125"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42900" y="266700"/>
          <a:ext cx="9134475" cy="4543425"/>
          <a:chOff x="342900" y="266700"/>
          <a:chExt cx="9134475" cy="4543425"/>
        </a:xfrm>
      </p:grpSpPr>
      <p:sp>
        <p:nvSpPr>
          <p:cNvPr id="2" name="文本框 1"/>
          <p:cNvSpPr txBox="1"/>
          <p:nvPr/>
        </p:nvSpPr>
        <p:spPr>
          <a:xfrm>
            <a:off x="3067050" y="666750"/>
            <a:ext cx="5905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在测量小灯泡的功率的实验中，某同学在连接滑动变阻器时，由于粗心，连接的电路闭合开关后，移动变阻器的滑片时并不能改变灯泡的亮度，请你根据以下情况来判断该同学的连接过程中分别出现了何种错误？  </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5" name="图片 4"/>
          <p:cNvPicPr>
            <a:picLocks/>
          </p:cNvPicPr>
          <p:nvPr/>
        </p:nvPicPr>
        <p:blipFill>
          <a:blip r:embed="rId2"/>
          <a:stretch>
            <a:fillRect/>
          </a:stretch>
        </p:blipFill>
        <p:spPr>
          <a:xfrm>
            <a:off x="342900" y="1724025"/>
            <a:ext cx="2524125" cy="1943100"/>
          </a:xfrm>
          <a:prstGeom prst="rect">
            <a:avLst/>
          </a:prstGeom>
        </p:spPr>
      </p:pic>
      <p:sp>
        <p:nvSpPr>
          <p:cNvPr id="6" name="文本框 5"/>
          <p:cNvSpPr txBox="1"/>
          <p:nvPr/>
        </p:nvSpPr>
        <p:spPr>
          <a:xfrm>
            <a:off x="3257550" y="3432175"/>
            <a:ext cx="5876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答：滑动变阻器的接线拄都接在上边了。</a:t>
            </a:r>
          </a:p>
        </p:txBody>
      </p:sp>
      <p:sp>
        <p:nvSpPr>
          <p:cNvPr id="7" name="文本框 6"/>
          <p:cNvSpPr txBox="1"/>
          <p:nvPr/>
        </p:nvSpPr>
        <p:spPr>
          <a:xfrm>
            <a:off x="3257550" y="4543425"/>
            <a:ext cx="5876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答：滑动变阻器的接线拄都接在下边了。</a:t>
            </a:r>
          </a:p>
        </p:txBody>
      </p:sp>
      <p:sp>
        <p:nvSpPr>
          <p:cNvPr id="8" name="文本框 7"/>
          <p:cNvSpPr txBox="1"/>
          <p:nvPr/>
        </p:nvSpPr>
        <p:spPr>
          <a:xfrm>
            <a:off x="3067050" y="3987800"/>
            <a:ext cx="6067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（2）小灯泡始终都暗时，原因：</a:t>
            </a:r>
          </a:p>
        </p:txBody>
      </p:sp>
      <p:sp>
        <p:nvSpPr>
          <p:cNvPr id="9" name="文本框 8"/>
          <p:cNvSpPr txBox="1"/>
          <p:nvPr/>
        </p:nvSpPr>
        <p:spPr>
          <a:xfrm>
            <a:off x="3076575" y="2895600"/>
            <a:ext cx="6057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（1）小灯泡始终都很亮时，原因：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04800" y="266700"/>
          <a:ext cx="9134475" cy="4419600"/>
          <a:chOff x="304800" y="266700"/>
          <a:chExt cx="9134475" cy="4419600"/>
        </a:xfrm>
      </p:grpSpPr>
      <p:sp>
        <p:nvSpPr>
          <p:cNvPr id="2" name="文本框 1"/>
          <p:cNvSpPr txBox="1"/>
          <p:nvPr/>
        </p:nvSpPr>
        <p:spPr>
          <a:xfrm>
            <a:off x="3048000" y="609600"/>
            <a:ext cx="5724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某同学在实验时得到如下表格，该实验现象和数据记录都正确，你能指出他设计的表格的错误吗？</a:t>
            </a:r>
          </a:p>
        </p:txBody>
      </p:sp>
      <p:sp>
        <p:nvSpPr>
          <p:cNvPr id="3" name="文本框 2"/>
          <p:cNvSpPr txBox="1"/>
          <p:nvPr/>
        </p:nvSpPr>
        <p:spPr>
          <a:xfrm>
            <a:off x="3048000" y="4419600"/>
            <a:ext cx="60864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答：不应该设计求平均电功率。</a:t>
            </a:r>
          </a:p>
        </p:txBody>
      </p:sp>
      <p:sp>
        <p:nvSpPr>
          <p:cNvPr id="4" name="文本框 3"/>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6" name="图片 5"/>
          <p:cNvPicPr>
            <a:picLocks/>
          </p:cNvPicPr>
          <p:nvPr/>
        </p:nvPicPr>
        <p:blipFill>
          <a:blip r:embed="rId2"/>
          <a:stretch>
            <a:fillRect/>
          </a:stretch>
        </p:blipFill>
        <p:spPr>
          <a:xfrm>
            <a:off x="304800" y="1752600"/>
            <a:ext cx="2524125" cy="1943100"/>
          </a:xfrm>
          <a:prstGeom prst="rect">
            <a:avLst/>
          </a:prstGeom>
        </p:spPr>
      </p:pic>
      <p:graphicFrame>
        <p:nvGraphicFramePr>
          <p:cNvPr id="7" name="表格 6"/>
          <p:cNvGraphicFramePr>
            <a:graphicFrameLocks noGrp="1"/>
          </p:cNvGraphicFramePr>
          <p:nvPr/>
        </p:nvGraphicFramePr>
        <p:xfrm>
          <a:off x="3076575" y="2085975"/>
          <a:ext cx="5724525" cy="2228850"/>
        </p:xfrm>
        <a:graphic>
          <a:graphicData uri="http://schemas.openxmlformats.org/drawingml/2006/table">
            <a:tbl>
              <a:tblPr firstRow="1" bandRow="1"/>
              <a:tblGrid>
                <a:gridCol w="954088"/>
                <a:gridCol w="954088"/>
                <a:gridCol w="954088"/>
                <a:gridCol w="954088"/>
                <a:gridCol w="954088"/>
                <a:gridCol w="954088"/>
              </a:tblGrid>
              <a:tr h="76200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889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3">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889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88950">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8" name="文本框 7"/>
          <p:cNvSpPr txBox="1"/>
          <p:nvPr/>
        </p:nvSpPr>
        <p:spPr>
          <a:xfrm>
            <a:off x="3324225" y="2152650"/>
            <a:ext cx="58102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实验
次数</a:t>
            </a:r>
          </a:p>
        </p:txBody>
      </p:sp>
      <p:sp>
        <p:nvSpPr>
          <p:cNvPr id="9" name="文本框 8"/>
          <p:cNvSpPr txBox="1"/>
          <p:nvPr/>
        </p:nvSpPr>
        <p:spPr>
          <a:xfrm>
            <a:off x="4143375" y="2319338"/>
            <a:ext cx="49911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电压/V</a:t>
            </a:r>
          </a:p>
        </p:txBody>
      </p:sp>
      <p:sp>
        <p:nvSpPr>
          <p:cNvPr id="10" name="文本框 9"/>
          <p:cNvSpPr txBox="1"/>
          <p:nvPr/>
        </p:nvSpPr>
        <p:spPr>
          <a:xfrm>
            <a:off x="5124450" y="2319338"/>
            <a:ext cx="40100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电流/A</a:t>
            </a:r>
          </a:p>
        </p:txBody>
      </p:sp>
      <p:sp>
        <p:nvSpPr>
          <p:cNvPr id="11" name="文本框 10"/>
          <p:cNvSpPr txBox="1"/>
          <p:nvPr/>
        </p:nvSpPr>
        <p:spPr>
          <a:xfrm>
            <a:off x="6181725" y="2319338"/>
            <a:ext cx="29527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亮度</a:t>
            </a:r>
          </a:p>
        </p:txBody>
      </p:sp>
      <p:sp>
        <p:nvSpPr>
          <p:cNvPr id="12" name="文本框 11"/>
          <p:cNvSpPr txBox="1"/>
          <p:nvPr/>
        </p:nvSpPr>
        <p:spPr>
          <a:xfrm>
            <a:off x="7048500" y="2152650"/>
            <a:ext cx="6953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电功率/W</a:t>
            </a:r>
          </a:p>
        </p:txBody>
      </p:sp>
      <p:sp>
        <p:nvSpPr>
          <p:cNvPr id="13" name="文本框 12"/>
          <p:cNvSpPr txBox="1"/>
          <p:nvPr/>
        </p:nvSpPr>
        <p:spPr>
          <a:xfrm>
            <a:off x="7867650" y="2152650"/>
            <a:ext cx="8763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平均电功率/W</a:t>
            </a:r>
          </a:p>
        </p:txBody>
      </p:sp>
      <p:sp>
        <p:nvSpPr>
          <p:cNvPr id="14" name="文本框 13"/>
          <p:cNvSpPr txBox="1"/>
          <p:nvPr/>
        </p:nvSpPr>
        <p:spPr>
          <a:xfrm>
            <a:off x="3476625" y="2905125"/>
            <a:ext cx="5657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a:t>
            </a:r>
          </a:p>
        </p:txBody>
      </p:sp>
      <p:sp>
        <p:nvSpPr>
          <p:cNvPr id="15" name="文本框 14"/>
          <p:cNvSpPr txBox="1"/>
          <p:nvPr/>
        </p:nvSpPr>
        <p:spPr>
          <a:xfrm>
            <a:off x="3476625" y="3390900"/>
            <a:ext cx="5657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a:t>
            </a:r>
          </a:p>
        </p:txBody>
      </p:sp>
      <p:sp>
        <p:nvSpPr>
          <p:cNvPr id="16" name="文本框 15"/>
          <p:cNvSpPr txBox="1"/>
          <p:nvPr/>
        </p:nvSpPr>
        <p:spPr>
          <a:xfrm>
            <a:off x="3476625" y="3867150"/>
            <a:ext cx="5657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a:t>
            </a:r>
          </a:p>
        </p:txBody>
      </p:sp>
      <p:sp>
        <p:nvSpPr>
          <p:cNvPr id="17" name="文本框 16"/>
          <p:cNvSpPr txBox="1"/>
          <p:nvPr/>
        </p:nvSpPr>
        <p:spPr>
          <a:xfrm>
            <a:off x="4233863" y="2905125"/>
            <a:ext cx="4900613"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2.20</a:t>
            </a:r>
          </a:p>
        </p:txBody>
      </p:sp>
      <p:sp>
        <p:nvSpPr>
          <p:cNvPr id="18" name="文本框 17"/>
          <p:cNvSpPr txBox="1"/>
          <p:nvPr/>
        </p:nvSpPr>
        <p:spPr>
          <a:xfrm>
            <a:off x="4233863" y="3390900"/>
            <a:ext cx="4900613"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2.50</a:t>
            </a:r>
          </a:p>
        </p:txBody>
      </p:sp>
      <p:sp>
        <p:nvSpPr>
          <p:cNvPr id="19" name="文本框 18"/>
          <p:cNvSpPr txBox="1"/>
          <p:nvPr/>
        </p:nvSpPr>
        <p:spPr>
          <a:xfrm>
            <a:off x="4233863" y="3867150"/>
            <a:ext cx="4900613"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2.80</a:t>
            </a:r>
          </a:p>
        </p:txBody>
      </p:sp>
      <p:sp>
        <p:nvSpPr>
          <p:cNvPr id="20" name="文本框 19"/>
          <p:cNvSpPr txBox="1"/>
          <p:nvPr/>
        </p:nvSpPr>
        <p:spPr>
          <a:xfrm>
            <a:off x="5210175" y="2905125"/>
            <a:ext cx="3924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0.28</a:t>
            </a:r>
          </a:p>
        </p:txBody>
      </p:sp>
      <p:sp>
        <p:nvSpPr>
          <p:cNvPr id="21" name="文本框 20"/>
          <p:cNvSpPr txBox="1"/>
          <p:nvPr/>
        </p:nvSpPr>
        <p:spPr>
          <a:xfrm>
            <a:off x="5210175" y="3390900"/>
            <a:ext cx="3924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0.30</a:t>
            </a:r>
          </a:p>
        </p:txBody>
      </p:sp>
      <p:sp>
        <p:nvSpPr>
          <p:cNvPr id="22" name="文本框 21"/>
          <p:cNvSpPr txBox="1"/>
          <p:nvPr/>
        </p:nvSpPr>
        <p:spPr>
          <a:xfrm>
            <a:off x="5210175" y="3867150"/>
            <a:ext cx="3924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0.32</a:t>
            </a:r>
          </a:p>
        </p:txBody>
      </p:sp>
      <p:sp>
        <p:nvSpPr>
          <p:cNvPr id="23" name="文本框 22"/>
          <p:cNvSpPr txBox="1"/>
          <p:nvPr/>
        </p:nvSpPr>
        <p:spPr>
          <a:xfrm>
            <a:off x="5957888" y="2952750"/>
            <a:ext cx="3176588"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比正常暗</a:t>
            </a:r>
          </a:p>
        </p:txBody>
      </p:sp>
      <p:sp>
        <p:nvSpPr>
          <p:cNvPr id="24" name="文本框 23"/>
          <p:cNvSpPr txBox="1"/>
          <p:nvPr/>
        </p:nvSpPr>
        <p:spPr>
          <a:xfrm>
            <a:off x="5953125" y="3438525"/>
            <a:ext cx="31813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正常发光</a:t>
            </a:r>
          </a:p>
        </p:txBody>
      </p:sp>
      <p:sp>
        <p:nvSpPr>
          <p:cNvPr id="25" name="文本框 24"/>
          <p:cNvSpPr txBox="1"/>
          <p:nvPr/>
        </p:nvSpPr>
        <p:spPr>
          <a:xfrm>
            <a:off x="5953125" y="3914775"/>
            <a:ext cx="31813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比正常亮</a:t>
            </a:r>
          </a:p>
        </p:txBody>
      </p:sp>
      <p:sp>
        <p:nvSpPr>
          <p:cNvPr id="26" name="文本框 25"/>
          <p:cNvSpPr txBox="1"/>
          <p:nvPr/>
        </p:nvSpPr>
        <p:spPr>
          <a:xfrm>
            <a:off x="7138988" y="2905125"/>
            <a:ext cx="1995488"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0.62</a:t>
            </a:r>
          </a:p>
        </p:txBody>
      </p:sp>
      <p:sp>
        <p:nvSpPr>
          <p:cNvPr id="27" name="文本框 26"/>
          <p:cNvSpPr txBox="1"/>
          <p:nvPr/>
        </p:nvSpPr>
        <p:spPr>
          <a:xfrm>
            <a:off x="7143750" y="3390900"/>
            <a:ext cx="1990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0.75</a:t>
            </a:r>
          </a:p>
        </p:txBody>
      </p:sp>
      <p:sp>
        <p:nvSpPr>
          <p:cNvPr id="28" name="文本框 27"/>
          <p:cNvSpPr txBox="1"/>
          <p:nvPr/>
        </p:nvSpPr>
        <p:spPr>
          <a:xfrm>
            <a:off x="7143750" y="3867150"/>
            <a:ext cx="1990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0.90</a:t>
            </a:r>
          </a:p>
        </p:txBody>
      </p:sp>
      <p:sp>
        <p:nvSpPr>
          <p:cNvPr id="29" name="文本框 28"/>
          <p:cNvSpPr txBox="1"/>
          <p:nvPr/>
        </p:nvSpPr>
        <p:spPr>
          <a:xfrm>
            <a:off x="8086725" y="3390900"/>
            <a:ext cx="1047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0.76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04800" y="266700"/>
          <a:ext cx="9134475" cy="3695700"/>
          <a:chOff x="304800" y="266700"/>
          <a:chExt cx="9134475" cy="3695700"/>
        </a:xfrm>
      </p:grpSpPr>
      <p:sp>
        <p:nvSpPr>
          <p:cNvPr id="2" name="文本框 1"/>
          <p:cNvSpPr txBox="1"/>
          <p:nvPr/>
        </p:nvSpPr>
        <p:spPr>
          <a:xfrm>
            <a:off x="3171825" y="933450"/>
            <a:ext cx="56007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小明在实验中，测得小灯泡的三次电功率为0.6W、0.36W、0.72W ，他认为小灯泡的额定功率应为三次功率的平均值，你认为小明的说法是否正确？为什么？</a:t>
            </a:r>
          </a:p>
        </p:txBody>
      </p:sp>
      <p:sp>
        <p:nvSpPr>
          <p:cNvPr id="3" name="文本框 2"/>
          <p:cNvSpPr txBox="1"/>
          <p:nvPr/>
        </p:nvSpPr>
        <p:spPr>
          <a:xfrm>
            <a:off x="3181350" y="3095625"/>
            <a:ext cx="56388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灯泡在不同的电压下功率是不同的，小灯泡的额定功率应是在额定电压下的功率。所以求小灯泡的平均值是没有意义的。</a:t>
            </a:r>
          </a:p>
        </p:txBody>
      </p:sp>
      <p:sp>
        <p:nvSpPr>
          <p:cNvPr id="4" name="文本框 3"/>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6" name="图片 5"/>
          <p:cNvPicPr>
            <a:picLocks/>
          </p:cNvPicPr>
          <p:nvPr/>
        </p:nvPicPr>
        <p:blipFill>
          <a:blip r:embed="rId2"/>
          <a:stretch>
            <a:fillRect/>
          </a:stretch>
        </p:blipFill>
        <p:spPr>
          <a:xfrm>
            <a:off x="304800" y="1752600"/>
            <a:ext cx="2524125"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686175"/>
          <a:chOff x="381000" y="266700"/>
          <a:chExt cx="9134475" cy="3686175"/>
        </a:xfrm>
      </p:grpSpPr>
      <p:sp>
        <p:nvSpPr>
          <p:cNvPr id="2" name="文本框 1"/>
          <p:cNvSpPr txBox="1"/>
          <p:nvPr/>
        </p:nvSpPr>
        <p:spPr>
          <a:xfrm>
            <a:off x="3505200" y="1657350"/>
            <a:ext cx="50387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在测量小灯泡电功率的实验中，调节滑动变阻器多次测量的目的是？</a:t>
            </a:r>
          </a:p>
        </p:txBody>
      </p:sp>
      <p:sp>
        <p:nvSpPr>
          <p:cNvPr id="3" name="文本框 2"/>
          <p:cNvSpPr txBox="1"/>
          <p:nvPr/>
        </p:nvSpPr>
        <p:spPr>
          <a:xfrm>
            <a:off x="3505200" y="3143250"/>
            <a:ext cx="56292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测量不同电压下，小灯泡的功率</a:t>
            </a:r>
          </a:p>
        </p:txBody>
      </p:sp>
      <p:sp>
        <p:nvSpPr>
          <p:cNvPr id="4" name="文本框 3"/>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6" name="图片 5"/>
          <p:cNvPicPr>
            <a:picLocks/>
          </p:cNvPicPr>
          <p:nvPr/>
        </p:nvPicPr>
        <p:blipFill>
          <a:blip r:embed="rId2"/>
          <a:stretch>
            <a:fillRect/>
          </a:stretch>
        </p:blipFill>
        <p:spPr>
          <a:xfrm>
            <a:off x="447675" y="1743075"/>
            <a:ext cx="2524125"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600450"/>
          <a:chOff x="381000" y="266700"/>
          <a:chExt cx="9134475" cy="3600450"/>
        </a:xfrm>
      </p:grpSpPr>
      <p:sp>
        <p:nvSpPr>
          <p:cNvPr id="2" name="文本框 1"/>
          <p:cNvSpPr txBox="1"/>
          <p:nvPr/>
        </p:nvSpPr>
        <p:spPr>
          <a:xfrm>
            <a:off x="3648075" y="1619250"/>
            <a:ext cx="50577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小成连接的实验电路，闭合开关，发现电压表的指针反偏。 </a:t>
            </a:r>
          </a:p>
        </p:txBody>
      </p:sp>
      <p:sp>
        <p:nvSpPr>
          <p:cNvPr id="3" name="文本框 2"/>
          <p:cNvSpPr txBox="1"/>
          <p:nvPr/>
        </p:nvSpPr>
        <p:spPr>
          <a:xfrm>
            <a:off x="3648075" y="3209925"/>
            <a:ext cx="54864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电压表的“+”、“-”接线柱接反。</a:t>
            </a:r>
          </a:p>
        </p:txBody>
      </p:sp>
      <p:sp>
        <p:nvSpPr>
          <p:cNvPr id="4" name="文本框 3"/>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6" name="图片 5"/>
          <p:cNvPicPr>
            <a:picLocks/>
          </p:cNvPicPr>
          <p:nvPr/>
        </p:nvPicPr>
        <p:blipFill>
          <a:blip r:embed="rId2"/>
          <a:stretch>
            <a:fillRect/>
          </a:stretch>
        </p:blipFill>
        <p:spPr>
          <a:xfrm>
            <a:off x="447675" y="1657350"/>
            <a:ext cx="2524125"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695700"/>
          <a:chOff x="381000" y="266700"/>
          <a:chExt cx="9134475" cy="369570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4" name="图片 3"/>
          <p:cNvPicPr>
            <a:picLocks/>
          </p:cNvPicPr>
          <p:nvPr/>
        </p:nvPicPr>
        <p:blipFill>
          <a:blip r:embed="rId2"/>
          <a:stretch>
            <a:fillRect/>
          </a:stretch>
        </p:blipFill>
        <p:spPr>
          <a:xfrm>
            <a:off x="657225" y="1752600"/>
            <a:ext cx="2524125" cy="1943100"/>
          </a:xfrm>
          <a:prstGeom prst="rect">
            <a:avLst/>
          </a:prstGeom>
        </p:spPr>
      </p:pic>
      <p:sp>
        <p:nvSpPr>
          <p:cNvPr id="5" name="文本框 4"/>
          <p:cNvSpPr txBox="1"/>
          <p:nvPr/>
        </p:nvSpPr>
        <p:spPr>
          <a:xfrm>
            <a:off x="3648075" y="1276350"/>
            <a:ext cx="4781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闭合开关，移动滑片，灯泡亮度变化明显，但电流表的指针摆动较小，很难读出电流值。</a:t>
            </a:r>
          </a:p>
        </p:txBody>
      </p:sp>
      <p:sp>
        <p:nvSpPr>
          <p:cNvPr id="6" name="文本框 5"/>
          <p:cNvSpPr txBox="1"/>
          <p:nvPr/>
        </p:nvSpPr>
        <p:spPr>
          <a:xfrm>
            <a:off x="3648075" y="2990850"/>
            <a:ext cx="48291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电流表选用的量程偏大。小灯泡的电流一般小于 0.6A ，所以用 0~0.6A 的量程即可。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48150"/>
          <a:chOff x="381000" y="266700"/>
          <a:chExt cx="9134475" cy="4248150"/>
        </a:xfrm>
      </p:grpSpPr>
      <p:sp>
        <p:nvSpPr>
          <p:cNvPr id="2" name="文本框 1"/>
          <p:cNvSpPr txBox="1"/>
          <p:nvPr/>
        </p:nvSpPr>
        <p:spPr>
          <a:xfrm>
            <a:off x="1400175" y="1323975"/>
            <a:ext cx="7734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电功率定义:</a:t>
            </a:r>
          </a:p>
        </p:txBody>
      </p:sp>
      <p:sp>
        <p:nvSpPr>
          <p:cNvPr id="3" name="文本框 2"/>
          <p:cNvSpPr txBox="1"/>
          <p:nvPr/>
        </p:nvSpPr>
        <p:spPr>
          <a:xfrm>
            <a:off x="3381375" y="1314450"/>
            <a:ext cx="5753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单位时间内用电器消耗的电能</a:t>
            </a:r>
          </a:p>
        </p:txBody>
      </p:sp>
      <p:sp>
        <p:nvSpPr>
          <p:cNvPr id="4" name="文本框 3"/>
          <p:cNvSpPr txBox="1"/>
          <p:nvPr/>
        </p:nvSpPr>
        <p:spPr>
          <a:xfrm>
            <a:off x="1400175" y="3000375"/>
            <a:ext cx="7734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电功率公式:</a:t>
            </a:r>
          </a:p>
        </p:txBody>
      </p:sp>
      <p:sp>
        <p:nvSpPr>
          <p:cNvPr id="5" name="文本框 4"/>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文本框 5"/>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复习</a:t>
            </a:r>
          </a:p>
        </p:txBody>
      </p:sp>
      <p:sp>
        <p:nvSpPr>
          <p:cNvPr id="7" name="文本框 6"/>
          <p:cNvSpPr txBox="1"/>
          <p:nvPr/>
        </p:nvSpPr>
        <p:spPr>
          <a:xfrm>
            <a:off x="3381375" y="21050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8" name="图片 7"/>
          <p:cNvPicPr>
            <a:picLocks/>
          </p:cNvPicPr>
          <p:nvPr/>
        </p:nvPicPr>
        <p:blipFill>
          <a:blip r:embed="rId2"/>
          <a:stretch>
            <a:fillRect/>
          </a:stretch>
        </p:blipFill>
        <p:spPr>
          <a:xfrm>
            <a:off x="3333750" y="2057400"/>
            <a:ext cx="857250" cy="959644"/>
          </a:xfrm>
          <a:prstGeom prst="rect">
            <a:avLst/>
          </a:prstGeom>
        </p:spPr>
      </p:pic>
      <p:sp>
        <p:nvSpPr>
          <p:cNvPr id="9" name="文本框 8"/>
          <p:cNvSpPr txBox="1"/>
          <p:nvPr/>
        </p:nvSpPr>
        <p:spPr>
          <a:xfrm>
            <a:off x="3381375" y="37623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3"/>
          <a:stretch>
            <a:fillRect/>
          </a:stretch>
        </p:blipFill>
        <p:spPr>
          <a:xfrm>
            <a:off x="3333750" y="3714750"/>
            <a:ext cx="838200" cy="533400"/>
          </a:xfrm>
          <a:prstGeom prst="rect">
            <a:avLst/>
          </a:prstGeom>
        </p:spPr>
      </p:pic>
      <p:pic>
        <p:nvPicPr>
          <p:cNvPr id="11" name="图片 10"/>
          <p:cNvPicPr>
            <a:picLocks/>
          </p:cNvPicPr>
          <p:nvPr/>
        </p:nvPicPr>
        <p:blipFill>
          <a:blip r:embed="rId4"/>
          <a:stretch>
            <a:fillRect/>
          </a:stretch>
        </p:blipFill>
        <p:spPr>
          <a:xfrm>
            <a:off x="3114675" y="2543175"/>
            <a:ext cx="161925"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600450"/>
          <a:chOff x="381000" y="266700"/>
          <a:chExt cx="9134475" cy="36004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4" name="图片 3"/>
          <p:cNvPicPr>
            <a:picLocks/>
          </p:cNvPicPr>
          <p:nvPr/>
        </p:nvPicPr>
        <p:blipFill>
          <a:blip r:embed="rId2"/>
          <a:stretch>
            <a:fillRect/>
          </a:stretch>
        </p:blipFill>
        <p:spPr>
          <a:xfrm>
            <a:off x="447675" y="1657350"/>
            <a:ext cx="2524125" cy="1943100"/>
          </a:xfrm>
          <a:prstGeom prst="rect">
            <a:avLst/>
          </a:prstGeom>
        </p:spPr>
      </p:pic>
      <p:sp>
        <p:nvSpPr>
          <p:cNvPr id="5" name="文本框 4"/>
          <p:cNvSpPr txBox="1"/>
          <p:nvPr/>
        </p:nvSpPr>
        <p:spPr>
          <a:xfrm>
            <a:off x="3276600" y="752475"/>
            <a:ext cx="54768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实验电路连接正确，但是实验中无论怎样调节滑动变阻器，小灯泡都不能正常发光（始终比较暗）。</a:t>
            </a:r>
          </a:p>
        </p:txBody>
      </p:sp>
      <p:sp>
        <p:nvSpPr>
          <p:cNvPr id="6" name="文本框 5"/>
          <p:cNvSpPr txBox="1"/>
          <p:nvPr/>
        </p:nvSpPr>
        <p:spPr>
          <a:xfrm>
            <a:off x="3276600" y="2247900"/>
            <a:ext cx="55054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小灯泡比较暗，说明它两端的电压比较小，而当滑动变阻器接入电路的电阻为零时，小灯泡两端的电压就是电源的电压，可见，问题只能是</a:t>
            </a:r>
            <a:r>
              <a:rPr lang="en-US" sz="2300" u="none" spc="0">
                <a:solidFill>
                  <a:srgbClr val="F65E5E">
                    <a:alpha val="100000"/>
                  </a:srgbClr>
                </a:solidFill>
                <a:latin typeface="微软雅黑"/>
              </a:rPr>
              <a:t>电源的电压太低</a:t>
            </a:r>
            <a:r>
              <a:rPr lang="en-US" sz="2300" u="none" spc="0">
                <a:solidFill>
                  <a:srgbClr val="FFD732">
                    <a:alpha val="100000"/>
                  </a:srgbClr>
                </a:solidFill>
                <a:latin typeface="微软雅黑"/>
              </a:rPr>
              <a:t>。因此，完成这个实验时，电源的电压一定要比小灯泡的额定电压大20%以上。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600450"/>
          <a:chOff x="381000" y="266700"/>
          <a:chExt cx="9134475" cy="3600450"/>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4" name="图片 3"/>
          <p:cNvPicPr>
            <a:picLocks/>
          </p:cNvPicPr>
          <p:nvPr/>
        </p:nvPicPr>
        <p:blipFill>
          <a:blip r:embed="rId2"/>
          <a:stretch>
            <a:fillRect/>
          </a:stretch>
        </p:blipFill>
        <p:spPr>
          <a:xfrm>
            <a:off x="447675" y="1657350"/>
            <a:ext cx="2524125" cy="1943100"/>
          </a:xfrm>
          <a:prstGeom prst="rect">
            <a:avLst/>
          </a:prstGeom>
        </p:spPr>
      </p:pic>
      <p:sp>
        <p:nvSpPr>
          <p:cNvPr id="5" name="文本框 4"/>
          <p:cNvSpPr txBox="1"/>
          <p:nvPr/>
        </p:nvSpPr>
        <p:spPr>
          <a:xfrm>
            <a:off x="3257550" y="1000125"/>
            <a:ext cx="55911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小颖连接的实验电路，闭合开关后，发现小灯泡变亮时电流表的示数变大，但是电压表的示数却变小。</a:t>
            </a:r>
          </a:p>
        </p:txBody>
      </p:sp>
      <p:sp>
        <p:nvSpPr>
          <p:cNvPr id="6" name="文本框 5"/>
          <p:cNvSpPr txBox="1"/>
          <p:nvPr/>
        </p:nvSpPr>
        <p:spPr>
          <a:xfrm>
            <a:off x="3257550" y="2714625"/>
            <a:ext cx="5495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说明电压表测量的不是小灯泡的电压；而小灯泡的电压变大，滑动变阻器两端的电压正好变小，所以电压表实际测量的是滑动变阻器的电压。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19525"/>
          <a:chOff x="381000" y="266700"/>
          <a:chExt cx="9134475" cy="38195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交流与评估</a:t>
            </a:r>
          </a:p>
        </p:txBody>
      </p:sp>
      <p:pic>
        <p:nvPicPr>
          <p:cNvPr id="4" name="图片 3"/>
          <p:cNvPicPr>
            <a:picLocks/>
          </p:cNvPicPr>
          <p:nvPr/>
        </p:nvPicPr>
        <p:blipFill>
          <a:blip r:embed="rId2"/>
          <a:stretch>
            <a:fillRect/>
          </a:stretch>
        </p:blipFill>
        <p:spPr>
          <a:xfrm>
            <a:off x="447675" y="1657350"/>
            <a:ext cx="2524125" cy="1943100"/>
          </a:xfrm>
          <a:prstGeom prst="rect">
            <a:avLst/>
          </a:prstGeom>
        </p:spPr>
      </p:pic>
      <p:sp>
        <p:nvSpPr>
          <p:cNvPr id="5" name="文本框 4"/>
          <p:cNvSpPr txBox="1"/>
          <p:nvPr/>
        </p:nvSpPr>
        <p:spPr>
          <a:xfrm>
            <a:off x="3790950" y="1200150"/>
            <a:ext cx="5343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实验中最可能出现错误的是哪几个环节?</a:t>
            </a:r>
          </a:p>
        </p:txBody>
      </p:sp>
      <p:sp>
        <p:nvSpPr>
          <p:cNvPr id="6" name="文本框 5"/>
          <p:cNvSpPr txBox="1"/>
          <p:nvPr/>
        </p:nvSpPr>
        <p:spPr>
          <a:xfrm>
            <a:off x="3790950" y="2390775"/>
            <a:ext cx="5343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在哪方面容易出现较大的误差?</a:t>
            </a:r>
          </a:p>
        </p:txBody>
      </p:sp>
      <p:sp>
        <p:nvSpPr>
          <p:cNvPr id="7" name="文本框 6"/>
          <p:cNvSpPr txBox="1"/>
          <p:nvPr/>
        </p:nvSpPr>
        <p:spPr>
          <a:xfrm>
            <a:off x="3790950" y="3514725"/>
            <a:ext cx="4924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在实验的设计、操作和分析过程中，你发现了哪些新的问题?</a:t>
            </a:r>
          </a:p>
        </p:txBody>
      </p:sp>
      <p:pic>
        <p:nvPicPr>
          <p:cNvPr id="8" name="图片 7"/>
          <p:cNvPicPr>
            <a:picLocks/>
          </p:cNvPicPr>
          <p:nvPr/>
        </p:nvPicPr>
        <p:blipFill>
          <a:blip r:embed="rId3"/>
          <a:stretch>
            <a:fillRect/>
          </a:stretch>
        </p:blipFill>
        <p:spPr>
          <a:xfrm>
            <a:off x="3429000" y="1376363"/>
            <a:ext cx="114300" cy="114300"/>
          </a:xfrm>
          <a:prstGeom prst="rect">
            <a:avLst/>
          </a:prstGeom>
        </p:spPr>
      </p:pic>
      <p:pic>
        <p:nvPicPr>
          <p:cNvPr id="9" name="图片 8"/>
          <p:cNvPicPr>
            <a:picLocks/>
          </p:cNvPicPr>
          <p:nvPr/>
        </p:nvPicPr>
        <p:blipFill>
          <a:blip r:embed="rId3"/>
          <a:stretch>
            <a:fillRect/>
          </a:stretch>
        </p:blipFill>
        <p:spPr>
          <a:xfrm>
            <a:off x="3429000" y="2566988"/>
            <a:ext cx="114300" cy="114300"/>
          </a:xfrm>
          <a:prstGeom prst="rect">
            <a:avLst/>
          </a:prstGeom>
        </p:spPr>
      </p:pic>
      <p:pic>
        <p:nvPicPr>
          <p:cNvPr id="10" name="图片 9"/>
          <p:cNvPicPr>
            <a:picLocks/>
          </p:cNvPicPr>
          <p:nvPr/>
        </p:nvPicPr>
        <p:blipFill>
          <a:blip r:embed="rId3"/>
          <a:stretch>
            <a:fillRect/>
          </a:stretch>
        </p:blipFill>
        <p:spPr>
          <a:xfrm>
            <a:off x="3429000" y="3705225"/>
            <a:ext cx="114300" cy="1143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676775"/>
          <a:chOff x="381000" y="266700"/>
          <a:chExt cx="9134475" cy="4676775"/>
        </a:xfrm>
      </p:grpSpPr>
      <p:sp>
        <p:nvSpPr>
          <p:cNvPr id="2" name="文本框 1"/>
          <p:cNvSpPr txBox="1"/>
          <p:nvPr/>
        </p:nvSpPr>
        <p:spPr>
          <a:xfrm>
            <a:off x="628650" y="904875"/>
            <a:ext cx="8429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甲灯标有“PZ220 V  100 W” ，乙灯标有“PZ 220 V  40 W” ，将两盏灯串联接在220 V 电路中，比较两灯的亮度。</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灯亮度的比较</a:t>
            </a:r>
          </a:p>
        </p:txBody>
      </p:sp>
      <p:sp>
        <p:nvSpPr>
          <p:cNvPr id="5" name="文本框 4"/>
          <p:cNvSpPr txBox="1"/>
          <p:nvPr/>
        </p:nvSpPr>
        <p:spPr>
          <a:xfrm>
            <a:off x="3686175" y="2495550"/>
            <a:ext cx="5448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现象：乙灯亮。</a:t>
            </a:r>
          </a:p>
        </p:txBody>
      </p:sp>
      <p:sp>
        <p:nvSpPr>
          <p:cNvPr id="6" name="文本框 5"/>
          <p:cNvSpPr txBox="1"/>
          <p:nvPr/>
        </p:nvSpPr>
        <p:spPr>
          <a:xfrm>
            <a:off x="3686175" y="3676650"/>
            <a:ext cx="5095875"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2"/>
          <a:stretch>
            <a:fillRect/>
          </a:stretch>
        </p:blipFill>
        <p:spPr>
          <a:xfrm>
            <a:off x="3638550" y="3629025"/>
            <a:ext cx="4052888" cy="533400"/>
          </a:xfrm>
          <a:prstGeom prst="rect">
            <a:avLst/>
          </a:prstGeom>
        </p:spPr>
      </p:pic>
      <p:pic>
        <p:nvPicPr>
          <p:cNvPr id="8" name="图片 7"/>
          <p:cNvPicPr>
            <a:picLocks/>
          </p:cNvPicPr>
          <p:nvPr/>
        </p:nvPicPr>
        <p:blipFill>
          <a:blip r:embed="rId3"/>
          <a:stretch>
            <a:fillRect/>
          </a:stretch>
        </p:blipFill>
        <p:spPr>
          <a:xfrm>
            <a:off x="933450" y="2152650"/>
            <a:ext cx="2095500" cy="2524125"/>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133850"/>
          <a:chOff x="381000" y="266700"/>
          <a:chExt cx="9134475" cy="4133850"/>
        </a:xfrm>
      </p:grpSpPr>
      <p:sp>
        <p:nvSpPr>
          <p:cNvPr id="2" name="文本框 1"/>
          <p:cNvSpPr txBox="1"/>
          <p:nvPr/>
        </p:nvSpPr>
        <p:spPr>
          <a:xfrm>
            <a:off x="628650" y="923925"/>
            <a:ext cx="75247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甲灯标有“PZ 220 V  100 W” ，乙灯标有“PZ 220 V  40 W”，两灯并联接在 220 V电路中，比较两灯的亮度。</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灯亮度的比较</a:t>
            </a:r>
          </a:p>
        </p:txBody>
      </p:sp>
      <p:sp>
        <p:nvSpPr>
          <p:cNvPr id="5" name="文本框 4"/>
          <p:cNvSpPr txBox="1"/>
          <p:nvPr/>
        </p:nvSpPr>
        <p:spPr>
          <a:xfrm>
            <a:off x="628650" y="4133850"/>
            <a:ext cx="7572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比较两盏灯的亮度，应比较它们的</a:t>
            </a:r>
            <a:r>
              <a:rPr lang="en-US" sz="2300" u="none" spc="0">
                <a:solidFill>
                  <a:srgbClr val="F65E5E">
                    <a:alpha val="100000"/>
                  </a:srgbClr>
                </a:solidFill>
                <a:latin typeface="微软雅黑"/>
              </a:rPr>
              <a:t>实际功率</a:t>
            </a:r>
            <a:r>
              <a:rPr lang="en-US" sz="2300" u="none" spc="0">
                <a:solidFill>
                  <a:srgbClr val="FFD732">
                    <a:alpha val="100000"/>
                  </a:srgbClr>
                </a:solidFill>
                <a:latin typeface="微软雅黑"/>
              </a:rPr>
              <a:t>，</a:t>
            </a:r>
            <a:r>
              <a:rPr lang="en-US" sz="2300" u="none" spc="0">
                <a:solidFill>
                  <a:srgbClr val="F65E5E">
                    <a:alpha val="100000"/>
                  </a:srgbClr>
                </a:solidFill>
                <a:latin typeface="微软雅黑"/>
              </a:rPr>
              <a:t>实际功率大的灯泡亮</a:t>
            </a:r>
            <a:r>
              <a:rPr lang="en-US" sz="2300" u="none" spc="0">
                <a:solidFill>
                  <a:srgbClr val="FFD732">
                    <a:alpha val="100000"/>
                  </a:srgbClr>
                </a:solidFill>
                <a:latin typeface="微软雅黑"/>
              </a:rPr>
              <a:t>。</a:t>
            </a:r>
          </a:p>
        </p:txBody>
      </p:sp>
      <p:sp>
        <p:nvSpPr>
          <p:cNvPr id="6" name="文本框 5"/>
          <p:cNvSpPr txBox="1"/>
          <p:nvPr/>
        </p:nvSpPr>
        <p:spPr>
          <a:xfrm>
            <a:off x="3667125" y="2152650"/>
            <a:ext cx="5467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现象：甲灯亮。</a:t>
            </a:r>
          </a:p>
        </p:txBody>
      </p:sp>
      <p:sp>
        <p:nvSpPr>
          <p:cNvPr id="7" name="文本框 6"/>
          <p:cNvSpPr txBox="1"/>
          <p:nvPr/>
        </p:nvSpPr>
        <p:spPr>
          <a:xfrm>
            <a:off x="3667125" y="3219450"/>
            <a:ext cx="5095875" cy="0"/>
          </a:xfrm>
          <a:prstGeom prst="rect">
            <a:avLst/>
          </a:prstGeom>
          <a:noFill/>
        </p:spPr>
        <p:txBody>
          <a:bodyPr lIns="0" tIns="0" rIns="0" bIns="0" rtlCol="0">
            <a:spAutoFit/>
          </a:bodyPr>
          <a:lstStyle/>
          <a:p>
            <a:pPr marL="0" marR="0" lvl="0" indent="0" algn="l" fontAlgn="base">
              <a:lnSpc>
                <a:spcPct val="125000"/>
              </a:lnSpc>
            </a:pPr>
            <a:endParaRPr/>
          </a:p>
        </p:txBody>
      </p:sp>
      <p:pic>
        <p:nvPicPr>
          <p:cNvPr id="8" name="图片 7"/>
          <p:cNvPicPr>
            <a:picLocks/>
          </p:cNvPicPr>
          <p:nvPr/>
        </p:nvPicPr>
        <p:blipFill>
          <a:blip r:embed="rId2"/>
          <a:stretch>
            <a:fillRect/>
          </a:stretch>
        </p:blipFill>
        <p:spPr>
          <a:xfrm>
            <a:off x="3619500" y="3171825"/>
            <a:ext cx="4045744" cy="533400"/>
          </a:xfrm>
          <a:prstGeom prst="rect">
            <a:avLst/>
          </a:prstGeom>
        </p:spPr>
      </p:pic>
      <p:pic>
        <p:nvPicPr>
          <p:cNvPr id="9" name="图片 8"/>
          <p:cNvPicPr>
            <a:picLocks/>
          </p:cNvPicPr>
          <p:nvPr/>
        </p:nvPicPr>
        <p:blipFill>
          <a:blip r:embed="rId3"/>
          <a:stretch>
            <a:fillRect/>
          </a:stretch>
        </p:blipFill>
        <p:spPr>
          <a:xfrm>
            <a:off x="1152525" y="2190750"/>
            <a:ext cx="1619250" cy="16192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95775"/>
          <a:chOff x="381000" y="266700"/>
          <a:chExt cx="9134475" cy="4295775"/>
        </a:xfrm>
      </p:grpSpPr>
      <p:sp>
        <p:nvSpPr>
          <p:cNvPr id="2" name="文本框 1"/>
          <p:cNvSpPr txBox="1"/>
          <p:nvPr/>
        </p:nvSpPr>
        <p:spPr>
          <a:xfrm>
            <a:off x="733425" y="676275"/>
            <a:ext cx="80486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1.如图是一位同学为侧量小灯泡的功率所连的电路．这个电路有什么错误或不妥之处？应该怎样纠正？请你画出正确的电路图。</a:t>
            </a:r>
          </a:p>
        </p:txBody>
      </p:sp>
      <p:pic>
        <p:nvPicPr>
          <p:cNvPr id="3" name="图片 2"/>
          <p:cNvPicPr>
            <a:picLocks/>
          </p:cNvPicPr>
          <p:nvPr/>
        </p:nvPicPr>
        <p:blipFill>
          <a:blip r:embed="rId2"/>
          <a:stretch>
            <a:fillRect/>
          </a:stretch>
        </p:blipFill>
        <p:spPr>
          <a:xfrm>
            <a:off x="1262063" y="2219325"/>
            <a:ext cx="2857500" cy="2000250"/>
          </a:xfrm>
          <a:prstGeom prst="rect">
            <a:avLst/>
          </a:prstGeom>
          <a:ln w="63500" cap="flat" cmpd="sng" algn="ctr">
            <a:solidFill>
              <a:srgbClr val="FFFFFF">
                <a:alpha val="14900"/>
              </a:srgbClr>
            </a:solidFill>
            <a:prstDash val="solid"/>
            <a:round/>
            <a:headEnd type="none" w="med" len="med"/>
            <a:tailEnd type="none" w="med" len="med"/>
          </a:ln>
        </p:spPr>
      </p:pic>
      <p:pic>
        <p:nvPicPr>
          <p:cNvPr id="4" name="图片 3"/>
          <p:cNvPicPr>
            <a:picLocks/>
          </p:cNvPicPr>
          <p:nvPr/>
        </p:nvPicPr>
        <p:blipFill>
          <a:blip r:embed="rId3"/>
          <a:stretch>
            <a:fillRect/>
          </a:stretch>
        </p:blipFill>
        <p:spPr>
          <a:xfrm>
            <a:off x="4933950" y="2171700"/>
            <a:ext cx="2952750" cy="2095500"/>
          </a:xfrm>
          <a:prstGeom prst="rect">
            <a:avLst/>
          </a:prstGeom>
        </p:spPr>
      </p:pic>
      <p:sp>
        <p:nvSpPr>
          <p:cNvPr id="5" name="文本框 4"/>
          <p:cNvSpPr txBox="1"/>
          <p:nvPr/>
        </p:nvSpPr>
        <p:spPr>
          <a:xfrm>
            <a:off x="866775" y="4295775"/>
            <a:ext cx="82677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这个电路有什么错误或不妥之处吗？</a:t>
            </a:r>
          </a:p>
        </p:txBody>
      </p:sp>
      <p:sp>
        <p:nvSpPr>
          <p:cNvPr id="6" name="文本框 5"/>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7" name="文本框 6"/>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5086350"/>
          <a:chOff x="381000" y="266700"/>
          <a:chExt cx="9134475" cy="5086350"/>
        </a:xfrm>
      </p:grpSpPr>
      <p:sp>
        <p:nvSpPr>
          <p:cNvPr id="2" name="文本框 1"/>
          <p:cNvSpPr txBox="1"/>
          <p:nvPr/>
        </p:nvSpPr>
        <p:spPr>
          <a:xfrm>
            <a:off x="647700" y="819150"/>
            <a:ext cx="8324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2.某实验小组的同学用如图所示的器材测量小灯泡电功率．已知待测小灯泡额定电压为3.8V，小灯泡的额定功率估计在1.2W左右。</a:t>
            </a:r>
            <a:r>
              <a:t/>
            </a:r>
            <a:br/>
            <a:r>
              <a:rPr lang="en-US" sz="2300" u="none" spc="0">
                <a:solidFill>
                  <a:srgbClr val="FFFFFF">
                    <a:alpha val="100000"/>
                  </a:srgbClr>
                </a:solidFill>
                <a:latin typeface="微软雅黑"/>
              </a:rPr>
              <a:t>（1）连接电流表时应选用哪个量程？</a:t>
            </a:r>
            <a:r>
              <a:t/>
            </a:r>
            <a:br/>
            <a:r>
              <a:rPr lang="en-US" sz="2300" u="none" spc="0">
                <a:solidFill>
                  <a:srgbClr val="FFFFFF">
                    <a:alpha val="100000"/>
                  </a:srgbClr>
                </a:solidFill>
                <a:latin typeface="微软雅黑"/>
              </a:rPr>
              <a:t>（2）用笔画出导线完成电路的连接。</a:t>
            </a:r>
            <a:r>
              <a:t/>
            </a:r>
            <a:br/>
            <a:r>
              <a:rPr lang="en-US" sz="2300" u="none" spc="0">
                <a:solidFill>
                  <a:srgbClr val="FFFFFF">
                    <a:alpha val="100000"/>
                  </a:srgbClr>
                </a:solidFill>
                <a:latin typeface="微软雅黑"/>
              </a:rPr>
              <a:t>（3）在虚线框中画出相应的电路图。</a:t>
            </a:r>
          </a:p>
        </p:txBody>
      </p:sp>
      <p:pic>
        <p:nvPicPr>
          <p:cNvPr id="3" name="图片 2"/>
          <p:cNvPicPr>
            <a:picLocks/>
          </p:cNvPicPr>
          <p:nvPr/>
        </p:nvPicPr>
        <p:blipFill>
          <a:blip r:embed="rId2"/>
          <a:stretch>
            <a:fillRect/>
          </a:stretch>
        </p:blipFill>
        <p:spPr>
          <a:xfrm>
            <a:off x="1414463" y="3000375"/>
            <a:ext cx="2857500" cy="2000250"/>
          </a:xfrm>
          <a:prstGeom prst="rect">
            <a:avLst/>
          </a:prstGeom>
          <a:ln w="63500" cap="flat" cmpd="sng" algn="ctr">
            <a:solidFill>
              <a:srgbClr val="FFFFFF">
                <a:alpha val="14900"/>
              </a:srgbClr>
            </a:solidFill>
            <a:prstDash val="solid"/>
            <a:round/>
            <a:headEnd type="none" w="med" len="med"/>
            <a:tailEnd type="none" w="med" len="med"/>
          </a:ln>
        </p:spPr>
      </p:pic>
      <p:pic>
        <p:nvPicPr>
          <p:cNvPr id="4" name="图片 3"/>
          <p:cNvPicPr>
            <a:picLocks/>
          </p:cNvPicPr>
          <p:nvPr/>
        </p:nvPicPr>
        <p:blipFill>
          <a:blip r:embed="rId3"/>
          <a:stretch>
            <a:fillRect/>
          </a:stretch>
        </p:blipFill>
        <p:spPr>
          <a:xfrm>
            <a:off x="5162550" y="2990850"/>
            <a:ext cx="2952750" cy="2095500"/>
          </a:xfrm>
          <a:prstGeom prst="rect">
            <a:avLst/>
          </a:prstGeom>
        </p:spPr>
      </p:pic>
      <p:sp>
        <p:nvSpPr>
          <p:cNvPr id="5" name="文本框 4"/>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文本框 5"/>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847725"/>
          <a:chOff x="381000" y="266700"/>
          <a:chExt cx="9134475" cy="847725"/>
        </a:xfrm>
      </p:grpSpPr>
      <p:sp>
        <p:nvSpPr>
          <p:cNvPr id="2" name="文本框 1"/>
          <p:cNvSpPr txBox="1"/>
          <p:nvPr/>
        </p:nvSpPr>
        <p:spPr>
          <a:xfrm>
            <a:off x="676275" y="847725"/>
            <a:ext cx="7896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3.李芳家的电能标上标着“3000revs/(kW·h)”。她用这个电能表来测量某用电器的功率：她把家中的其他用电器都与电源断开，仅让这个用电器工作，1min内电能表的转盘转了15转。</a:t>
            </a:r>
            <a:r>
              <a:t/>
            </a:r>
            <a:br/>
            <a:r>
              <a:rPr lang="en-US" sz="2300" u="none" spc="0">
                <a:solidFill>
                  <a:srgbClr val="FFFFFF">
                    <a:alpha val="100000"/>
                  </a:srgbClr>
                </a:solidFill>
                <a:latin typeface="微软雅黑"/>
              </a:rPr>
              <a:t>该用电器的功率是多少？</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857250"/>
          <a:chOff x="381000" y="266700"/>
          <a:chExt cx="9134475" cy="857250"/>
        </a:xfrm>
      </p:grpSpPr>
      <p:sp>
        <p:nvSpPr>
          <p:cNvPr id="2" name="文本框 1"/>
          <p:cNvSpPr txBox="1"/>
          <p:nvPr/>
        </p:nvSpPr>
        <p:spPr>
          <a:xfrm>
            <a:off x="714375" y="857250"/>
            <a:ext cx="78771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4.某电炉在额定电压220V下的功率为1000W，当实际电压只有额定电压的80%时，若电炉的电阻保持不变，此时电炉的实际功率是多少？</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866775"/>
          <a:chOff x="381000" y="266700"/>
          <a:chExt cx="9134475" cy="866775"/>
        </a:xfrm>
      </p:grpSpPr>
      <p:sp>
        <p:nvSpPr>
          <p:cNvPr id="2" name="文本框 1"/>
          <p:cNvSpPr txBox="1"/>
          <p:nvPr/>
        </p:nvSpPr>
        <p:spPr>
          <a:xfrm>
            <a:off x="714375" y="866775"/>
            <a:ext cx="79343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5.某学校共有电灯100盏，都用60W的普通照明灯泡，平均每天用电4h。如果都改用40W的日光灯，但可以省电，而且比原来更亮了。该校一年（365天）可节约多少度电？</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课本练习</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5143500"/>
          <a:chOff x="381000" y="266700"/>
          <a:chExt cx="9134475" cy="5143500"/>
        </a:xfrm>
      </p:grpSpPr>
      <p:sp>
        <p:nvSpPr>
          <p:cNvPr id="2" name="文本框 1"/>
          <p:cNvSpPr txBox="1"/>
          <p:nvPr/>
        </p:nvSpPr>
        <p:spPr>
          <a:xfrm>
            <a:off x="628650" y="9048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要求：滑动变阻器的滑片向左移动时灯泡变亮</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连实物图练习</a:t>
            </a:r>
          </a:p>
        </p:txBody>
      </p:sp>
      <p:pic>
        <p:nvPicPr>
          <p:cNvPr id="5" name="图片 4"/>
          <p:cNvPicPr>
            <a:picLocks/>
          </p:cNvPicPr>
          <p:nvPr/>
        </p:nvPicPr>
        <p:blipFill>
          <a:blip r:embed="rId2"/>
          <a:stretch>
            <a:fillRect/>
          </a:stretch>
        </p:blipFill>
        <p:spPr>
          <a:xfrm>
            <a:off x="5124450" y="1895475"/>
            <a:ext cx="2343150" cy="800100"/>
          </a:xfrm>
          <a:prstGeom prst="rect">
            <a:avLst/>
          </a:prstGeom>
        </p:spPr>
      </p:pic>
      <p:pic>
        <p:nvPicPr>
          <p:cNvPr id="6" name="图片 5"/>
          <p:cNvPicPr>
            <a:picLocks/>
          </p:cNvPicPr>
          <p:nvPr/>
        </p:nvPicPr>
        <p:blipFill>
          <a:blip r:embed="rId3"/>
          <a:stretch>
            <a:fillRect/>
          </a:stretch>
        </p:blipFill>
        <p:spPr>
          <a:xfrm>
            <a:off x="4610100" y="3000375"/>
            <a:ext cx="3562350" cy="2057400"/>
          </a:xfrm>
          <a:prstGeom prst="rect">
            <a:avLst/>
          </a:prstGeom>
        </p:spPr>
      </p:pic>
      <p:pic>
        <p:nvPicPr>
          <p:cNvPr id="7" name="图片 6"/>
          <p:cNvPicPr>
            <a:picLocks/>
          </p:cNvPicPr>
          <p:nvPr/>
        </p:nvPicPr>
        <p:blipFill>
          <a:blip r:embed="rId4"/>
          <a:stretch>
            <a:fillRect/>
          </a:stretch>
        </p:blipFill>
        <p:spPr>
          <a:xfrm>
            <a:off x="714375" y="3105150"/>
            <a:ext cx="3571875" cy="2038350"/>
          </a:xfrm>
          <a:prstGeom prst="rect">
            <a:avLst/>
          </a:prstGeom>
        </p:spPr>
      </p:pic>
      <p:pic>
        <p:nvPicPr>
          <p:cNvPr id="8" name="图片 7"/>
          <p:cNvPicPr>
            <a:picLocks/>
          </p:cNvPicPr>
          <p:nvPr/>
        </p:nvPicPr>
        <p:blipFill>
          <a:blip r:embed="rId5"/>
          <a:stretch>
            <a:fillRect/>
          </a:stretch>
        </p:blipFill>
        <p:spPr>
          <a:xfrm>
            <a:off x="628650" y="1085850"/>
            <a:ext cx="3838575" cy="214312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5019675"/>
          <a:chOff x="381000" y="266700"/>
          <a:chExt cx="9134475" cy="5019675"/>
        </a:xfrm>
      </p:grpSpPr>
      <p:sp>
        <p:nvSpPr>
          <p:cNvPr id="2" name="文本框 1"/>
          <p:cNvSpPr txBox="1"/>
          <p:nvPr/>
        </p:nvSpPr>
        <p:spPr>
          <a:xfrm>
            <a:off x="752475" y="742950"/>
            <a:ext cx="80581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1．利用如图所示的器材，测量小灯泡的电功率。
（1） 在闭合开关前，滑动变阻器连入电路的电阻阻值应最___，即滑片应位于____端（填“左或右”）。</a:t>
            </a:r>
          </a:p>
        </p:txBody>
      </p:sp>
      <p:sp>
        <p:nvSpPr>
          <p:cNvPr id="3" name="文本框 2"/>
          <p:cNvSpPr txBox="1"/>
          <p:nvPr/>
        </p:nvSpPr>
        <p:spPr>
          <a:xfrm>
            <a:off x="8181975" y="1123950"/>
            <a:ext cx="952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大</a:t>
            </a:r>
          </a:p>
        </p:txBody>
      </p:sp>
      <p:sp>
        <p:nvSpPr>
          <p:cNvPr id="4" name="文本框 3"/>
          <p:cNvSpPr txBox="1"/>
          <p:nvPr/>
        </p:nvSpPr>
        <p:spPr>
          <a:xfrm>
            <a:off x="2600325" y="1552575"/>
            <a:ext cx="65341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左</a:t>
            </a:r>
          </a:p>
        </p:txBody>
      </p:sp>
      <p:pic>
        <p:nvPicPr>
          <p:cNvPr id="5" name="图片 4"/>
          <p:cNvPicPr>
            <a:picLocks/>
          </p:cNvPicPr>
          <p:nvPr/>
        </p:nvPicPr>
        <p:blipFill>
          <a:blip r:embed="rId2"/>
          <a:stretch>
            <a:fillRect/>
          </a:stretch>
        </p:blipFill>
        <p:spPr>
          <a:xfrm>
            <a:off x="2266950" y="2124075"/>
            <a:ext cx="4295775" cy="2895600"/>
          </a:xfrm>
          <a:prstGeom prst="rect">
            <a:avLst/>
          </a:prstGeom>
        </p:spPr>
      </p:pic>
      <p:sp>
        <p:nvSpPr>
          <p:cNvPr id="6" name="文本框 5"/>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7" name="文本框 6"/>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62500"/>
          <a:chOff x="381000" y="266700"/>
          <a:chExt cx="9134475" cy="4762500"/>
        </a:xfrm>
      </p:grpSpPr>
      <p:sp>
        <p:nvSpPr>
          <p:cNvPr id="2" name="文本框 1"/>
          <p:cNvSpPr txBox="1"/>
          <p:nvPr/>
        </p:nvSpPr>
        <p:spPr>
          <a:xfrm>
            <a:off x="771525" y="676275"/>
            <a:ext cx="7810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 闭合开关后，发现灯泡不亮，电压表有示数，电流表无示数，则电路中可能出现的故障是_________。</a:t>
            </a:r>
          </a:p>
        </p:txBody>
      </p:sp>
      <p:sp>
        <p:nvSpPr>
          <p:cNvPr id="3" name="文本框 2"/>
          <p:cNvSpPr txBox="1"/>
          <p:nvPr/>
        </p:nvSpPr>
        <p:spPr>
          <a:xfrm>
            <a:off x="5095875" y="1085850"/>
            <a:ext cx="40386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灯泡断路</a:t>
            </a:r>
          </a:p>
        </p:txBody>
      </p:sp>
      <p:pic>
        <p:nvPicPr>
          <p:cNvPr id="4" name="图片 3"/>
          <p:cNvPicPr>
            <a:picLocks/>
          </p:cNvPicPr>
          <p:nvPr/>
        </p:nvPicPr>
        <p:blipFill>
          <a:blip r:embed="rId2"/>
          <a:stretch>
            <a:fillRect/>
          </a:stretch>
        </p:blipFill>
        <p:spPr>
          <a:xfrm>
            <a:off x="2305050" y="1866900"/>
            <a:ext cx="4295775" cy="2895600"/>
          </a:xfrm>
          <a:prstGeom prst="rect">
            <a:avLst/>
          </a:prstGeom>
        </p:spPr>
      </p:pic>
      <p:sp>
        <p:nvSpPr>
          <p:cNvPr id="5" name="文本框 4"/>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文本框 5"/>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33925"/>
          <a:chOff x="381000" y="266700"/>
          <a:chExt cx="9134475" cy="4733925"/>
        </a:xfrm>
      </p:grpSpPr>
      <p:sp>
        <p:nvSpPr>
          <p:cNvPr id="2" name="文本框 1"/>
          <p:cNvSpPr txBox="1"/>
          <p:nvPr/>
        </p:nvSpPr>
        <p:spPr>
          <a:xfrm>
            <a:off x="685800" y="838200"/>
            <a:ext cx="78390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（3）排除故障后，再次闭合开关，移动滑动变阻器的滑片，当电压表的示数为2 V 时，电流表的示数如图所示，此时电流为____A，小灯泡的功率为_____W。</a:t>
            </a:r>
          </a:p>
        </p:txBody>
      </p:sp>
      <p:pic>
        <p:nvPicPr>
          <p:cNvPr id="3" name="图片 2"/>
          <p:cNvPicPr>
            <a:picLocks/>
          </p:cNvPicPr>
          <p:nvPr/>
        </p:nvPicPr>
        <p:blipFill>
          <a:blip r:embed="rId2"/>
          <a:stretch>
            <a:fillRect/>
          </a:stretch>
        </p:blipFill>
        <p:spPr>
          <a:xfrm>
            <a:off x="3248025" y="2276475"/>
            <a:ext cx="2457450" cy="2457450"/>
          </a:xfrm>
          <a:prstGeom prst="rect">
            <a:avLst/>
          </a:prstGeom>
          <a:ln w="63500" cap="flat" cmpd="sng" algn="ctr">
            <a:solidFill>
              <a:srgbClr val="FFFFFF">
                <a:alpha val="14900"/>
              </a:srgbClr>
            </a:solidFill>
            <a:prstDash val="solid"/>
            <a:round/>
            <a:headEnd type="none" w="med" len="med"/>
            <a:tailEnd type="none" w="med" len="med"/>
          </a:ln>
        </p:spPr>
      </p:pic>
      <p:sp>
        <p:nvSpPr>
          <p:cNvPr id="4" name="文本框 3"/>
          <p:cNvSpPr txBox="1"/>
          <p:nvPr/>
        </p:nvSpPr>
        <p:spPr>
          <a:xfrm>
            <a:off x="1057275" y="1685925"/>
            <a:ext cx="80772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0.3</a:t>
            </a:r>
          </a:p>
        </p:txBody>
      </p:sp>
      <p:sp>
        <p:nvSpPr>
          <p:cNvPr id="5" name="文本框 4"/>
          <p:cNvSpPr txBox="1"/>
          <p:nvPr/>
        </p:nvSpPr>
        <p:spPr>
          <a:xfrm>
            <a:off x="4114800" y="1685925"/>
            <a:ext cx="50196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0.6</a:t>
            </a:r>
          </a:p>
        </p:txBody>
      </p:sp>
      <p:sp>
        <p:nvSpPr>
          <p:cNvPr id="6" name="文本框 5"/>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7" name="文本框 6"/>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1695450"/>
          <a:chOff x="381000" y="266700"/>
          <a:chExt cx="9134475" cy="1695450"/>
        </a:xfrm>
      </p:grpSpPr>
      <p:sp>
        <p:nvSpPr>
          <p:cNvPr id="2" name="文本框 1"/>
          <p:cNvSpPr txBox="1"/>
          <p:nvPr/>
        </p:nvSpPr>
        <p:spPr>
          <a:xfrm>
            <a:off x="742950" y="847725"/>
            <a:ext cx="76962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2．小灯泡上标有 “ 6 V  3 W ” 字样，将这盏灯接到3 V 电压下，它比正常发光时___（选填“亮”或“暗”），这时它的实际功率为_____W。</a:t>
            </a:r>
          </a:p>
        </p:txBody>
      </p:sp>
      <p:sp>
        <p:nvSpPr>
          <p:cNvPr id="3" name="文本框 2"/>
          <p:cNvSpPr txBox="1"/>
          <p:nvPr/>
        </p:nvSpPr>
        <p:spPr>
          <a:xfrm>
            <a:off x="3362325" y="1266825"/>
            <a:ext cx="57721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暗</a:t>
            </a:r>
          </a:p>
        </p:txBody>
      </p:sp>
      <p:sp>
        <p:nvSpPr>
          <p:cNvPr id="4" name="文本框 3"/>
          <p:cNvSpPr txBox="1"/>
          <p:nvPr/>
        </p:nvSpPr>
        <p:spPr>
          <a:xfrm>
            <a:off x="1666875" y="1695450"/>
            <a:ext cx="74676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0.75</a:t>
            </a:r>
          </a:p>
        </p:txBody>
      </p:sp>
      <p:sp>
        <p:nvSpPr>
          <p:cNvPr id="5" name="文本框 4"/>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文本框 5"/>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1762125"/>
          <a:chOff x="381000" y="266700"/>
          <a:chExt cx="9134475" cy="1762125"/>
        </a:xfrm>
      </p:grpSpPr>
      <p:sp>
        <p:nvSpPr>
          <p:cNvPr id="2" name="文本框 1"/>
          <p:cNvSpPr txBox="1"/>
          <p:nvPr/>
        </p:nvSpPr>
        <p:spPr>
          <a:xfrm>
            <a:off x="790575" y="904875"/>
            <a:ext cx="7829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在测量额定电压为“3.8V”的小灯泡的额定功率的实验中，电源电压为6V；小灯泡的功率不超过1.5W，则关于电压表和电流表的量程选择正确的是（    ）
A、0~3V         0~0.6A 
B、0~15V       0~0.6A
C、0~15V       0~3A
D、0~3V         0~3A</a:t>
            </a:r>
          </a:p>
        </p:txBody>
      </p:sp>
      <p:sp>
        <p:nvSpPr>
          <p:cNvPr id="3" name="文本框 2"/>
          <p:cNvSpPr txBox="1"/>
          <p:nvPr/>
        </p:nvSpPr>
        <p:spPr>
          <a:xfrm>
            <a:off x="3971925" y="1762125"/>
            <a:ext cx="5162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B</a:t>
            </a:r>
          </a:p>
        </p:txBody>
      </p:sp>
      <p:sp>
        <p:nvSpPr>
          <p:cNvPr id="4" name="文本框 3"/>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648200"/>
          <a:chOff x="381000" y="266700"/>
          <a:chExt cx="9134475" cy="4648200"/>
        </a:xfrm>
      </p:grpSpPr>
      <p:sp>
        <p:nvSpPr>
          <p:cNvPr id="2" name="文本框 1"/>
          <p:cNvSpPr txBox="1"/>
          <p:nvPr/>
        </p:nvSpPr>
        <p:spPr>
          <a:xfrm>
            <a:off x="752475" y="723900"/>
            <a:ext cx="83820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在测量小灯泡（2.5V 0.5A）电功率的实验中，
（1）电源应至少选择____节干电池；</a:t>
            </a:r>
            <a:r>
              <a:t/>
            </a:r>
            <a:br/>
            <a:r>
              <a:rPr lang="en-US" sz="2300" u="none" spc="0">
                <a:solidFill>
                  <a:srgbClr val="FFFFFF">
                    <a:alpha val="100000"/>
                  </a:srgbClr>
                </a:solidFill>
                <a:latin typeface="微软雅黑"/>
              </a:rPr>
              <a:t>（2）要测量小灯泡的额定功率，闭合开关后，正确的操作为__________________________________________________.　　　　　　　　　　</a:t>
            </a:r>
            <a:r>
              <a:t/>
            </a:r>
            <a:br/>
            <a:r>
              <a:rPr lang="en-US" sz="2300" u="none" spc="0">
                <a:solidFill>
                  <a:srgbClr val="FFFFFF">
                    <a:alpha val="100000"/>
                  </a:srgbClr>
                </a:solidFill>
                <a:latin typeface="微软雅黑"/>
              </a:rPr>
              <a:t>（3）某次实验时
电压表和电流表的
示数如图所示，
则此时小灯泡的
实际功率为______W。</a:t>
            </a:r>
          </a:p>
        </p:txBody>
      </p:sp>
      <p:pic>
        <p:nvPicPr>
          <p:cNvPr id="3" name="图片 2"/>
          <p:cNvPicPr>
            <a:picLocks/>
          </p:cNvPicPr>
          <p:nvPr/>
        </p:nvPicPr>
        <p:blipFill>
          <a:blip r:embed="rId2"/>
          <a:stretch>
            <a:fillRect/>
          </a:stretch>
        </p:blipFill>
        <p:spPr>
          <a:xfrm>
            <a:off x="4200525" y="2647950"/>
            <a:ext cx="4114800" cy="2000250"/>
          </a:xfrm>
          <a:prstGeom prst="rect">
            <a:avLst/>
          </a:prstGeom>
          <a:ln w="63500" cap="flat" cmpd="sng" algn="ctr">
            <a:solidFill>
              <a:srgbClr val="FFFFFF">
                <a:alpha val="14900"/>
              </a:srgbClr>
            </a:solidFill>
            <a:prstDash val="solid"/>
            <a:round/>
            <a:headEnd type="none" w="med" len="med"/>
            <a:tailEnd type="none" w="med" len="med"/>
          </a:ln>
        </p:spPr>
      </p:pic>
      <p:sp>
        <p:nvSpPr>
          <p:cNvPr id="4" name="文本框 3"/>
          <p:cNvSpPr txBox="1"/>
          <p:nvPr/>
        </p:nvSpPr>
        <p:spPr>
          <a:xfrm>
            <a:off x="3686175" y="1133475"/>
            <a:ext cx="54483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2</a:t>
            </a:r>
          </a:p>
        </p:txBody>
      </p:sp>
      <p:sp>
        <p:nvSpPr>
          <p:cNvPr id="5" name="文本框 4"/>
          <p:cNvSpPr txBox="1"/>
          <p:nvPr/>
        </p:nvSpPr>
        <p:spPr>
          <a:xfrm>
            <a:off x="819150" y="2162175"/>
            <a:ext cx="83153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调节滑片使电压表的示数为2.5V，记下电流表示数</a:t>
            </a:r>
          </a:p>
        </p:txBody>
      </p:sp>
      <p:sp>
        <p:nvSpPr>
          <p:cNvPr id="6" name="文本框 5"/>
          <p:cNvSpPr txBox="1"/>
          <p:nvPr/>
        </p:nvSpPr>
        <p:spPr>
          <a:xfrm>
            <a:off x="2276475" y="4495800"/>
            <a:ext cx="68580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0.51</a:t>
            </a:r>
          </a:p>
        </p:txBody>
      </p:sp>
      <p:sp>
        <p:nvSpPr>
          <p:cNvPr id="7" name="文本框 6"/>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8" name="文本框 7"/>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867275"/>
          <a:chOff x="381000" y="266700"/>
          <a:chExt cx="9134475" cy="4867275"/>
        </a:xfrm>
      </p:grpSpPr>
      <p:sp>
        <p:nvSpPr>
          <p:cNvPr id="2" name="文本框 1"/>
          <p:cNvSpPr txBox="1"/>
          <p:nvPr/>
        </p:nvSpPr>
        <p:spPr>
          <a:xfrm>
            <a:off x="733425" y="771525"/>
            <a:ext cx="8210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小丽做测量小灯泡电功率的实验（小灯泡标有“2.5V”字样）．  </a:t>
            </a:r>
          </a:p>
        </p:txBody>
      </p:sp>
      <p:sp>
        <p:nvSpPr>
          <p:cNvPr id="3" name="文本框 2"/>
          <p:cNvSpPr txBox="1"/>
          <p:nvPr/>
        </p:nvSpPr>
        <p:spPr>
          <a:xfrm>
            <a:off x="666750" y="1323975"/>
            <a:ext cx="7962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（1）如图甲所示，
小丽所接的实验电路存在连接错误，但只需改动一根导线，即可使电路连接正确．请你在应改动的导线上打“×”，并用笔画线代替导线画出正确的接法．</a:t>
            </a:r>
          </a:p>
        </p:txBody>
      </p:sp>
      <p:pic>
        <p:nvPicPr>
          <p:cNvPr id="4" name="图片 3"/>
          <p:cNvPicPr>
            <a:picLocks/>
          </p:cNvPicPr>
          <p:nvPr/>
        </p:nvPicPr>
        <p:blipFill>
          <a:blip r:embed="rId2"/>
          <a:stretch>
            <a:fillRect/>
          </a:stretch>
        </p:blipFill>
        <p:spPr>
          <a:xfrm>
            <a:off x="5334000" y="2867025"/>
            <a:ext cx="2857500" cy="2000250"/>
          </a:xfrm>
          <a:prstGeom prst="rect">
            <a:avLst/>
          </a:prstGeom>
          <a:ln w="63500" cap="flat" cmpd="sng" algn="ctr">
            <a:solidFill>
              <a:srgbClr val="FFFFFF">
                <a:alpha val="14900"/>
              </a:srgbClr>
            </a:solidFill>
            <a:prstDash val="solid"/>
            <a:round/>
            <a:headEnd type="none" w="med" len="med"/>
            <a:tailEnd type="none" w="med" len="med"/>
          </a:ln>
        </p:spPr>
      </p:pic>
      <p:pic>
        <p:nvPicPr>
          <p:cNvPr id="5" name="图片 4"/>
          <p:cNvPicPr>
            <a:picLocks/>
          </p:cNvPicPr>
          <p:nvPr/>
        </p:nvPicPr>
        <p:blipFill>
          <a:blip r:embed="rId3"/>
          <a:stretch>
            <a:fillRect/>
          </a:stretch>
        </p:blipFill>
        <p:spPr>
          <a:xfrm>
            <a:off x="6638925" y="3429000"/>
            <a:ext cx="790575" cy="714375"/>
          </a:xfrm>
          <a:prstGeom prst="rect">
            <a:avLst/>
          </a:prstGeom>
        </p:spPr>
      </p:pic>
      <p:pic>
        <p:nvPicPr>
          <p:cNvPr id="6" name="图片 5"/>
          <p:cNvPicPr>
            <a:picLocks/>
          </p:cNvPicPr>
          <p:nvPr/>
        </p:nvPicPr>
        <p:blipFill>
          <a:blip r:embed="rId4"/>
          <a:stretch>
            <a:fillRect/>
          </a:stretch>
        </p:blipFill>
        <p:spPr>
          <a:xfrm>
            <a:off x="7667625" y="3762375"/>
            <a:ext cx="219075" cy="238125"/>
          </a:xfrm>
          <a:prstGeom prst="rect">
            <a:avLst/>
          </a:prstGeom>
        </p:spPr>
      </p:pic>
      <p:sp>
        <p:nvSpPr>
          <p:cNvPr id="7" name="文本框 6"/>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8" name="文本框 7"/>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848225"/>
          <a:chOff x="381000" y="266700"/>
          <a:chExt cx="9134475" cy="4848225"/>
        </a:xfrm>
      </p:grpSpPr>
      <p:sp>
        <p:nvSpPr>
          <p:cNvPr id="2" name="文本框 1"/>
          <p:cNvSpPr txBox="1"/>
          <p:nvPr/>
        </p:nvSpPr>
        <p:spPr>
          <a:xfrm>
            <a:off x="723900" y="876300"/>
            <a:ext cx="80010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（2）电路连接正确后，闭合开关，发现小灯泡不亮，但电压表有示数则故障的原因可能是_______________。</a:t>
            </a:r>
            <a:r>
              <a:t/>
            </a:r>
            <a:br/>
            <a:r>
              <a:rPr lang="en-US" sz="2300" u="none" spc="0">
                <a:solidFill>
                  <a:srgbClr val="FFFFFF">
                    <a:alpha val="100000"/>
                  </a:srgbClr>
                </a:solidFill>
                <a:latin typeface="微软雅黑"/>
              </a:rPr>
              <a:t>（3）实验过程中，当电压表示数为_____V时，小灯泡达到额定功率，此时电流表的示数如图乙所示，其值为______A，小灯泡的额定功率为______W．</a:t>
            </a:r>
          </a:p>
        </p:txBody>
      </p:sp>
      <p:pic>
        <p:nvPicPr>
          <p:cNvPr id="3" name="图片 2"/>
          <p:cNvPicPr>
            <a:picLocks/>
          </p:cNvPicPr>
          <p:nvPr/>
        </p:nvPicPr>
        <p:blipFill>
          <a:blip r:embed="rId2"/>
          <a:stretch>
            <a:fillRect/>
          </a:stretch>
        </p:blipFill>
        <p:spPr>
          <a:xfrm>
            <a:off x="6581775" y="2752725"/>
            <a:ext cx="2095500" cy="2095500"/>
          </a:xfrm>
          <a:prstGeom prst="rect">
            <a:avLst/>
          </a:prstGeom>
          <a:ln w="63500" cap="flat" cmpd="sng" algn="ctr">
            <a:solidFill>
              <a:srgbClr val="FFFFFF">
                <a:alpha val="14900"/>
              </a:srgbClr>
            </a:solidFill>
            <a:prstDash val="solid"/>
            <a:round/>
            <a:headEnd type="none" w="med" len="med"/>
            <a:tailEnd type="none" w="med" len="med"/>
          </a:ln>
        </p:spPr>
      </p:pic>
      <p:sp>
        <p:nvSpPr>
          <p:cNvPr id="4" name="文本框 3"/>
          <p:cNvSpPr txBox="1"/>
          <p:nvPr/>
        </p:nvSpPr>
        <p:spPr>
          <a:xfrm>
            <a:off x="4429125" y="1304925"/>
            <a:ext cx="4705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灯泡断路</a:t>
            </a:r>
          </a:p>
        </p:txBody>
      </p:sp>
      <p:sp>
        <p:nvSpPr>
          <p:cNvPr id="5" name="文本框 4"/>
          <p:cNvSpPr txBox="1"/>
          <p:nvPr/>
        </p:nvSpPr>
        <p:spPr>
          <a:xfrm>
            <a:off x="5334000" y="1724025"/>
            <a:ext cx="38004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2.5</a:t>
            </a:r>
          </a:p>
        </p:txBody>
      </p:sp>
      <p:sp>
        <p:nvSpPr>
          <p:cNvPr id="6" name="文本框 5"/>
          <p:cNvSpPr txBox="1"/>
          <p:nvPr/>
        </p:nvSpPr>
        <p:spPr>
          <a:xfrm>
            <a:off x="6581775" y="2143125"/>
            <a:ext cx="25527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0.24</a:t>
            </a:r>
          </a:p>
        </p:txBody>
      </p:sp>
      <p:sp>
        <p:nvSpPr>
          <p:cNvPr id="7" name="文本框 6"/>
          <p:cNvSpPr txBox="1"/>
          <p:nvPr/>
        </p:nvSpPr>
        <p:spPr>
          <a:xfrm>
            <a:off x="2667000" y="2571750"/>
            <a:ext cx="64674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0.6</a:t>
            </a:r>
          </a:p>
        </p:txBody>
      </p:sp>
      <p:sp>
        <p:nvSpPr>
          <p:cNvPr id="8" name="文本框 7"/>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705350"/>
          <a:chOff x="381000" y="266700"/>
          <a:chExt cx="9134475" cy="4705350"/>
        </a:xfrm>
      </p:grpSpPr>
      <p:sp>
        <p:nvSpPr>
          <p:cNvPr id="2" name="文本框 1"/>
          <p:cNvSpPr txBox="1"/>
          <p:nvPr/>
        </p:nvSpPr>
        <p:spPr>
          <a:xfrm>
            <a:off x="714375" y="704850"/>
            <a:ext cx="80676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如图是某同学测定2.5V小灯泡的额定功率的电路图
1、开关闭合前滑片P应该移动到____端，然后接通电路。开关闭合，调节滑动变阻器，当电压表的读数是____伏特时，立即记下电流表的示数，算出小灯泡的额定功率。
该同学在三次测量中所记录的数据如下表，试分析表中数据求出小灯泡的额定功率为________。  </a:t>
            </a:r>
          </a:p>
        </p:txBody>
      </p:sp>
      <p:sp>
        <p:nvSpPr>
          <p:cNvPr id="3" name="文本框 2"/>
          <p:cNvSpPr txBox="1"/>
          <p:nvPr/>
        </p:nvSpPr>
        <p:spPr>
          <a:xfrm>
            <a:off x="781050" y="4705350"/>
            <a:ext cx="83534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该实验多次测量的目的是__________________________。</a:t>
            </a:r>
          </a:p>
        </p:txBody>
      </p:sp>
      <p:pic>
        <p:nvPicPr>
          <p:cNvPr id="4" name="图片 3"/>
          <p:cNvPicPr>
            <a:picLocks/>
          </p:cNvPicPr>
          <p:nvPr/>
        </p:nvPicPr>
        <p:blipFill>
          <a:blip r:embed="rId2"/>
          <a:stretch>
            <a:fillRect/>
          </a:stretch>
        </p:blipFill>
        <p:spPr>
          <a:xfrm>
            <a:off x="5857875" y="2705100"/>
            <a:ext cx="2857500" cy="2000250"/>
          </a:xfrm>
          <a:prstGeom prst="rect">
            <a:avLst/>
          </a:prstGeom>
          <a:ln w="63500" cap="flat" cmpd="sng" algn="ctr">
            <a:solidFill>
              <a:srgbClr val="FFFFFF">
                <a:alpha val="14900"/>
              </a:srgbClr>
            </a:solidFill>
            <a:prstDash val="solid"/>
            <a:round/>
            <a:headEnd type="none" w="med" len="med"/>
            <a:tailEnd type="none" w="med" len="med"/>
          </a:ln>
        </p:spPr>
      </p:pic>
      <p:graphicFrame>
        <p:nvGraphicFramePr>
          <p:cNvPr id="5" name="表格 4"/>
          <p:cNvGraphicFramePr>
            <a:graphicFrameLocks noGrp="1"/>
          </p:cNvGraphicFramePr>
          <p:nvPr/>
        </p:nvGraphicFramePr>
        <p:xfrm>
          <a:off x="800100" y="2847975"/>
          <a:ext cx="4238625" cy="1790700"/>
        </p:xfrm>
        <a:graphic>
          <a:graphicData uri="http://schemas.openxmlformats.org/drawingml/2006/table">
            <a:tbl>
              <a:tblPr firstRow="1" bandRow="1"/>
              <a:tblGrid>
                <a:gridCol w="1412875"/>
                <a:gridCol w="1412875"/>
                <a:gridCol w="1412875"/>
              </a:tblGrid>
              <a:tr h="447675">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47675">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47675">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447675">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6" name="文本框 5"/>
          <p:cNvSpPr txBox="1"/>
          <p:nvPr/>
        </p:nvSpPr>
        <p:spPr>
          <a:xfrm>
            <a:off x="4133850" y="1047750"/>
            <a:ext cx="50006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D732">
                    <a:alpha val="100000"/>
                  </a:srgbClr>
                </a:solidFill>
                <a:latin typeface="微软雅黑"/>
              </a:rPr>
              <a:t>b</a:t>
            </a:r>
          </a:p>
        </p:txBody>
      </p:sp>
      <p:sp>
        <p:nvSpPr>
          <p:cNvPr id="7" name="文本框 6"/>
          <p:cNvSpPr txBox="1"/>
          <p:nvPr/>
        </p:nvSpPr>
        <p:spPr>
          <a:xfrm>
            <a:off x="3295650" y="1390650"/>
            <a:ext cx="58388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D732">
                    <a:alpha val="100000"/>
                  </a:srgbClr>
                </a:solidFill>
                <a:latin typeface="微软雅黑"/>
              </a:rPr>
              <a:t>2.5</a:t>
            </a:r>
          </a:p>
        </p:txBody>
      </p:sp>
      <p:sp>
        <p:nvSpPr>
          <p:cNvPr id="8" name="文本框 7"/>
          <p:cNvSpPr txBox="1"/>
          <p:nvPr/>
        </p:nvSpPr>
        <p:spPr>
          <a:xfrm>
            <a:off x="1285875" y="2390775"/>
            <a:ext cx="78486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D732">
                    <a:alpha val="100000"/>
                  </a:srgbClr>
                </a:solidFill>
                <a:latin typeface="微软雅黑"/>
              </a:rPr>
              <a:t>0.75W</a:t>
            </a:r>
          </a:p>
        </p:txBody>
      </p:sp>
      <p:sp>
        <p:nvSpPr>
          <p:cNvPr id="9" name="文本框 8"/>
          <p:cNvSpPr txBox="1"/>
          <p:nvPr/>
        </p:nvSpPr>
        <p:spPr>
          <a:xfrm>
            <a:off x="3400425" y="4705350"/>
            <a:ext cx="57340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D732">
                    <a:alpha val="100000"/>
                  </a:srgbClr>
                </a:solidFill>
                <a:latin typeface="微软雅黑"/>
              </a:rPr>
              <a:t>测量不同电压下的电功率</a:t>
            </a:r>
          </a:p>
        </p:txBody>
      </p:sp>
      <p:sp>
        <p:nvSpPr>
          <p:cNvPr id="10" name="文本框 9"/>
          <p:cNvSpPr txBox="1"/>
          <p:nvPr/>
        </p:nvSpPr>
        <p:spPr>
          <a:xfrm>
            <a:off x="1228725" y="2933700"/>
            <a:ext cx="79057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次数</a:t>
            </a:r>
          </a:p>
        </p:txBody>
      </p:sp>
      <p:sp>
        <p:nvSpPr>
          <p:cNvPr id="11" name="文本框 10"/>
          <p:cNvSpPr txBox="1"/>
          <p:nvPr/>
        </p:nvSpPr>
        <p:spPr>
          <a:xfrm>
            <a:off x="2514600" y="2933700"/>
            <a:ext cx="66198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电压(V)</a:t>
            </a:r>
          </a:p>
        </p:txBody>
      </p:sp>
      <p:sp>
        <p:nvSpPr>
          <p:cNvPr id="12" name="文本框 11"/>
          <p:cNvSpPr txBox="1"/>
          <p:nvPr/>
        </p:nvSpPr>
        <p:spPr>
          <a:xfrm>
            <a:off x="3952875" y="2933700"/>
            <a:ext cx="51816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电流(A)</a:t>
            </a:r>
          </a:p>
        </p:txBody>
      </p:sp>
      <p:sp>
        <p:nvSpPr>
          <p:cNvPr id="13" name="文本框 12"/>
          <p:cNvSpPr txBox="1"/>
          <p:nvPr/>
        </p:nvSpPr>
        <p:spPr>
          <a:xfrm>
            <a:off x="1400175" y="3343275"/>
            <a:ext cx="77343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1</a:t>
            </a:r>
          </a:p>
        </p:txBody>
      </p:sp>
      <p:sp>
        <p:nvSpPr>
          <p:cNvPr id="14" name="文本框 13"/>
          <p:cNvSpPr txBox="1"/>
          <p:nvPr/>
        </p:nvSpPr>
        <p:spPr>
          <a:xfrm>
            <a:off x="1400175" y="3800475"/>
            <a:ext cx="77343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2</a:t>
            </a:r>
          </a:p>
        </p:txBody>
      </p:sp>
      <p:sp>
        <p:nvSpPr>
          <p:cNvPr id="15" name="文本框 14"/>
          <p:cNvSpPr txBox="1"/>
          <p:nvPr/>
        </p:nvSpPr>
        <p:spPr>
          <a:xfrm>
            <a:off x="1400175" y="4257675"/>
            <a:ext cx="77343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3</a:t>
            </a:r>
          </a:p>
        </p:txBody>
      </p:sp>
      <p:sp>
        <p:nvSpPr>
          <p:cNvPr id="16" name="文本框 15"/>
          <p:cNvSpPr txBox="1"/>
          <p:nvPr/>
        </p:nvSpPr>
        <p:spPr>
          <a:xfrm>
            <a:off x="2852738" y="3343275"/>
            <a:ext cx="6281738"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2</a:t>
            </a:r>
          </a:p>
        </p:txBody>
      </p:sp>
      <p:sp>
        <p:nvSpPr>
          <p:cNvPr id="17" name="文本框 16"/>
          <p:cNvSpPr txBox="1"/>
          <p:nvPr/>
        </p:nvSpPr>
        <p:spPr>
          <a:xfrm>
            <a:off x="2762250" y="3800475"/>
            <a:ext cx="63722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2.5</a:t>
            </a:r>
          </a:p>
        </p:txBody>
      </p:sp>
      <p:sp>
        <p:nvSpPr>
          <p:cNvPr id="18" name="文本框 17"/>
          <p:cNvSpPr txBox="1"/>
          <p:nvPr/>
        </p:nvSpPr>
        <p:spPr>
          <a:xfrm>
            <a:off x="2852738" y="4267200"/>
            <a:ext cx="6281738"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3</a:t>
            </a:r>
          </a:p>
        </p:txBody>
      </p:sp>
      <p:sp>
        <p:nvSpPr>
          <p:cNvPr id="19" name="文本框 18"/>
          <p:cNvSpPr txBox="1"/>
          <p:nvPr/>
        </p:nvSpPr>
        <p:spPr>
          <a:xfrm>
            <a:off x="4143375" y="3343275"/>
            <a:ext cx="49911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0.24</a:t>
            </a:r>
          </a:p>
        </p:txBody>
      </p:sp>
      <p:sp>
        <p:nvSpPr>
          <p:cNvPr id="20" name="文本框 19"/>
          <p:cNvSpPr txBox="1"/>
          <p:nvPr/>
        </p:nvSpPr>
        <p:spPr>
          <a:xfrm>
            <a:off x="4200525" y="3800475"/>
            <a:ext cx="49339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0.3</a:t>
            </a:r>
          </a:p>
        </p:txBody>
      </p:sp>
      <p:sp>
        <p:nvSpPr>
          <p:cNvPr id="21" name="文本框 20"/>
          <p:cNvSpPr txBox="1"/>
          <p:nvPr/>
        </p:nvSpPr>
        <p:spPr>
          <a:xfrm>
            <a:off x="4200525" y="4267200"/>
            <a:ext cx="49339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0.4</a:t>
            </a:r>
          </a:p>
        </p:txBody>
      </p:sp>
      <p:sp>
        <p:nvSpPr>
          <p:cNvPr id="22" name="文本框 2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23" name="文本框 2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971925"/>
          <a:chOff x="381000" y="266700"/>
          <a:chExt cx="9134475" cy="3971925"/>
        </a:xfrm>
      </p:grpSpPr>
      <p:sp>
        <p:nvSpPr>
          <p:cNvPr id="2" name="文本框 1"/>
          <p:cNvSpPr txBox="1"/>
          <p:nvPr/>
        </p:nvSpPr>
        <p:spPr>
          <a:xfrm>
            <a:off x="723900" y="923925"/>
            <a:ext cx="77152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标有“36伏 25瓦”，“110伏 25瓦”，“220伏 25瓦”字样的三个灯泡，若在各自额定电压下工作，则（     ）     </a:t>
            </a:r>
          </a:p>
        </p:txBody>
      </p:sp>
      <p:sp>
        <p:nvSpPr>
          <p:cNvPr id="3" name="文本框 2"/>
          <p:cNvSpPr txBox="1"/>
          <p:nvPr/>
        </p:nvSpPr>
        <p:spPr>
          <a:xfrm>
            <a:off x="714375" y="3971925"/>
            <a:ext cx="8420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D、一样亮</a:t>
            </a:r>
          </a:p>
        </p:txBody>
      </p:sp>
      <p:sp>
        <p:nvSpPr>
          <p:cNvPr id="4" name="文本框 3"/>
          <p:cNvSpPr txBox="1"/>
          <p:nvPr/>
        </p:nvSpPr>
        <p:spPr>
          <a:xfrm>
            <a:off x="714375" y="3282950"/>
            <a:ext cx="8420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C、“36伏 25瓦”的灯泡最亮</a:t>
            </a:r>
          </a:p>
        </p:txBody>
      </p:sp>
      <p:sp>
        <p:nvSpPr>
          <p:cNvPr id="5" name="文本框 4"/>
          <p:cNvSpPr txBox="1"/>
          <p:nvPr/>
        </p:nvSpPr>
        <p:spPr>
          <a:xfrm>
            <a:off x="714375" y="2593975"/>
            <a:ext cx="8420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B、“110伏 25瓦”的灯泡最亮</a:t>
            </a:r>
          </a:p>
        </p:txBody>
      </p:sp>
      <p:sp>
        <p:nvSpPr>
          <p:cNvPr id="6" name="文本框 5"/>
          <p:cNvSpPr txBox="1"/>
          <p:nvPr/>
        </p:nvSpPr>
        <p:spPr>
          <a:xfrm>
            <a:off x="714375" y="1905000"/>
            <a:ext cx="8420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A、“220伏 25瓦”的灯泡最亮</a:t>
            </a:r>
          </a:p>
        </p:txBody>
      </p:sp>
      <p:sp>
        <p:nvSpPr>
          <p:cNvPr id="7" name="文本框 6"/>
          <p:cNvSpPr txBox="1"/>
          <p:nvPr/>
        </p:nvSpPr>
        <p:spPr>
          <a:xfrm>
            <a:off x="5372100" y="1333500"/>
            <a:ext cx="3762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D</a:t>
            </a:r>
          </a:p>
        </p:txBody>
      </p:sp>
      <p:sp>
        <p:nvSpPr>
          <p:cNvPr id="8" name="文本框 7"/>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5172075"/>
          <a:chOff x="381000" y="266700"/>
          <a:chExt cx="9134475" cy="51720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连实物图练习</a:t>
            </a:r>
          </a:p>
        </p:txBody>
      </p:sp>
      <p:pic>
        <p:nvPicPr>
          <p:cNvPr id="4" name="图片 3"/>
          <p:cNvPicPr>
            <a:picLocks/>
          </p:cNvPicPr>
          <p:nvPr/>
        </p:nvPicPr>
        <p:blipFill>
          <a:blip r:embed="rId2"/>
          <a:stretch>
            <a:fillRect/>
          </a:stretch>
        </p:blipFill>
        <p:spPr>
          <a:xfrm>
            <a:off x="419100" y="3324225"/>
            <a:ext cx="2971800" cy="1695450"/>
          </a:xfrm>
          <a:prstGeom prst="rect">
            <a:avLst/>
          </a:prstGeom>
        </p:spPr>
      </p:pic>
      <p:pic>
        <p:nvPicPr>
          <p:cNvPr id="5" name="图片 4"/>
          <p:cNvPicPr>
            <a:picLocks/>
          </p:cNvPicPr>
          <p:nvPr/>
        </p:nvPicPr>
        <p:blipFill>
          <a:blip r:embed="rId3"/>
          <a:stretch>
            <a:fillRect/>
          </a:stretch>
        </p:blipFill>
        <p:spPr>
          <a:xfrm>
            <a:off x="2981325" y="3143250"/>
            <a:ext cx="3019425" cy="1743075"/>
          </a:xfrm>
          <a:prstGeom prst="rect">
            <a:avLst/>
          </a:prstGeom>
        </p:spPr>
      </p:pic>
      <p:pic>
        <p:nvPicPr>
          <p:cNvPr id="6" name="图片 5"/>
          <p:cNvPicPr>
            <a:picLocks/>
          </p:cNvPicPr>
          <p:nvPr/>
        </p:nvPicPr>
        <p:blipFill>
          <a:blip r:embed="rId4"/>
          <a:stretch>
            <a:fillRect/>
          </a:stretch>
        </p:blipFill>
        <p:spPr>
          <a:xfrm>
            <a:off x="447675" y="1390650"/>
            <a:ext cx="3181350" cy="1790700"/>
          </a:xfrm>
          <a:prstGeom prst="rect">
            <a:avLst/>
          </a:prstGeom>
        </p:spPr>
      </p:pic>
      <p:pic>
        <p:nvPicPr>
          <p:cNvPr id="7" name="图片 6"/>
          <p:cNvPicPr>
            <a:picLocks/>
          </p:cNvPicPr>
          <p:nvPr/>
        </p:nvPicPr>
        <p:blipFill>
          <a:blip r:embed="rId5"/>
          <a:stretch>
            <a:fillRect/>
          </a:stretch>
        </p:blipFill>
        <p:spPr>
          <a:xfrm>
            <a:off x="6315075" y="1800225"/>
            <a:ext cx="952500" cy="1247775"/>
          </a:xfrm>
          <a:prstGeom prst="rect">
            <a:avLst/>
          </a:prstGeom>
        </p:spPr>
      </p:pic>
      <p:pic>
        <p:nvPicPr>
          <p:cNvPr id="8" name="图片 7"/>
          <p:cNvPicPr>
            <a:picLocks/>
          </p:cNvPicPr>
          <p:nvPr/>
        </p:nvPicPr>
        <p:blipFill>
          <a:blip r:embed="rId6"/>
          <a:stretch>
            <a:fillRect/>
          </a:stretch>
        </p:blipFill>
        <p:spPr>
          <a:xfrm>
            <a:off x="5172075" y="3248025"/>
            <a:ext cx="3343275" cy="1924050"/>
          </a:xfrm>
          <a:prstGeom prst="rect">
            <a:avLst/>
          </a:prstGeom>
        </p:spPr>
      </p:pic>
      <p:pic>
        <p:nvPicPr>
          <p:cNvPr id="9" name="图片 8"/>
          <p:cNvPicPr>
            <a:picLocks/>
          </p:cNvPicPr>
          <p:nvPr/>
        </p:nvPicPr>
        <p:blipFill>
          <a:blip r:embed="rId4"/>
          <a:stretch>
            <a:fillRect/>
          </a:stretch>
        </p:blipFill>
        <p:spPr>
          <a:xfrm>
            <a:off x="2895600" y="1428750"/>
            <a:ext cx="3181350" cy="1790700"/>
          </a:xfrm>
          <a:prstGeom prst="rect">
            <a:avLst/>
          </a:prstGeom>
        </p:spPr>
      </p:pic>
      <p:sp>
        <p:nvSpPr>
          <p:cNvPr id="10" name="文本框 9"/>
          <p:cNvSpPr txBox="1"/>
          <p:nvPr/>
        </p:nvSpPr>
        <p:spPr>
          <a:xfrm>
            <a:off x="628650" y="904875"/>
            <a:ext cx="7610475" cy="0"/>
          </a:xfrm>
          <a:prstGeom prst="rect">
            <a:avLst/>
          </a:prstGeom>
          <a:noFill/>
        </p:spPr>
        <p:txBody>
          <a:bodyPr lIns="0" tIns="0" rIns="0" bIns="0" rtlCol="0">
            <a:spAutoFit/>
          </a:bodyPr>
          <a:lstStyle/>
          <a:p>
            <a:pPr marL="0" marR="0" lvl="0" indent="0" algn="l" fontAlgn="base">
              <a:lnSpc>
                <a:spcPct val="125000"/>
              </a:lnSpc>
            </a:pPr>
            <a:endParaRPr/>
          </a:p>
        </p:txBody>
      </p:sp>
      <p:pic>
        <p:nvPicPr>
          <p:cNvPr id="11" name="图片 10"/>
          <p:cNvPicPr>
            <a:picLocks/>
          </p:cNvPicPr>
          <p:nvPr/>
        </p:nvPicPr>
        <p:blipFill>
          <a:blip r:embed="rId7"/>
          <a:stretch>
            <a:fillRect/>
          </a:stretch>
        </p:blipFill>
        <p:spPr>
          <a:xfrm>
            <a:off x="581025" y="857250"/>
            <a:ext cx="5974556" cy="533400"/>
          </a:xfrm>
          <a:prstGeom prst="rect">
            <a:avLst/>
          </a:prstGeom>
        </p:spPr>
      </p:pic>
      <p:sp>
        <p:nvSpPr>
          <p:cNvPr id="12" name="文本框 11"/>
          <p:cNvSpPr txBox="1"/>
          <p:nvPr/>
        </p:nvSpPr>
        <p:spPr>
          <a:xfrm>
            <a:off x="1885950" y="29241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3" name="图片 12"/>
          <p:cNvPicPr>
            <a:picLocks/>
          </p:cNvPicPr>
          <p:nvPr/>
        </p:nvPicPr>
        <p:blipFill>
          <a:blip r:embed="rId8"/>
          <a:stretch>
            <a:fillRect/>
          </a:stretch>
        </p:blipFill>
        <p:spPr>
          <a:xfrm>
            <a:off x="1838325" y="2876550"/>
            <a:ext cx="342900" cy="531019"/>
          </a:xfrm>
          <a:prstGeom prst="rect">
            <a:avLst/>
          </a:prstGeom>
        </p:spPr>
      </p:pic>
      <p:sp>
        <p:nvSpPr>
          <p:cNvPr id="14" name="文本框 13"/>
          <p:cNvSpPr txBox="1"/>
          <p:nvPr/>
        </p:nvSpPr>
        <p:spPr>
          <a:xfrm>
            <a:off x="4362450" y="2933700"/>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5" name="图片 14"/>
          <p:cNvPicPr>
            <a:picLocks/>
          </p:cNvPicPr>
          <p:nvPr/>
        </p:nvPicPr>
        <p:blipFill>
          <a:blip r:embed="rId9"/>
          <a:stretch>
            <a:fillRect/>
          </a:stretch>
        </p:blipFill>
        <p:spPr>
          <a:xfrm>
            <a:off x="4314825" y="2886075"/>
            <a:ext cx="352425" cy="53101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524250"/>
          <a:chOff x="381000" y="266700"/>
          <a:chExt cx="9134475" cy="3524250"/>
        </a:xfrm>
      </p:grpSpPr>
      <p:sp>
        <p:nvSpPr>
          <p:cNvPr id="2" name="文本框 1"/>
          <p:cNvSpPr txBox="1"/>
          <p:nvPr/>
        </p:nvSpPr>
        <p:spPr>
          <a:xfrm>
            <a:off x="752475" y="771525"/>
            <a:ext cx="78105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“220V  100W”和“220V  40W”的两盏灯串联在220V的电路上，则（     ）   </a:t>
            </a:r>
          </a:p>
        </p:txBody>
      </p:sp>
      <p:sp>
        <p:nvSpPr>
          <p:cNvPr id="3" name="文本框 2"/>
          <p:cNvSpPr txBox="1"/>
          <p:nvPr/>
        </p:nvSpPr>
        <p:spPr>
          <a:xfrm>
            <a:off x="790575" y="3524250"/>
            <a:ext cx="8343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D、两灯都不能正常发光，但“220V 40W”的灯较亮。</a:t>
            </a:r>
          </a:p>
        </p:txBody>
      </p:sp>
      <p:sp>
        <p:nvSpPr>
          <p:cNvPr id="4" name="文本框 3"/>
          <p:cNvSpPr txBox="1"/>
          <p:nvPr/>
        </p:nvSpPr>
        <p:spPr>
          <a:xfrm>
            <a:off x="790575" y="2914650"/>
            <a:ext cx="8343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C、两灯都不能正常发光，但“220V 100W”的灯较亮。</a:t>
            </a:r>
          </a:p>
        </p:txBody>
      </p:sp>
      <p:sp>
        <p:nvSpPr>
          <p:cNvPr id="5" name="文本框 4"/>
          <p:cNvSpPr txBox="1"/>
          <p:nvPr/>
        </p:nvSpPr>
        <p:spPr>
          <a:xfrm>
            <a:off x="790575" y="2305050"/>
            <a:ext cx="8343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B、两灯都正常发光。</a:t>
            </a:r>
          </a:p>
        </p:txBody>
      </p:sp>
      <p:sp>
        <p:nvSpPr>
          <p:cNvPr id="6" name="文本框 5"/>
          <p:cNvSpPr txBox="1"/>
          <p:nvPr/>
        </p:nvSpPr>
        <p:spPr>
          <a:xfrm>
            <a:off x="790575" y="1695450"/>
            <a:ext cx="83439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A、两灯的额定功率变小。</a:t>
            </a:r>
          </a:p>
        </p:txBody>
      </p:sp>
      <p:sp>
        <p:nvSpPr>
          <p:cNvPr id="7" name="文本框 6"/>
          <p:cNvSpPr txBox="1"/>
          <p:nvPr/>
        </p:nvSpPr>
        <p:spPr>
          <a:xfrm>
            <a:off x="1381125" y="1181100"/>
            <a:ext cx="77533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D</a:t>
            </a:r>
          </a:p>
        </p:txBody>
      </p:sp>
      <p:sp>
        <p:nvSpPr>
          <p:cNvPr id="8" name="文本框 7"/>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57625"/>
          <a:chOff x="381000" y="266700"/>
          <a:chExt cx="9134475" cy="3857625"/>
        </a:xfrm>
      </p:grpSpPr>
      <p:sp>
        <p:nvSpPr>
          <p:cNvPr id="2" name="文本框 1"/>
          <p:cNvSpPr txBox="1"/>
          <p:nvPr/>
        </p:nvSpPr>
        <p:spPr>
          <a:xfrm>
            <a:off x="742950" y="952500"/>
            <a:ext cx="81057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电风扇、白炽灯、电烙铁三种用电器上都标有“220V 60W”</a:t>
            </a:r>
            <a:r>
              <a:t/>
            </a:r>
            <a:br/>
            <a:r>
              <a:rPr lang="en-US" sz="2300" u="none" spc="0">
                <a:solidFill>
                  <a:srgbClr val="FFFFFF">
                    <a:alpha val="100000"/>
                  </a:srgbClr>
                </a:solidFill>
                <a:latin typeface="微软雅黑"/>
              </a:rPr>
              <a:t>的字样，正常工作时，相同的时间内消耗的电能（   ）   </a:t>
            </a:r>
          </a:p>
        </p:txBody>
      </p:sp>
      <p:sp>
        <p:nvSpPr>
          <p:cNvPr id="3" name="文本框 2"/>
          <p:cNvSpPr txBox="1"/>
          <p:nvPr/>
        </p:nvSpPr>
        <p:spPr>
          <a:xfrm>
            <a:off x="742950" y="3857625"/>
            <a:ext cx="8391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D、三者一样多</a:t>
            </a:r>
          </a:p>
        </p:txBody>
      </p:sp>
      <p:sp>
        <p:nvSpPr>
          <p:cNvPr id="4" name="文本框 3"/>
          <p:cNvSpPr txBox="1"/>
          <p:nvPr/>
        </p:nvSpPr>
        <p:spPr>
          <a:xfrm>
            <a:off x="742950" y="3251200"/>
            <a:ext cx="8391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C、电烙铁最多</a:t>
            </a:r>
          </a:p>
        </p:txBody>
      </p:sp>
      <p:sp>
        <p:nvSpPr>
          <p:cNvPr id="5" name="文本框 4"/>
          <p:cNvSpPr txBox="1"/>
          <p:nvPr/>
        </p:nvSpPr>
        <p:spPr>
          <a:xfrm>
            <a:off x="742950" y="2644775"/>
            <a:ext cx="8391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B、白炽灯最多</a:t>
            </a:r>
          </a:p>
        </p:txBody>
      </p:sp>
      <p:sp>
        <p:nvSpPr>
          <p:cNvPr id="6" name="文本框 5"/>
          <p:cNvSpPr txBox="1"/>
          <p:nvPr/>
        </p:nvSpPr>
        <p:spPr>
          <a:xfrm>
            <a:off x="742950" y="2038350"/>
            <a:ext cx="83915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A、电风扇最多</a:t>
            </a:r>
          </a:p>
        </p:txBody>
      </p:sp>
      <p:sp>
        <p:nvSpPr>
          <p:cNvPr id="7" name="文本框 6"/>
          <p:cNvSpPr txBox="1"/>
          <p:nvPr/>
        </p:nvSpPr>
        <p:spPr>
          <a:xfrm>
            <a:off x="7029450" y="1381125"/>
            <a:ext cx="21050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D</a:t>
            </a:r>
          </a:p>
        </p:txBody>
      </p:sp>
      <p:sp>
        <p:nvSpPr>
          <p:cNvPr id="8" name="文本框 7"/>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419475"/>
          <a:chOff x="381000" y="266700"/>
          <a:chExt cx="9134475" cy="3419475"/>
        </a:xfrm>
      </p:grpSpPr>
      <p:sp>
        <p:nvSpPr>
          <p:cNvPr id="2" name="文本框 1"/>
          <p:cNvSpPr txBox="1"/>
          <p:nvPr/>
        </p:nvSpPr>
        <p:spPr>
          <a:xfrm>
            <a:off x="733425" y="828675"/>
            <a:ext cx="8401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电路中正在使用的两盏白炽灯，若甲灯比乙灯亮，则（　　）  </a:t>
            </a:r>
          </a:p>
        </p:txBody>
      </p:sp>
      <p:sp>
        <p:nvSpPr>
          <p:cNvPr id="3" name="文本框 2"/>
          <p:cNvSpPr txBox="1"/>
          <p:nvPr/>
        </p:nvSpPr>
        <p:spPr>
          <a:xfrm>
            <a:off x="733425" y="3419475"/>
            <a:ext cx="8401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D、甲灯的实际功率一定比乙灯大。</a:t>
            </a:r>
          </a:p>
        </p:txBody>
      </p:sp>
      <p:sp>
        <p:nvSpPr>
          <p:cNvPr id="4" name="文本框 3"/>
          <p:cNvSpPr txBox="1"/>
          <p:nvPr/>
        </p:nvSpPr>
        <p:spPr>
          <a:xfrm>
            <a:off x="733425" y="2746375"/>
            <a:ext cx="8401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C、通过甲灯的电流一定比乙灯大。</a:t>
            </a:r>
          </a:p>
        </p:txBody>
      </p:sp>
      <p:sp>
        <p:nvSpPr>
          <p:cNvPr id="5" name="文本框 4"/>
          <p:cNvSpPr txBox="1"/>
          <p:nvPr/>
        </p:nvSpPr>
        <p:spPr>
          <a:xfrm>
            <a:off x="733425" y="2073275"/>
            <a:ext cx="8401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B、甲灯两端的电压一定比乙灯大。</a:t>
            </a:r>
          </a:p>
        </p:txBody>
      </p:sp>
      <p:sp>
        <p:nvSpPr>
          <p:cNvPr id="6" name="文本框 5"/>
          <p:cNvSpPr txBox="1"/>
          <p:nvPr/>
        </p:nvSpPr>
        <p:spPr>
          <a:xfrm>
            <a:off x="733425" y="1400175"/>
            <a:ext cx="8401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A、甲灯灯丝的电阻一定比乙灯大。</a:t>
            </a:r>
          </a:p>
        </p:txBody>
      </p:sp>
      <p:sp>
        <p:nvSpPr>
          <p:cNvPr id="7" name="文本框 6"/>
          <p:cNvSpPr txBox="1"/>
          <p:nvPr/>
        </p:nvSpPr>
        <p:spPr>
          <a:xfrm>
            <a:off x="7762875" y="838200"/>
            <a:ext cx="13716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D</a:t>
            </a:r>
          </a:p>
        </p:txBody>
      </p:sp>
      <p:sp>
        <p:nvSpPr>
          <p:cNvPr id="8" name="文本框 7"/>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981575"/>
          <a:chOff x="381000" y="266700"/>
          <a:chExt cx="9134475" cy="4981575"/>
        </a:xfrm>
      </p:grpSpPr>
      <p:sp>
        <p:nvSpPr>
          <p:cNvPr id="2" name="文本框 1"/>
          <p:cNvSpPr txBox="1"/>
          <p:nvPr/>
        </p:nvSpPr>
        <p:spPr>
          <a:xfrm>
            <a:off x="771525" y="800100"/>
            <a:ext cx="78676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如图是一台电冰箱的铭牌。其中“耗电量0.50(          )/24h”这个参数的含义是，该冰箱正常使用24h消耗的电能为__________。如果按照额定功率70W和工作24h计算，则消耗的电能是__________          ，这个计算结果与冰箱铭牌上提供的相关参数差异较大，是由于冰箱具有_________工作的特点而造成的。</a:t>
            </a:r>
          </a:p>
        </p:txBody>
      </p:sp>
      <p:sp>
        <p:nvSpPr>
          <p:cNvPr id="3" name="文本框 2"/>
          <p:cNvSpPr txBox="1"/>
          <p:nvPr/>
        </p:nvSpPr>
        <p:spPr>
          <a:xfrm>
            <a:off x="1181100" y="2076450"/>
            <a:ext cx="7953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1.68</a:t>
            </a:r>
          </a:p>
        </p:txBody>
      </p:sp>
      <p:sp>
        <p:nvSpPr>
          <p:cNvPr id="4" name="文本框 3"/>
          <p:cNvSpPr txBox="1"/>
          <p:nvPr/>
        </p:nvSpPr>
        <p:spPr>
          <a:xfrm>
            <a:off x="4352925" y="2495550"/>
            <a:ext cx="47815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间歇性</a:t>
            </a:r>
          </a:p>
        </p:txBody>
      </p:sp>
      <p:pic>
        <p:nvPicPr>
          <p:cNvPr id="5" name="图片 4"/>
          <p:cNvPicPr>
            <a:picLocks/>
          </p:cNvPicPr>
          <p:nvPr/>
        </p:nvPicPr>
        <p:blipFill>
          <a:blip r:embed="rId2"/>
          <a:stretch>
            <a:fillRect/>
          </a:stretch>
        </p:blipFill>
        <p:spPr>
          <a:xfrm>
            <a:off x="5610225" y="2981325"/>
            <a:ext cx="2857500" cy="2000250"/>
          </a:xfrm>
          <a:prstGeom prst="rect">
            <a:avLst/>
          </a:prstGeom>
          <a:ln w="63500" cap="flat" cmpd="sng" algn="ctr">
            <a:solidFill>
              <a:srgbClr val="FFFFFF">
                <a:alpha val="14900"/>
              </a:srgbClr>
            </a:solidFill>
            <a:prstDash val="solid"/>
            <a:round/>
            <a:headEnd type="none" w="med" len="med"/>
            <a:tailEnd type="none" w="med" len="med"/>
          </a:ln>
        </p:spPr>
      </p:pic>
      <p:sp>
        <p:nvSpPr>
          <p:cNvPr id="6" name="文本框 5"/>
          <p:cNvSpPr txBox="1"/>
          <p:nvPr/>
        </p:nvSpPr>
        <p:spPr>
          <a:xfrm>
            <a:off x="7067550" y="1209675"/>
            <a:ext cx="20669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0.50kW·h</a:t>
            </a:r>
          </a:p>
        </p:txBody>
      </p:sp>
      <p:sp>
        <p:nvSpPr>
          <p:cNvPr id="7" name="文本框 6"/>
          <p:cNvSpPr txBox="1"/>
          <p:nvPr/>
        </p:nvSpPr>
        <p:spPr>
          <a:xfrm>
            <a:off x="2133600" y="2095500"/>
            <a:ext cx="70008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kW·h</a:t>
            </a:r>
          </a:p>
        </p:txBody>
      </p:sp>
      <p:sp>
        <p:nvSpPr>
          <p:cNvPr id="8" name="文本框 7"/>
          <p:cNvSpPr txBox="1"/>
          <p:nvPr/>
        </p:nvSpPr>
        <p:spPr>
          <a:xfrm>
            <a:off x="6391275" y="800100"/>
            <a:ext cx="27432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kW·h</a:t>
            </a:r>
          </a:p>
        </p:txBody>
      </p:sp>
      <p:sp>
        <p:nvSpPr>
          <p:cNvPr id="9" name="文本框 8"/>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10" name="文本框 9"/>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619375"/>
          <a:chOff x="381000" y="266700"/>
          <a:chExt cx="9134475" cy="2619375"/>
        </a:xfrm>
      </p:grpSpPr>
      <p:sp>
        <p:nvSpPr>
          <p:cNvPr id="2" name="文本框 1"/>
          <p:cNvSpPr txBox="1"/>
          <p:nvPr/>
        </p:nvSpPr>
        <p:spPr>
          <a:xfrm>
            <a:off x="733425" y="923925"/>
            <a:ext cx="80962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小明家的电能表上标有600r/           的字样，这表示每消耗1        的电能 ，电能表的转盘转600转。如果他家只有一件用电器正在工作，该转盘在6min内转了60转。这个用电器在这段时间内消耗的电能是_________，这个用电器的功率是___________，这个用电器可能是_________（填一件家用电器的名称）。</a:t>
            </a:r>
          </a:p>
        </p:txBody>
      </p:sp>
      <p:sp>
        <p:nvSpPr>
          <p:cNvPr id="3" name="文本框 2"/>
          <p:cNvSpPr txBox="1"/>
          <p:nvPr/>
        </p:nvSpPr>
        <p:spPr>
          <a:xfrm>
            <a:off x="2762250" y="2619375"/>
            <a:ext cx="6372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空调</a:t>
            </a:r>
          </a:p>
        </p:txBody>
      </p:sp>
      <p:sp>
        <p:nvSpPr>
          <p:cNvPr id="4" name="文本框 3"/>
          <p:cNvSpPr txBox="1"/>
          <p:nvPr/>
        </p:nvSpPr>
        <p:spPr>
          <a:xfrm>
            <a:off x="6629400" y="2181225"/>
            <a:ext cx="25050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1000W</a:t>
            </a:r>
          </a:p>
        </p:txBody>
      </p:sp>
      <p:sp>
        <p:nvSpPr>
          <p:cNvPr id="5" name="文本框 4"/>
          <p:cNvSpPr txBox="1"/>
          <p:nvPr/>
        </p:nvSpPr>
        <p:spPr>
          <a:xfrm>
            <a:off x="4286250" y="933450"/>
            <a:ext cx="48482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kW·h</a:t>
            </a:r>
          </a:p>
        </p:txBody>
      </p:sp>
      <p:sp>
        <p:nvSpPr>
          <p:cNvPr id="6" name="文本框 5"/>
          <p:cNvSpPr txBox="1"/>
          <p:nvPr/>
        </p:nvSpPr>
        <p:spPr>
          <a:xfrm>
            <a:off x="8048625" y="933450"/>
            <a:ext cx="10858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kW·h</a:t>
            </a:r>
          </a:p>
        </p:txBody>
      </p:sp>
      <p:sp>
        <p:nvSpPr>
          <p:cNvPr id="7" name="文本框 6"/>
          <p:cNvSpPr txBox="1"/>
          <p:nvPr/>
        </p:nvSpPr>
        <p:spPr>
          <a:xfrm>
            <a:off x="2305050" y="2200275"/>
            <a:ext cx="68294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0.1kW·h</a:t>
            </a:r>
          </a:p>
        </p:txBody>
      </p:sp>
      <p:sp>
        <p:nvSpPr>
          <p:cNvPr id="8" name="文本框 7"/>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11696700" cy="1590675"/>
          <a:chOff x="381000" y="266700"/>
          <a:chExt cx="11696700" cy="1590675"/>
        </a:xfrm>
      </p:grpSpPr>
      <p:sp>
        <p:nvSpPr>
          <p:cNvPr id="2" name="文本框 1"/>
          <p:cNvSpPr txBox="1"/>
          <p:nvPr/>
        </p:nvSpPr>
        <p:spPr>
          <a:xfrm>
            <a:off x="733425" y="752475"/>
            <a:ext cx="77724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有两只分别标有“6V 2W”和“12V 8W”字样的小灯泡      和     ，如果将它们串联在电路中，使其中一个恰能正常发光，则加在串联电路两端的电压是 （     ） 
A、6V              B、12V  
C、18V            D、24V</a:t>
            </a:r>
          </a:p>
        </p:txBody>
      </p:sp>
      <p:sp>
        <p:nvSpPr>
          <p:cNvPr id="3" name="文本框 2"/>
          <p:cNvSpPr txBox="1"/>
          <p:nvPr/>
        </p:nvSpPr>
        <p:spPr>
          <a:xfrm>
            <a:off x="4029075" y="1590675"/>
            <a:ext cx="51054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B</a:t>
            </a:r>
          </a:p>
        </p:txBody>
      </p:sp>
      <p:sp>
        <p:nvSpPr>
          <p:cNvPr id="4" name="文本框 3"/>
          <p:cNvSpPr txBox="1"/>
          <p:nvPr/>
        </p:nvSpPr>
        <p:spPr>
          <a:xfrm>
            <a:off x="7210425" y="7715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5" name="图片 4"/>
          <p:cNvPicPr>
            <a:picLocks/>
          </p:cNvPicPr>
          <p:nvPr/>
        </p:nvPicPr>
        <p:blipFill>
          <a:blip r:embed="rId2"/>
          <a:stretch>
            <a:fillRect/>
          </a:stretch>
        </p:blipFill>
        <p:spPr>
          <a:xfrm>
            <a:off x="7162800" y="723900"/>
            <a:ext cx="342900" cy="531019"/>
          </a:xfrm>
          <a:prstGeom prst="rect">
            <a:avLst/>
          </a:prstGeom>
        </p:spPr>
      </p:pic>
      <p:sp>
        <p:nvSpPr>
          <p:cNvPr id="6" name="文本框 5"/>
          <p:cNvSpPr txBox="1"/>
          <p:nvPr/>
        </p:nvSpPr>
        <p:spPr>
          <a:xfrm>
            <a:off x="7886700" y="7715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7839075" y="723900"/>
            <a:ext cx="352425" cy="531019"/>
          </a:xfrm>
          <a:prstGeom prst="rect">
            <a:avLst/>
          </a:prstGeom>
        </p:spPr>
      </p:pic>
      <p:sp>
        <p:nvSpPr>
          <p:cNvPr id="8" name="文本框 7"/>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38575"/>
          <a:chOff x="381000" y="266700"/>
          <a:chExt cx="9134475" cy="3838575"/>
        </a:xfrm>
      </p:grpSpPr>
      <p:sp>
        <p:nvSpPr>
          <p:cNvPr id="2" name="文本框 1"/>
          <p:cNvSpPr txBox="1"/>
          <p:nvPr/>
        </p:nvSpPr>
        <p:spPr>
          <a:xfrm>
            <a:off x="628650" y="10382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1、测量方法：______法</a:t>
            </a:r>
          </a:p>
        </p:txBody>
      </p:sp>
      <p:sp>
        <p:nvSpPr>
          <p:cNvPr id="3" name="文本框 2"/>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总结</a:t>
            </a:r>
          </a:p>
        </p:txBody>
      </p:sp>
      <p:sp>
        <p:nvSpPr>
          <p:cNvPr id="5" name="文本框 4"/>
          <p:cNvSpPr txBox="1"/>
          <p:nvPr/>
        </p:nvSpPr>
        <p:spPr>
          <a:xfrm>
            <a:off x="628650" y="19716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2、 实验原理： ______</a:t>
            </a:r>
          </a:p>
        </p:txBody>
      </p:sp>
      <p:sp>
        <p:nvSpPr>
          <p:cNvPr id="6" name="文本框 5"/>
          <p:cNvSpPr txBox="1"/>
          <p:nvPr/>
        </p:nvSpPr>
        <p:spPr>
          <a:xfrm>
            <a:off x="628650" y="290512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3、滑动变阻器的作用： _________ ； ____________________</a:t>
            </a:r>
          </a:p>
        </p:txBody>
      </p:sp>
      <p:sp>
        <p:nvSpPr>
          <p:cNvPr id="7" name="文本框 6"/>
          <p:cNvSpPr txBox="1"/>
          <p:nvPr/>
        </p:nvSpPr>
        <p:spPr>
          <a:xfrm>
            <a:off x="628650" y="3838575"/>
            <a:ext cx="850582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4、多次实验的目的： _______________________________</a:t>
            </a:r>
          </a:p>
        </p:txBody>
      </p:sp>
      <p:sp>
        <p:nvSpPr>
          <p:cNvPr id="8" name="文本框 7"/>
          <p:cNvSpPr txBox="1"/>
          <p:nvPr/>
        </p:nvSpPr>
        <p:spPr>
          <a:xfrm>
            <a:off x="2638425" y="1038225"/>
            <a:ext cx="649605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伏安</a:t>
            </a:r>
          </a:p>
        </p:txBody>
      </p:sp>
      <p:sp>
        <p:nvSpPr>
          <p:cNvPr id="9" name="文本框 8"/>
          <p:cNvSpPr txBox="1"/>
          <p:nvPr/>
        </p:nvSpPr>
        <p:spPr>
          <a:xfrm>
            <a:off x="3762375" y="2905125"/>
            <a:ext cx="53721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保护电路</a:t>
            </a:r>
          </a:p>
        </p:txBody>
      </p:sp>
      <p:sp>
        <p:nvSpPr>
          <p:cNvPr id="10" name="文本框 9"/>
          <p:cNvSpPr txBox="1"/>
          <p:nvPr/>
        </p:nvSpPr>
        <p:spPr>
          <a:xfrm>
            <a:off x="5410200" y="2905125"/>
            <a:ext cx="37242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改变灯泡两端的电压</a:t>
            </a:r>
          </a:p>
        </p:txBody>
      </p:sp>
      <p:sp>
        <p:nvSpPr>
          <p:cNvPr id="11" name="文本框 10"/>
          <p:cNvSpPr txBox="1"/>
          <p:nvPr/>
        </p:nvSpPr>
        <p:spPr>
          <a:xfrm>
            <a:off x="3505200" y="3838575"/>
            <a:ext cx="56292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测量不同电压下，小灯泡的功率</a:t>
            </a:r>
          </a:p>
        </p:txBody>
      </p:sp>
      <p:sp>
        <p:nvSpPr>
          <p:cNvPr id="12" name="文本框 11"/>
          <p:cNvSpPr txBox="1"/>
          <p:nvPr/>
        </p:nvSpPr>
        <p:spPr>
          <a:xfrm>
            <a:off x="2705100" y="19907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3" name="图片 12"/>
          <p:cNvPicPr>
            <a:picLocks/>
          </p:cNvPicPr>
          <p:nvPr/>
        </p:nvPicPr>
        <p:blipFill>
          <a:blip r:embed="rId2"/>
          <a:stretch>
            <a:fillRect/>
          </a:stretch>
        </p:blipFill>
        <p:spPr>
          <a:xfrm>
            <a:off x="2657475" y="1943100"/>
            <a:ext cx="8382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14325" y="266700"/>
          <a:ext cx="9134475" cy="5400675"/>
          <a:chOff x="-314325" y="266700"/>
          <a:chExt cx="9134475" cy="540067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连实物图练习</a:t>
            </a:r>
          </a:p>
        </p:txBody>
      </p:sp>
      <p:pic>
        <p:nvPicPr>
          <p:cNvPr id="4" name="图片 3"/>
          <p:cNvPicPr>
            <a:picLocks/>
          </p:cNvPicPr>
          <p:nvPr/>
        </p:nvPicPr>
        <p:blipFill>
          <a:blip r:embed="rId2"/>
          <a:stretch>
            <a:fillRect/>
          </a:stretch>
        </p:blipFill>
        <p:spPr>
          <a:xfrm>
            <a:off x="1085850" y="3638550"/>
            <a:ext cx="3086100" cy="1762125"/>
          </a:xfrm>
          <a:prstGeom prst="rect">
            <a:avLst/>
          </a:prstGeom>
        </p:spPr>
      </p:pic>
      <p:pic>
        <p:nvPicPr>
          <p:cNvPr id="5" name="图片 4"/>
          <p:cNvPicPr>
            <a:picLocks/>
          </p:cNvPicPr>
          <p:nvPr/>
        </p:nvPicPr>
        <p:blipFill>
          <a:blip r:embed="rId3"/>
          <a:stretch>
            <a:fillRect/>
          </a:stretch>
        </p:blipFill>
        <p:spPr>
          <a:xfrm>
            <a:off x="5705475" y="2686050"/>
            <a:ext cx="2419350" cy="828675"/>
          </a:xfrm>
          <a:prstGeom prst="rect">
            <a:avLst/>
          </a:prstGeom>
        </p:spPr>
      </p:pic>
      <p:pic>
        <p:nvPicPr>
          <p:cNvPr id="6" name="图片 5"/>
          <p:cNvPicPr>
            <a:picLocks/>
          </p:cNvPicPr>
          <p:nvPr/>
        </p:nvPicPr>
        <p:blipFill>
          <a:blip r:embed="rId4"/>
          <a:stretch>
            <a:fillRect/>
          </a:stretch>
        </p:blipFill>
        <p:spPr>
          <a:xfrm>
            <a:off x="3905250" y="3438525"/>
            <a:ext cx="3257550" cy="1876425"/>
          </a:xfrm>
          <a:prstGeom prst="rect">
            <a:avLst/>
          </a:prstGeom>
        </p:spPr>
      </p:pic>
      <p:pic>
        <p:nvPicPr>
          <p:cNvPr id="7" name="图片 6"/>
          <p:cNvPicPr>
            <a:picLocks/>
          </p:cNvPicPr>
          <p:nvPr/>
        </p:nvPicPr>
        <p:blipFill>
          <a:blip r:embed="rId5"/>
          <a:stretch>
            <a:fillRect/>
          </a:stretch>
        </p:blipFill>
        <p:spPr>
          <a:xfrm>
            <a:off x="5981700" y="361950"/>
            <a:ext cx="2381250" cy="1838325"/>
          </a:xfrm>
          <a:prstGeom prst="rect">
            <a:avLst/>
          </a:prstGeom>
        </p:spPr>
      </p:pic>
      <p:pic>
        <p:nvPicPr>
          <p:cNvPr id="8" name="图片 7"/>
          <p:cNvPicPr>
            <a:picLocks/>
          </p:cNvPicPr>
          <p:nvPr/>
        </p:nvPicPr>
        <p:blipFill>
          <a:blip r:embed="rId6"/>
          <a:stretch>
            <a:fillRect/>
          </a:stretch>
        </p:blipFill>
        <p:spPr>
          <a:xfrm>
            <a:off x="3124200" y="2771775"/>
            <a:ext cx="1085850" cy="609600"/>
          </a:xfrm>
          <a:prstGeom prst="rect">
            <a:avLst/>
          </a:prstGeom>
        </p:spPr>
      </p:pic>
      <p:pic>
        <p:nvPicPr>
          <p:cNvPr id="9" name="图片 8"/>
          <p:cNvPicPr>
            <a:picLocks/>
          </p:cNvPicPr>
          <p:nvPr/>
        </p:nvPicPr>
        <p:blipFill>
          <a:blip r:embed="rId7"/>
          <a:stretch>
            <a:fillRect/>
          </a:stretch>
        </p:blipFill>
        <p:spPr>
          <a:xfrm>
            <a:off x="-314325" y="1800225"/>
            <a:ext cx="3581400" cy="2152650"/>
          </a:xfrm>
          <a:prstGeom prst="rect">
            <a:avLst/>
          </a:prstGeom>
        </p:spPr>
      </p:pic>
      <p:pic>
        <p:nvPicPr>
          <p:cNvPr id="10" name="图片 9"/>
          <p:cNvPicPr>
            <a:picLocks/>
          </p:cNvPicPr>
          <p:nvPr/>
        </p:nvPicPr>
        <p:blipFill>
          <a:blip r:embed="rId8"/>
          <a:stretch>
            <a:fillRect/>
          </a:stretch>
        </p:blipFill>
        <p:spPr>
          <a:xfrm>
            <a:off x="3086100" y="752475"/>
            <a:ext cx="1114425" cy="1457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 y="266700"/>
          <a:ext cx="9134475" cy="5153025"/>
          <a:chOff x="-38100" y="266700"/>
          <a:chExt cx="9134475" cy="51530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连实物图练习</a:t>
            </a:r>
          </a:p>
        </p:txBody>
      </p:sp>
      <p:pic>
        <p:nvPicPr>
          <p:cNvPr id="4" name="图片 3"/>
          <p:cNvPicPr>
            <a:picLocks/>
          </p:cNvPicPr>
          <p:nvPr/>
        </p:nvPicPr>
        <p:blipFill>
          <a:blip r:embed="rId2"/>
          <a:stretch>
            <a:fillRect/>
          </a:stretch>
        </p:blipFill>
        <p:spPr>
          <a:xfrm>
            <a:off x="247650" y="2990850"/>
            <a:ext cx="3019425" cy="1724025"/>
          </a:xfrm>
          <a:prstGeom prst="rect">
            <a:avLst/>
          </a:prstGeom>
        </p:spPr>
      </p:pic>
      <p:pic>
        <p:nvPicPr>
          <p:cNvPr id="5" name="图片 4"/>
          <p:cNvPicPr>
            <a:picLocks/>
          </p:cNvPicPr>
          <p:nvPr/>
        </p:nvPicPr>
        <p:blipFill>
          <a:blip r:embed="rId3"/>
          <a:stretch>
            <a:fillRect/>
          </a:stretch>
        </p:blipFill>
        <p:spPr>
          <a:xfrm>
            <a:off x="5219700" y="2600325"/>
            <a:ext cx="2409825" cy="828675"/>
          </a:xfrm>
          <a:prstGeom prst="rect">
            <a:avLst/>
          </a:prstGeom>
        </p:spPr>
      </p:pic>
      <p:pic>
        <p:nvPicPr>
          <p:cNvPr id="6" name="图片 5"/>
          <p:cNvPicPr>
            <a:picLocks/>
          </p:cNvPicPr>
          <p:nvPr/>
        </p:nvPicPr>
        <p:blipFill>
          <a:blip r:embed="rId4"/>
          <a:stretch>
            <a:fillRect/>
          </a:stretch>
        </p:blipFill>
        <p:spPr>
          <a:xfrm>
            <a:off x="2495550" y="3371850"/>
            <a:ext cx="3086100" cy="1781175"/>
          </a:xfrm>
          <a:prstGeom prst="rect">
            <a:avLst/>
          </a:prstGeom>
        </p:spPr>
      </p:pic>
      <p:pic>
        <p:nvPicPr>
          <p:cNvPr id="7" name="图片 6"/>
          <p:cNvPicPr>
            <a:picLocks/>
          </p:cNvPicPr>
          <p:nvPr/>
        </p:nvPicPr>
        <p:blipFill>
          <a:blip r:embed="rId5"/>
          <a:stretch>
            <a:fillRect/>
          </a:stretch>
        </p:blipFill>
        <p:spPr>
          <a:xfrm>
            <a:off x="5657850" y="419100"/>
            <a:ext cx="2895600" cy="1600200"/>
          </a:xfrm>
          <a:prstGeom prst="rect">
            <a:avLst/>
          </a:prstGeom>
        </p:spPr>
      </p:pic>
      <p:pic>
        <p:nvPicPr>
          <p:cNvPr id="8" name="图片 7"/>
          <p:cNvPicPr>
            <a:picLocks/>
          </p:cNvPicPr>
          <p:nvPr/>
        </p:nvPicPr>
        <p:blipFill>
          <a:blip r:embed="rId6"/>
          <a:stretch>
            <a:fillRect/>
          </a:stretch>
        </p:blipFill>
        <p:spPr>
          <a:xfrm>
            <a:off x="2562225" y="390525"/>
            <a:ext cx="3143250" cy="1762125"/>
          </a:xfrm>
          <a:prstGeom prst="rect">
            <a:avLst/>
          </a:prstGeom>
        </p:spPr>
      </p:pic>
      <p:pic>
        <p:nvPicPr>
          <p:cNvPr id="9" name="图片 8"/>
          <p:cNvPicPr>
            <a:picLocks/>
          </p:cNvPicPr>
          <p:nvPr/>
        </p:nvPicPr>
        <p:blipFill>
          <a:blip r:embed="rId7"/>
          <a:stretch>
            <a:fillRect/>
          </a:stretch>
        </p:blipFill>
        <p:spPr>
          <a:xfrm>
            <a:off x="-38100" y="1162050"/>
            <a:ext cx="3581400"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66675" y="266700"/>
          <a:ext cx="9134475" cy="5305425"/>
          <a:chOff x="-66675" y="266700"/>
          <a:chExt cx="9134475" cy="5305425"/>
        </a:xfrm>
      </p:grpSpPr>
      <p:sp>
        <p:nvSpPr>
          <p:cNvPr id="2" name="文本框 1"/>
          <p:cNvSpPr txBox="1"/>
          <p:nvPr/>
        </p:nvSpPr>
        <p:spPr>
          <a:xfrm>
            <a:off x="381000" y="390525"/>
            <a:ext cx="57150" cy="3048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400" b="1" u="none" spc="0">
                <a:solidFill>
                  <a:srgbClr val="FFFFFF">
                    <a:alpha val="100000"/>
                  </a:srgbClr>
                </a:solidFill>
                <a:latin typeface="微软雅黑"/>
              </a:rPr>
              <a:t>连实物图练习</a:t>
            </a:r>
          </a:p>
        </p:txBody>
      </p:sp>
      <p:sp>
        <p:nvSpPr>
          <p:cNvPr id="4" name="文本框 3"/>
          <p:cNvSpPr txBox="1"/>
          <p:nvPr/>
        </p:nvSpPr>
        <p:spPr>
          <a:xfrm>
            <a:off x="666750" y="857250"/>
            <a:ext cx="2752725" cy="0"/>
          </a:xfrm>
          <a:prstGeom prst="rect">
            <a:avLst/>
          </a:prstGeom>
          <a:noFill/>
        </p:spPr>
        <p:txBody>
          <a:bodyPr lIns="0" tIns="0" rIns="0" bIns="0" rtlCol="0">
            <a:spAutoFit/>
          </a:bodyPr>
          <a:lstStyle/>
          <a:p>
            <a:pPr marL="0" marR="0" lvl="0" indent="0" algn="l" fontAlgn="base">
              <a:lnSpc>
                <a:spcPct val="125000"/>
              </a:lnSpc>
            </a:pPr>
            <a:endParaRPr/>
          </a:p>
        </p:txBody>
      </p:sp>
      <p:pic>
        <p:nvPicPr>
          <p:cNvPr id="5" name="图片 4"/>
          <p:cNvPicPr>
            <a:picLocks/>
          </p:cNvPicPr>
          <p:nvPr/>
        </p:nvPicPr>
        <p:blipFill>
          <a:blip r:embed="rId2"/>
          <a:stretch>
            <a:fillRect/>
          </a:stretch>
        </p:blipFill>
        <p:spPr>
          <a:xfrm>
            <a:off x="619125" y="809625"/>
            <a:ext cx="7753350" cy="533400"/>
          </a:xfrm>
          <a:prstGeom prst="rect">
            <a:avLst/>
          </a:prstGeom>
        </p:spPr>
      </p:pic>
      <p:pic>
        <p:nvPicPr>
          <p:cNvPr id="6" name="图片 5"/>
          <p:cNvPicPr>
            <a:picLocks/>
          </p:cNvPicPr>
          <p:nvPr/>
        </p:nvPicPr>
        <p:blipFill>
          <a:blip r:embed="rId3"/>
          <a:stretch>
            <a:fillRect/>
          </a:stretch>
        </p:blipFill>
        <p:spPr>
          <a:xfrm>
            <a:off x="1666875" y="1409700"/>
            <a:ext cx="3429000" cy="1924050"/>
          </a:xfrm>
          <a:prstGeom prst="rect">
            <a:avLst/>
          </a:prstGeom>
        </p:spPr>
      </p:pic>
      <p:pic>
        <p:nvPicPr>
          <p:cNvPr id="7" name="图片 6"/>
          <p:cNvPicPr>
            <a:picLocks/>
          </p:cNvPicPr>
          <p:nvPr/>
        </p:nvPicPr>
        <p:blipFill>
          <a:blip r:embed="rId4"/>
          <a:stretch>
            <a:fillRect/>
          </a:stretch>
        </p:blipFill>
        <p:spPr>
          <a:xfrm>
            <a:off x="2686050" y="3581400"/>
            <a:ext cx="3019425" cy="1724025"/>
          </a:xfrm>
          <a:prstGeom prst="rect">
            <a:avLst/>
          </a:prstGeom>
        </p:spPr>
      </p:pic>
      <p:pic>
        <p:nvPicPr>
          <p:cNvPr id="8" name="图片 7"/>
          <p:cNvPicPr>
            <a:picLocks/>
          </p:cNvPicPr>
          <p:nvPr/>
        </p:nvPicPr>
        <p:blipFill>
          <a:blip r:embed="rId5"/>
          <a:stretch>
            <a:fillRect/>
          </a:stretch>
        </p:blipFill>
        <p:spPr>
          <a:xfrm>
            <a:off x="6400800" y="2390775"/>
            <a:ext cx="2276475" cy="762000"/>
          </a:xfrm>
          <a:prstGeom prst="rect">
            <a:avLst/>
          </a:prstGeom>
        </p:spPr>
      </p:pic>
      <p:pic>
        <p:nvPicPr>
          <p:cNvPr id="9" name="图片 8"/>
          <p:cNvPicPr>
            <a:picLocks/>
          </p:cNvPicPr>
          <p:nvPr/>
        </p:nvPicPr>
        <p:blipFill>
          <a:blip r:embed="rId6"/>
          <a:stretch>
            <a:fillRect/>
          </a:stretch>
        </p:blipFill>
        <p:spPr>
          <a:xfrm>
            <a:off x="5495925" y="3305175"/>
            <a:ext cx="3095625" cy="1790700"/>
          </a:xfrm>
          <a:prstGeom prst="rect">
            <a:avLst/>
          </a:prstGeom>
        </p:spPr>
      </p:pic>
      <p:pic>
        <p:nvPicPr>
          <p:cNvPr id="10" name="图片 9"/>
          <p:cNvPicPr>
            <a:picLocks/>
          </p:cNvPicPr>
          <p:nvPr/>
        </p:nvPicPr>
        <p:blipFill>
          <a:blip r:embed="rId7"/>
          <a:stretch>
            <a:fillRect/>
          </a:stretch>
        </p:blipFill>
        <p:spPr>
          <a:xfrm>
            <a:off x="-66675" y="2867025"/>
            <a:ext cx="3829050" cy="2009775"/>
          </a:xfrm>
          <a:prstGeom prst="rect">
            <a:avLst/>
          </a:prstGeom>
        </p:spPr>
      </p:pic>
      <p:pic>
        <p:nvPicPr>
          <p:cNvPr id="11" name="图片 10"/>
          <p:cNvPicPr>
            <a:picLocks/>
          </p:cNvPicPr>
          <p:nvPr/>
        </p:nvPicPr>
        <p:blipFill>
          <a:blip r:embed="rId8"/>
          <a:stretch>
            <a:fillRect/>
          </a:stretch>
        </p:blipFill>
        <p:spPr>
          <a:xfrm>
            <a:off x="4895850" y="733425"/>
            <a:ext cx="1038225" cy="1362075"/>
          </a:xfrm>
          <a:prstGeom prst="rect">
            <a:avLst/>
          </a:prstGeom>
        </p:spPr>
      </p:pic>
      <p:pic>
        <p:nvPicPr>
          <p:cNvPr id="12" name="图片 11"/>
          <p:cNvPicPr>
            <a:picLocks/>
          </p:cNvPicPr>
          <p:nvPr/>
        </p:nvPicPr>
        <p:blipFill>
          <a:blip r:embed="rId3"/>
          <a:stretch>
            <a:fillRect/>
          </a:stretch>
        </p:blipFill>
        <p:spPr>
          <a:xfrm>
            <a:off x="3343275" y="2162175"/>
            <a:ext cx="3429000" cy="1924050"/>
          </a:xfrm>
          <a:prstGeom prst="rect">
            <a:avLst/>
          </a:prstGeom>
        </p:spPr>
      </p:pic>
      <p:sp>
        <p:nvSpPr>
          <p:cNvPr id="13" name="文本框 12"/>
          <p:cNvSpPr txBox="1"/>
          <p:nvPr/>
        </p:nvSpPr>
        <p:spPr>
          <a:xfrm>
            <a:off x="3267075" y="2933700"/>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4" name="图片 13"/>
          <p:cNvPicPr>
            <a:picLocks/>
          </p:cNvPicPr>
          <p:nvPr/>
        </p:nvPicPr>
        <p:blipFill>
          <a:blip r:embed="rId9"/>
          <a:stretch>
            <a:fillRect/>
          </a:stretch>
        </p:blipFill>
        <p:spPr>
          <a:xfrm>
            <a:off x="3219450" y="2886075"/>
            <a:ext cx="342900" cy="531019"/>
          </a:xfrm>
          <a:prstGeom prst="rect">
            <a:avLst/>
          </a:prstGeom>
        </p:spPr>
      </p:pic>
      <p:sp>
        <p:nvSpPr>
          <p:cNvPr id="15" name="文本框 14"/>
          <p:cNvSpPr txBox="1"/>
          <p:nvPr/>
        </p:nvSpPr>
        <p:spPr>
          <a:xfrm>
            <a:off x="4905375" y="35528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6" name="图片 15"/>
          <p:cNvPicPr>
            <a:picLocks/>
          </p:cNvPicPr>
          <p:nvPr/>
        </p:nvPicPr>
        <p:blipFill>
          <a:blip r:embed="rId10"/>
          <a:stretch>
            <a:fillRect/>
          </a:stretch>
        </p:blipFill>
        <p:spPr>
          <a:xfrm>
            <a:off x="4857750" y="3505200"/>
            <a:ext cx="352425" cy="5310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695325" y="1057275"/>
          <a:ext cx="8458200" cy="3000375"/>
          <a:chOff x="695325" y="1057275"/>
          <a:chExt cx="8458200" cy="3000375"/>
        </a:xfrm>
      </p:grpSpPr>
      <p:pic>
        <p:nvPicPr>
          <p:cNvPr id="2" name="图片 1"/>
          <p:cNvPicPr>
            <a:picLocks/>
          </p:cNvPicPr>
          <p:nvPr/>
        </p:nvPicPr>
        <p:blipFill>
          <a:blip r:embed="rId2"/>
          <a:stretch>
            <a:fillRect/>
          </a:stretch>
        </p:blipFill>
        <p:spPr>
          <a:xfrm>
            <a:off x="695325" y="1057275"/>
            <a:ext cx="419100" cy="419100"/>
          </a:xfrm>
          <a:prstGeom prst="rect">
            <a:avLst/>
          </a:prstGeom>
        </p:spPr>
      </p:pic>
      <p:sp>
        <p:nvSpPr>
          <p:cNvPr id="3" name="文本框 2"/>
          <p:cNvSpPr txBox="1"/>
          <p:nvPr/>
        </p:nvSpPr>
        <p:spPr>
          <a:xfrm>
            <a:off x="1266825" y="1057275"/>
            <a:ext cx="7191375"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FFFF">
                    <a:alpha val="100000"/>
                  </a:srgbClr>
                </a:solidFill>
                <a:latin typeface="微软雅黑"/>
              </a:rPr>
              <a:t>现在有一个小灯泡,上面只标有2.5V字样，额定电流已模糊不清，你能想办法测量小灯泡的电功率吗？怎样测量？ </a:t>
            </a:r>
          </a:p>
        </p:txBody>
      </p:sp>
      <p:sp>
        <p:nvSpPr>
          <p:cNvPr id="4" name="文本框 3"/>
          <p:cNvSpPr txBox="1"/>
          <p:nvPr/>
        </p:nvSpPr>
        <p:spPr>
          <a:xfrm>
            <a:off x="1266825" y="3000375"/>
            <a:ext cx="7086600" cy="0"/>
          </a:xfrm>
          <a:prstGeom prst="rect">
            <a:avLst/>
          </a:prstGeom>
          <a:noFill/>
        </p:spPr>
        <p:txBody>
          <a:bodyPr lIns="0" tIns="0" rIns="0" bIns="0" rtlCol="0">
            <a:spAutoFit/>
          </a:bodyPr>
          <a:lstStyle/>
          <a:p>
            <a:pPr marL="0" marR="0" lvl="0" indent="0" algn="l" fontAlgn="base">
              <a:lnSpc>
                <a:spcPct val="125000"/>
              </a:lnSpc>
            </a:pPr>
            <a:r>
              <a:rPr lang="en-US" sz="2300" u="none" spc="0">
                <a:solidFill>
                  <a:srgbClr val="FFD732">
                    <a:alpha val="100000"/>
                  </a:srgbClr>
                </a:solidFill>
                <a:latin typeface="微软雅黑"/>
              </a:rPr>
              <a:t>根据公式:P=UI,测量出小灯泡两端的电压和流过灯泡的电流,就能求出电功率.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全屏显示(16:9)</PresentationFormat>
  <Paragraphs>273</Paragraphs>
  <Slides>56</Slides>
  <Notes>0</Notes>
  <HiddenSlides>0</HiddenSlides>
  <MMClips>0</MMClips>
  <ScaleCrop>false</ScaleCrop>
  <HeadingPairs>
    <vt:vector size="4" baseType="variant">
      <vt:variant>
        <vt:lpstr>主题</vt:lpstr>
      </vt:variant>
      <vt:variant>
        <vt:i4>1</vt:i4>
      </vt:variant>
      <vt:variant>
        <vt:lpstr>幻灯片标题</vt:lpstr>
      </vt:variant>
      <vt:variant>
        <vt:i4>56</vt:i4>
      </vt:variant>
    </vt:vector>
  </HeadingPairs>
  <TitlesOfParts>
    <vt:vector size="57" baseType="lpstr">
      <vt:lpstr>Theme2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十八章第三节：测量小灯泡的电功率</dc:title>
  <dc:subject/>
  <dc:creator>Unknown Creator</dc:creator>
  <cp:keywords/>
  <dc:description/>
  <cp:lastModifiedBy>User</cp:lastModifiedBy>
  <cp:revision>3</cp:revision>
  <dcterms:created xsi:type="dcterms:W3CDTF">2019-12-06T08:52:08Z</dcterms:created>
  <dcterms:modified xsi:type="dcterms:W3CDTF">2020-02-16T03:09:05Z</dcterms:modified>
  <cp:category/>
</cp:coreProperties>
</file>