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15" r:id="rId5"/>
    <p:sldId id="305" r:id="rId6"/>
    <p:sldId id="349" r:id="rId7"/>
    <p:sldId id="351" r:id="rId8"/>
    <p:sldId id="307" r:id="rId9"/>
    <p:sldId id="303" r:id="rId10"/>
    <p:sldId id="352" r:id="rId11"/>
    <p:sldId id="353" r:id="rId12"/>
    <p:sldId id="341" r:id="rId13"/>
    <p:sldId id="354" r:id="rId14"/>
    <p:sldId id="355" r:id="rId15"/>
    <p:sldId id="342" r:id="rId16"/>
    <p:sldId id="362" r:id="rId17"/>
    <p:sldId id="356" r:id="rId18"/>
    <p:sldId id="343" r:id="rId19"/>
    <p:sldId id="357" r:id="rId20"/>
    <p:sldId id="344" r:id="rId21"/>
    <p:sldId id="358" r:id="rId22"/>
    <p:sldId id="322" r:id="rId23"/>
    <p:sldId id="323" r:id="rId24"/>
    <p:sldId id="345" r:id="rId25"/>
    <p:sldId id="346" r:id="rId26"/>
    <p:sldId id="359" r:id="rId27"/>
    <p:sldId id="329" r:id="rId28"/>
    <p:sldId id="331" r:id="rId29"/>
    <p:sldId id="347" r:id="rId30"/>
    <p:sldId id="348" r:id="rId31"/>
    <p:sldId id="360" r:id="rId32"/>
    <p:sldId id="337" r:id="rId33"/>
    <p:sldId id="361" r:id="rId34"/>
  </p:sldIdLst>
  <p:sldSz cx="9144000" cy="5143500" type="screen16x9"/>
  <p:notesSz cx="9942195" cy="676084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9960" autoAdjust="0"/>
    <p:restoredTop sz="94660"/>
  </p:normalViewPr>
  <p:slideViewPr>
    <p:cSldViewPr snapToGrid="0">
      <p:cViewPr varScale="1">
        <p:scale>
          <a:sx n="68" d="100"/>
          <a:sy n="68" d="100"/>
        </p:scale>
        <p:origin x="-90" y="-13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21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华文楷体" panose="02010600040101010101" charset="-122"/>
          <a:ea typeface="华文楷体" panose="0201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jpe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电与磁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6866" y="314036"/>
            <a:ext cx="7878247" cy="2981192"/>
            <a:chOff x="816866" y="314036"/>
            <a:chExt cx="787824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描述磁场的图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-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其中错误的是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	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19-4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145.EPS" descr="id:214750445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79849" y="1025239"/>
              <a:ext cx="4480744" cy="1634834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5094648" y="410502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381027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电流的磁场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866" y="731521"/>
            <a:ext cx="7893025" cy="3812188"/>
            <a:chOff x="816866" y="731521"/>
            <a:chExt cx="7893025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7893025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林红同学利用如图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所示的装置探究磁和电的关系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请仔细观察图中的装置、操作和现象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然后归纳出初步结论。比较甲、乙两图可知：</a:t>
              </a:r>
              <a:r>
                <a:rPr 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                     </a:t>
              </a:r>
              <a:endParaRPr lang="en-US" altLang="zh-CN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        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比较甲、丙两图可知：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       　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。这种现象叫作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19-5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18ZX182.EPS" descr="id:2147504469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11763" y="2611637"/>
              <a:ext cx="3771573" cy="131381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7363018" y="120482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通电导体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14661" y="1611229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周围存在磁场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940037" y="1592757"/>
            <a:ext cx="34163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电流的磁场方向与电流方向有关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304543" y="20176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电流的磁效应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6866" y="314036"/>
            <a:ext cx="7878247" cy="2981192"/>
            <a:chOff x="816866" y="314036"/>
            <a:chExt cx="787824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19-6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回形针处于静止状态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通电螺线管的下端为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极。回形针因处在通电螺线管所产生的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中而被磁化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它的上端为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极。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19-6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146.EPS" descr="id:214750447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8679" y="1335635"/>
              <a:ext cx="1066048" cy="1314313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047784" y="397803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3913872" y="78587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磁场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399145" y="813151"/>
            <a:ext cx="3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6866" y="314036"/>
            <a:ext cx="7878247" cy="2981192"/>
            <a:chOff x="816866" y="314036"/>
            <a:chExt cx="787824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19-7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通电螺线管的左端是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可以判断：静止的小磁针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 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端为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N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电源的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 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端为正极。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均选填“左”或“右”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19-7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183.EPS" descr="id:2147504483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91149" y="1408490"/>
              <a:ext cx="1486014" cy="1284756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769439" y="37052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左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48716" y="78674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右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893988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电磁铁及其应用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6866" y="731521"/>
            <a:ext cx="7874552" cy="3812188"/>
            <a:chOff x="816866" y="731521"/>
            <a:chExt cx="7874552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7874552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眉山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19-8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条形磁铁静止后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将滑动变阻器滑片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从左往右滑动的过程中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弹簧将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19-8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缩短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						B.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伸长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静止不动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					D.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先伸长后缩短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20JX147.EPS" descr="id:2147504497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79725" y="1735342"/>
              <a:ext cx="857482" cy="143273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513756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]B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滑片从左往右滑动的过程中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滑动变阻器接入电路的阻值变小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所以电路中的电流变大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通电螺线管的磁性增强。由图可知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电流从螺线管的下方流入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根据安培定则可知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螺线管的上端为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N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下端为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则螺线管和条形磁铁相对的磁极为异名磁极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异名磁极相互吸引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所以螺线管对磁铁的吸引力增大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弹簧的长度变长。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6866" y="314036"/>
            <a:ext cx="7878247" cy="3812188"/>
            <a:chOff x="816866" y="314036"/>
            <a:chExt cx="7878247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8.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嘉兴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19-9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是一个温度自动报警器的工作原理图。当控制电路中有电流通过时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电磁铁左端为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极。在使用中发现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当温度达到设定值时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电铃没有报警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经检查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各元件完好、电路连接无误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则可能是因为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 </a:t>
              </a:r>
              <a:endPara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                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任写一种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导致工作电路没有接通。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19-9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148.EPS" descr="id:214750450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31481" y="2145262"/>
              <a:ext cx="2538716" cy="1447683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3843342" y="786452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010813" y="12048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控制电路电源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31457" y="1601994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电压太小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663430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探究四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电磁感应现象、发电机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6866" y="731521"/>
            <a:ext cx="7846843" cy="3396690"/>
            <a:chOff x="816866" y="731521"/>
            <a:chExt cx="7846843" cy="339669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7846843" cy="33966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19-10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所示的实验装置中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当导体棒</a:t>
              </a:r>
              <a:r>
                <a:rPr lang="en-US" i="1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ab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  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选填“上下”或“左右”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运动时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灵敏电流计的指针会发生偏转。人们利用该实验原理发明了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  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 </a:t>
              </a:r>
              <a:r>
                <a:rPr 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 </a:t>
              </a:r>
              <a:endPara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选填“电动机”或“发电机”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19-10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20JX149.EPS" descr="id:2147504518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16337" y="2247671"/>
              <a:ext cx="1533118" cy="1229483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5253144" y="78645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左右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12352" y="121074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发电机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6866" y="314036"/>
            <a:ext cx="7878247" cy="2981192"/>
            <a:chOff x="816866" y="314036"/>
            <a:chExt cx="787824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所示是手压式电筒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压动按柄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通过塑料齿轮带动铜丝线圈内磁性飞轮高速旋转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实现切割磁感线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产生感应电流。它在工作时机械能转化为</a:t>
              </a:r>
              <a:r>
                <a:rPr 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          </a:t>
              </a:r>
              <a:endPara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能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进而转化为光能。它的工作原理是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19-11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150.EPS" descr="id:214750452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194869" y="1718363"/>
              <a:ext cx="1181456" cy="105254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8046241" y="794327"/>
            <a:ext cx="4154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698030" y="119270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电磁感应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4176391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探究五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磁场对电流的作用、电动机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866" y="731521"/>
            <a:ext cx="7883789" cy="2992261"/>
            <a:chOff x="816866" y="731521"/>
            <a:chExt cx="7883789" cy="2992261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7883789" cy="25656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宜宾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把导体棒</a:t>
              </a:r>
              <a:r>
                <a:rPr lang="en-US" i="1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放在磁场中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导体棒</a:t>
              </a:r>
              <a:r>
                <a:rPr lang="en-US" i="1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中有电流通过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受到向右的力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F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。使</a:t>
              </a:r>
              <a:r>
                <a:rPr lang="en-US" i="1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受力方向向左可行的办法是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改变电流的大小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改变磁场的强弱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使电流的方向反向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D.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使电流和磁场的方向同时反向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266818" y="1803114"/>
              <a:ext cx="1519436" cy="1920668"/>
              <a:chOff x="6405364" y="1710750"/>
              <a:chExt cx="1519436" cy="1920668"/>
            </a:xfrm>
          </p:grpSpPr>
          <p:pic>
            <p:nvPicPr>
              <p:cNvPr id="8" name="20JX151.EPS" descr="id:2147504539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405364" y="1710750"/>
                <a:ext cx="1519436" cy="1418446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6592180" y="3262086"/>
                <a:ext cx="10534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19-12</a:t>
                </a:r>
                <a:endParaRPr lang="zh-CN" altLang="en-US" dirty="0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7844487" y="1219551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637508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磁的基础知识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磁性：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物体能够吸引铁、钴、镍等物质的性质。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磁极：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磁体磁性最强的两个部位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指北的一端叫北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(N)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指南的一端叫南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(S)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磁极间相互规律：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同名磁极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异名磁极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磁场：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磁体周围存在一种物质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能使小磁针偏转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它看不见、摸不着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却真实存在。磁场的基本性质是对放入其中的磁体有力的作用。物理学中把小磁针静止时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极所指的方向为该点磁场的方向。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40937" y="207939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相互排斥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324495" y="211562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相互吸引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423361" y="3372056"/>
            <a:ext cx="3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6866" y="314036"/>
            <a:ext cx="7878247" cy="3812188"/>
            <a:chOff x="816866" y="314036"/>
            <a:chExt cx="7878247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12.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扬声器是把电信号转换成声信号的一种装置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所示是扬声器构造示意图。当线圈中通过变化的电流时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线圈受到变化的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 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力的作用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从而带动与线圈相连的纸盆振动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于是扬声器就发出了声音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扬声器从原理上与</a:t>
              </a:r>
              <a:r>
                <a:rPr 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           </a:t>
              </a:r>
              <a:endPara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选填“电动机”或“发电机”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大致相同。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19-13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189.EPS" descr="id:214750454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87931" y="2232487"/>
              <a:ext cx="1764723" cy="1284892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6268711" y="79597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磁场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834170" y="120151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电动机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847964"/>
            <a:ext cx="7878951" cy="381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设计和进行实验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电磁铁的工作原理：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电流的磁效应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滑动变阻器的作用：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改变通过线圈电流的大小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电磁铁磁性强弱的判断：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通过比较电磁铁吸引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大头针的多少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来反映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这应用了转换法。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控制变量法：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探究电磁铁磁性强弱与线圈匝数的关系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控制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相同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探究电磁铁磁性强弱与电流大小的关系时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通过选择同一电磁铁来控制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匝数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相同。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利用安培定则判断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电磁铁的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N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电磁铁吸引的大头针下端分散的原因：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大头针被磁化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同名磁极相互排斥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5458793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突破一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探究电磁铁磁性的强弱与什么因素有关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51242" cy="131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实验结论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电磁铁的磁性强弱与电流的大小和线圈的匝数有关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电流越大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线圈匝数越多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电磁铁的磁性越强。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2467" y="332510"/>
            <a:ext cx="7888188" cy="3812188"/>
            <a:chOff x="812467" y="332510"/>
            <a:chExt cx="7888188" cy="3812188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7" y="332510"/>
              <a:ext cx="7888188" cy="381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例</a:t>
              </a: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在“探究影响电磁铁磁性强弱的因素”实验中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小明制成简易电磁铁甲、乙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并设计了如图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所示的电路。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19-14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把两个电磁铁串联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目的是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                                     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当滑动变阻器滑片向左移动时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电磁铁甲、乙吸引大头针的个数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选填“增加”或“减少”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说明电流越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电磁铁磁性越强。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6" name="QW76.EPS" descr="id:214750457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90529" y="1190338"/>
              <a:ext cx="1531216" cy="1189675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3853199" y="2839239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使通过它们的电流相同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7258286" y="326453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增加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474285" y="368017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97424" cy="422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根据图示的情境可知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选填“甲”或“乙”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的磁性强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说明电流一定时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电磁铁磁性越强。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根据右手螺旋定则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可判断出乙铁钉的上端是电磁铁的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电磁铁吸引的大头针下端分散的原因是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 　   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将导线绕在铁钉上制成简易电磁铁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并巧妙地通过吸引大头针的数量来显示电磁铁磁性的强弱。下面的实验也用到这种方法的是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认识电压时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我们可以用水压来类比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用光线来描述光通过的路径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把敲响的音叉接触水面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通过观察是否溅起水花来判断音叉是否振动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用斜面、小车探究阻力对物体运动的影响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431378" y="38279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甲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219461" y="789193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线圈匝数越多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598611" y="1232539"/>
            <a:ext cx="3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029231" y="1629703"/>
            <a:ext cx="34820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大头针被磁化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同名磁极相互排斥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374751" y="2475985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97424" cy="13191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(6)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废铁场里用电磁铁搬运废铁的优点很多：它的磁性有无可以由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                   </a:t>
            </a:r>
            <a:endParaRPr lang="en-US" i="1" u="sng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来控制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电磁铁的磁性强弱可以由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                    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来控制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电磁铁的南北极可以由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                  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来控制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使用起来很方便。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335915" y="38885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电流的有无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177079" y="80449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电流的大小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13297" y="1228787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电流方向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903382"/>
            <a:ext cx="7888188" cy="339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设计和进行实验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转换法：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通过灵敏电流计指针的偏转情况判断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感应电流的有无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方向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控制变量法：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探究感应电流的方向与导体运动方向的关系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控制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磁场方向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改变导体运动方向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探究感应电流的方向与磁场方向的关系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控制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导体运动方向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改变磁场方向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灵敏电流计指针不偏转的原因：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闭合回路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导体没做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切割磁感线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运动。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增强感应电流的措施：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换用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磁性强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的磁体、切割磁感线时保持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垂直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且尽量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快速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4176391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探究什么情况下磁可以生电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971316" cy="25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实验结论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闭合电路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一部分导体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在磁场中做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切割磁感线运动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导体中有感应电流产生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感应电流的方向与磁场的方向和导体运动的方向有关。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交流与反思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能量转换：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机械能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转化为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电能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电磁感应现象的实际应用：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发电机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动圈式话筒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2467" y="332510"/>
            <a:ext cx="7721933" cy="3396690"/>
            <a:chOff x="812467" y="332510"/>
            <a:chExt cx="7721933" cy="3396690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7" y="332510"/>
              <a:ext cx="5736115" cy="3396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例</a:t>
              </a: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 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电可以生磁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那么磁在什么情况下可以生电呢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?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altLang="zh-CN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【</a:t>
              </a: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实验步骤</a:t>
              </a:r>
              <a:r>
                <a:rPr lang="en-US" altLang="zh-CN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】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①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在蹄形磁体的磁场中放置一根导线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AB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其两端与灵敏电流计、开关相连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②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断开开关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使导体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在磁场中静止、沿不同方向运动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观察电流计的指针是否偏转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③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使导体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在磁场中静止、沿不同方向运动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观察电流计的指针是否偏转。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6" name="20JX152.EPS" descr="id:2147504602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6917" y="1451262"/>
              <a:ext cx="1687483" cy="1303932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7191678" y="2822371"/>
              <a:ext cx="1053494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19-15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440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实验现象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如下表所示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●表示“是”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○表示“否”。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29793" y="856096"/>
          <a:ext cx="7789332" cy="3581515"/>
        </p:xfrm>
        <a:graphic>
          <a:graphicData uri="http://schemas.openxmlformats.org/drawingml/2006/table">
            <a:tbl>
              <a:tblPr/>
              <a:tblGrid>
                <a:gridCol w="723516"/>
                <a:gridCol w="1177636"/>
                <a:gridCol w="1177636"/>
                <a:gridCol w="1177636"/>
                <a:gridCol w="1371600"/>
                <a:gridCol w="1080654"/>
                <a:gridCol w="1080654"/>
              </a:tblGrid>
              <a:tr h="40640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开关闭合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导线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AB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运动情况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指针是否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偏转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无电流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43395">
                <a:tc vMerge="1">
                  <a:tcPr/>
                </a:tc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静止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顺着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或逆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磁场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方向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垂直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于磁场方向向左或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向右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vMerge="1">
                  <a:tcPr/>
                </a:tc>
                <a:tc vMerge="1">
                  <a:tcPr/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●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②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③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④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●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⑤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●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●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⑥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●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●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●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磁感线：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描述磁场分布的假想的曲线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理想模型法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。它的疏密可以表示磁场的强弱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其密集处磁场强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其稀疏处磁场弱。磁体外部的磁感线从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极到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内部则相反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极到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极。磁感线是封闭的曲线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且永不交叉。磁感线上任意一点的切线方向与该点的磁场方向一致。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地磁场：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地球周围存在磁场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地磁的北极在地理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极附近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地磁南极在地理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极附近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且不完全重合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这个角叫磁偏角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最早是由我国宋代学者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发现的。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426854" y="823253"/>
            <a:ext cx="3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119481" y="1266743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038028" y="1247692"/>
            <a:ext cx="3241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302056" y="1248125"/>
            <a:ext cx="3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005437" y="205212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南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562602" y="246646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北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921146" y="287372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沈括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4" grpId="0"/>
      <p:bldP spid="15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69716" cy="381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分析论证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根据表中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①②③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的实验现象可知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当开关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电路中不会产生电流。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选填实验序号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两次实验现象可知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导体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静止时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电路中不会产生电流。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④⑤⑥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的实验现象可以得到磁生电的条件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电路的一部分导体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在磁场中做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      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运动。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在实验中还发现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磁生电时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导体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的运动方向不同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电流计指针的偏转方向也不同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这说明电流的方向与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     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有关。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在实验过程中发生的能量转化是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               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190943" y="81690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断开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1677661" y="117864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①④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103034" y="202412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闭合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75989" y="2430670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切割磁感线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774758" y="3261221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导体运动方向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430905" y="3677722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机械能转化为电能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2" grpId="0"/>
      <p:bldP spid="13" grpId="0"/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16866" y="606829"/>
            <a:ext cx="7885975" cy="3812188"/>
            <a:chOff x="816866" y="606829"/>
            <a:chExt cx="7885975" cy="3812188"/>
          </a:xfrm>
        </p:grpSpPr>
        <p:sp>
          <p:nvSpPr>
            <p:cNvPr id="6" name="文本框 18"/>
            <p:cNvSpPr txBox="1">
              <a:spLocks noChangeArrowheads="1"/>
            </p:cNvSpPr>
            <p:nvPr/>
          </p:nvSpPr>
          <p:spPr bwMode="auto">
            <a:xfrm>
              <a:off x="816866" y="606829"/>
              <a:ext cx="7885975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(6)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通过观察</a:t>
              </a:r>
              <a:r>
                <a:rPr 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                                     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来判断电路中是否有感应电流。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(7)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通过上述实验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林红断定：利用如图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19-16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所示的实验装置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拿一根条形</a:t>
              </a:r>
              <a:r>
                <a:rPr lang="zh-CN" altLang="en-US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磁铁向右插入线圈中时</a:t>
              </a:r>
              <a:r>
                <a:rPr lang="en-US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也会观察到灵敏电流计指针的偏转</a:t>
              </a:r>
              <a:r>
                <a:rPr lang="en-US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理由是</a:t>
              </a:r>
              <a:r>
                <a:rPr lang="en-US" i="1" u="sng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       </a:t>
              </a:r>
              <a:endParaRPr lang="zh-CN" altLang="en-US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i="1" u="sng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                                                                                                           　</a:t>
              </a:r>
              <a:r>
                <a:rPr lang="en-US" i="1" u="sng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                   </a:t>
              </a:r>
              <a:r>
                <a:rPr lang="zh-CN" altLang="en-US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altLang="en-US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19-16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155.EPS" descr="id:214750462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91124" y="2637040"/>
              <a:ext cx="1757990" cy="1140634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2920325" y="669121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电流计的指针是否偏转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98946" y="1805241"/>
            <a:ext cx="7643090" cy="8790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条形磁铁与线圈发生相对运动时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线圈也会切割条形磁铁周围的磁感线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产生感应电流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5" y="332510"/>
            <a:ext cx="7897425" cy="173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(8)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林红同学进一步猜想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感应电流的大小可能与导体运动速度和磁场强弱有关。为了探究感应电流的大小与磁场强弱是否有关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她应进行的操作是：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            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                                                                                              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(9)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如果将小量程电流表换成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可以探究磁场对通电导体的作用。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80471" y="692727"/>
            <a:ext cx="793865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                                                                                           保持导体运动快慢相同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方向不变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改变磁场强弱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观察电流计指针的偏转角度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03887" y="162970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电源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637508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四种电磁实验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66735" y="841664"/>
          <a:ext cx="7880103" cy="3750256"/>
        </p:xfrm>
        <a:graphic>
          <a:graphicData uri="http://schemas.openxmlformats.org/drawingml/2006/table">
            <a:tbl>
              <a:tblPr/>
              <a:tblGrid>
                <a:gridCol w="989774"/>
                <a:gridCol w="1454728"/>
                <a:gridCol w="1454728"/>
                <a:gridCol w="1902692"/>
                <a:gridCol w="2078181"/>
              </a:tblGrid>
              <a:tr h="7469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奥斯特实验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电磁感应实验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法拉第发现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磁场对电流的作用实验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电磁铁磁性强弱与什么因素有关的实验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4877" marR="5487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3392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装置图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4877" marR="5487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66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工作原理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                  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4877" marR="5487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电磁感应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通电导体在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磁场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受到力的作用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       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650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能量转化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4877" marR="54877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能→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能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能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→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u="none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能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4" name="组合 13"/>
          <p:cNvGrpSpPr/>
          <p:nvPr/>
        </p:nvGrpSpPr>
        <p:grpSpPr>
          <a:xfrm>
            <a:off x="2142836" y="1699490"/>
            <a:ext cx="6198158" cy="1066241"/>
            <a:chOff x="2142836" y="1699490"/>
            <a:chExt cx="6198158" cy="1066241"/>
          </a:xfrm>
        </p:grpSpPr>
        <p:pic>
          <p:nvPicPr>
            <p:cNvPr id="21508" name="20JX139.EPS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42836" y="1699490"/>
              <a:ext cx="877454" cy="1036991"/>
            </a:xfrm>
            <a:prstGeom prst="rect">
              <a:avLst/>
            </a:prstGeom>
            <a:noFill/>
          </p:spPr>
        </p:pic>
        <p:pic>
          <p:nvPicPr>
            <p:cNvPr id="21507" name="20JX140.EPS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35927" y="1921163"/>
              <a:ext cx="1183233" cy="797685"/>
            </a:xfrm>
            <a:prstGeom prst="rect">
              <a:avLst/>
            </a:prstGeom>
            <a:noFill/>
          </p:spPr>
        </p:pic>
        <p:pic>
          <p:nvPicPr>
            <p:cNvPr id="21506" name="20JX141.EPS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22982" y="1874982"/>
              <a:ext cx="1621960" cy="890749"/>
            </a:xfrm>
            <a:prstGeom prst="rect">
              <a:avLst/>
            </a:prstGeom>
            <a:noFill/>
          </p:spPr>
        </p:pic>
        <p:pic>
          <p:nvPicPr>
            <p:cNvPr id="21505" name="20JX142.EPS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38108" y="1884218"/>
              <a:ext cx="1302886" cy="864159"/>
            </a:xfrm>
            <a:prstGeom prst="rect">
              <a:avLst/>
            </a:prstGeom>
            <a:noFill/>
          </p:spPr>
        </p:pic>
      </p:grpSp>
      <p:sp>
        <p:nvSpPr>
          <p:cNvPr id="15" name="矩形 14"/>
          <p:cNvSpPr/>
          <p:nvPr/>
        </p:nvSpPr>
        <p:spPr>
          <a:xfrm>
            <a:off x="1863433" y="3171095"/>
            <a:ext cx="1492716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电流的磁效应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008724" y="3159232"/>
            <a:ext cx="1492716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电流的磁效应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612515" y="3795964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机械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3702326" y="4173934"/>
            <a:ext cx="40267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240180" y="3809097"/>
            <a:ext cx="40267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5104188" y="4188509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机械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20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392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（续表）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65480" y="811646"/>
          <a:ext cx="7798231" cy="3515360"/>
        </p:xfrm>
        <a:graphic>
          <a:graphicData uri="http://schemas.openxmlformats.org/drawingml/2006/table">
            <a:tbl>
              <a:tblPr/>
              <a:tblGrid>
                <a:gridCol w="981793"/>
                <a:gridCol w="1126836"/>
                <a:gridCol w="1865746"/>
                <a:gridCol w="1801091"/>
                <a:gridCol w="2022765"/>
              </a:tblGrid>
              <a:tr h="4537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奥斯特实验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电磁感应实验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法拉第发现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磁场对电流的作用实验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电磁铁磁性强弱与什么因素有关的实验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2926" marR="3292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0320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影响因素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电流方向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2926" marR="3292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感应电流方向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与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磁场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的方向和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导体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运动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的方向都有关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endParaRPr 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感应电流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大小与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磁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场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强弱、导体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运动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速度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有关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导体受力方向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与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磁场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的方向和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方向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都有关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导体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受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力大小与磁场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强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弱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、电流大小有关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电磁铁磁性强弱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与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大小、线圈匝数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无铁芯有关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越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线圈匝数越多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有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铁芯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铁磁性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就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越强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判断依据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2926" marR="3292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电路中无电源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电路中有电源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392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（续表）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65480" y="811646"/>
          <a:ext cx="7798231" cy="1599045"/>
        </p:xfrm>
        <a:graphic>
          <a:graphicData uri="http://schemas.openxmlformats.org/drawingml/2006/table">
            <a:tbl>
              <a:tblPr/>
              <a:tblGrid>
                <a:gridCol w="981793"/>
                <a:gridCol w="1191491"/>
                <a:gridCol w="1801091"/>
                <a:gridCol w="1801091"/>
                <a:gridCol w="2022765"/>
              </a:tblGrid>
              <a:tr h="4537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奥斯特实验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电磁感应实验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法拉第发现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磁场对电流的作用实验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电磁铁磁性强弱与什么因素有关的实验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2926" marR="3292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218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应用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电磁铁、电磁继电器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2926" marR="32926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发电机、动圈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式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话筒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电动机、扬声器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电磁继电器、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电磁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起重机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54150" y="2591865"/>
            <a:ext cx="7804727" cy="903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点拨</a:t>
            </a:r>
            <a:r>
              <a:rPr lang="en-US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产生感应电流的条件：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闭合电路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部分导体在磁场中做切割磁感线运动。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4432871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通电螺线管的磁场　安培定则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通电螺线管的磁场分布：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通电螺线管外部磁场和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　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的磁场相似。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安培定则：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19-1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手握住螺线管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让四指指向螺线管中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的方向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则拇指所指的那端就是螺线管的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lvl="0"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19-1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9" name="20JX143.EPS" descr="id:2147504420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0491" y="2250928"/>
            <a:ext cx="1498199" cy="100027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12348" y="86034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条形磁铁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287619" y="129445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右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013365" y="170936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电流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6023359" y="1737798"/>
            <a:ext cx="3802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637508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磁现象、磁场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866" y="731521"/>
            <a:ext cx="8027876" cy="2565693"/>
            <a:chOff x="816866" y="731521"/>
            <a:chExt cx="8027876" cy="2565693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8027876" cy="25656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[2019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是利用被磁化的缝衣针制成的简易指南针。若静止时针尖指向地理位置的北方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则针尖是简易指南针的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     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极。此时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将指南针底座逆时针旋转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90°,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针尖静止时将指向地理位置的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方。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19-2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20WLZT1034.EPS" descr="id:2147504441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203528" y="2027673"/>
              <a:ext cx="1311832" cy="761709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5572295" y="1192564"/>
            <a:ext cx="10214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北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(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或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N)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097368" y="161657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北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磁体间力的作用是通过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   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发生的。如图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19-3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所示是用来描绘某一磁体周围磁场的部分磁感线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点放置一个可自由转动的小磁针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则小磁针静止时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极指向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”或“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Q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19-3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18ZX179.EPS" descr="id:2147504448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0186" y="1703299"/>
            <a:ext cx="956831" cy="1108417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611525" y="37355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磁场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463926" y="1185930"/>
            <a:ext cx="373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Q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5830</Words>
  <Application>WPS 演示</Application>
  <PresentationFormat>全屏显示(16:9)</PresentationFormat>
  <Paragraphs>657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华文楷体</vt:lpstr>
      <vt:lpstr>楷体</vt:lpstr>
      <vt:lpstr>123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2020-02-10T18:49:03Z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