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fld id="{8362218F-FB49-443B-91AA-D913AF308433}" type="slidenum">
              <a:rPr lang="zh-CN" altLang="en-US" smtClean="0"/>
              <a:pPr eaLnBrk="1" hangingPunct="1"/>
              <a:t>9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56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993107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1745"/>
          <p:cNvSpPr>
            <a:spLocks noChangeArrowheads="1"/>
          </p:cNvSpPr>
          <p:nvPr/>
        </p:nvSpPr>
        <p:spPr bwMode="auto">
          <a:xfrm>
            <a:off x="142875" y="1979613"/>
            <a:ext cx="8572500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5240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用天平称一粒米的质量，下列方法中相对比较简便而又正  </a:t>
            </a:r>
            <a:endParaRPr lang="en-US" altLang="zh-CN" sz="2400" b="1" dirty="0">
              <a:latin typeface="+mn-ea"/>
              <a:ea typeface="+mn-ea"/>
            </a:endParaRPr>
          </a:p>
          <a:p>
            <a:pPr indent="15240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  </a:t>
            </a:r>
            <a:r>
              <a:rPr lang="zh-CN" altLang="en-US" sz="2400" b="1" dirty="0">
                <a:latin typeface="+mn-ea"/>
                <a:ea typeface="+mn-ea"/>
              </a:rPr>
              <a:t>确的是                                       </a:t>
            </a:r>
            <a:r>
              <a:rPr lang="en-US" altLang="zh-CN" sz="2400" b="1" dirty="0">
                <a:latin typeface="+mn-ea"/>
                <a:ea typeface="+mn-ea"/>
              </a:rPr>
              <a:t>(   )</a:t>
            </a:r>
            <a:endParaRPr lang="zh-CN" altLang="en-US" sz="2400" b="1" dirty="0">
              <a:latin typeface="+mn-ea"/>
              <a:ea typeface="+mn-ea"/>
            </a:endParaRPr>
          </a:p>
          <a:p>
            <a:pPr indent="152400"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 </a:t>
            </a:r>
            <a:r>
              <a:rPr lang="en-US" altLang="zh-CN" sz="2400" b="1" dirty="0">
                <a:latin typeface="+mn-ea"/>
                <a:ea typeface="+mn-ea"/>
              </a:rPr>
              <a:t>A</a:t>
            </a:r>
            <a:r>
              <a:rPr lang="zh-CN" altLang="en-US" sz="2400" b="1" dirty="0">
                <a:latin typeface="+mn-ea"/>
                <a:ea typeface="+mn-ea"/>
              </a:rPr>
              <a:t>、先测出</a:t>
            </a:r>
            <a:r>
              <a:rPr lang="en-US" altLang="zh-CN" sz="2400" b="1" dirty="0">
                <a:latin typeface="+mn-ea"/>
                <a:ea typeface="+mn-ea"/>
              </a:rPr>
              <a:t>100</a:t>
            </a:r>
            <a:r>
              <a:rPr lang="zh-CN" altLang="en-US" sz="2400" b="1" dirty="0">
                <a:latin typeface="+mn-ea"/>
                <a:ea typeface="+mn-ea"/>
              </a:rPr>
              <a:t>粒米的质量，再通过计算求出一粒米的质量。</a:t>
            </a:r>
          </a:p>
          <a:p>
            <a:pPr indent="152400"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 </a:t>
            </a:r>
            <a:r>
              <a:rPr lang="en-US" altLang="zh-CN" sz="2400" b="1" dirty="0">
                <a:latin typeface="+mn-ea"/>
                <a:ea typeface="+mn-ea"/>
              </a:rPr>
              <a:t>B</a:t>
            </a:r>
            <a:r>
              <a:rPr lang="zh-CN" altLang="en-US" sz="2400" b="1" dirty="0">
                <a:latin typeface="+mn-ea"/>
                <a:ea typeface="+mn-ea"/>
              </a:rPr>
              <a:t>、把一粒米放在一只杯子中，测出其质量，再减去杯子的   </a:t>
            </a:r>
            <a:endParaRPr lang="en-US" altLang="zh-CN" sz="2400" b="1" dirty="0">
              <a:latin typeface="+mn-ea"/>
              <a:ea typeface="+mn-ea"/>
            </a:endParaRPr>
          </a:p>
          <a:p>
            <a:pPr indent="15240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     </a:t>
            </a:r>
            <a:r>
              <a:rPr lang="zh-CN" altLang="en-US" sz="2400" b="1" dirty="0">
                <a:latin typeface="+mn-ea"/>
                <a:ea typeface="+mn-ea"/>
              </a:rPr>
              <a:t>质量</a:t>
            </a:r>
          </a:p>
          <a:p>
            <a:pPr indent="152400"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 </a:t>
            </a:r>
            <a:r>
              <a:rPr lang="en-US" altLang="zh-CN" sz="2400" b="1" dirty="0">
                <a:latin typeface="+mn-ea"/>
                <a:ea typeface="+mn-ea"/>
              </a:rPr>
              <a:t>C</a:t>
            </a:r>
            <a:r>
              <a:rPr lang="zh-CN" altLang="en-US" sz="2400" b="1" dirty="0">
                <a:latin typeface="+mn-ea"/>
                <a:ea typeface="+mn-ea"/>
              </a:rPr>
              <a:t>、把一粒米放在天平盘里仔细测量</a:t>
            </a:r>
          </a:p>
          <a:p>
            <a:pPr indent="152400"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 </a:t>
            </a:r>
            <a:r>
              <a:rPr lang="en-US" altLang="zh-CN" sz="2400" b="1" dirty="0">
                <a:latin typeface="+mn-ea"/>
                <a:ea typeface="+mn-ea"/>
              </a:rPr>
              <a:t>D</a:t>
            </a:r>
            <a:r>
              <a:rPr lang="zh-CN" altLang="en-US" sz="2400" b="1" dirty="0">
                <a:latin typeface="+mn-ea"/>
                <a:ea typeface="+mn-ea"/>
              </a:rPr>
              <a:t>、把一粒米放在天平盘里，反复测量，再求平均值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88" y="1071563"/>
            <a:ext cx="27146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课堂练习</a:t>
            </a:r>
          </a:p>
          <a:p>
            <a:pPr>
              <a:defRPr/>
            </a:pP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86688" y="2643188"/>
            <a:ext cx="57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zh-CN" alt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0721"/>
          <p:cNvSpPr>
            <a:spLocks noChangeArrowheads="1"/>
          </p:cNvSpPr>
          <p:nvPr/>
        </p:nvSpPr>
        <p:spPr bwMode="auto">
          <a:xfrm>
            <a:off x="161925" y="1011238"/>
            <a:ext cx="88392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以下是“测水的质量”的实验步骤，合理的步骤顺序为   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                      (                           )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 A.</a:t>
            </a:r>
            <a:r>
              <a:rPr lang="zh-CN" altLang="en-US" sz="2400" b="1" dirty="0">
                <a:latin typeface="+mn-ea"/>
                <a:ea typeface="+mn-ea"/>
              </a:rPr>
              <a:t>把天平放在水平台上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B.</a:t>
            </a:r>
            <a:r>
              <a:rPr lang="zh-CN" altLang="en-US" sz="2400" b="1" dirty="0">
                <a:latin typeface="+mn-ea"/>
                <a:ea typeface="+mn-ea"/>
              </a:rPr>
              <a:t>调节横梁右端的平衡螺母，使横梁平衡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C.</a:t>
            </a:r>
            <a:r>
              <a:rPr lang="zh-CN" altLang="en-US" sz="2400" b="1" dirty="0">
                <a:latin typeface="+mn-ea"/>
                <a:ea typeface="+mn-ea"/>
              </a:rPr>
              <a:t>在右盘中加减砝码，并移动游码使天平平衡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D.</a:t>
            </a:r>
            <a:r>
              <a:rPr lang="zh-CN" altLang="en-US" sz="2400" b="1" dirty="0">
                <a:latin typeface="+mn-ea"/>
                <a:ea typeface="+mn-ea"/>
              </a:rPr>
              <a:t>将空杯放在左盘里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E.</a:t>
            </a:r>
            <a:r>
              <a:rPr lang="zh-CN" altLang="en-US" sz="2400" b="1" dirty="0">
                <a:latin typeface="+mn-ea"/>
                <a:ea typeface="+mn-ea"/>
              </a:rPr>
              <a:t>用天平测出空烧杯的质量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F.</a:t>
            </a:r>
            <a:r>
              <a:rPr lang="zh-CN" altLang="en-US" sz="2400" b="1" dirty="0">
                <a:latin typeface="+mn-ea"/>
                <a:ea typeface="+mn-ea"/>
              </a:rPr>
              <a:t>把游码放在标尺的零刻度线处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G.</a:t>
            </a:r>
            <a:r>
              <a:rPr lang="zh-CN" altLang="en-US" sz="2400" b="1" dirty="0">
                <a:latin typeface="+mn-ea"/>
                <a:ea typeface="+mn-ea"/>
              </a:rPr>
              <a:t>用天平测出烧杯和水的总质量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 </a:t>
            </a:r>
            <a:r>
              <a:rPr lang="en-US" altLang="zh-CN" sz="2400" b="1" dirty="0">
                <a:latin typeface="+mn-ea"/>
                <a:ea typeface="+mn-ea"/>
              </a:rPr>
              <a:t>H.</a:t>
            </a:r>
            <a:r>
              <a:rPr lang="zh-CN" altLang="en-US" sz="2400" b="1" dirty="0">
                <a:latin typeface="+mn-ea"/>
                <a:ea typeface="+mn-ea"/>
              </a:rPr>
              <a:t>计算水的质量</a:t>
            </a:r>
          </a:p>
        </p:txBody>
      </p:sp>
      <p:sp>
        <p:nvSpPr>
          <p:cNvPr id="3" name="文本框 30722"/>
          <p:cNvSpPr txBox="1">
            <a:spLocks noChangeArrowheads="1"/>
          </p:cNvSpPr>
          <p:nvPr/>
        </p:nvSpPr>
        <p:spPr bwMode="auto">
          <a:xfrm>
            <a:off x="3786188" y="1681163"/>
            <a:ext cx="4262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3435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"/>
          <p:cNvSpPr>
            <a:spLocks noGrp="1"/>
          </p:cNvSpPr>
          <p:nvPr>
            <p:ph idx="4294967295"/>
          </p:nvPr>
        </p:nvSpPr>
        <p:spPr bwMode="auto">
          <a:xfrm>
            <a:off x="-180528" y="1844824"/>
            <a:ext cx="9144000" cy="164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第六章  物质的物理属性</a:t>
            </a:r>
            <a:endParaRPr lang="en-US" altLang="zh-CN" sz="3600" b="1" dirty="0" smtClean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54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5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、测量物体的质量</a:t>
            </a:r>
          </a:p>
        </p:txBody>
      </p:sp>
    </p:spTree>
    <p:extLst>
      <p:ext uri="{BB962C8B-B14F-4D97-AF65-F5344CB8AC3E}">
        <p14:creationId xmlns:p14="http://schemas.microsoft.com/office/powerpoint/2010/main" val="205811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2714625" y="5667375"/>
            <a:ext cx="3929063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tIns="108000" bIns="108000"/>
          <a:lstStyle/>
          <a:p>
            <a:pPr marL="457200" indent="-457200" algn="ctr">
              <a:spcBef>
                <a:spcPct val="50000"/>
              </a:spcBef>
              <a:defRPr/>
            </a:pPr>
            <a:r>
              <a:rPr kumimoji="1" lang="zh-CN" altLang="en-US" sz="4000" b="1" dirty="0">
                <a:solidFill>
                  <a:srgbClr val="FF0000"/>
                </a:solidFill>
                <a:latin typeface="+mn-ea"/>
                <a:ea typeface="+mn-ea"/>
              </a:rPr>
              <a:t>测量质量的工具</a:t>
            </a:r>
          </a:p>
        </p:txBody>
      </p:sp>
      <p:pic>
        <p:nvPicPr>
          <p:cNvPr id="36867" name="Picture 5" descr="磅秤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00012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6" descr="电子秤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1143000"/>
            <a:ext cx="139858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7" descr="电子天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14478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8" descr="台秤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838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9" descr="物理天平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00400"/>
            <a:ext cx="21336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10" descr="托盘天平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2" r="9923"/>
          <a:stretch>
            <a:fillRect/>
          </a:stretch>
        </p:blipFill>
        <p:spPr bwMode="auto">
          <a:xfrm>
            <a:off x="838200" y="3200400"/>
            <a:ext cx="2819400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000125" y="2590800"/>
            <a:ext cx="7575550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2400" b="1">
                <a:latin typeface="Times New Roman" pitchFamily="18" charset="0"/>
              </a:rPr>
              <a:t>      磅秤                  案秤             杆秤                 电子秤</a:t>
            </a:r>
            <a:endParaRPr lang="en-US" altLang="zh-CN" sz="2400" b="1" u="sng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874" name="Text Box 12"/>
          <p:cNvSpPr txBox="1">
            <a:spLocks noChangeArrowheads="1"/>
          </p:cNvSpPr>
          <p:nvPr/>
        </p:nvSpPr>
        <p:spPr bwMode="auto">
          <a:xfrm>
            <a:off x="285750" y="4876800"/>
            <a:ext cx="7943850" cy="461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2400" b="1">
                <a:latin typeface="Times New Roman" pitchFamily="18" charset="0"/>
              </a:rPr>
              <a:t>       托盘天平                       物理天平                      电子天平</a:t>
            </a:r>
            <a:endParaRPr lang="en-US" altLang="zh-CN" sz="2400" b="1" u="sng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6875" name="Picture 13" descr="杆秤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04950"/>
            <a:ext cx="18288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7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5842"/>
          <p:cNvSpPr txBox="1">
            <a:spLocks noChangeArrowheads="1"/>
          </p:cNvSpPr>
          <p:nvPr/>
        </p:nvSpPr>
        <p:spPr bwMode="auto">
          <a:xfrm>
            <a:off x="285750" y="1143000"/>
            <a:ext cx="7858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latin typeface="+mn-ea"/>
                <a:ea typeface="+mn-ea"/>
              </a:rPr>
              <a:t>实验</a:t>
            </a:r>
            <a:r>
              <a:rPr lang="en-US" altLang="zh-CN" sz="4000" b="1" dirty="0">
                <a:latin typeface="+mn-ea"/>
                <a:ea typeface="+mn-ea"/>
              </a:rPr>
              <a:t>1</a:t>
            </a:r>
            <a:r>
              <a:rPr lang="zh-CN" altLang="en-US" sz="4000" b="1" dirty="0">
                <a:latin typeface="+mn-ea"/>
                <a:ea typeface="+mn-ea"/>
              </a:rPr>
              <a:t>：用天平测微小物体的质量</a:t>
            </a:r>
          </a:p>
        </p:txBody>
      </p:sp>
      <p:sp>
        <p:nvSpPr>
          <p:cNvPr id="3" name="矩形 35844"/>
          <p:cNvSpPr>
            <a:spLocks noChangeArrowheads="1"/>
          </p:cNvSpPr>
          <p:nvPr/>
        </p:nvSpPr>
        <p:spPr bwMode="auto">
          <a:xfrm>
            <a:off x="285750" y="2071688"/>
            <a:ext cx="2349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设计实验表格：</a:t>
            </a:r>
          </a:p>
        </p:txBody>
      </p:sp>
      <p:graphicFrame>
        <p:nvGraphicFramePr>
          <p:cNvPr id="4" name="表格 3"/>
          <p:cNvGraphicFramePr/>
          <p:nvPr>
            <p:extLst>
              <p:ext uri="{D42A27DB-BD31-4B8C-83A1-F6EECF244321}">
                <p14:modId xmlns:p14="http://schemas.microsoft.com/office/powerpoint/2010/main" val="98839492"/>
              </p:ext>
            </p:extLst>
          </p:nvPr>
        </p:nvGraphicFramePr>
        <p:xfrm>
          <a:off x="381000" y="3000375"/>
          <a:ext cx="8334376" cy="3154362"/>
        </p:xfrm>
        <a:graphic>
          <a:graphicData uri="http://schemas.openxmlformats.org/drawingml/2006/table">
            <a:tbl>
              <a:tblPr/>
              <a:tblGrid>
                <a:gridCol w="1454696"/>
                <a:gridCol w="2096473"/>
                <a:gridCol w="2464076"/>
                <a:gridCol w="2319131"/>
              </a:tblGrid>
              <a:tr h="1416921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i="0" u="none" kern="12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实验次数</a:t>
                      </a:r>
                    </a:p>
                  </a:txBody>
                  <a:tcPr marT="45722" marB="45722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 smtClean="0"/>
                        <a:t>  </a:t>
                      </a:r>
                      <a:endParaRPr lang="en-US" altLang="zh-CN" sz="2400" b="1" dirty="0" smtClean="0"/>
                    </a:p>
                    <a:p>
                      <a:pPr marL="0" lvl="0" indent="0">
                        <a:buNone/>
                      </a:pPr>
                      <a:r>
                        <a:rPr lang="en-US" altLang="zh-CN" sz="2400" b="1" dirty="0" smtClean="0"/>
                        <a:t>   </a:t>
                      </a:r>
                      <a:r>
                        <a:rPr lang="zh-CN" altLang="en-US" sz="2400" b="1" dirty="0" smtClean="0"/>
                        <a:t>回</a:t>
                      </a:r>
                      <a:r>
                        <a:rPr lang="zh-CN" altLang="en-US" sz="2400" b="1" dirty="0"/>
                        <a:t>形针数量</a:t>
                      </a: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 dirty="0" smtClean="0"/>
                    </a:p>
                    <a:p>
                      <a:pPr marL="0" lvl="0" indent="0">
                        <a:buNone/>
                      </a:pPr>
                      <a:r>
                        <a:rPr lang="en-US" altLang="zh-CN" sz="2400" b="1" dirty="0" smtClean="0"/>
                        <a:t>    </a:t>
                      </a:r>
                      <a:r>
                        <a:rPr lang="zh-CN" altLang="en-US" sz="2400" b="1" dirty="0" smtClean="0"/>
                        <a:t>总</a:t>
                      </a:r>
                      <a:r>
                        <a:rPr lang="zh-CN" altLang="en-US" sz="2400" b="1" dirty="0"/>
                        <a:t>质量</a:t>
                      </a:r>
                      <a:r>
                        <a:rPr lang="en-US" altLang="zh-CN" sz="2400" b="1" i="1" dirty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zh-CN" altLang="en-US" sz="24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总 </a:t>
                      </a:r>
                      <a:r>
                        <a:rPr lang="en-US" altLang="zh-CN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altLang="zh-CN" sz="2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 dirty="0" smtClean="0">
                        <a:latin typeface="+mn-ea"/>
                        <a:ea typeface="+mn-ea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 dirty="0" smtClean="0">
                          <a:latin typeface="+mn-ea"/>
                          <a:ea typeface="+mn-ea"/>
                        </a:rPr>
                        <a:t>一</a:t>
                      </a:r>
                      <a:r>
                        <a:rPr lang="zh-CN" altLang="en-US" sz="2400" b="1" dirty="0">
                          <a:latin typeface="+mn-ea"/>
                          <a:ea typeface="+mn-ea"/>
                        </a:rPr>
                        <a:t>枚回形针的质量</a:t>
                      </a:r>
                      <a:r>
                        <a:rPr lang="en-US" altLang="zh-CN" sz="2400" b="1" i="1" dirty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altLang="zh-CN" sz="2400" b="1" i="1" dirty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+mn-ea"/>
                        </a:rPr>
                        <a:t>/g</a:t>
                      </a:r>
                      <a:endParaRPr lang="zh-CN" altLang="en-US" sz="2400" b="1" i="1" dirty="0"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4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18" charset="0"/>
                        </a:rPr>
                        <a:t>1</a:t>
                      </a:r>
                      <a:endParaRPr lang="zh-CN" altLang="en-US" sz="2400" b="1" dirty="0">
                        <a:latin typeface="Times New Roman" panose="02020603050405020304" pitchFamily="18" charset="0"/>
                      </a:endParaRPr>
                    </a:p>
                  </a:txBody>
                  <a:tcPr marT="45722" marB="45722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18" charset="0"/>
                        </a:rPr>
                        <a:t>1</a:t>
                      </a:r>
                      <a:endParaRPr lang="zh-CN" altLang="en-US" sz="2400" b="1" dirty="0">
                        <a:latin typeface="Times New Roman" panose="02020603050405020304" pitchFamily="18" charset="0"/>
                      </a:endParaRP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4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18" charset="0"/>
                        </a:rPr>
                        <a:t>2</a:t>
                      </a:r>
                      <a:endParaRPr lang="zh-CN" altLang="en-US" sz="2400" b="1" dirty="0">
                        <a:latin typeface="Times New Roman" panose="02020603050405020304" pitchFamily="18" charset="0"/>
                      </a:endParaRPr>
                    </a:p>
                  </a:txBody>
                  <a:tcPr marT="45722" marB="45722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18" charset="0"/>
                        </a:rPr>
                        <a:t>20</a:t>
                      </a:r>
                      <a:endParaRPr lang="zh-CN" altLang="en-US" sz="2400" b="1" dirty="0">
                        <a:latin typeface="Times New Roman" panose="02020603050405020304" pitchFamily="18" charset="0"/>
                      </a:endParaRP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4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18" charset="0"/>
                        </a:rPr>
                        <a:t>3</a:t>
                      </a:r>
                      <a:endParaRPr lang="zh-CN" altLang="en-US" sz="2400" b="1" dirty="0">
                        <a:latin typeface="Times New Roman" panose="02020603050405020304" pitchFamily="18" charset="0"/>
                      </a:endParaRPr>
                    </a:p>
                  </a:txBody>
                  <a:tcPr marT="45722" marB="45722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buClr>
                          <a:schemeClr val="tx1"/>
                        </a:buClr>
                        <a:defRPr sz="24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2pPr>
                      <a:lvl3pPr marL="1143000" lvl="2" indent="-228600">
                        <a:buClr>
                          <a:schemeClr val="accent2"/>
                        </a:buClr>
                        <a:defRPr sz="20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3pPr>
                      <a:lvl4pPr marL="1600200" lvl="3" indent="-228600">
                        <a:buClr>
                          <a:schemeClr val="tx1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4pPr>
                      <a:lvl5pPr marL="2057400" lvl="4" indent="-228600">
                        <a:buClr>
                          <a:schemeClr val="folHlink"/>
                        </a:buClr>
                        <a:defRPr sz="1800" kern="120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 marT="45722" marB="45722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81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42875" y="1785938"/>
            <a:ext cx="884396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①</a:t>
            </a:r>
            <a:r>
              <a:rPr lang="zh-CN" altLang="en-US" sz="2400" b="1" dirty="0">
                <a:latin typeface="+mn-ea"/>
                <a:ea typeface="+mn-ea"/>
              </a:rPr>
              <a:t>调节天平；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②</a:t>
            </a:r>
            <a:r>
              <a:rPr lang="zh-CN" altLang="en-US" sz="2400" b="1" dirty="0">
                <a:latin typeface="+mn-ea"/>
                <a:ea typeface="+mn-ea"/>
              </a:rPr>
              <a:t>用调好的天平测一枚回形针的质量；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③</a:t>
            </a:r>
            <a:r>
              <a:rPr lang="zh-CN" altLang="en-US" sz="2400" b="1" dirty="0">
                <a:latin typeface="+mn-ea"/>
                <a:ea typeface="+mn-ea"/>
              </a:rPr>
              <a:t>用天平测出</a:t>
            </a:r>
            <a:r>
              <a:rPr lang="en-US" altLang="zh-CN" sz="2400" b="1" dirty="0">
                <a:latin typeface="+mn-ea"/>
                <a:ea typeface="+mn-ea"/>
              </a:rPr>
              <a:t>20</a:t>
            </a:r>
            <a:r>
              <a:rPr lang="zh-CN" altLang="en-US" sz="2400" b="1" dirty="0">
                <a:latin typeface="+mn-ea"/>
                <a:ea typeface="+mn-ea"/>
              </a:rPr>
              <a:t>枚回形针的总质量，算出一枚回形针的质量；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④</a:t>
            </a:r>
            <a:r>
              <a:rPr lang="zh-CN" altLang="en-US" sz="2400" b="1" dirty="0">
                <a:latin typeface="+mn-ea"/>
                <a:ea typeface="+mn-ea"/>
              </a:rPr>
              <a:t>用天平测出</a:t>
            </a:r>
            <a:r>
              <a:rPr lang="en-US" altLang="zh-CN" sz="2400" b="1" dirty="0">
                <a:latin typeface="+mn-ea"/>
                <a:ea typeface="+mn-ea"/>
              </a:rPr>
              <a:t>80</a:t>
            </a:r>
            <a:r>
              <a:rPr lang="zh-CN" altLang="en-US" sz="2400" b="1" dirty="0">
                <a:latin typeface="+mn-ea"/>
                <a:ea typeface="+mn-ea"/>
              </a:rPr>
              <a:t>枚回形针的总质量，算出一枚回形针的质量。</a:t>
            </a:r>
          </a:p>
          <a:p>
            <a:pPr eaLnBrk="0" hangingPunct="0">
              <a:lnSpc>
                <a:spcPct val="150000"/>
              </a:lnSpc>
              <a:spcBef>
                <a:spcPct val="3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想一想：哪一种测量的结果更精确？</a:t>
            </a: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分析总结：这一测量方法可称之为“累积法”或“测多算少”。 </a:t>
            </a:r>
          </a:p>
        </p:txBody>
      </p:sp>
      <p:sp>
        <p:nvSpPr>
          <p:cNvPr id="3" name="文本框 34817"/>
          <p:cNvSpPr txBox="1">
            <a:spLocks noChangeArrowheads="1"/>
          </p:cNvSpPr>
          <p:nvPr/>
        </p:nvSpPr>
        <p:spPr bwMode="auto">
          <a:xfrm>
            <a:off x="285750" y="1252538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实验步骤：</a:t>
            </a:r>
          </a:p>
        </p:txBody>
      </p:sp>
    </p:spTree>
    <p:extLst>
      <p:ext uri="{BB962C8B-B14F-4D97-AF65-F5344CB8AC3E}">
        <p14:creationId xmlns:p14="http://schemas.microsoft.com/office/powerpoint/2010/main" val="8558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矩形 33794"/>
          <p:cNvSpPr>
            <a:spLocks noChangeArrowheads="1" noChangeShapeType="1" noTextEdit="1"/>
          </p:cNvSpPr>
          <p:nvPr/>
        </p:nvSpPr>
        <p:spPr bwMode="auto">
          <a:xfrm>
            <a:off x="428625" y="1428750"/>
            <a:ext cx="2214563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800" kern="10" spc="96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/>
                <a:ea typeface="宋体"/>
              </a:rPr>
              <a:t>想一想：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85750" y="2284413"/>
            <a:ext cx="8201025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①</a:t>
            </a:r>
            <a:r>
              <a:rPr lang="zh-CN" altLang="en-US" sz="2400" b="1" dirty="0">
                <a:latin typeface="+mn-ea"/>
                <a:ea typeface="+mn-ea"/>
              </a:rPr>
              <a:t>怎样称出一张邮票的质量？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②</a:t>
            </a:r>
            <a:r>
              <a:rPr lang="zh-CN" altLang="en-US" sz="2400" b="1" dirty="0">
                <a:latin typeface="+mn-ea"/>
                <a:ea typeface="+mn-ea"/>
              </a:rPr>
              <a:t>（学以致用）将一段</a:t>
            </a:r>
            <a:r>
              <a:rPr lang="en-US" altLang="zh-CN" sz="2400" b="1" dirty="0">
                <a:latin typeface="+mn-ea"/>
                <a:ea typeface="+mn-ea"/>
              </a:rPr>
              <a:t>1 cm</a:t>
            </a:r>
            <a:r>
              <a:rPr lang="zh-CN" altLang="en-US" sz="2400" b="1" dirty="0">
                <a:latin typeface="+mn-ea"/>
                <a:ea typeface="+mn-ea"/>
              </a:rPr>
              <a:t>长的棉线放在天平的左盘里，能称出它的质量吗？怎样才能测出这段棉线的质量？</a:t>
            </a:r>
          </a:p>
          <a:p>
            <a:pPr>
              <a:lnSpc>
                <a:spcPct val="150000"/>
              </a:lnSpc>
              <a:spcBef>
                <a:spcPct val="3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深度追击</a:t>
            </a:r>
            <a:r>
              <a:rPr lang="zh-CN" altLang="en-US" sz="2400" b="1" dirty="0">
                <a:latin typeface="+mn-ea"/>
                <a:ea typeface="+mn-ea"/>
              </a:rPr>
              <a:t>怎样能尽快知道一盒回形针的数量？   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3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说说你的方法。</a:t>
            </a:r>
          </a:p>
        </p:txBody>
      </p:sp>
    </p:spTree>
    <p:extLst>
      <p:ext uri="{BB962C8B-B14F-4D97-AF65-F5344CB8AC3E}">
        <p14:creationId xmlns:p14="http://schemas.microsoft.com/office/powerpoint/2010/main" val="289747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4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64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419100" y="1643063"/>
            <a:ext cx="815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(1)</a:t>
            </a:r>
            <a:r>
              <a:rPr lang="zh-CN" altLang="en-US" sz="2400" b="1" dirty="0">
                <a:latin typeface="+mn-ea"/>
                <a:ea typeface="+mn-ea"/>
              </a:rPr>
              <a:t>用调好的天平测出</a:t>
            </a:r>
            <a:r>
              <a:rPr lang="en-US" altLang="zh-CN" sz="2400" b="1" dirty="0">
                <a:latin typeface="+mn-ea"/>
                <a:ea typeface="+mn-ea"/>
              </a:rPr>
              <a:t>30</a:t>
            </a:r>
            <a:r>
              <a:rPr lang="zh-CN" altLang="en-US" sz="2400" b="1" dirty="0">
                <a:latin typeface="+mn-ea"/>
                <a:ea typeface="+mn-ea"/>
              </a:rPr>
              <a:t>枚回形针的总质量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3" name="矩形 2"/>
          <p:cNvSpPr/>
          <p:nvPr/>
        </p:nvSpPr>
        <p:spPr>
          <a:xfrm>
            <a:off x="285750" y="2428875"/>
            <a:ext cx="6357938" cy="461963"/>
          </a:xfrm>
          <a:prstGeom prst="rect">
            <a:avLst/>
          </a:prstGeom>
          <a:noFill/>
          <a:ln w="57150"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noProof="1">
                <a:latin typeface="+mn-ea"/>
                <a:ea typeface="+mn-ea"/>
                <a:cs typeface="+mn-ea"/>
              </a:rPr>
              <a:t>（</a:t>
            </a:r>
            <a:r>
              <a:rPr lang="en-US" altLang="zh-CN" sz="2400" b="1" noProof="1">
                <a:latin typeface="+mn-ea"/>
                <a:ea typeface="+mn-ea"/>
                <a:cs typeface="+mn-ea"/>
              </a:rPr>
              <a:t>2)再算出一枚回形针的质量</a:t>
            </a:r>
            <a:r>
              <a:rPr lang="en-US" altLang="zh-CN" sz="24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  <a:r>
              <a:rPr lang="en-US" altLang="zh-CN" sz="2400" b="1" noProof="1">
                <a:latin typeface="+mn-ea"/>
                <a:ea typeface="+mn-ea"/>
                <a:cs typeface="+mn-ea"/>
              </a:rPr>
              <a:t>=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34975" y="3143250"/>
            <a:ext cx="5137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(3)</a:t>
            </a:r>
            <a:r>
              <a:rPr lang="zh-CN" altLang="en-US" sz="2400" b="1" dirty="0">
                <a:latin typeface="+mn-ea"/>
                <a:ea typeface="+mn-ea"/>
              </a:rPr>
              <a:t>用天平测出一盒回形针的总质量</a:t>
            </a:r>
            <a:r>
              <a:rPr lang="en-US" altLang="zh-CN" sz="2400" b="1" i="1" dirty="0">
                <a:latin typeface="+mn-ea"/>
                <a:ea typeface="+mn-ea"/>
              </a:rPr>
              <a:t>m</a:t>
            </a:r>
          </a:p>
        </p:txBody>
      </p:sp>
      <p:sp>
        <p:nvSpPr>
          <p:cNvPr id="5" name="矩形 32827"/>
          <p:cNvSpPr>
            <a:spLocks noChangeArrowheads="1"/>
          </p:cNvSpPr>
          <p:nvPr/>
        </p:nvSpPr>
        <p:spPr bwMode="auto">
          <a:xfrm>
            <a:off x="225425" y="3929063"/>
            <a:ext cx="4527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 (4)1</a:t>
            </a:r>
            <a:r>
              <a:rPr lang="zh-CN" altLang="en-US" sz="2400" b="1" dirty="0">
                <a:latin typeface="+mn-ea"/>
                <a:ea typeface="+mn-ea"/>
              </a:rPr>
              <a:t>盒大头针的数量 </a:t>
            </a:r>
            <a:r>
              <a:rPr lang="en-US" altLang="zh-CN" sz="2400" b="1" i="1" dirty="0">
                <a:latin typeface="+mn-ea"/>
                <a:ea typeface="+mn-ea"/>
              </a:rPr>
              <a:t>n</a:t>
            </a:r>
            <a:r>
              <a:rPr lang="en-US" altLang="zh-CN" sz="2400" b="1" dirty="0">
                <a:latin typeface="+mn-ea"/>
                <a:ea typeface="+mn-ea"/>
              </a:rPr>
              <a:t> =    =</a:t>
            </a:r>
          </a:p>
        </p:txBody>
      </p:sp>
      <p:sp>
        <p:nvSpPr>
          <p:cNvPr id="6" name="文本框 3"/>
          <p:cNvSpPr txBox="1">
            <a:spLocks noChangeArrowheads="1"/>
          </p:cNvSpPr>
          <p:nvPr/>
        </p:nvSpPr>
        <p:spPr bwMode="auto">
          <a:xfrm>
            <a:off x="500063" y="4929188"/>
            <a:ext cx="6100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步骤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需要吗？</a:t>
            </a:r>
          </a:p>
        </p:txBody>
      </p:sp>
      <p:sp>
        <p:nvSpPr>
          <p:cNvPr id="40967" name="文本框 32821"/>
          <p:cNvSpPr txBox="1">
            <a:spLocks noChangeArrowheads="1"/>
          </p:cNvSpPr>
          <p:nvPr/>
        </p:nvSpPr>
        <p:spPr bwMode="auto">
          <a:xfrm>
            <a:off x="5329238" y="3967163"/>
            <a:ext cx="1600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zh-CN" sz="2400" b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30</a:t>
            </a:r>
          </a:p>
        </p:txBody>
      </p:sp>
      <p:sp>
        <p:nvSpPr>
          <p:cNvPr id="8" name="文本框 32813"/>
          <p:cNvSpPr txBox="1">
            <a:spLocks noChangeArrowheads="1"/>
          </p:cNvSpPr>
          <p:nvPr/>
        </p:nvSpPr>
        <p:spPr bwMode="auto">
          <a:xfrm>
            <a:off x="3895725" y="375285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40969" name="文本框 32816"/>
          <p:cNvSpPr txBox="1">
            <a:spLocks noChangeArrowheads="1"/>
          </p:cNvSpPr>
          <p:nvPr/>
        </p:nvSpPr>
        <p:spPr bwMode="auto">
          <a:xfrm>
            <a:off x="3857625" y="414337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</a:t>
            </a:r>
            <a:r>
              <a:rPr lang="en-US" altLang="zh-CN" sz="2400" b="1" baseline="-2500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2</a:t>
            </a:r>
          </a:p>
        </p:txBody>
      </p:sp>
      <p:sp>
        <p:nvSpPr>
          <p:cNvPr id="40970" name="文本框 32814"/>
          <p:cNvSpPr txBox="1">
            <a:spLocks noChangeArrowheads="1"/>
          </p:cNvSpPr>
          <p:nvPr/>
        </p:nvSpPr>
        <p:spPr bwMode="auto">
          <a:xfrm>
            <a:off x="4824413" y="3714750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</a:t>
            </a:r>
          </a:p>
        </p:txBody>
      </p:sp>
      <p:sp>
        <p:nvSpPr>
          <p:cNvPr id="40971" name="文本框 32815"/>
          <p:cNvSpPr txBox="1">
            <a:spLocks noChangeArrowheads="1"/>
          </p:cNvSpPr>
          <p:nvPr/>
        </p:nvSpPr>
        <p:spPr bwMode="auto">
          <a:xfrm>
            <a:off x="4810125" y="4181475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</a:t>
            </a:r>
            <a:r>
              <a:rPr lang="en-US" altLang="zh-CN" sz="2400" b="1" baseline="-2500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  <p:sp>
        <p:nvSpPr>
          <p:cNvPr id="40972" name="直接连接符 32811"/>
          <p:cNvSpPr>
            <a:spLocks noChangeShapeType="1"/>
          </p:cNvSpPr>
          <p:nvPr/>
        </p:nvSpPr>
        <p:spPr bwMode="auto">
          <a:xfrm>
            <a:off x="3895725" y="42148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3" name="直接连接符 32812"/>
          <p:cNvSpPr>
            <a:spLocks noChangeShapeType="1"/>
          </p:cNvSpPr>
          <p:nvPr/>
        </p:nvSpPr>
        <p:spPr bwMode="auto">
          <a:xfrm>
            <a:off x="4714875" y="42148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4" name="文本框 32815"/>
          <p:cNvSpPr txBox="1">
            <a:spLocks noChangeArrowheads="1"/>
          </p:cNvSpPr>
          <p:nvPr/>
        </p:nvSpPr>
        <p:spPr bwMode="auto">
          <a:xfrm>
            <a:off x="4929188" y="2214563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i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m</a:t>
            </a:r>
            <a:r>
              <a:rPr lang="en-US" altLang="zh-CN" sz="2400" b="1" baseline="-2500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1</a:t>
            </a:r>
          </a:p>
        </p:txBody>
      </p:sp>
      <p:sp>
        <p:nvSpPr>
          <p:cNvPr id="40975" name="直接连接符 32812"/>
          <p:cNvSpPr>
            <a:spLocks noChangeShapeType="1"/>
          </p:cNvSpPr>
          <p:nvPr/>
        </p:nvSpPr>
        <p:spPr bwMode="auto">
          <a:xfrm>
            <a:off x="4929188" y="27146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76" name="文本框 32821"/>
          <p:cNvSpPr txBox="1">
            <a:spLocks noChangeArrowheads="1"/>
          </p:cNvSpPr>
          <p:nvPr/>
        </p:nvSpPr>
        <p:spPr bwMode="auto">
          <a:xfrm>
            <a:off x="4929188" y="2714625"/>
            <a:ext cx="59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37488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85750" y="1571625"/>
            <a:ext cx="814387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药品可以直接放在托盘上称量吗？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请你设计方案来称量药品的质量？</a:t>
            </a:r>
          </a:p>
          <a:p>
            <a:pPr>
              <a:lnSpc>
                <a:spcPct val="150000"/>
              </a:lnSpc>
              <a:defRPr/>
            </a:pPr>
            <a:endParaRPr lang="zh-CN" altLang="en-US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3.</a:t>
            </a:r>
            <a:r>
              <a:rPr lang="zh-CN" altLang="en-US" sz="2400" b="1" dirty="0">
                <a:latin typeface="+mn-ea"/>
                <a:ea typeface="+mn-ea"/>
              </a:rPr>
              <a:t>如果想要称取</a:t>
            </a:r>
            <a:r>
              <a:rPr lang="en-US" altLang="zh-CN" sz="2400" b="1" dirty="0">
                <a:latin typeface="+mn-ea"/>
                <a:ea typeface="+mn-ea"/>
              </a:rPr>
              <a:t>20g</a:t>
            </a:r>
            <a:r>
              <a:rPr lang="zh-CN" altLang="en-US" sz="2400" b="1" dirty="0">
                <a:latin typeface="+mn-ea"/>
                <a:ea typeface="+mn-ea"/>
              </a:rPr>
              <a:t>某药品，如何操作？请说出方案步骤。</a:t>
            </a:r>
          </a:p>
          <a:p>
            <a:pPr>
              <a:defRPr/>
            </a:pPr>
            <a:endParaRPr lang="zh-CN" altLang="en-US" sz="24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7813" y="1643063"/>
            <a:ext cx="1285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不可以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991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6865"/>
          <p:cNvSpPr txBox="1">
            <a:spLocks noChangeArrowheads="1"/>
          </p:cNvSpPr>
          <p:nvPr/>
        </p:nvSpPr>
        <p:spPr bwMode="auto">
          <a:xfrm>
            <a:off x="285750" y="1077913"/>
            <a:ext cx="845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latin typeface="+mn-ea"/>
                <a:ea typeface="+mn-ea"/>
              </a:rPr>
              <a:t>实验</a:t>
            </a:r>
            <a:r>
              <a:rPr lang="en-US" altLang="zh-CN" sz="4000" b="1" dirty="0">
                <a:latin typeface="+mn-ea"/>
                <a:ea typeface="+mn-ea"/>
              </a:rPr>
              <a:t>2</a:t>
            </a:r>
            <a:r>
              <a:rPr lang="zh-CN" altLang="en-US" sz="4000" b="1" dirty="0">
                <a:latin typeface="+mn-ea"/>
                <a:ea typeface="+mn-ea"/>
              </a:rPr>
              <a:t>：用天平测液体的质量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85750" y="2049463"/>
            <a:ext cx="2349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设计实验表格：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04800" y="2971800"/>
          <a:ext cx="8267700" cy="2867343"/>
        </p:xfrm>
        <a:graphic>
          <a:graphicData uri="http://schemas.openxmlformats.org/drawingml/2006/table">
            <a:tbl>
              <a:tblPr/>
              <a:tblGrid>
                <a:gridCol w="712788"/>
                <a:gridCol w="5416550"/>
                <a:gridCol w="2138362"/>
              </a:tblGrid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测量步骤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</a:rPr>
                        <a:t>质量</a:t>
                      </a: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(g)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4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306638" y="3854450"/>
            <a:ext cx="2847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测量烧杯的质量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en-US" altLang="zh-CN" sz="2400" b="1" dirty="0">
                <a:latin typeface="+mn-ea"/>
                <a:ea typeface="+mn-ea"/>
              </a:rPr>
              <a:t> 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949450" y="4540250"/>
            <a:ext cx="3694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测量烧杯和水的总质量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011363" y="5302250"/>
            <a:ext cx="3702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烧杯中水的质量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baseline="-25000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en-US" altLang="zh-CN" sz="2400" dirty="0">
                <a:latin typeface="+mn-ea"/>
                <a:ea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604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834</Words>
  <Application>Microsoft Office PowerPoint</Application>
  <PresentationFormat>全屏显示(4:3)</PresentationFormat>
  <Paragraphs>86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10</cp:revision>
  <dcterms:created xsi:type="dcterms:W3CDTF">2020-04-20T03:18:26Z</dcterms:created>
  <dcterms:modified xsi:type="dcterms:W3CDTF">2020-04-21T23:26:58Z</dcterms:modified>
</cp:coreProperties>
</file>