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  <p:sldId id="303" r:id="rId49"/>
    <p:sldId id="304" r:id="rId50"/>
    <p:sldId id="305" r:id="rId51"/>
    <p:sldId id="306" r:id="rId52"/>
    <p:sldId id="307" r:id="rId53"/>
    <p:sldId id="308" r:id="rId54"/>
    <p:sldId id="309" r:id="rId55"/>
    <p:sldId id="310" r:id="rId56"/>
    <p:sldId id="311" r:id="rId57"/>
    <p:sldId id="312" r:id="rId58"/>
    <p:sldId id="313" r:id="rId59"/>
    <p:sldId id="314" r:id="rId60"/>
    <p:sldId id="315" r:id="rId61"/>
    <p:sldId id="316" r:id="rId62"/>
    <p:sldId id="317" r:id="rId63"/>
    <p:sldId id="318" r:id="rId64"/>
    <p:sldId id="319" r:id="rId65"/>
    <p:sldId id="320" r:id="rId66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E14F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8" d="100"/>
          <a:sy n="108" d="100"/>
        </p:scale>
        <p:origin x="-170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2020/4/29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2020/4/29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2020/4/29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152878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2020/4/29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2020/4/29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2020/4/29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2020/4/29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2020/4/29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2020/4/29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2020/4/29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2020/4/29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820CF-B880-4189-942D-D702A7CBA730}" type="datetimeFigureOut">
              <a:rPr lang="zh-CN" altLang="en-US" smtClean="0"/>
              <a:t>2020/4/29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9.png"/><Relationship Id="rId4" Type="http://schemas.openxmlformats.org/officeDocument/2006/relationships/image" Target="../media/image12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1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1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1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8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0.pn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1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1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1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1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1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6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1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1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1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1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1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1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1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1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2781300" y="2190750"/>
          <a:ext cx="9134475" cy="2190750"/>
          <a:chOff x="2781300" y="2190750"/>
          <a:chExt cx="9134475" cy="2190750"/>
        </a:xfrm>
      </p:grpSpPr>
      <p:sp>
        <p:nvSpPr>
          <p:cNvPr id="2" name="文本框 1"/>
          <p:cNvSpPr txBox="1"/>
          <p:nvPr/>
        </p:nvSpPr>
        <p:spPr>
          <a:xfrm>
            <a:off x="1835696" y="2132856"/>
            <a:ext cx="6353175" cy="663643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4000" u="none" spc="0" dirty="0" smtClean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10.3 </a:t>
            </a:r>
            <a:r>
              <a:rPr lang="en-US" sz="4000" u="none" spc="0" dirty="0" err="1" smtClean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物体的浮沉条件及应用</a:t>
            </a:r>
            <a:endParaRPr lang="en-US" sz="4000" u="none" spc="0" dirty="0">
              <a:solidFill>
                <a:srgbClr val="FFFFFF">
                  <a:alpha val="100000"/>
                </a:srgbClr>
              </a:solidFill>
              <a:latin typeface="黑体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04999811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381000" y="266700"/>
          <a:ext cx="9134475" cy="4219575"/>
          <a:chOff x="381000" y="266700"/>
          <a:chExt cx="9134475" cy="4219575"/>
        </a:xfrm>
      </p:grpSpPr>
      <p:sp>
        <p:nvSpPr>
          <p:cNvPr id="2" name="文本框 1"/>
          <p:cNvSpPr txBox="1"/>
          <p:nvPr/>
        </p:nvSpPr>
        <p:spPr>
          <a:xfrm>
            <a:off x="381000" y="508000"/>
            <a:ext cx="57150" cy="381000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3" name="文本框 2"/>
          <p:cNvSpPr txBox="1"/>
          <p:nvPr/>
        </p:nvSpPr>
        <p:spPr>
          <a:xfrm>
            <a:off x="628651" y="355600"/>
            <a:ext cx="8505825" cy="38157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b="1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上浮</a:t>
            </a:r>
            <a:endParaRPr lang="en-US" sz="2300" b="1" u="none" spc="0" dirty="0">
              <a:solidFill>
                <a:srgbClr val="FFFFFF">
                  <a:alpha val="100000"/>
                </a:srgbClr>
              </a:solidFill>
              <a:latin typeface="黑体" pitchFamily="49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5953125" y="2070100"/>
            <a:ext cx="3181350" cy="752385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为</a:t>
            </a:r>
            <a:r>
              <a:rPr lang="en-US" sz="2100" u="none" spc="0" dirty="0" err="1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不平衡状态</a:t>
            </a:r>
            <a:r>
              <a:rPr lang="en-US" sz="2100" u="none" spc="0" dirty="0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/>
            </a:r>
            <a:br>
              <a:rPr lang="en-US" sz="2100" u="none" spc="0" dirty="0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</a:br>
            <a:endParaRPr lang="en-US" sz="2100" u="none" spc="0" dirty="0">
              <a:solidFill>
                <a:srgbClr val="FFFF00">
                  <a:alpha val="100000"/>
                </a:srgbClr>
              </a:solidFill>
              <a:latin typeface="黑体" pitchFamily="49" charset="-122"/>
            </a:endParaRPr>
          </a:p>
        </p:txBody>
      </p:sp>
      <p:pic>
        <p:nvPicPr>
          <p:cNvPr id="5" name="图片 4"/>
          <p:cNvPicPr/>
          <p:nvPr/>
        </p:nvPicPr>
        <p:blipFill>
          <a:blip r:embed="rId2"/>
          <a:stretch>
            <a:fillRect/>
          </a:stretch>
        </p:blipFill>
        <p:spPr>
          <a:xfrm>
            <a:off x="5048250" y="1816101"/>
            <a:ext cx="533400" cy="1079500"/>
          </a:xfrm>
          <a:prstGeom prst="rect">
            <a:avLst/>
          </a:prstGeom>
        </p:spPr>
      </p:pic>
      <p:pic>
        <p:nvPicPr>
          <p:cNvPr id="6" name="图片 5"/>
          <p:cNvPicPr/>
          <p:nvPr/>
        </p:nvPicPr>
        <p:blipFill>
          <a:blip r:embed="rId3"/>
          <a:stretch>
            <a:fillRect/>
          </a:stretch>
        </p:blipFill>
        <p:spPr>
          <a:xfrm>
            <a:off x="3171826" y="1193801"/>
            <a:ext cx="1476375" cy="2324100"/>
          </a:xfrm>
          <a:prstGeom prst="rect">
            <a:avLst/>
          </a:prstGeom>
        </p:spPr>
      </p:pic>
      <p:sp>
        <p:nvSpPr>
          <p:cNvPr id="7" name="文本框 6"/>
          <p:cNvSpPr txBox="1"/>
          <p:nvPr/>
        </p:nvSpPr>
        <p:spPr>
          <a:xfrm>
            <a:off x="1676401" y="3657600"/>
            <a:ext cx="7458075" cy="348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前提</a:t>
            </a:r>
            <a:r>
              <a:rPr lang="en-US" sz="21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：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2533651" y="3657600"/>
            <a:ext cx="6600825" cy="752385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物体</a:t>
            </a:r>
            <a:r>
              <a:rPr lang="en-US" sz="2100" u="none" spc="0" dirty="0" err="1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完全浸没</a:t>
            </a:r>
            <a:r>
              <a:rPr lang="en-US" sz="2100" u="none" spc="0" dirty="0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/>
            </a:r>
            <a:br>
              <a:rPr lang="en-US" sz="2100" u="none" spc="0" dirty="0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</a:br>
            <a:endParaRPr lang="en-US" sz="2100" u="none" spc="0" dirty="0">
              <a:solidFill>
                <a:srgbClr val="FFFF00">
                  <a:alpha val="100000"/>
                </a:srgbClr>
              </a:solidFill>
              <a:latin typeface="黑体" pitchFamily="49" charset="-122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4533901" y="3657600"/>
            <a:ext cx="4600575" cy="553293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即</a:t>
            </a:r>
            <a:r>
              <a:rPr lang="en-US" sz="2100" u="none" spc="0" dirty="0" err="1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V</a:t>
            </a:r>
            <a:r>
              <a:rPr lang="en-US" sz="900" u="none" spc="0" dirty="0" err="1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排</a:t>
            </a:r>
            <a:r>
              <a:rPr lang="en-US" sz="2100" u="none" spc="0" dirty="0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=</a:t>
            </a:r>
            <a:r>
              <a:rPr lang="en-US" sz="2100" u="none" spc="0" dirty="0" err="1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V</a:t>
            </a:r>
            <a:r>
              <a:rPr lang="en-US" sz="900" u="none" spc="0" dirty="0" err="1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物</a:t>
            </a:r>
            <a:r>
              <a:rPr lang="en-US" sz="900" u="none" spc="0" dirty="0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/>
            </a:r>
            <a:br>
              <a:rPr lang="en-US" sz="900" u="none" spc="0" dirty="0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</a:br>
            <a:endParaRPr lang="en-US" sz="900" u="none" spc="0" dirty="0">
              <a:solidFill>
                <a:srgbClr val="FFFF00">
                  <a:alpha val="100000"/>
                </a:srgbClr>
              </a:solidFill>
              <a:latin typeface="黑体" pitchFamily="49" charset="-122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1676401" y="4641851"/>
            <a:ext cx="7458075" cy="348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条件</a:t>
            </a:r>
            <a:r>
              <a:rPr lang="en-US" sz="21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：</a:t>
            </a:r>
          </a:p>
        </p:txBody>
      </p:sp>
      <p:sp>
        <p:nvSpPr>
          <p:cNvPr id="11" name="文本框 10"/>
          <p:cNvSpPr txBox="1"/>
          <p:nvPr/>
        </p:nvSpPr>
        <p:spPr>
          <a:xfrm>
            <a:off x="2533651" y="4641851"/>
            <a:ext cx="6600825" cy="348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 dirty="0" err="1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F</a:t>
            </a:r>
            <a:r>
              <a:rPr lang="en-US" sz="900" u="none" spc="0" dirty="0" err="1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浮</a:t>
            </a:r>
            <a:r>
              <a:rPr lang="en-US" sz="2100" u="none" spc="0" dirty="0" err="1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＞G</a:t>
            </a:r>
            <a:endParaRPr lang="en-US" sz="2100" u="none" spc="0" dirty="0">
              <a:solidFill>
                <a:srgbClr val="FFFF00">
                  <a:alpha val="100000"/>
                </a:srgbClr>
              </a:solidFill>
              <a:latin typeface="黑体" pitchFamily="49" charset="-122"/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1676401" y="5626100"/>
            <a:ext cx="7458075" cy="348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结果</a:t>
            </a:r>
            <a:r>
              <a:rPr lang="en-US" sz="21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：</a:t>
            </a:r>
          </a:p>
        </p:txBody>
      </p:sp>
      <p:sp>
        <p:nvSpPr>
          <p:cNvPr id="13" name="文本框 12"/>
          <p:cNvSpPr txBox="1"/>
          <p:nvPr/>
        </p:nvSpPr>
        <p:spPr>
          <a:xfrm>
            <a:off x="2533651" y="5626100"/>
            <a:ext cx="6600825" cy="752385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物体在液体中</a:t>
            </a:r>
            <a:r>
              <a:rPr lang="en-US" sz="2100" u="none" spc="0" dirty="0" err="1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向上运动</a:t>
            </a:r>
            <a:r>
              <a:rPr lang="en-US" sz="2100" u="none" spc="0" dirty="0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/>
            </a:r>
            <a:br>
              <a:rPr lang="en-US" sz="2100" u="none" spc="0" dirty="0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</a:br>
            <a:endParaRPr lang="en-US" sz="2100" u="none" spc="0" dirty="0">
              <a:solidFill>
                <a:srgbClr val="FFFF00">
                  <a:alpha val="100000"/>
                </a:srgbClr>
              </a:solidFill>
              <a:latin typeface="黑体" pitchFamily="49" charset="-122"/>
            </a:endParaRPr>
          </a:p>
        </p:txBody>
      </p:sp>
      <p:sp>
        <p:nvSpPr>
          <p:cNvPr id="14" name="文本框 13"/>
          <p:cNvSpPr txBox="1"/>
          <p:nvPr/>
        </p:nvSpPr>
        <p:spPr>
          <a:xfrm>
            <a:off x="5486401" y="5626100"/>
            <a:ext cx="3648075" cy="752385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称</a:t>
            </a:r>
            <a:r>
              <a:rPr lang="en-US" sz="2100" u="none" spc="0" dirty="0" err="1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上浮</a:t>
            </a:r>
            <a:r>
              <a:rPr lang="en-US" sz="2100" u="none" spc="0" dirty="0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/>
            </a:r>
            <a:br>
              <a:rPr lang="en-US" sz="2100" u="none" spc="0" dirty="0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</a:br>
            <a:endParaRPr lang="en-US" sz="2100" u="none" spc="0" dirty="0">
              <a:solidFill>
                <a:srgbClr val="FFFF00">
                  <a:alpha val="100000"/>
                </a:srgbClr>
              </a:solidFill>
              <a:latin typeface="黑体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8425553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381000" y="266700"/>
          <a:ext cx="9134475" cy="4333875"/>
          <a:chOff x="381000" y="266700"/>
          <a:chExt cx="9134475" cy="4333875"/>
        </a:xfrm>
      </p:grpSpPr>
      <p:sp>
        <p:nvSpPr>
          <p:cNvPr id="2" name="文本框 1"/>
          <p:cNvSpPr txBox="1"/>
          <p:nvPr/>
        </p:nvSpPr>
        <p:spPr>
          <a:xfrm>
            <a:off x="381000" y="508000"/>
            <a:ext cx="57150" cy="381000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3" name="文本框 2"/>
          <p:cNvSpPr txBox="1"/>
          <p:nvPr/>
        </p:nvSpPr>
        <p:spPr>
          <a:xfrm>
            <a:off x="628651" y="355600"/>
            <a:ext cx="8505825" cy="38157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b="1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漂浮</a:t>
            </a:r>
            <a:endParaRPr lang="en-US" sz="2300" b="1" u="none" spc="0" dirty="0">
              <a:solidFill>
                <a:srgbClr val="FFFFFF">
                  <a:alpha val="100000"/>
                </a:srgbClr>
              </a:solidFill>
              <a:latin typeface="黑体" pitchFamily="49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628650" y="1498600"/>
            <a:ext cx="8153400" cy="981038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物体开始浮出水面时，V</a:t>
            </a:r>
            <a:r>
              <a:rPr lang="en-US" sz="9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排</a:t>
            </a:r>
            <a:r>
              <a:rPr lang="en-US" sz="21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逐渐</a:t>
            </a:r>
            <a:r>
              <a:rPr lang="en-US" sz="21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_____，</a:t>
            </a:r>
            <a:r>
              <a:rPr lang="en-US" sz="21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根据F</a:t>
            </a:r>
            <a:r>
              <a:rPr lang="en-US" sz="9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浮</a:t>
            </a:r>
            <a:r>
              <a:rPr lang="en-US" sz="21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=</a:t>
            </a:r>
            <a:r>
              <a:rPr lang="en-US" sz="21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ρ</a:t>
            </a:r>
            <a:r>
              <a:rPr lang="en-US" sz="9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液</a:t>
            </a:r>
            <a:r>
              <a:rPr lang="en-US" sz="21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gV</a:t>
            </a:r>
            <a:r>
              <a:rPr lang="en-US" sz="9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排</a:t>
            </a:r>
            <a:r>
              <a:rPr lang="en-US" sz="21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，F</a:t>
            </a:r>
            <a:r>
              <a:rPr lang="en-US" sz="9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浮</a:t>
            </a:r>
            <a:r>
              <a:rPr lang="en-US" sz="21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逐渐</a:t>
            </a:r>
            <a:r>
              <a:rPr lang="en-US" sz="21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_____，</a:t>
            </a:r>
            <a:r>
              <a:rPr lang="en-US" sz="21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到F</a:t>
            </a:r>
            <a:r>
              <a:rPr lang="en-US" sz="9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浮</a:t>
            </a:r>
            <a:r>
              <a:rPr lang="en-US" sz="21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=G </a:t>
            </a:r>
            <a:r>
              <a:rPr lang="en-US" sz="21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时，物体</a:t>
            </a:r>
            <a:r>
              <a:rPr lang="en-US" sz="21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_______在液面上,称_____</a:t>
            </a:r>
            <a:r>
              <a:rPr lang="en-US" sz="21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浮。此时V</a:t>
            </a:r>
            <a:r>
              <a:rPr lang="en-US" sz="9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排</a:t>
            </a:r>
            <a:r>
              <a:rPr lang="en-US" sz="21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_______ </a:t>
            </a:r>
            <a:r>
              <a:rPr lang="en-US" sz="21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V</a:t>
            </a:r>
            <a:r>
              <a:rPr lang="en-US" sz="9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物</a:t>
            </a:r>
            <a:r>
              <a:rPr lang="en-US" sz="9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/>
            </a:r>
            <a:br>
              <a:rPr lang="en-US" sz="9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</a:br>
            <a:endParaRPr lang="en-US" sz="900" u="none" spc="0" dirty="0">
              <a:solidFill>
                <a:srgbClr val="FFFFFF">
                  <a:alpha val="100000"/>
                </a:srgbClr>
              </a:solidFill>
              <a:latin typeface="黑体" pitchFamily="49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5372101" y="3860800"/>
            <a:ext cx="3762375" cy="348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F</a:t>
            </a:r>
            <a:r>
              <a:rPr lang="en-US" sz="9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合</a:t>
            </a:r>
            <a:r>
              <a:rPr lang="en-US" sz="21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=0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5372101" y="4572000"/>
            <a:ext cx="3762375" cy="752385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为</a:t>
            </a:r>
            <a:r>
              <a:rPr lang="en-US" sz="2100" u="none" spc="0" dirty="0" err="1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平衡状态</a:t>
            </a:r>
            <a:r>
              <a:rPr lang="en-US" sz="2100" u="none" spc="0" dirty="0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/>
            </a:r>
            <a:br>
              <a:rPr lang="en-US" sz="2100" u="none" spc="0" dirty="0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</a:br>
            <a:endParaRPr lang="en-US" sz="2100" u="none" spc="0" dirty="0">
              <a:solidFill>
                <a:srgbClr val="FFFF00">
                  <a:alpha val="100000"/>
                </a:srgbClr>
              </a:solidFill>
              <a:latin typeface="黑体" pitchFamily="49" charset="-122"/>
            </a:endParaRPr>
          </a:p>
        </p:txBody>
      </p:sp>
      <p:pic>
        <p:nvPicPr>
          <p:cNvPr id="7" name="图片 6"/>
          <p:cNvPicPr/>
          <p:nvPr/>
        </p:nvPicPr>
        <p:blipFill>
          <a:blip r:embed="rId2"/>
          <a:stretch>
            <a:fillRect/>
          </a:stretch>
        </p:blipFill>
        <p:spPr>
          <a:xfrm>
            <a:off x="3276601" y="3378201"/>
            <a:ext cx="1704975" cy="2400300"/>
          </a:xfrm>
          <a:prstGeom prst="rect">
            <a:avLst/>
          </a:prstGeom>
        </p:spPr>
      </p:pic>
      <p:sp>
        <p:nvSpPr>
          <p:cNvPr id="8" name="文本框 7"/>
          <p:cNvSpPr txBox="1"/>
          <p:nvPr/>
        </p:nvSpPr>
        <p:spPr>
          <a:xfrm>
            <a:off x="4200525" y="1473200"/>
            <a:ext cx="4933950" cy="348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 dirty="0" err="1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减小</a:t>
            </a:r>
            <a:endParaRPr lang="en-US" sz="2100" u="none" spc="0" dirty="0">
              <a:solidFill>
                <a:srgbClr val="FFFF00">
                  <a:alpha val="100000"/>
                </a:srgbClr>
              </a:solidFill>
              <a:latin typeface="黑体" pitchFamily="49" charset="-122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7924801" y="1473200"/>
            <a:ext cx="1209675" cy="348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 dirty="0" err="1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减小</a:t>
            </a:r>
            <a:endParaRPr lang="en-US" sz="2100" u="none" spc="0" dirty="0">
              <a:solidFill>
                <a:srgbClr val="FFFF00">
                  <a:alpha val="100000"/>
                </a:srgbClr>
              </a:solidFill>
              <a:latin typeface="黑体" pitchFamily="49" charset="-122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2857501" y="1993900"/>
            <a:ext cx="6276975" cy="348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 dirty="0" err="1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静止</a:t>
            </a:r>
            <a:endParaRPr lang="en-US" sz="2100" u="none" spc="0" dirty="0">
              <a:solidFill>
                <a:srgbClr val="FFFF00">
                  <a:alpha val="100000"/>
                </a:srgbClr>
              </a:solidFill>
              <a:latin typeface="黑体" pitchFamily="49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5162551" y="1993900"/>
            <a:ext cx="3971925" cy="348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 dirty="0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漂</a:t>
            </a:r>
          </a:p>
        </p:txBody>
      </p:sp>
      <p:sp>
        <p:nvSpPr>
          <p:cNvPr id="12" name="文本框 11"/>
          <p:cNvSpPr txBox="1"/>
          <p:nvPr/>
        </p:nvSpPr>
        <p:spPr>
          <a:xfrm>
            <a:off x="7258051" y="1993900"/>
            <a:ext cx="1876425" cy="348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 dirty="0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＜</a:t>
            </a:r>
          </a:p>
        </p:txBody>
      </p:sp>
    </p:spTree>
    <p:extLst>
      <p:ext uri="{BB962C8B-B14F-4D97-AF65-F5344CB8AC3E}">
        <p14:creationId xmlns:p14="http://schemas.microsoft.com/office/powerpoint/2010/main" val="40180438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8" grpId="0"/>
      <p:bldP spid="9" grpId="0"/>
      <p:bldP spid="10" grpId="0"/>
      <p:bldP spid="11" grpId="0"/>
      <p:bldP spid="1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381000" y="266700"/>
          <a:ext cx="9134475" cy="4276725"/>
          <a:chOff x="381000" y="266700"/>
          <a:chExt cx="9134475" cy="4276725"/>
        </a:xfrm>
      </p:grpSpPr>
      <p:sp>
        <p:nvSpPr>
          <p:cNvPr id="2" name="文本框 1"/>
          <p:cNvSpPr txBox="1"/>
          <p:nvPr/>
        </p:nvSpPr>
        <p:spPr>
          <a:xfrm>
            <a:off x="381000" y="508000"/>
            <a:ext cx="57150" cy="381000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3" name="文本框 2"/>
          <p:cNvSpPr txBox="1"/>
          <p:nvPr/>
        </p:nvSpPr>
        <p:spPr>
          <a:xfrm>
            <a:off x="628651" y="355600"/>
            <a:ext cx="8505825" cy="38157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b="1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下沉</a:t>
            </a:r>
            <a:endParaRPr lang="en-US" sz="2300" b="1" u="none" spc="0" dirty="0">
              <a:solidFill>
                <a:srgbClr val="FFFFFF">
                  <a:alpha val="100000"/>
                </a:srgbClr>
              </a:solidFill>
              <a:latin typeface="黑体" pitchFamily="49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5562601" y="1974851"/>
            <a:ext cx="3571875" cy="752385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为</a:t>
            </a:r>
            <a:r>
              <a:rPr lang="en-US" sz="2100" u="none" spc="0" dirty="0" err="1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不平衡状态</a:t>
            </a:r>
            <a:r>
              <a:rPr lang="en-US" sz="2100" u="none" spc="0" dirty="0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/>
            </a:r>
            <a:br>
              <a:rPr lang="en-US" sz="2100" u="none" spc="0" dirty="0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</a:br>
            <a:endParaRPr lang="en-US" sz="2100" u="none" spc="0" dirty="0">
              <a:solidFill>
                <a:srgbClr val="FFFF00">
                  <a:alpha val="100000"/>
                </a:srgbClr>
              </a:solidFill>
              <a:latin typeface="黑体" pitchFamily="49" charset="-122"/>
            </a:endParaRPr>
          </a:p>
        </p:txBody>
      </p:sp>
      <p:pic>
        <p:nvPicPr>
          <p:cNvPr id="5" name="图片 4"/>
          <p:cNvPicPr/>
          <p:nvPr/>
        </p:nvPicPr>
        <p:blipFill>
          <a:blip r:embed="rId2"/>
          <a:stretch>
            <a:fillRect/>
          </a:stretch>
        </p:blipFill>
        <p:spPr>
          <a:xfrm>
            <a:off x="2962276" y="1060451"/>
            <a:ext cx="1666875" cy="2387600"/>
          </a:xfrm>
          <a:prstGeom prst="rect">
            <a:avLst/>
          </a:prstGeom>
        </p:spPr>
      </p:pic>
      <p:pic>
        <p:nvPicPr>
          <p:cNvPr id="6" name="图片 5"/>
          <p:cNvPicPr/>
          <p:nvPr/>
        </p:nvPicPr>
        <p:blipFill>
          <a:blip r:embed="rId3"/>
          <a:stretch>
            <a:fillRect/>
          </a:stretch>
        </p:blipFill>
        <p:spPr>
          <a:xfrm>
            <a:off x="4953000" y="1600201"/>
            <a:ext cx="590550" cy="1308100"/>
          </a:xfrm>
          <a:prstGeom prst="rect">
            <a:avLst/>
          </a:prstGeom>
        </p:spPr>
      </p:pic>
      <p:sp>
        <p:nvSpPr>
          <p:cNvPr id="7" name="文本框 6"/>
          <p:cNvSpPr txBox="1"/>
          <p:nvPr/>
        </p:nvSpPr>
        <p:spPr>
          <a:xfrm>
            <a:off x="2057401" y="3556000"/>
            <a:ext cx="7077075" cy="348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前提</a:t>
            </a:r>
            <a:r>
              <a:rPr lang="en-US" sz="21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：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2933701" y="3556000"/>
            <a:ext cx="6200775" cy="752385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物体</a:t>
            </a:r>
            <a:r>
              <a:rPr lang="en-US" sz="2100" u="none" spc="0" dirty="0" err="1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完全浸没</a:t>
            </a:r>
            <a:r>
              <a:rPr lang="en-US" sz="2100" u="none" spc="0" dirty="0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/>
            </a:r>
            <a:br>
              <a:rPr lang="en-US" sz="2100" u="none" spc="0" dirty="0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</a:br>
            <a:endParaRPr lang="en-US" sz="2100" u="none" spc="0" dirty="0">
              <a:solidFill>
                <a:srgbClr val="FFFF00">
                  <a:alpha val="100000"/>
                </a:srgbClr>
              </a:solidFill>
              <a:latin typeface="黑体" pitchFamily="49" charset="-122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2057401" y="4629151"/>
            <a:ext cx="7077075" cy="348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条件</a:t>
            </a:r>
            <a:r>
              <a:rPr lang="en-US" sz="21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：</a:t>
            </a:r>
          </a:p>
        </p:txBody>
      </p:sp>
      <p:sp>
        <p:nvSpPr>
          <p:cNvPr id="10" name="文本框 9"/>
          <p:cNvSpPr txBox="1"/>
          <p:nvPr/>
        </p:nvSpPr>
        <p:spPr>
          <a:xfrm>
            <a:off x="2057401" y="5702300"/>
            <a:ext cx="7077075" cy="348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结果</a:t>
            </a:r>
            <a:r>
              <a:rPr lang="en-US" sz="21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：</a:t>
            </a:r>
          </a:p>
        </p:txBody>
      </p:sp>
      <p:sp>
        <p:nvSpPr>
          <p:cNvPr id="11" name="文本框 10"/>
          <p:cNvSpPr txBox="1"/>
          <p:nvPr/>
        </p:nvSpPr>
        <p:spPr>
          <a:xfrm>
            <a:off x="2933701" y="5702300"/>
            <a:ext cx="6200775" cy="752385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物体在液体中</a:t>
            </a:r>
            <a:r>
              <a:rPr lang="en-US" sz="2100" u="none" spc="0" dirty="0" err="1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向下运动</a:t>
            </a:r>
            <a:r>
              <a:rPr lang="en-US" sz="2100" u="none" spc="0" dirty="0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/>
            </a:r>
            <a:br>
              <a:rPr lang="en-US" sz="2100" u="none" spc="0" dirty="0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</a:br>
            <a:endParaRPr lang="en-US" sz="2100" u="none" spc="0" dirty="0">
              <a:solidFill>
                <a:srgbClr val="FFFF00">
                  <a:alpha val="100000"/>
                </a:srgbClr>
              </a:solidFill>
              <a:latin typeface="黑体" pitchFamily="49" charset="-122"/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5972175" y="5702300"/>
            <a:ext cx="3162300" cy="752385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称</a:t>
            </a:r>
            <a:r>
              <a:rPr lang="en-US" sz="2100" u="none" spc="0" dirty="0" err="1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下沉</a:t>
            </a:r>
            <a:r>
              <a:rPr lang="en-US" sz="2100" u="none" spc="0" dirty="0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/>
            </a:r>
            <a:br>
              <a:rPr lang="en-US" sz="2100" u="none" spc="0" dirty="0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</a:br>
            <a:endParaRPr lang="en-US" sz="2100" u="none" spc="0" dirty="0">
              <a:solidFill>
                <a:srgbClr val="FFFF00">
                  <a:alpha val="100000"/>
                </a:srgbClr>
              </a:solidFill>
              <a:latin typeface="黑体" pitchFamily="49" charset="-122"/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2933701" y="4629151"/>
            <a:ext cx="6200775" cy="348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 dirty="0" err="1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F</a:t>
            </a:r>
            <a:r>
              <a:rPr lang="en-US" sz="900" u="none" spc="0" dirty="0" err="1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浮</a:t>
            </a:r>
            <a:r>
              <a:rPr lang="en-US" sz="2100" u="none" spc="0" dirty="0" err="1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＜G</a:t>
            </a:r>
            <a:endParaRPr lang="en-US" sz="2100" u="none" spc="0" dirty="0">
              <a:solidFill>
                <a:srgbClr val="FFFF00">
                  <a:alpha val="100000"/>
                </a:srgbClr>
              </a:solidFill>
              <a:latin typeface="黑体" pitchFamily="49" charset="-122"/>
            </a:endParaRPr>
          </a:p>
        </p:txBody>
      </p:sp>
      <p:sp>
        <p:nvSpPr>
          <p:cNvPr id="14" name="文本框 13"/>
          <p:cNvSpPr txBox="1"/>
          <p:nvPr/>
        </p:nvSpPr>
        <p:spPr>
          <a:xfrm>
            <a:off x="4905375" y="3556000"/>
            <a:ext cx="4229100" cy="553293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即</a:t>
            </a:r>
            <a:r>
              <a:rPr lang="en-US" sz="2100" u="none" spc="0" dirty="0" err="1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V</a:t>
            </a:r>
            <a:r>
              <a:rPr lang="en-US" sz="900" u="none" spc="0" dirty="0" err="1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排</a:t>
            </a:r>
            <a:r>
              <a:rPr lang="en-US" sz="2100" u="none" spc="0" dirty="0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=</a:t>
            </a:r>
            <a:r>
              <a:rPr lang="en-US" sz="2100" u="none" spc="0" dirty="0" err="1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V</a:t>
            </a:r>
            <a:r>
              <a:rPr lang="en-US" sz="900" u="none" spc="0" dirty="0" err="1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物</a:t>
            </a:r>
            <a:r>
              <a:rPr lang="en-US" sz="900" u="none" spc="0" dirty="0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/>
            </a:r>
            <a:br>
              <a:rPr lang="en-US" sz="900" u="none" spc="0" dirty="0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</a:br>
            <a:endParaRPr lang="en-US" sz="900" u="none" spc="0" dirty="0">
              <a:solidFill>
                <a:srgbClr val="FFFF00">
                  <a:alpha val="100000"/>
                </a:srgbClr>
              </a:solidFill>
              <a:latin typeface="黑体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8847448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381000" y="266700"/>
          <a:ext cx="9134475" cy="4400550"/>
          <a:chOff x="381000" y="266700"/>
          <a:chExt cx="9134475" cy="4400550"/>
        </a:xfrm>
      </p:grpSpPr>
      <p:sp>
        <p:nvSpPr>
          <p:cNvPr id="2" name="文本框 1"/>
          <p:cNvSpPr txBox="1"/>
          <p:nvPr/>
        </p:nvSpPr>
        <p:spPr>
          <a:xfrm>
            <a:off x="381000" y="508000"/>
            <a:ext cx="57150" cy="381000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3" name="文本框 2"/>
          <p:cNvSpPr txBox="1"/>
          <p:nvPr/>
        </p:nvSpPr>
        <p:spPr>
          <a:xfrm>
            <a:off x="628651" y="355600"/>
            <a:ext cx="8505825" cy="38157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b="1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沉底</a:t>
            </a:r>
            <a:endParaRPr lang="en-US" sz="2300" b="1" u="none" spc="0" dirty="0">
              <a:solidFill>
                <a:srgbClr val="FFFFFF">
                  <a:alpha val="100000"/>
                </a:srgbClr>
              </a:solidFill>
              <a:latin typeface="黑体" pitchFamily="49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1924051" y="1358900"/>
            <a:ext cx="7210425" cy="752385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物体</a:t>
            </a:r>
            <a:r>
              <a:rPr lang="en-US" sz="2100" u="none" spc="0" dirty="0" err="1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完全浸没</a:t>
            </a:r>
            <a:r>
              <a:rPr lang="en-US" sz="2100" u="none" spc="0" dirty="0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/>
            </a:r>
            <a:br>
              <a:rPr lang="en-US" sz="2100" u="none" spc="0" dirty="0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</a:br>
            <a:endParaRPr lang="en-US" sz="2100" u="none" spc="0" dirty="0">
              <a:solidFill>
                <a:srgbClr val="FFFF00">
                  <a:alpha val="100000"/>
                </a:srgbClr>
              </a:solidFill>
              <a:latin typeface="黑体" pitchFamily="49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4295775" y="1333500"/>
            <a:ext cx="4838700" cy="553293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即</a:t>
            </a:r>
            <a:r>
              <a:rPr lang="en-US" sz="2100" u="none" spc="0" dirty="0" err="1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V</a:t>
            </a:r>
            <a:r>
              <a:rPr lang="en-US" sz="900" u="none" spc="0" dirty="0" err="1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排</a:t>
            </a:r>
            <a:r>
              <a:rPr lang="en-US" sz="2100" u="none" spc="0" dirty="0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=</a:t>
            </a:r>
            <a:r>
              <a:rPr lang="en-US" sz="2100" u="none" spc="0" dirty="0" err="1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V</a:t>
            </a:r>
            <a:r>
              <a:rPr lang="en-US" sz="900" u="none" spc="0" dirty="0" err="1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物</a:t>
            </a:r>
            <a:r>
              <a:rPr lang="en-US" sz="900" u="none" spc="0" dirty="0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/>
            </a:r>
            <a:br>
              <a:rPr lang="en-US" sz="900" u="none" spc="0" dirty="0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</a:br>
            <a:endParaRPr lang="en-US" sz="900" u="none" spc="0" dirty="0">
              <a:solidFill>
                <a:srgbClr val="FFFF00">
                  <a:alpha val="100000"/>
                </a:srgbClr>
              </a:solidFill>
              <a:latin typeface="黑体" pitchFamily="49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5819775" y="2667000"/>
            <a:ext cx="3314700" cy="348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F</a:t>
            </a:r>
            <a:r>
              <a:rPr lang="en-US" sz="9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合</a:t>
            </a:r>
            <a:r>
              <a:rPr lang="en-US" sz="21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=0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5819775" y="3365500"/>
            <a:ext cx="3314700" cy="752385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为</a:t>
            </a:r>
            <a:r>
              <a:rPr lang="en-US" sz="2100" u="none" spc="0" dirty="0" err="1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平衡状态</a:t>
            </a:r>
            <a:r>
              <a:rPr lang="en-US" sz="2100" u="none" spc="0" dirty="0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/>
            </a:r>
            <a:br>
              <a:rPr lang="en-US" sz="2100" u="none" spc="0" dirty="0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</a:br>
            <a:endParaRPr lang="en-US" sz="2100" u="none" spc="0" dirty="0">
              <a:solidFill>
                <a:srgbClr val="FFFF00">
                  <a:alpha val="100000"/>
                </a:srgbClr>
              </a:solidFill>
              <a:latin typeface="黑体" pitchFamily="49" charset="-122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1924051" y="5537200"/>
            <a:ext cx="7210425" cy="348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 dirty="0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∵</a:t>
            </a:r>
            <a:r>
              <a:rPr lang="en-US" sz="2100" u="none" spc="0" dirty="0" err="1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静止</a:t>
            </a:r>
            <a:endParaRPr lang="en-US" sz="2100" u="none" spc="0" dirty="0">
              <a:solidFill>
                <a:srgbClr val="FFFF00">
                  <a:alpha val="100000"/>
                </a:srgbClr>
              </a:solidFill>
              <a:latin typeface="黑体" pitchFamily="49" charset="-122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2876551" y="5537200"/>
            <a:ext cx="6257925" cy="553293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 dirty="0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∴G =</a:t>
            </a:r>
            <a:r>
              <a:rPr lang="en-US" sz="2100" u="none" spc="0" dirty="0" err="1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F</a:t>
            </a:r>
            <a:r>
              <a:rPr lang="en-US" sz="900" u="none" spc="0" dirty="0" err="1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浮</a:t>
            </a:r>
            <a:r>
              <a:rPr lang="en-US" sz="2100" u="none" spc="0" dirty="0" err="1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+F</a:t>
            </a:r>
            <a:r>
              <a:rPr lang="en-US" sz="900" u="none" spc="0" dirty="0" err="1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支</a:t>
            </a:r>
            <a:r>
              <a:rPr lang="en-US" sz="900" u="none" spc="0" dirty="0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/>
            </a:r>
            <a:br>
              <a:rPr lang="en-US" sz="900" u="none" spc="0" dirty="0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</a:br>
            <a:endParaRPr lang="en-US" sz="900" u="none" spc="0" dirty="0">
              <a:solidFill>
                <a:srgbClr val="FFFF00">
                  <a:alpha val="100000"/>
                </a:srgbClr>
              </a:solidFill>
              <a:latin typeface="黑体" pitchFamily="49" charset="-122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5029201" y="5537200"/>
            <a:ext cx="4105275" cy="553293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 dirty="0" err="1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F</a:t>
            </a:r>
            <a:r>
              <a:rPr lang="en-US" sz="900" u="none" spc="0" dirty="0" err="1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浮</a:t>
            </a:r>
            <a:r>
              <a:rPr lang="en-US" sz="2100" u="none" spc="0" dirty="0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= G -</a:t>
            </a:r>
            <a:r>
              <a:rPr lang="en-US" sz="2100" u="none" spc="0" dirty="0" err="1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F</a:t>
            </a:r>
            <a:r>
              <a:rPr lang="en-US" sz="900" u="none" spc="0" dirty="0" err="1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支</a:t>
            </a:r>
            <a:r>
              <a:rPr lang="en-US" sz="900" u="none" spc="0" dirty="0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/>
            </a:r>
            <a:br>
              <a:rPr lang="en-US" sz="900" u="none" spc="0" dirty="0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</a:br>
            <a:endParaRPr lang="en-US" sz="900" u="none" spc="0" dirty="0">
              <a:solidFill>
                <a:srgbClr val="FFFF00">
                  <a:alpha val="100000"/>
                </a:srgbClr>
              </a:solidFill>
              <a:latin typeface="黑体" pitchFamily="49" charset="-122"/>
            </a:endParaRPr>
          </a:p>
        </p:txBody>
      </p:sp>
      <p:pic>
        <p:nvPicPr>
          <p:cNvPr id="11" name="图片 10"/>
          <p:cNvPicPr/>
          <p:nvPr/>
        </p:nvPicPr>
        <p:blipFill>
          <a:blip r:embed="rId2"/>
          <a:stretch>
            <a:fillRect/>
          </a:stretch>
        </p:blipFill>
        <p:spPr>
          <a:xfrm>
            <a:off x="3095625" y="2209800"/>
            <a:ext cx="1847850" cy="2082800"/>
          </a:xfrm>
          <a:prstGeom prst="rect">
            <a:avLst/>
          </a:prstGeom>
        </p:spPr>
      </p:pic>
      <p:pic>
        <p:nvPicPr>
          <p:cNvPr id="12" name="图片 11"/>
          <p:cNvPicPr/>
          <p:nvPr/>
        </p:nvPicPr>
        <p:blipFill>
          <a:blip r:embed="rId3"/>
          <a:stretch>
            <a:fillRect/>
          </a:stretch>
        </p:blipFill>
        <p:spPr>
          <a:xfrm>
            <a:off x="3952876" y="4000501"/>
            <a:ext cx="123825" cy="1231900"/>
          </a:xfrm>
          <a:prstGeom prst="rect">
            <a:avLst/>
          </a:prstGeom>
        </p:spPr>
      </p:pic>
      <p:pic>
        <p:nvPicPr>
          <p:cNvPr id="13" name="图片 12"/>
          <p:cNvPicPr/>
          <p:nvPr/>
        </p:nvPicPr>
        <p:blipFill>
          <a:blip r:embed="rId4"/>
          <a:stretch>
            <a:fillRect/>
          </a:stretch>
        </p:blipFill>
        <p:spPr>
          <a:xfrm>
            <a:off x="3971926" y="3086101"/>
            <a:ext cx="85725" cy="876300"/>
          </a:xfrm>
          <a:prstGeom prst="rect">
            <a:avLst/>
          </a:prstGeom>
        </p:spPr>
      </p:pic>
      <p:pic>
        <p:nvPicPr>
          <p:cNvPr id="14" name="图片 13"/>
          <p:cNvPicPr/>
          <p:nvPr/>
        </p:nvPicPr>
        <p:blipFill>
          <a:blip r:embed="rId4"/>
          <a:stretch>
            <a:fillRect/>
          </a:stretch>
        </p:blipFill>
        <p:spPr>
          <a:xfrm>
            <a:off x="3971926" y="2400301"/>
            <a:ext cx="85725" cy="876300"/>
          </a:xfrm>
          <a:prstGeom prst="rect">
            <a:avLst/>
          </a:prstGeom>
        </p:spPr>
      </p:pic>
      <p:sp>
        <p:nvSpPr>
          <p:cNvPr id="15" name="文本框 14"/>
          <p:cNvSpPr txBox="1"/>
          <p:nvPr/>
        </p:nvSpPr>
        <p:spPr>
          <a:xfrm>
            <a:off x="4152901" y="2082800"/>
            <a:ext cx="4981575" cy="60305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F</a:t>
            </a:r>
            <a:r>
              <a:rPr lang="en-US" sz="12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支</a:t>
            </a:r>
            <a:r>
              <a:rPr lang="en-US" sz="12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/>
            </a:r>
            <a:br>
              <a:rPr lang="en-US" sz="12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</a:br>
            <a:endParaRPr lang="en-US" sz="1200" u="none" spc="0" dirty="0">
              <a:solidFill>
                <a:srgbClr val="FFFFFF">
                  <a:alpha val="100000"/>
                </a:srgbClr>
              </a:solidFill>
              <a:latin typeface="黑体" pitchFamily="49" charset="-122"/>
            </a:endParaRPr>
          </a:p>
        </p:txBody>
      </p:sp>
      <p:sp>
        <p:nvSpPr>
          <p:cNvPr id="16" name="文本框 15"/>
          <p:cNvSpPr txBox="1"/>
          <p:nvPr/>
        </p:nvSpPr>
        <p:spPr>
          <a:xfrm>
            <a:off x="4152901" y="2857500"/>
            <a:ext cx="4981575" cy="60305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F</a:t>
            </a:r>
            <a:r>
              <a:rPr lang="en-US" sz="12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浮</a:t>
            </a:r>
            <a:r>
              <a:rPr lang="en-US" sz="12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/>
            </a:r>
            <a:br>
              <a:rPr lang="en-US" sz="12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</a:br>
            <a:endParaRPr lang="en-US" sz="1200" u="none" spc="0" dirty="0">
              <a:solidFill>
                <a:srgbClr val="FFFFFF">
                  <a:alpha val="100000"/>
                </a:srgbClr>
              </a:solidFill>
              <a:latin typeface="黑体" pitchFamily="49" charset="-122"/>
            </a:endParaRPr>
          </a:p>
        </p:txBody>
      </p:sp>
      <p:sp>
        <p:nvSpPr>
          <p:cNvPr id="17" name="文本框 16"/>
          <p:cNvSpPr txBox="1"/>
          <p:nvPr/>
        </p:nvSpPr>
        <p:spPr>
          <a:xfrm>
            <a:off x="4152901" y="4889500"/>
            <a:ext cx="4981575" cy="348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G</a:t>
            </a:r>
          </a:p>
        </p:txBody>
      </p:sp>
      <p:pic>
        <p:nvPicPr>
          <p:cNvPr id="18" name="图片 17"/>
          <p:cNvPicPr/>
          <p:nvPr/>
        </p:nvPicPr>
        <p:blipFill>
          <a:blip r:embed="rId5"/>
          <a:stretch>
            <a:fillRect/>
          </a:stretch>
        </p:blipFill>
        <p:spPr>
          <a:xfrm>
            <a:off x="4333876" y="5753101"/>
            <a:ext cx="676275" cy="114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84657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  <p:bldP spid="9" grpId="0"/>
      <p:bldP spid="10" grpId="0"/>
      <p:bldP spid="12" grpId="0"/>
      <p:bldP spid="13" grpId="0"/>
      <p:bldP spid="14" grpId="0"/>
      <p:bldP spid="15" grpId="0"/>
      <p:bldP spid="16" grpId="0"/>
      <p:bldP spid="17" grpId="0"/>
      <p:bldP spid="1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381000" y="266700"/>
          <a:ext cx="9134475" cy="4543425"/>
          <a:chOff x="381000" y="266700"/>
          <a:chExt cx="9134475" cy="4543425"/>
        </a:xfrm>
      </p:grpSpPr>
      <p:pic>
        <p:nvPicPr>
          <p:cNvPr id="2" name="图片 1"/>
          <p:cNvPicPr/>
          <p:nvPr/>
        </p:nvPicPr>
        <p:blipFill>
          <a:blip r:embed="rId2"/>
          <a:stretch>
            <a:fillRect/>
          </a:stretch>
        </p:blipFill>
        <p:spPr>
          <a:xfrm>
            <a:off x="3429001" y="1016000"/>
            <a:ext cx="1781175" cy="2616200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381000" y="508000"/>
            <a:ext cx="57150" cy="381000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4" name="文本框 3"/>
          <p:cNvSpPr txBox="1"/>
          <p:nvPr/>
        </p:nvSpPr>
        <p:spPr>
          <a:xfrm>
            <a:off x="628651" y="355600"/>
            <a:ext cx="8505825" cy="38157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b="1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悬浮</a:t>
            </a:r>
            <a:endParaRPr lang="en-US" sz="2300" b="1" u="none" spc="0" dirty="0">
              <a:solidFill>
                <a:srgbClr val="FFFFFF">
                  <a:alpha val="100000"/>
                </a:srgbClr>
              </a:solidFill>
              <a:latin typeface="黑体" pitchFamily="49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5781675" y="1803400"/>
            <a:ext cx="3352800" cy="348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F</a:t>
            </a:r>
            <a:r>
              <a:rPr lang="en-US" sz="9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合</a:t>
            </a:r>
            <a:r>
              <a:rPr lang="en-US" sz="21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=0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5781675" y="2501900"/>
            <a:ext cx="3352800" cy="752385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为</a:t>
            </a:r>
            <a:r>
              <a:rPr lang="en-US" sz="2100" u="none" spc="0" dirty="0" err="1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平衡状态</a:t>
            </a:r>
            <a:r>
              <a:rPr lang="en-US" sz="2100" u="none" spc="0" dirty="0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/>
            </a:r>
            <a:br>
              <a:rPr lang="en-US" sz="2100" u="none" spc="0" dirty="0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</a:br>
            <a:endParaRPr lang="en-US" sz="2100" u="none" spc="0" dirty="0">
              <a:solidFill>
                <a:srgbClr val="FFFF00">
                  <a:alpha val="100000"/>
                </a:srgbClr>
              </a:solidFill>
              <a:latin typeface="黑体" pitchFamily="49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4391025" y="1295400"/>
            <a:ext cx="4743450" cy="60305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F</a:t>
            </a:r>
            <a:r>
              <a:rPr lang="en-US" sz="12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浮</a:t>
            </a:r>
            <a:r>
              <a:rPr lang="en-US" sz="12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/>
            </a:r>
            <a:br>
              <a:rPr lang="en-US" sz="12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</a:br>
            <a:endParaRPr lang="en-US" sz="1200" u="none" spc="0" dirty="0">
              <a:solidFill>
                <a:srgbClr val="FFFFFF">
                  <a:alpha val="100000"/>
                </a:srgbClr>
              </a:solidFill>
              <a:latin typeface="黑体" pitchFamily="49" charset="-122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4410075" y="3416300"/>
            <a:ext cx="4724400" cy="348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G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2057401" y="3911600"/>
            <a:ext cx="7077075" cy="348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前提</a:t>
            </a:r>
            <a:r>
              <a:rPr lang="en-US" sz="21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：</a:t>
            </a:r>
          </a:p>
        </p:txBody>
      </p:sp>
      <p:sp>
        <p:nvSpPr>
          <p:cNvPr id="10" name="文本框 9"/>
          <p:cNvSpPr txBox="1"/>
          <p:nvPr/>
        </p:nvSpPr>
        <p:spPr>
          <a:xfrm>
            <a:off x="2933701" y="3911600"/>
            <a:ext cx="6200775" cy="752385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物体</a:t>
            </a:r>
            <a:r>
              <a:rPr lang="en-US" sz="2100" u="none" spc="0" dirty="0" err="1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完全浸没</a:t>
            </a:r>
            <a:r>
              <a:rPr lang="en-US" sz="2100" u="none" spc="0" dirty="0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/>
            </a:r>
            <a:br>
              <a:rPr lang="en-US" sz="2100" u="none" spc="0" dirty="0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</a:br>
            <a:endParaRPr lang="en-US" sz="2100" u="none" spc="0" dirty="0">
              <a:solidFill>
                <a:srgbClr val="FFFF00">
                  <a:alpha val="100000"/>
                </a:srgbClr>
              </a:solidFill>
              <a:latin typeface="黑体" pitchFamily="49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4905375" y="3911600"/>
            <a:ext cx="4229100" cy="553293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即</a:t>
            </a:r>
            <a:r>
              <a:rPr lang="en-US" sz="2100" u="none" spc="0" dirty="0" err="1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V</a:t>
            </a:r>
            <a:r>
              <a:rPr lang="en-US" sz="900" u="none" spc="0" dirty="0" err="1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排</a:t>
            </a:r>
            <a:r>
              <a:rPr lang="en-US" sz="2100" u="none" spc="0" dirty="0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=</a:t>
            </a:r>
            <a:r>
              <a:rPr lang="en-US" sz="2100" u="none" spc="0" dirty="0" err="1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V</a:t>
            </a:r>
            <a:r>
              <a:rPr lang="en-US" sz="900" u="none" spc="0" dirty="0" err="1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物</a:t>
            </a:r>
            <a:r>
              <a:rPr lang="en-US" sz="900" u="none" spc="0" dirty="0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/>
            </a:r>
            <a:br>
              <a:rPr lang="en-US" sz="900" u="none" spc="0" dirty="0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</a:br>
            <a:endParaRPr lang="en-US" sz="900" u="none" spc="0" dirty="0">
              <a:solidFill>
                <a:srgbClr val="FFFF00">
                  <a:alpha val="100000"/>
                </a:srgbClr>
              </a:solidFill>
              <a:latin typeface="黑体" pitchFamily="49" charset="-122"/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2057401" y="4984751"/>
            <a:ext cx="7077075" cy="348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条件</a:t>
            </a:r>
            <a:r>
              <a:rPr lang="en-US" sz="21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：</a:t>
            </a:r>
          </a:p>
        </p:txBody>
      </p:sp>
      <p:sp>
        <p:nvSpPr>
          <p:cNvPr id="13" name="文本框 12"/>
          <p:cNvSpPr txBox="1"/>
          <p:nvPr/>
        </p:nvSpPr>
        <p:spPr>
          <a:xfrm>
            <a:off x="2933701" y="4984751"/>
            <a:ext cx="6200775" cy="348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 dirty="0" err="1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F</a:t>
            </a:r>
            <a:r>
              <a:rPr lang="en-US" sz="900" u="none" spc="0" dirty="0" err="1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浮</a:t>
            </a:r>
            <a:r>
              <a:rPr lang="en-US" sz="2100" u="none" spc="0" dirty="0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=G</a:t>
            </a:r>
          </a:p>
        </p:txBody>
      </p:sp>
      <p:sp>
        <p:nvSpPr>
          <p:cNvPr id="14" name="文本框 13"/>
          <p:cNvSpPr txBox="1"/>
          <p:nvPr/>
        </p:nvSpPr>
        <p:spPr>
          <a:xfrm>
            <a:off x="2057401" y="6057900"/>
            <a:ext cx="7077075" cy="348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结果</a:t>
            </a:r>
            <a:r>
              <a:rPr lang="en-US" sz="21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：</a:t>
            </a:r>
          </a:p>
        </p:txBody>
      </p:sp>
      <p:sp>
        <p:nvSpPr>
          <p:cNvPr id="15" name="文本框 14"/>
          <p:cNvSpPr txBox="1"/>
          <p:nvPr/>
        </p:nvSpPr>
        <p:spPr>
          <a:xfrm>
            <a:off x="2933701" y="6057900"/>
            <a:ext cx="6200775" cy="348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物体</a:t>
            </a:r>
            <a:r>
              <a:rPr lang="en-US" sz="2100" u="none" spc="0" dirty="0" err="1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静止</a:t>
            </a:r>
            <a:r>
              <a:rPr lang="en-US" sz="21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在液体中任意深度处</a:t>
            </a:r>
            <a:r>
              <a:rPr lang="en-US" sz="21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 </a:t>
            </a:r>
          </a:p>
        </p:txBody>
      </p:sp>
      <p:sp>
        <p:nvSpPr>
          <p:cNvPr id="16" name="文本框 15"/>
          <p:cNvSpPr txBox="1"/>
          <p:nvPr/>
        </p:nvSpPr>
        <p:spPr>
          <a:xfrm>
            <a:off x="6600825" y="6057900"/>
            <a:ext cx="2533650" cy="752385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称</a:t>
            </a:r>
            <a:r>
              <a:rPr lang="en-US" sz="2100" u="none" spc="0" dirty="0" err="1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悬浮</a:t>
            </a:r>
            <a:r>
              <a:rPr lang="en-US" sz="2100" u="none" spc="0" dirty="0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/>
            </a:r>
            <a:br>
              <a:rPr lang="en-US" sz="2100" u="none" spc="0" dirty="0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</a:br>
            <a:endParaRPr lang="en-US" sz="2100" u="none" spc="0" dirty="0">
              <a:solidFill>
                <a:srgbClr val="FFFF00">
                  <a:alpha val="100000"/>
                </a:srgbClr>
              </a:solidFill>
              <a:latin typeface="黑体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7653504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381000" y="266700"/>
          <a:ext cx="9153525" cy="4714875"/>
          <a:chOff x="381000" y="266700"/>
          <a:chExt cx="9153525" cy="4714875"/>
        </a:xfrm>
      </p:grpSpPr>
      <p:sp>
        <p:nvSpPr>
          <p:cNvPr id="2" name="文本框 1"/>
          <p:cNvSpPr txBox="1"/>
          <p:nvPr/>
        </p:nvSpPr>
        <p:spPr>
          <a:xfrm>
            <a:off x="381000" y="508000"/>
            <a:ext cx="57150" cy="381000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3" name="文本框 2"/>
          <p:cNvSpPr txBox="1"/>
          <p:nvPr/>
        </p:nvSpPr>
        <p:spPr>
          <a:xfrm>
            <a:off x="628651" y="355600"/>
            <a:ext cx="8505825" cy="38157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b="1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总结</a:t>
            </a:r>
            <a:endParaRPr lang="en-US" sz="2300" b="1" u="none" spc="0" dirty="0">
              <a:solidFill>
                <a:srgbClr val="FFFFFF">
                  <a:alpha val="100000"/>
                </a:srgbClr>
              </a:solidFill>
              <a:latin typeface="黑体" pitchFamily="49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628651" y="1447800"/>
            <a:ext cx="8505825" cy="348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漂浮</a:t>
            </a:r>
            <a:r>
              <a:rPr lang="en-US" sz="21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：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628651" y="2432051"/>
            <a:ext cx="8505825" cy="348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上浮</a:t>
            </a:r>
            <a:r>
              <a:rPr lang="en-US" sz="21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：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628651" y="3416300"/>
            <a:ext cx="8505825" cy="348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悬浮</a:t>
            </a:r>
            <a:r>
              <a:rPr lang="en-US" sz="21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：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628651" y="4400551"/>
            <a:ext cx="8505825" cy="348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下沉</a:t>
            </a:r>
            <a:r>
              <a:rPr lang="en-US" sz="21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：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628651" y="5384800"/>
            <a:ext cx="8505825" cy="348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沉底</a:t>
            </a:r>
            <a:r>
              <a:rPr lang="en-US" sz="21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：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1438275" y="2432051"/>
            <a:ext cx="7696200" cy="348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 dirty="0" err="1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F</a:t>
            </a:r>
            <a:r>
              <a:rPr lang="en-US" sz="900" u="none" spc="0" dirty="0" err="1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浮</a:t>
            </a:r>
            <a:r>
              <a:rPr lang="en-US" sz="2100" u="none" spc="0" dirty="0" err="1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＞G</a:t>
            </a:r>
            <a:endParaRPr lang="en-US" sz="2100" u="none" spc="0" dirty="0">
              <a:solidFill>
                <a:srgbClr val="FFFF00">
                  <a:alpha val="100000"/>
                </a:srgbClr>
              </a:solidFill>
              <a:latin typeface="黑体" pitchFamily="49" charset="-122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1438275" y="5384800"/>
            <a:ext cx="7696200" cy="553293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 dirty="0" err="1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F</a:t>
            </a:r>
            <a:r>
              <a:rPr lang="en-US" sz="900" u="none" spc="0" dirty="0" err="1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浮</a:t>
            </a:r>
            <a:r>
              <a:rPr lang="en-US" sz="2100" u="none" spc="0" dirty="0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= G -</a:t>
            </a:r>
            <a:r>
              <a:rPr lang="en-US" sz="2100" u="none" spc="0" dirty="0" err="1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F</a:t>
            </a:r>
            <a:r>
              <a:rPr lang="en-US" sz="900" u="none" spc="0" dirty="0" err="1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支</a:t>
            </a:r>
            <a:r>
              <a:rPr lang="en-US" sz="900" u="none" spc="0" dirty="0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/>
            </a:r>
            <a:br>
              <a:rPr lang="en-US" sz="900" u="none" spc="0" dirty="0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</a:br>
            <a:endParaRPr lang="en-US" sz="900" u="none" spc="0" dirty="0">
              <a:solidFill>
                <a:srgbClr val="FFFF00">
                  <a:alpha val="100000"/>
                </a:srgbClr>
              </a:solidFill>
              <a:latin typeface="黑体" pitchFamily="49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1438275" y="3416300"/>
            <a:ext cx="7696200" cy="348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 dirty="0" err="1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F</a:t>
            </a:r>
            <a:r>
              <a:rPr lang="en-US" sz="900" u="none" spc="0" dirty="0" err="1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浮</a:t>
            </a:r>
            <a:r>
              <a:rPr lang="en-US" sz="2100" u="none" spc="0" dirty="0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=G</a:t>
            </a:r>
          </a:p>
        </p:txBody>
      </p:sp>
      <p:sp>
        <p:nvSpPr>
          <p:cNvPr id="12" name="文本框 11"/>
          <p:cNvSpPr txBox="1"/>
          <p:nvPr/>
        </p:nvSpPr>
        <p:spPr>
          <a:xfrm>
            <a:off x="1438275" y="1447800"/>
            <a:ext cx="7696200" cy="348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 dirty="0" err="1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F</a:t>
            </a:r>
            <a:r>
              <a:rPr lang="en-US" sz="900" u="none" spc="0" dirty="0" err="1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浮</a:t>
            </a:r>
            <a:r>
              <a:rPr lang="en-US" sz="2100" u="none" spc="0" dirty="0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=G</a:t>
            </a:r>
          </a:p>
        </p:txBody>
      </p:sp>
      <p:sp>
        <p:nvSpPr>
          <p:cNvPr id="13" name="文本框 12"/>
          <p:cNvSpPr txBox="1"/>
          <p:nvPr/>
        </p:nvSpPr>
        <p:spPr>
          <a:xfrm>
            <a:off x="1438275" y="4400551"/>
            <a:ext cx="7696200" cy="348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 dirty="0" err="1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F</a:t>
            </a:r>
            <a:r>
              <a:rPr lang="en-US" sz="900" u="none" spc="0" dirty="0" err="1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浮</a:t>
            </a:r>
            <a:r>
              <a:rPr lang="en-US" sz="900" u="none" spc="0" dirty="0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 </a:t>
            </a:r>
            <a:r>
              <a:rPr lang="en-US" sz="2100" u="none" spc="0" dirty="0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&lt; G</a:t>
            </a:r>
          </a:p>
        </p:txBody>
      </p:sp>
      <p:pic>
        <p:nvPicPr>
          <p:cNvPr id="14" name="图片 13" descr="C:\Users\Administrator\Desktop\截图1586277070.png截图1586277070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2440940" y="1447800"/>
            <a:ext cx="6743700" cy="3544147"/>
          </a:xfrm>
          <a:prstGeom prst="rect">
            <a:avLst/>
          </a:prstGeom>
        </p:spPr>
      </p:pic>
      <p:pic>
        <p:nvPicPr>
          <p:cNvPr id="15" name="图片 14"/>
          <p:cNvPicPr/>
          <p:nvPr/>
        </p:nvPicPr>
        <p:blipFill>
          <a:blip r:embed="rId3"/>
          <a:stretch>
            <a:fillRect/>
          </a:stretch>
        </p:blipFill>
        <p:spPr>
          <a:xfrm>
            <a:off x="4018280" y="2817707"/>
            <a:ext cx="114300" cy="152400"/>
          </a:xfrm>
          <a:prstGeom prst="rect">
            <a:avLst/>
          </a:prstGeom>
        </p:spPr>
      </p:pic>
      <p:pic>
        <p:nvPicPr>
          <p:cNvPr id="16" name="图片 15"/>
          <p:cNvPicPr/>
          <p:nvPr/>
        </p:nvPicPr>
        <p:blipFill>
          <a:blip r:embed="rId4"/>
          <a:stretch>
            <a:fillRect/>
          </a:stretch>
        </p:blipFill>
        <p:spPr>
          <a:xfrm>
            <a:off x="4042094" y="2944707"/>
            <a:ext cx="66675" cy="419100"/>
          </a:xfrm>
          <a:prstGeom prst="rect">
            <a:avLst/>
          </a:prstGeom>
        </p:spPr>
      </p:pic>
      <p:pic>
        <p:nvPicPr>
          <p:cNvPr id="17" name="图片 16"/>
          <p:cNvPicPr/>
          <p:nvPr/>
        </p:nvPicPr>
        <p:blipFill>
          <a:blip r:embed="rId5"/>
          <a:stretch>
            <a:fillRect/>
          </a:stretch>
        </p:blipFill>
        <p:spPr>
          <a:xfrm>
            <a:off x="4042094" y="2182707"/>
            <a:ext cx="66675" cy="685800"/>
          </a:xfrm>
          <a:prstGeom prst="rect">
            <a:avLst/>
          </a:prstGeom>
        </p:spPr>
      </p:pic>
      <p:sp>
        <p:nvSpPr>
          <p:cNvPr id="18" name="文本框 17"/>
          <p:cNvSpPr txBox="1"/>
          <p:nvPr/>
        </p:nvSpPr>
        <p:spPr>
          <a:xfrm>
            <a:off x="2922271" y="1965113"/>
            <a:ext cx="5781675" cy="644857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1800" u="none" spc="0" dirty="0">
                <a:solidFill>
                  <a:srgbClr val="F65E5E">
                    <a:alpha val="100000"/>
                  </a:srgbClr>
                </a:solidFill>
                <a:latin typeface="黑体" pitchFamily="49" charset="-122"/>
              </a:rPr>
              <a:t>G</a:t>
            </a:r>
            <a:br>
              <a:rPr lang="en-US" sz="1800" u="none" spc="0" dirty="0">
                <a:solidFill>
                  <a:srgbClr val="F65E5E">
                    <a:alpha val="100000"/>
                  </a:srgbClr>
                </a:solidFill>
                <a:latin typeface="黑体" pitchFamily="49" charset="-122"/>
              </a:rPr>
            </a:br>
            <a:endParaRPr lang="en-US" sz="1800" u="none" spc="0" dirty="0">
              <a:solidFill>
                <a:srgbClr val="F65E5E">
                  <a:alpha val="100000"/>
                </a:srgbClr>
              </a:solidFill>
              <a:latin typeface="黑体" pitchFamily="49" charset="-122"/>
            </a:endParaRPr>
          </a:p>
        </p:txBody>
      </p:sp>
      <p:sp>
        <p:nvSpPr>
          <p:cNvPr id="19" name="文本框 18"/>
          <p:cNvSpPr txBox="1"/>
          <p:nvPr/>
        </p:nvSpPr>
        <p:spPr>
          <a:xfrm>
            <a:off x="2922271" y="956733"/>
            <a:ext cx="5781675" cy="495585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1800" u="none" spc="0" dirty="0" err="1">
                <a:solidFill>
                  <a:srgbClr val="F65E5E">
                    <a:alpha val="100000"/>
                  </a:srgbClr>
                </a:solidFill>
                <a:latin typeface="黑体" pitchFamily="49" charset="-122"/>
              </a:rPr>
              <a:t>F</a:t>
            </a:r>
            <a:r>
              <a:rPr lang="en-US" sz="900" u="none" spc="0" dirty="0" err="1">
                <a:solidFill>
                  <a:srgbClr val="F65E5E">
                    <a:alpha val="100000"/>
                  </a:srgbClr>
                </a:solidFill>
                <a:latin typeface="黑体" pitchFamily="49" charset="-122"/>
              </a:rPr>
              <a:t>浮</a:t>
            </a:r>
            <a:r>
              <a:rPr lang="en-US" sz="900" u="none" spc="0" dirty="0">
                <a:solidFill>
                  <a:srgbClr val="F65E5E">
                    <a:alpha val="100000"/>
                  </a:srgbClr>
                </a:solidFill>
                <a:latin typeface="黑体" pitchFamily="49" charset="-122"/>
              </a:rPr>
              <a:t/>
            </a:r>
            <a:br>
              <a:rPr lang="en-US" sz="900" u="none" spc="0" dirty="0">
                <a:solidFill>
                  <a:srgbClr val="F65E5E">
                    <a:alpha val="100000"/>
                  </a:srgbClr>
                </a:solidFill>
                <a:latin typeface="黑体" pitchFamily="49" charset="-122"/>
              </a:rPr>
            </a:br>
            <a:endParaRPr lang="en-US" sz="900" u="none" spc="0" dirty="0">
              <a:solidFill>
                <a:srgbClr val="F65E5E">
                  <a:alpha val="100000"/>
                </a:srgbClr>
              </a:solidFill>
              <a:latin typeface="黑体" pitchFamily="49" charset="-122"/>
            </a:endParaRPr>
          </a:p>
        </p:txBody>
      </p:sp>
      <p:sp>
        <p:nvSpPr>
          <p:cNvPr id="20" name="文本框 19"/>
          <p:cNvSpPr txBox="1"/>
          <p:nvPr/>
        </p:nvSpPr>
        <p:spPr>
          <a:xfrm>
            <a:off x="4142105" y="2113280"/>
            <a:ext cx="4705350" cy="495585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1800" u="none" spc="0" dirty="0" err="1">
                <a:solidFill>
                  <a:srgbClr val="F65E5E">
                    <a:alpha val="100000"/>
                  </a:srgbClr>
                </a:solidFill>
                <a:latin typeface="黑体" pitchFamily="49" charset="-122"/>
              </a:rPr>
              <a:t>F</a:t>
            </a:r>
            <a:r>
              <a:rPr lang="en-US" sz="900" u="none" spc="0" dirty="0" err="1">
                <a:solidFill>
                  <a:srgbClr val="F65E5E">
                    <a:alpha val="100000"/>
                  </a:srgbClr>
                </a:solidFill>
                <a:latin typeface="黑体" pitchFamily="49" charset="-122"/>
              </a:rPr>
              <a:t>浮</a:t>
            </a:r>
            <a:r>
              <a:rPr lang="en-US" sz="900" u="none" spc="0" dirty="0">
                <a:solidFill>
                  <a:srgbClr val="F65E5E">
                    <a:alpha val="100000"/>
                  </a:srgbClr>
                </a:solidFill>
                <a:latin typeface="黑体" pitchFamily="49" charset="-122"/>
              </a:rPr>
              <a:t/>
            </a:r>
            <a:br>
              <a:rPr lang="en-US" sz="900" u="none" spc="0" dirty="0">
                <a:solidFill>
                  <a:srgbClr val="F65E5E">
                    <a:alpha val="100000"/>
                  </a:srgbClr>
                </a:solidFill>
                <a:latin typeface="黑体" pitchFamily="49" charset="-122"/>
              </a:rPr>
            </a:br>
            <a:endParaRPr lang="en-US" sz="900" u="none" spc="0" dirty="0">
              <a:solidFill>
                <a:srgbClr val="F65E5E">
                  <a:alpha val="100000"/>
                </a:srgbClr>
              </a:solidFill>
              <a:latin typeface="黑体" pitchFamily="49" charset="-122"/>
            </a:endParaRPr>
          </a:p>
        </p:txBody>
      </p:sp>
      <p:sp>
        <p:nvSpPr>
          <p:cNvPr id="21" name="文本框 20"/>
          <p:cNvSpPr txBox="1"/>
          <p:nvPr/>
        </p:nvSpPr>
        <p:spPr>
          <a:xfrm>
            <a:off x="5728971" y="2525607"/>
            <a:ext cx="3362325" cy="495585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1800" u="none" spc="0" dirty="0" err="1">
                <a:solidFill>
                  <a:srgbClr val="F65E5E">
                    <a:alpha val="100000"/>
                  </a:srgbClr>
                </a:solidFill>
                <a:latin typeface="黑体" pitchFamily="49" charset="-122"/>
              </a:rPr>
              <a:t>F</a:t>
            </a:r>
            <a:r>
              <a:rPr lang="en-US" sz="900" u="none" spc="0" dirty="0" err="1">
                <a:solidFill>
                  <a:srgbClr val="F65E5E">
                    <a:alpha val="100000"/>
                  </a:srgbClr>
                </a:solidFill>
                <a:latin typeface="黑体" pitchFamily="49" charset="-122"/>
              </a:rPr>
              <a:t>浮</a:t>
            </a:r>
            <a:r>
              <a:rPr lang="en-US" sz="900" u="none" spc="0" dirty="0">
                <a:solidFill>
                  <a:srgbClr val="F65E5E">
                    <a:alpha val="100000"/>
                  </a:srgbClr>
                </a:solidFill>
                <a:latin typeface="黑体" pitchFamily="49" charset="-122"/>
              </a:rPr>
              <a:t/>
            </a:r>
            <a:br>
              <a:rPr lang="en-US" sz="900" u="none" spc="0" dirty="0">
                <a:solidFill>
                  <a:srgbClr val="F65E5E">
                    <a:alpha val="100000"/>
                  </a:srgbClr>
                </a:solidFill>
                <a:latin typeface="黑体" pitchFamily="49" charset="-122"/>
              </a:rPr>
            </a:br>
            <a:endParaRPr lang="en-US" sz="900" u="none" spc="0" dirty="0">
              <a:solidFill>
                <a:srgbClr val="F65E5E">
                  <a:alpha val="100000"/>
                </a:srgbClr>
              </a:solidFill>
              <a:latin typeface="黑体" pitchFamily="49" charset="-122"/>
            </a:endParaRPr>
          </a:p>
        </p:txBody>
      </p:sp>
      <p:sp>
        <p:nvSpPr>
          <p:cNvPr id="22" name="文本框 21"/>
          <p:cNvSpPr txBox="1"/>
          <p:nvPr/>
        </p:nvSpPr>
        <p:spPr>
          <a:xfrm>
            <a:off x="4142105" y="3103033"/>
            <a:ext cx="4705350" cy="644857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1800" u="none" spc="0" dirty="0">
                <a:solidFill>
                  <a:srgbClr val="F65E5E">
                    <a:alpha val="100000"/>
                  </a:srgbClr>
                </a:solidFill>
                <a:latin typeface="黑体" pitchFamily="49" charset="-122"/>
              </a:rPr>
              <a:t>G</a:t>
            </a:r>
            <a:br>
              <a:rPr lang="en-US" sz="1800" u="none" spc="0" dirty="0">
                <a:solidFill>
                  <a:srgbClr val="F65E5E">
                    <a:alpha val="100000"/>
                  </a:srgbClr>
                </a:solidFill>
                <a:latin typeface="黑体" pitchFamily="49" charset="-122"/>
              </a:rPr>
            </a:br>
            <a:endParaRPr lang="en-US" sz="1800" u="none" spc="0" dirty="0">
              <a:solidFill>
                <a:srgbClr val="F65E5E">
                  <a:alpha val="100000"/>
                </a:srgbClr>
              </a:solidFill>
              <a:latin typeface="黑体" pitchFamily="49" charset="-122"/>
            </a:endParaRPr>
          </a:p>
        </p:txBody>
      </p:sp>
      <p:sp>
        <p:nvSpPr>
          <p:cNvPr id="23" name="文本框 22"/>
          <p:cNvSpPr txBox="1"/>
          <p:nvPr/>
        </p:nvSpPr>
        <p:spPr>
          <a:xfrm>
            <a:off x="5728970" y="3795607"/>
            <a:ext cx="3333750" cy="644857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1800" u="none" spc="0" dirty="0">
                <a:solidFill>
                  <a:srgbClr val="F65E5E">
                    <a:alpha val="100000"/>
                  </a:srgbClr>
                </a:solidFill>
                <a:latin typeface="黑体" pitchFamily="49" charset="-122"/>
              </a:rPr>
              <a:t>G</a:t>
            </a:r>
            <a:br>
              <a:rPr lang="en-US" sz="1800" u="none" spc="0" dirty="0">
                <a:solidFill>
                  <a:srgbClr val="F65E5E">
                    <a:alpha val="100000"/>
                  </a:srgbClr>
                </a:solidFill>
                <a:latin typeface="黑体" pitchFamily="49" charset="-122"/>
              </a:rPr>
            </a:br>
            <a:endParaRPr lang="en-US" sz="1800" u="none" spc="0" dirty="0">
              <a:solidFill>
                <a:srgbClr val="F65E5E">
                  <a:alpha val="100000"/>
                </a:srgbClr>
              </a:solidFill>
              <a:latin typeface="黑体" pitchFamily="49" charset="-122"/>
            </a:endParaRPr>
          </a:p>
        </p:txBody>
      </p:sp>
      <p:pic>
        <p:nvPicPr>
          <p:cNvPr id="24" name="图片 23"/>
          <p:cNvPicPr/>
          <p:nvPr/>
        </p:nvPicPr>
        <p:blipFill>
          <a:blip r:embed="rId3"/>
          <a:stretch>
            <a:fillRect/>
          </a:stretch>
        </p:blipFill>
        <p:spPr>
          <a:xfrm>
            <a:off x="2769870" y="1686560"/>
            <a:ext cx="114300" cy="152400"/>
          </a:xfrm>
          <a:prstGeom prst="rect">
            <a:avLst/>
          </a:prstGeom>
        </p:spPr>
      </p:pic>
      <p:pic>
        <p:nvPicPr>
          <p:cNvPr id="25" name="图片 24"/>
          <p:cNvPicPr/>
          <p:nvPr/>
        </p:nvPicPr>
        <p:blipFill>
          <a:blip r:embed="rId4"/>
          <a:stretch>
            <a:fillRect/>
          </a:stretch>
        </p:blipFill>
        <p:spPr>
          <a:xfrm>
            <a:off x="2798445" y="1717887"/>
            <a:ext cx="76200" cy="622300"/>
          </a:xfrm>
          <a:prstGeom prst="rect">
            <a:avLst/>
          </a:prstGeom>
        </p:spPr>
      </p:pic>
      <p:pic>
        <p:nvPicPr>
          <p:cNvPr id="26" name="图片 25"/>
          <p:cNvPicPr/>
          <p:nvPr/>
        </p:nvPicPr>
        <p:blipFill>
          <a:blip r:embed="rId5"/>
          <a:stretch>
            <a:fillRect/>
          </a:stretch>
        </p:blipFill>
        <p:spPr>
          <a:xfrm>
            <a:off x="2803209" y="1051560"/>
            <a:ext cx="66675" cy="685800"/>
          </a:xfrm>
          <a:prstGeom prst="rect">
            <a:avLst/>
          </a:prstGeom>
        </p:spPr>
      </p:pic>
      <p:pic>
        <p:nvPicPr>
          <p:cNvPr id="27" name="图片 26"/>
          <p:cNvPicPr/>
          <p:nvPr/>
        </p:nvPicPr>
        <p:blipFill>
          <a:blip r:embed="rId3"/>
          <a:stretch>
            <a:fillRect/>
          </a:stretch>
        </p:blipFill>
        <p:spPr>
          <a:xfrm>
            <a:off x="5562283" y="3370580"/>
            <a:ext cx="114300" cy="152400"/>
          </a:xfrm>
          <a:prstGeom prst="rect">
            <a:avLst/>
          </a:prstGeom>
        </p:spPr>
      </p:pic>
      <p:pic>
        <p:nvPicPr>
          <p:cNvPr id="28" name="图片 27"/>
          <p:cNvPicPr/>
          <p:nvPr/>
        </p:nvPicPr>
        <p:blipFill>
          <a:blip r:embed="rId4"/>
          <a:stretch>
            <a:fillRect/>
          </a:stretch>
        </p:blipFill>
        <p:spPr>
          <a:xfrm>
            <a:off x="5576570" y="3510280"/>
            <a:ext cx="95250" cy="635000"/>
          </a:xfrm>
          <a:prstGeom prst="rect">
            <a:avLst/>
          </a:prstGeom>
        </p:spPr>
      </p:pic>
      <p:pic>
        <p:nvPicPr>
          <p:cNvPr id="29" name="图片 28"/>
          <p:cNvPicPr/>
          <p:nvPr/>
        </p:nvPicPr>
        <p:blipFill>
          <a:blip r:embed="rId5"/>
          <a:stretch>
            <a:fillRect/>
          </a:stretch>
        </p:blipFill>
        <p:spPr>
          <a:xfrm>
            <a:off x="5562284" y="2811781"/>
            <a:ext cx="104775" cy="622300"/>
          </a:xfrm>
          <a:prstGeom prst="rect">
            <a:avLst/>
          </a:prstGeom>
        </p:spPr>
      </p:pic>
      <p:sp>
        <p:nvSpPr>
          <p:cNvPr id="30" name="文本框 29"/>
          <p:cNvSpPr txBox="1"/>
          <p:nvPr/>
        </p:nvSpPr>
        <p:spPr>
          <a:xfrm>
            <a:off x="7287261" y="2989580"/>
            <a:ext cx="1990725" cy="495585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1800" u="none" spc="0" dirty="0" err="1">
                <a:solidFill>
                  <a:srgbClr val="F65E5E">
                    <a:alpha val="100000"/>
                  </a:srgbClr>
                </a:solidFill>
                <a:latin typeface="黑体" pitchFamily="49" charset="-122"/>
              </a:rPr>
              <a:t>F</a:t>
            </a:r>
            <a:r>
              <a:rPr lang="en-US" sz="900" u="none" spc="0" dirty="0" err="1">
                <a:solidFill>
                  <a:srgbClr val="F65E5E">
                    <a:alpha val="100000"/>
                  </a:srgbClr>
                </a:solidFill>
                <a:latin typeface="黑体" pitchFamily="49" charset="-122"/>
              </a:rPr>
              <a:t>浮</a:t>
            </a:r>
            <a:r>
              <a:rPr lang="en-US" sz="900" u="none" spc="0" dirty="0">
                <a:solidFill>
                  <a:srgbClr val="F65E5E">
                    <a:alpha val="100000"/>
                  </a:srgbClr>
                </a:solidFill>
                <a:latin typeface="黑体" pitchFamily="49" charset="-122"/>
              </a:rPr>
              <a:t/>
            </a:r>
            <a:br>
              <a:rPr lang="en-US" sz="900" u="none" spc="0" dirty="0">
                <a:solidFill>
                  <a:srgbClr val="F65E5E">
                    <a:alpha val="100000"/>
                  </a:srgbClr>
                </a:solidFill>
                <a:latin typeface="黑体" pitchFamily="49" charset="-122"/>
              </a:rPr>
            </a:br>
            <a:endParaRPr lang="en-US" sz="900" u="none" spc="0" dirty="0">
              <a:solidFill>
                <a:srgbClr val="F65E5E">
                  <a:alpha val="100000"/>
                </a:srgbClr>
              </a:solidFill>
              <a:latin typeface="黑体" pitchFamily="49" charset="-122"/>
            </a:endParaRPr>
          </a:p>
        </p:txBody>
      </p:sp>
      <p:sp>
        <p:nvSpPr>
          <p:cNvPr id="31" name="文本框 30"/>
          <p:cNvSpPr txBox="1"/>
          <p:nvPr/>
        </p:nvSpPr>
        <p:spPr>
          <a:xfrm>
            <a:off x="8397240" y="3879427"/>
            <a:ext cx="952500" cy="495585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1800" u="none" spc="0" dirty="0" err="1">
                <a:solidFill>
                  <a:srgbClr val="F65E5E">
                    <a:alpha val="100000"/>
                  </a:srgbClr>
                </a:solidFill>
                <a:latin typeface="黑体" pitchFamily="49" charset="-122"/>
              </a:rPr>
              <a:t>F</a:t>
            </a:r>
            <a:r>
              <a:rPr lang="en-US" sz="900" u="none" spc="0" dirty="0" err="1">
                <a:solidFill>
                  <a:srgbClr val="F65E5E">
                    <a:alpha val="100000"/>
                  </a:srgbClr>
                </a:solidFill>
                <a:latin typeface="黑体" pitchFamily="49" charset="-122"/>
              </a:rPr>
              <a:t>浮</a:t>
            </a:r>
            <a:r>
              <a:rPr lang="en-US" sz="900" u="none" spc="0" dirty="0">
                <a:solidFill>
                  <a:srgbClr val="F65E5E">
                    <a:alpha val="100000"/>
                  </a:srgbClr>
                </a:solidFill>
                <a:latin typeface="黑体" pitchFamily="49" charset="-122"/>
              </a:rPr>
              <a:t/>
            </a:r>
            <a:br>
              <a:rPr lang="en-US" sz="900" u="none" spc="0" dirty="0">
                <a:solidFill>
                  <a:srgbClr val="F65E5E">
                    <a:alpha val="100000"/>
                  </a:srgbClr>
                </a:solidFill>
                <a:latin typeface="黑体" pitchFamily="49" charset="-122"/>
              </a:rPr>
            </a:br>
            <a:endParaRPr lang="en-US" sz="900" u="none" spc="0" dirty="0">
              <a:solidFill>
                <a:srgbClr val="F65E5E">
                  <a:alpha val="100000"/>
                </a:srgbClr>
              </a:solidFill>
              <a:latin typeface="黑体" pitchFamily="49" charset="-122"/>
            </a:endParaRPr>
          </a:p>
        </p:txBody>
      </p:sp>
      <p:sp>
        <p:nvSpPr>
          <p:cNvPr id="32" name="文本框 31"/>
          <p:cNvSpPr txBox="1"/>
          <p:nvPr/>
        </p:nvSpPr>
        <p:spPr>
          <a:xfrm>
            <a:off x="7287261" y="4418753"/>
            <a:ext cx="1990725" cy="644857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1800" u="none" spc="0" dirty="0">
                <a:solidFill>
                  <a:srgbClr val="F65E5E">
                    <a:alpha val="100000"/>
                  </a:srgbClr>
                </a:solidFill>
                <a:latin typeface="黑体" pitchFamily="49" charset="-122"/>
              </a:rPr>
              <a:t>G</a:t>
            </a:r>
            <a:br>
              <a:rPr lang="en-US" sz="1800" u="none" spc="0" dirty="0">
                <a:solidFill>
                  <a:srgbClr val="F65E5E">
                    <a:alpha val="100000"/>
                  </a:srgbClr>
                </a:solidFill>
                <a:latin typeface="黑体" pitchFamily="49" charset="-122"/>
              </a:rPr>
            </a:br>
            <a:endParaRPr lang="en-US" sz="1800" u="none" spc="0" dirty="0">
              <a:solidFill>
                <a:srgbClr val="F65E5E">
                  <a:alpha val="100000"/>
                </a:srgbClr>
              </a:solidFill>
              <a:latin typeface="黑体" pitchFamily="49" charset="-122"/>
            </a:endParaRPr>
          </a:p>
        </p:txBody>
      </p:sp>
      <p:sp>
        <p:nvSpPr>
          <p:cNvPr id="33" name="文本框 32"/>
          <p:cNvSpPr txBox="1"/>
          <p:nvPr/>
        </p:nvSpPr>
        <p:spPr>
          <a:xfrm>
            <a:off x="8468995" y="5110480"/>
            <a:ext cx="952500" cy="644857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1800" u="none" spc="0" dirty="0">
                <a:solidFill>
                  <a:srgbClr val="F65E5E">
                    <a:alpha val="100000"/>
                  </a:srgbClr>
                </a:solidFill>
                <a:latin typeface="黑体" pitchFamily="49" charset="-122"/>
              </a:rPr>
              <a:t>G</a:t>
            </a:r>
            <a:br>
              <a:rPr lang="en-US" sz="1800" u="none" spc="0" dirty="0">
                <a:solidFill>
                  <a:srgbClr val="F65E5E">
                    <a:alpha val="100000"/>
                  </a:srgbClr>
                </a:solidFill>
                <a:latin typeface="黑体" pitchFamily="49" charset="-122"/>
              </a:rPr>
            </a:br>
            <a:endParaRPr lang="en-US" sz="1800" u="none" spc="0" dirty="0">
              <a:solidFill>
                <a:srgbClr val="F65E5E">
                  <a:alpha val="100000"/>
                </a:srgbClr>
              </a:solidFill>
              <a:latin typeface="黑体" pitchFamily="49" charset="-122"/>
            </a:endParaRPr>
          </a:p>
        </p:txBody>
      </p:sp>
      <p:sp>
        <p:nvSpPr>
          <p:cNvPr id="34" name="文本框 33"/>
          <p:cNvSpPr txBox="1"/>
          <p:nvPr/>
        </p:nvSpPr>
        <p:spPr>
          <a:xfrm>
            <a:off x="8397240" y="3492500"/>
            <a:ext cx="952500" cy="495585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1800" u="none" spc="0" dirty="0" err="1">
                <a:solidFill>
                  <a:srgbClr val="F65E5E">
                    <a:alpha val="100000"/>
                  </a:srgbClr>
                </a:solidFill>
                <a:latin typeface="黑体" pitchFamily="49" charset="-122"/>
              </a:rPr>
              <a:t>F</a:t>
            </a:r>
            <a:r>
              <a:rPr lang="en-US" sz="900" u="none" spc="0" dirty="0" err="1">
                <a:solidFill>
                  <a:srgbClr val="F65E5E">
                    <a:alpha val="100000"/>
                  </a:srgbClr>
                </a:solidFill>
                <a:latin typeface="黑体" pitchFamily="49" charset="-122"/>
              </a:rPr>
              <a:t>支</a:t>
            </a:r>
            <a:r>
              <a:rPr lang="en-US" sz="900" u="none" spc="0" dirty="0">
                <a:solidFill>
                  <a:srgbClr val="F65E5E">
                    <a:alpha val="100000"/>
                  </a:srgbClr>
                </a:solidFill>
                <a:latin typeface="黑体" pitchFamily="49" charset="-122"/>
              </a:rPr>
              <a:t/>
            </a:r>
            <a:br>
              <a:rPr lang="en-US" sz="900" u="none" spc="0" dirty="0">
                <a:solidFill>
                  <a:srgbClr val="F65E5E">
                    <a:alpha val="100000"/>
                  </a:srgbClr>
                </a:solidFill>
                <a:latin typeface="黑体" pitchFamily="49" charset="-122"/>
              </a:rPr>
            </a:br>
            <a:endParaRPr lang="en-US" sz="900" u="none" spc="0" dirty="0">
              <a:solidFill>
                <a:srgbClr val="F65E5E">
                  <a:alpha val="100000"/>
                </a:srgbClr>
              </a:solidFill>
              <a:latin typeface="黑体" pitchFamily="49" charset="-122"/>
            </a:endParaRPr>
          </a:p>
        </p:txBody>
      </p:sp>
      <p:pic>
        <p:nvPicPr>
          <p:cNvPr id="35" name="图片 34"/>
          <p:cNvPicPr/>
          <p:nvPr/>
        </p:nvPicPr>
        <p:blipFill>
          <a:blip r:embed="rId5"/>
          <a:stretch>
            <a:fillRect/>
          </a:stretch>
        </p:blipFill>
        <p:spPr>
          <a:xfrm>
            <a:off x="8311834" y="4069927"/>
            <a:ext cx="104775" cy="558800"/>
          </a:xfrm>
          <a:prstGeom prst="rect">
            <a:avLst/>
          </a:prstGeom>
        </p:spPr>
      </p:pic>
      <p:pic>
        <p:nvPicPr>
          <p:cNvPr id="36" name="图片 35"/>
          <p:cNvPicPr/>
          <p:nvPr/>
        </p:nvPicPr>
        <p:blipFill>
          <a:blip r:embed="rId3"/>
          <a:stretch>
            <a:fillRect/>
          </a:stretch>
        </p:blipFill>
        <p:spPr>
          <a:xfrm>
            <a:off x="8311833" y="4533053"/>
            <a:ext cx="114300" cy="152400"/>
          </a:xfrm>
          <a:prstGeom prst="rect">
            <a:avLst/>
          </a:prstGeom>
        </p:spPr>
      </p:pic>
      <p:pic>
        <p:nvPicPr>
          <p:cNvPr id="37" name="图片 36"/>
          <p:cNvPicPr/>
          <p:nvPr/>
        </p:nvPicPr>
        <p:blipFill>
          <a:blip r:embed="rId5"/>
          <a:stretch>
            <a:fillRect/>
          </a:stretch>
        </p:blipFill>
        <p:spPr>
          <a:xfrm>
            <a:off x="8311834" y="3778673"/>
            <a:ext cx="104775" cy="558800"/>
          </a:xfrm>
          <a:prstGeom prst="rect">
            <a:avLst/>
          </a:prstGeom>
        </p:spPr>
      </p:pic>
      <p:pic>
        <p:nvPicPr>
          <p:cNvPr id="38" name="图片 37"/>
          <p:cNvPicPr/>
          <p:nvPr/>
        </p:nvPicPr>
        <p:blipFill>
          <a:blip r:embed="rId4"/>
          <a:stretch>
            <a:fillRect/>
          </a:stretch>
        </p:blipFill>
        <p:spPr>
          <a:xfrm>
            <a:off x="8307071" y="4660054"/>
            <a:ext cx="123825" cy="876300"/>
          </a:xfrm>
          <a:prstGeom prst="rect">
            <a:avLst/>
          </a:prstGeom>
        </p:spPr>
      </p:pic>
      <p:pic>
        <p:nvPicPr>
          <p:cNvPr id="39" name="图片 38"/>
          <p:cNvPicPr/>
          <p:nvPr/>
        </p:nvPicPr>
        <p:blipFill>
          <a:blip r:embed="rId3"/>
          <a:stretch>
            <a:fillRect/>
          </a:stretch>
        </p:blipFill>
        <p:spPr>
          <a:xfrm>
            <a:off x="7130098" y="3796453"/>
            <a:ext cx="114300" cy="152400"/>
          </a:xfrm>
          <a:prstGeom prst="rect">
            <a:avLst/>
          </a:prstGeom>
        </p:spPr>
      </p:pic>
      <p:pic>
        <p:nvPicPr>
          <p:cNvPr id="40" name="图片 39"/>
          <p:cNvPicPr/>
          <p:nvPr/>
        </p:nvPicPr>
        <p:blipFill>
          <a:blip r:embed="rId4"/>
          <a:stretch>
            <a:fillRect/>
          </a:stretch>
        </p:blipFill>
        <p:spPr>
          <a:xfrm>
            <a:off x="7125335" y="3936154"/>
            <a:ext cx="114300" cy="800100"/>
          </a:xfrm>
          <a:prstGeom prst="rect">
            <a:avLst/>
          </a:prstGeom>
        </p:spPr>
      </p:pic>
      <p:pic>
        <p:nvPicPr>
          <p:cNvPr id="41" name="图片 40"/>
          <p:cNvPicPr/>
          <p:nvPr/>
        </p:nvPicPr>
        <p:blipFill>
          <a:blip r:embed="rId5"/>
          <a:stretch>
            <a:fillRect/>
          </a:stretch>
        </p:blipFill>
        <p:spPr>
          <a:xfrm>
            <a:off x="7139624" y="3288453"/>
            <a:ext cx="104775" cy="55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51313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9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4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  <p:bldP spid="12" grpId="0"/>
      <p:bldP spid="13" grpId="0"/>
      <p:bldP spid="15" grpId="0" bldLvl="0" animBg="1"/>
      <p:bldP spid="16" grpId="0" bldLvl="0" animBg="1"/>
      <p:bldP spid="17" grpId="0" bldLvl="0" animBg="1"/>
      <p:bldP spid="18" grpId="0"/>
      <p:bldP spid="19" grpId="0"/>
      <p:bldP spid="20" grpId="0"/>
      <p:bldP spid="21" grpId="0"/>
      <p:bldP spid="22" grpId="0"/>
      <p:bldP spid="23" grpId="0"/>
      <p:bldP spid="24" grpId="0" bldLvl="0" animBg="1"/>
      <p:bldP spid="25" grpId="0" bldLvl="0" animBg="1"/>
      <p:bldP spid="26" grpId="0" bldLvl="0" animBg="1"/>
      <p:bldP spid="27" grpId="0" bldLvl="0" animBg="1"/>
      <p:bldP spid="28" grpId="0" bldLvl="0" animBg="1"/>
      <p:bldP spid="29" grpId="0" bldLvl="0" animBg="1"/>
      <p:bldP spid="30" grpId="0"/>
      <p:bldP spid="31" grpId="0"/>
      <p:bldP spid="32" grpId="0"/>
      <p:bldP spid="33" grpId="0"/>
      <p:bldP spid="34" grpId="0"/>
      <p:bldP spid="35" grpId="0" bldLvl="0" animBg="1"/>
      <p:bldP spid="36" grpId="0" bldLvl="0" animBg="1"/>
      <p:bldP spid="37" grpId="0" bldLvl="0" animBg="1"/>
      <p:bldP spid="38" grpId="0" bldLvl="0" animBg="1"/>
      <p:bldP spid="39" grpId="0" bldLvl="0" animBg="1"/>
      <p:bldP spid="40" grpId="0" bldLvl="0" animBg="1"/>
      <p:bldP spid="41" grpId="0" bldLvl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381000" y="266700"/>
          <a:ext cx="9134475" cy="4543425"/>
          <a:chOff x="381000" y="266700"/>
          <a:chExt cx="9134475" cy="4543425"/>
        </a:xfrm>
      </p:grpSpPr>
      <p:sp>
        <p:nvSpPr>
          <p:cNvPr id="2" name="文本框 1"/>
          <p:cNvSpPr txBox="1"/>
          <p:nvPr/>
        </p:nvSpPr>
        <p:spPr>
          <a:xfrm>
            <a:off x="381000" y="508000"/>
            <a:ext cx="57150" cy="381000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3" name="文本框 2"/>
          <p:cNvSpPr txBox="1"/>
          <p:nvPr/>
        </p:nvSpPr>
        <p:spPr>
          <a:xfrm>
            <a:off x="628651" y="355600"/>
            <a:ext cx="8505825" cy="38157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漂浮与悬浮有什么相同点与不同点</a:t>
            </a: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？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1495425" y="1600200"/>
            <a:ext cx="7639050" cy="348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相同点</a:t>
            </a:r>
            <a:r>
              <a:rPr lang="en-US" sz="21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：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2924175" y="1600200"/>
            <a:ext cx="6210300" cy="752385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1、都是</a:t>
            </a:r>
            <a:r>
              <a:rPr lang="en-US" sz="2100" u="none" spc="0" dirty="0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平衡状态</a:t>
            </a:r>
            <a:br>
              <a:rPr lang="en-US" sz="2100" u="none" spc="0" dirty="0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</a:br>
            <a:endParaRPr lang="en-US" sz="2100" u="none" spc="0" dirty="0">
              <a:solidFill>
                <a:srgbClr val="FFFF00">
                  <a:alpha val="100000"/>
                </a:srgbClr>
              </a:solidFill>
              <a:latin typeface="黑体" pitchFamily="49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5419725" y="1600200"/>
            <a:ext cx="3714750" cy="752385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2、都是</a:t>
            </a:r>
            <a:r>
              <a:rPr lang="en-US" sz="2100" u="none" spc="0" dirty="0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F</a:t>
            </a:r>
            <a:r>
              <a:rPr lang="en-US" sz="900" u="none" spc="0" dirty="0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浮</a:t>
            </a:r>
            <a:r>
              <a:rPr lang="en-US" sz="2100" u="none" spc="0" dirty="0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=G</a:t>
            </a:r>
            <a:br>
              <a:rPr lang="en-US" sz="2100" u="none" spc="0" dirty="0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</a:br>
            <a:endParaRPr lang="en-US" sz="2100" u="none" spc="0" dirty="0">
              <a:solidFill>
                <a:srgbClr val="FFFF00">
                  <a:alpha val="100000"/>
                </a:srgbClr>
              </a:solidFill>
              <a:latin typeface="黑体" pitchFamily="49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1514475" y="2768600"/>
            <a:ext cx="7620000" cy="348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不同点</a:t>
            </a:r>
            <a:r>
              <a:rPr lang="en-US" sz="21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：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2924175" y="2768600"/>
            <a:ext cx="6210300" cy="553293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悬浮</a:t>
            </a:r>
            <a:r>
              <a:rPr lang="en-US" sz="2100" u="none" spc="0" dirty="0" err="1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V</a:t>
            </a:r>
            <a:r>
              <a:rPr lang="en-US" sz="900" u="none" spc="0" dirty="0" err="1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排</a:t>
            </a:r>
            <a:r>
              <a:rPr lang="en-US" sz="2100" u="none" spc="0" dirty="0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=</a:t>
            </a:r>
            <a:r>
              <a:rPr lang="en-US" sz="2100" u="none" spc="0" dirty="0" err="1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V</a:t>
            </a:r>
            <a:r>
              <a:rPr lang="en-US" sz="900" u="none" spc="0" dirty="0" err="1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物</a:t>
            </a:r>
            <a:r>
              <a:rPr lang="en-US" sz="900" u="none" spc="0" dirty="0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/>
            </a:r>
            <a:br>
              <a:rPr lang="en-US" sz="900" u="none" spc="0" dirty="0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</a:br>
            <a:endParaRPr lang="en-US" sz="900" u="none" spc="0" dirty="0">
              <a:solidFill>
                <a:srgbClr val="FFFF00">
                  <a:alpha val="100000"/>
                </a:srgbClr>
              </a:solidFill>
              <a:latin typeface="黑体" pitchFamily="49" charset="-122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5419725" y="2768600"/>
            <a:ext cx="3714750" cy="553293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漂浮</a:t>
            </a:r>
            <a:r>
              <a:rPr lang="en-US" sz="2100" u="none" spc="0" dirty="0" err="1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V</a:t>
            </a:r>
            <a:r>
              <a:rPr lang="en-US" sz="900" u="none" spc="0" dirty="0" err="1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排</a:t>
            </a:r>
            <a:r>
              <a:rPr lang="en-US" sz="2100" u="none" spc="0" dirty="0" err="1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＜V</a:t>
            </a:r>
            <a:r>
              <a:rPr lang="en-US" sz="900" u="none" spc="0" dirty="0" err="1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物</a:t>
            </a:r>
            <a:r>
              <a:rPr lang="en-US" sz="900" u="none" spc="0" dirty="0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/>
            </a:r>
            <a:br>
              <a:rPr lang="en-US" sz="900" u="none" spc="0" dirty="0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</a:br>
            <a:endParaRPr lang="en-US" sz="900" u="none" spc="0" dirty="0">
              <a:solidFill>
                <a:srgbClr val="FFFF00">
                  <a:alpha val="100000"/>
                </a:srgbClr>
              </a:solidFill>
              <a:latin typeface="黑体" pitchFamily="49" charset="-122"/>
            </a:endParaRPr>
          </a:p>
        </p:txBody>
      </p:sp>
      <p:pic>
        <p:nvPicPr>
          <p:cNvPr id="10" name="图片 9"/>
          <p:cNvPicPr/>
          <p:nvPr/>
        </p:nvPicPr>
        <p:blipFill>
          <a:blip r:embed="rId2"/>
          <a:stretch>
            <a:fillRect/>
          </a:stretch>
        </p:blipFill>
        <p:spPr>
          <a:xfrm>
            <a:off x="2947988" y="3765551"/>
            <a:ext cx="1333500" cy="2286000"/>
          </a:xfrm>
          <a:prstGeom prst="rect">
            <a:avLst/>
          </a:prstGeom>
        </p:spPr>
      </p:pic>
      <p:pic>
        <p:nvPicPr>
          <p:cNvPr id="11" name="图片 10"/>
          <p:cNvPicPr/>
          <p:nvPr/>
        </p:nvPicPr>
        <p:blipFill>
          <a:blip r:embed="rId3"/>
          <a:stretch>
            <a:fillRect/>
          </a:stretch>
        </p:blipFill>
        <p:spPr>
          <a:xfrm>
            <a:off x="5467350" y="3771900"/>
            <a:ext cx="1333500" cy="228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18015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  <p:bldP spid="9" grpId="0"/>
      <p:bldP spid="10" grpId="0"/>
      <p:bldP spid="11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381000" y="266700"/>
          <a:ext cx="9134475" cy="4505325"/>
          <a:chOff x="381000" y="266700"/>
          <a:chExt cx="9134475" cy="4505325"/>
        </a:xfrm>
      </p:grpSpPr>
      <p:sp>
        <p:nvSpPr>
          <p:cNvPr id="2" name="文本框 1"/>
          <p:cNvSpPr txBox="1"/>
          <p:nvPr/>
        </p:nvSpPr>
        <p:spPr>
          <a:xfrm>
            <a:off x="381000" y="508000"/>
            <a:ext cx="57150" cy="381000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3" name="文本框 2"/>
          <p:cNvSpPr txBox="1"/>
          <p:nvPr/>
        </p:nvSpPr>
        <p:spPr>
          <a:xfrm>
            <a:off x="628651" y="355600"/>
            <a:ext cx="8505825" cy="38157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悬浮与沉底有什么相同点与不同点</a:t>
            </a: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？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1495425" y="1676400"/>
            <a:ext cx="7639050" cy="348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相同点</a:t>
            </a:r>
            <a:r>
              <a:rPr lang="en-US" sz="21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：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2924175" y="1676400"/>
            <a:ext cx="6210300" cy="752385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1、都是</a:t>
            </a:r>
            <a:r>
              <a:rPr lang="en-US" sz="2100" u="none" spc="0" dirty="0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平衡状态</a:t>
            </a:r>
            <a:br>
              <a:rPr lang="en-US" sz="2100" u="none" spc="0" dirty="0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</a:br>
            <a:endParaRPr lang="en-US" sz="2100" u="none" spc="0" dirty="0">
              <a:solidFill>
                <a:srgbClr val="FFFF00">
                  <a:alpha val="100000"/>
                </a:srgbClr>
              </a:solidFill>
              <a:latin typeface="黑体" pitchFamily="49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5419725" y="1676400"/>
            <a:ext cx="3714750" cy="348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2、都是</a:t>
            </a:r>
            <a:r>
              <a:rPr lang="en-US" sz="2100" u="none" spc="0" dirty="0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V</a:t>
            </a:r>
            <a:r>
              <a:rPr lang="en-US" sz="900" u="none" spc="0" dirty="0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排</a:t>
            </a:r>
            <a:r>
              <a:rPr lang="en-US" sz="2100" u="none" spc="0" dirty="0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=</a:t>
            </a:r>
            <a:r>
              <a:rPr lang="en-US" sz="2100" u="none" spc="0" dirty="0" err="1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V</a:t>
            </a:r>
            <a:r>
              <a:rPr lang="en-US" sz="900" u="none" spc="0" dirty="0" err="1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物</a:t>
            </a:r>
            <a:r>
              <a:rPr lang="en-US" sz="21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 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2924175" y="2844800"/>
            <a:ext cx="6210300" cy="348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 dirty="0" err="1">
                <a:solidFill>
                  <a:srgbClr val="FFFFFF">
                    <a:alpha val="100000"/>
                  </a:srgbClr>
                </a:solidFill>
                <a:latin typeface="&quot;microsoft yahei&quot;"/>
              </a:rPr>
              <a:t>悬浮</a:t>
            </a:r>
            <a:r>
              <a:rPr lang="en-US" sz="2100" u="none" spc="0" dirty="0" err="1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F</a:t>
            </a:r>
            <a:r>
              <a:rPr lang="en-US" sz="900" u="none" spc="0" dirty="0" err="1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浮</a:t>
            </a:r>
            <a:r>
              <a:rPr lang="en-US" sz="2100" u="none" spc="0" dirty="0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=G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5419725" y="2844800"/>
            <a:ext cx="3714750" cy="348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 dirty="0" err="1">
                <a:solidFill>
                  <a:srgbClr val="FFFFFF">
                    <a:alpha val="100000"/>
                  </a:srgbClr>
                </a:solidFill>
                <a:latin typeface="&quot;microsoft yahei&quot;"/>
              </a:rPr>
              <a:t>沉底</a:t>
            </a:r>
            <a:r>
              <a:rPr lang="en-US" sz="2100" u="none" spc="0" dirty="0" err="1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F</a:t>
            </a:r>
            <a:r>
              <a:rPr lang="en-US" sz="900" u="none" spc="0" dirty="0" err="1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浮</a:t>
            </a:r>
            <a:r>
              <a:rPr lang="en-US" sz="900" u="none" spc="0" dirty="0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 </a:t>
            </a:r>
            <a:r>
              <a:rPr lang="en-US" sz="2100" u="none" spc="0" dirty="0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&lt; G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1514475" y="2844800"/>
            <a:ext cx="7620000" cy="348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不同点</a:t>
            </a:r>
            <a:r>
              <a:rPr lang="en-US" sz="21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：</a:t>
            </a:r>
          </a:p>
        </p:txBody>
      </p:sp>
      <p:pic>
        <p:nvPicPr>
          <p:cNvPr id="10" name="图片 9"/>
          <p:cNvPicPr/>
          <p:nvPr/>
        </p:nvPicPr>
        <p:blipFill>
          <a:blip r:embed="rId2"/>
          <a:stretch>
            <a:fillRect/>
          </a:stretch>
        </p:blipFill>
        <p:spPr>
          <a:xfrm>
            <a:off x="5367338" y="3721100"/>
            <a:ext cx="1333500" cy="2286000"/>
          </a:xfrm>
          <a:prstGeom prst="rect">
            <a:avLst/>
          </a:prstGeom>
        </p:spPr>
      </p:pic>
      <p:pic>
        <p:nvPicPr>
          <p:cNvPr id="11" name="图片 10"/>
          <p:cNvPicPr/>
          <p:nvPr/>
        </p:nvPicPr>
        <p:blipFill>
          <a:blip r:embed="rId3"/>
          <a:stretch>
            <a:fillRect/>
          </a:stretch>
        </p:blipFill>
        <p:spPr>
          <a:xfrm>
            <a:off x="2852738" y="3721100"/>
            <a:ext cx="1333500" cy="228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30885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  <p:bldP spid="9" grpId="0"/>
      <p:bldP spid="10" grpId="0"/>
      <p:bldP spid="11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381000" y="266700"/>
          <a:ext cx="9134475" cy="4267200"/>
          <a:chOff x="381000" y="266700"/>
          <a:chExt cx="9134475" cy="4267200"/>
        </a:xfrm>
      </p:grpSpPr>
      <p:sp>
        <p:nvSpPr>
          <p:cNvPr id="2" name="文本框 1"/>
          <p:cNvSpPr txBox="1"/>
          <p:nvPr/>
        </p:nvSpPr>
        <p:spPr>
          <a:xfrm>
            <a:off x="2209801" y="1244600"/>
            <a:ext cx="6924675" cy="752385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平时常见到</a:t>
            </a:r>
            <a:r>
              <a:rPr lang="en-US" sz="21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_______________</a:t>
            </a:r>
            <a:r>
              <a:rPr lang="en-US" sz="21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在水中会上浮</a:t>
            </a:r>
            <a:r>
              <a:rPr lang="en-US" sz="21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;</a:t>
            </a:r>
            <a:br>
              <a:rPr lang="en-US" sz="21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</a:br>
            <a:r>
              <a:rPr lang="en-US" sz="21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__________________</a:t>
            </a:r>
            <a:r>
              <a:rPr lang="en-US" sz="21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在水中会下沉</a:t>
            </a:r>
            <a:r>
              <a:rPr lang="en-US" sz="21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。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381000" y="508000"/>
            <a:ext cx="57150" cy="381000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4" name="文本框 3"/>
          <p:cNvSpPr txBox="1"/>
          <p:nvPr/>
        </p:nvSpPr>
        <p:spPr>
          <a:xfrm>
            <a:off x="628651" y="355600"/>
            <a:ext cx="8505825" cy="38157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b="1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猜想</a:t>
            </a:r>
            <a:endParaRPr lang="en-US" sz="2300" b="1" u="none" spc="0" dirty="0">
              <a:solidFill>
                <a:srgbClr val="FFFFFF">
                  <a:alpha val="100000"/>
                </a:srgbClr>
              </a:solidFill>
              <a:latin typeface="黑体" pitchFamily="49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2809875" y="5168900"/>
            <a:ext cx="6324600" cy="752385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密度比水</a:t>
            </a:r>
            <a:r>
              <a:rPr lang="en-US" sz="21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____</a:t>
            </a:r>
            <a:r>
              <a:rPr lang="en-US" sz="21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的物体在水中会上浮</a:t>
            </a:r>
            <a:r>
              <a:rPr lang="en-US" sz="21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;
</a:t>
            </a:r>
            <a:r>
              <a:rPr lang="en-US" sz="21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密度比水</a:t>
            </a:r>
            <a:r>
              <a:rPr lang="en-US" sz="21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____</a:t>
            </a:r>
            <a:r>
              <a:rPr lang="en-US" sz="21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的物体在水中会下沉</a:t>
            </a:r>
            <a:r>
              <a:rPr lang="en-US" sz="21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。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2000251" y="5168900"/>
            <a:ext cx="7134225" cy="348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猜想</a:t>
            </a:r>
            <a:r>
              <a:rPr lang="en-US" sz="21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：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3638551" y="1244600"/>
            <a:ext cx="5495925" cy="348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 dirty="0" err="1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木头、泡沫等</a:t>
            </a:r>
            <a:endParaRPr lang="en-US" sz="2100" u="none" spc="0" dirty="0">
              <a:solidFill>
                <a:srgbClr val="FFFF00">
                  <a:alpha val="100000"/>
                </a:srgbClr>
              </a:solidFill>
              <a:latin typeface="黑体" pitchFamily="49" charset="-122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2362201" y="1765300"/>
            <a:ext cx="6772275" cy="348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 dirty="0" err="1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石块、金属块等</a:t>
            </a:r>
            <a:endParaRPr lang="en-US" sz="2100" u="none" spc="0" dirty="0">
              <a:solidFill>
                <a:srgbClr val="FFFF00">
                  <a:alpha val="100000"/>
                </a:srgbClr>
              </a:solidFill>
              <a:latin typeface="黑体" pitchFamily="49" charset="-122"/>
            </a:endParaRPr>
          </a:p>
        </p:txBody>
      </p:sp>
      <p:pic>
        <p:nvPicPr>
          <p:cNvPr id="9" name="图片 8"/>
          <p:cNvPicPr/>
          <p:nvPr/>
        </p:nvPicPr>
        <p:blipFill>
          <a:blip r:embed="rId2"/>
          <a:stretch>
            <a:fillRect/>
          </a:stretch>
        </p:blipFill>
        <p:spPr>
          <a:xfrm>
            <a:off x="2886075" y="2997200"/>
            <a:ext cx="1143000" cy="1524000"/>
          </a:xfrm>
          <a:prstGeom prst="rect">
            <a:avLst/>
          </a:prstGeom>
        </p:spPr>
      </p:pic>
      <p:pic>
        <p:nvPicPr>
          <p:cNvPr id="10" name="图片 9"/>
          <p:cNvPicPr/>
          <p:nvPr/>
        </p:nvPicPr>
        <p:blipFill>
          <a:blip r:embed="rId3"/>
          <a:stretch>
            <a:fillRect/>
          </a:stretch>
        </p:blipFill>
        <p:spPr>
          <a:xfrm>
            <a:off x="4933950" y="2997200"/>
            <a:ext cx="1143000" cy="1524000"/>
          </a:xfrm>
          <a:prstGeom prst="rect">
            <a:avLst/>
          </a:prstGeom>
        </p:spPr>
      </p:pic>
      <p:sp>
        <p:nvSpPr>
          <p:cNvPr id="11" name="文本框 10"/>
          <p:cNvSpPr txBox="1"/>
          <p:nvPr/>
        </p:nvSpPr>
        <p:spPr>
          <a:xfrm>
            <a:off x="3981450" y="5168900"/>
            <a:ext cx="5153025" cy="348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 dirty="0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小</a:t>
            </a:r>
          </a:p>
        </p:txBody>
      </p:sp>
      <p:sp>
        <p:nvSpPr>
          <p:cNvPr id="12" name="文本框 11"/>
          <p:cNvSpPr txBox="1"/>
          <p:nvPr/>
        </p:nvSpPr>
        <p:spPr>
          <a:xfrm>
            <a:off x="3981450" y="5689600"/>
            <a:ext cx="5153025" cy="348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 dirty="0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大</a:t>
            </a:r>
          </a:p>
        </p:txBody>
      </p:sp>
    </p:spTree>
    <p:extLst>
      <p:ext uri="{BB962C8B-B14F-4D97-AF65-F5344CB8AC3E}">
        <p14:creationId xmlns:p14="http://schemas.microsoft.com/office/powerpoint/2010/main" val="42641511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11" grpId="0"/>
      <p:bldP spid="1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381000" y="266700"/>
          <a:ext cx="9134475" cy="4795838"/>
          <a:chOff x="381000" y="266700"/>
          <a:chExt cx="9134475" cy="4795838"/>
        </a:xfrm>
      </p:grpSpPr>
      <p:sp>
        <p:nvSpPr>
          <p:cNvPr id="2" name="文本框 1"/>
          <p:cNvSpPr txBox="1"/>
          <p:nvPr/>
        </p:nvSpPr>
        <p:spPr>
          <a:xfrm>
            <a:off x="381000" y="508000"/>
            <a:ext cx="57150" cy="381000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3" name="文本框 2"/>
          <p:cNvSpPr txBox="1"/>
          <p:nvPr/>
        </p:nvSpPr>
        <p:spPr>
          <a:xfrm>
            <a:off x="628651" y="355600"/>
            <a:ext cx="8505825" cy="38157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ρ与沉浮的关系</a:t>
            </a: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：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628651" y="1181100"/>
            <a:ext cx="8505825" cy="348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研究条件</a:t>
            </a:r>
            <a:r>
              <a:rPr lang="en-US" sz="21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：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1971675" y="1181100"/>
            <a:ext cx="7162800" cy="348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 dirty="0" err="1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实心</a:t>
            </a:r>
            <a:r>
              <a:rPr lang="en-US" sz="21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物体</a:t>
            </a:r>
            <a:r>
              <a:rPr lang="en-US" sz="2100" u="none" spc="0" dirty="0" err="1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浸没</a:t>
            </a:r>
            <a:r>
              <a:rPr lang="en-US" sz="21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在液体中，只受</a:t>
            </a:r>
            <a:r>
              <a:rPr lang="en-US" sz="2100" u="none" spc="0" dirty="0" err="1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重力</a:t>
            </a:r>
            <a:r>
              <a:rPr lang="en-US" sz="21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和</a:t>
            </a:r>
            <a:r>
              <a:rPr lang="en-US" sz="2100" u="none" spc="0" dirty="0" err="1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浮力</a:t>
            </a:r>
            <a:r>
              <a:rPr lang="en-US" sz="21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。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628651" y="2133600"/>
            <a:ext cx="8505825" cy="348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浮力和重力展开</a:t>
            </a:r>
            <a:r>
              <a:rPr lang="en-US" sz="21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：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2771775" y="2133600"/>
            <a:ext cx="6362700" cy="553293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 dirty="0" err="1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F</a:t>
            </a:r>
            <a:r>
              <a:rPr lang="en-US" sz="900" u="none" spc="0" dirty="0" err="1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浮</a:t>
            </a:r>
            <a:r>
              <a:rPr lang="en-US" sz="2100" u="none" spc="0" dirty="0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= </a:t>
            </a:r>
            <a:r>
              <a:rPr lang="en-US" sz="2100" u="none" spc="0" dirty="0" err="1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ρ</a:t>
            </a:r>
            <a:r>
              <a:rPr lang="en-US" sz="900" u="none" spc="0" dirty="0" err="1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液</a:t>
            </a:r>
            <a:r>
              <a:rPr lang="en-US" sz="900" u="none" spc="0" dirty="0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 </a:t>
            </a:r>
            <a:r>
              <a:rPr lang="en-US" sz="2100" u="none" spc="0" dirty="0" err="1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gV</a:t>
            </a:r>
            <a:r>
              <a:rPr lang="en-US" sz="900" u="none" spc="0" dirty="0" err="1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排</a:t>
            </a:r>
            <a:r>
              <a:rPr lang="en-US" sz="900" u="none" spc="0" dirty="0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/>
            </a:r>
            <a:br>
              <a:rPr lang="en-US" sz="900" u="none" spc="0" dirty="0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</a:br>
            <a:endParaRPr lang="en-US" sz="900" u="none" spc="0" dirty="0">
              <a:solidFill>
                <a:srgbClr val="FFFF00">
                  <a:alpha val="100000"/>
                </a:srgbClr>
              </a:solidFill>
              <a:latin typeface="黑体" pitchFamily="49" charset="-122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4362451" y="2133600"/>
            <a:ext cx="4772025" cy="348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 dirty="0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G ＝ </a:t>
            </a:r>
            <a:r>
              <a:rPr lang="en-US" sz="2100" u="none" spc="0" dirty="0" err="1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ρ</a:t>
            </a:r>
            <a:r>
              <a:rPr lang="en-US" sz="900" u="none" spc="0" dirty="0" err="1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物</a:t>
            </a:r>
            <a:r>
              <a:rPr lang="en-US" sz="900" u="none" spc="0" dirty="0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 </a:t>
            </a:r>
            <a:r>
              <a:rPr lang="en-US" sz="2100" u="none" spc="0" dirty="0" err="1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gV</a:t>
            </a:r>
            <a:r>
              <a:rPr lang="en-US" sz="900" u="none" spc="0" dirty="0" err="1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物</a:t>
            </a:r>
            <a:endParaRPr lang="en-US" sz="900" u="none" spc="0" dirty="0">
              <a:solidFill>
                <a:srgbClr val="FFFF00">
                  <a:alpha val="100000"/>
                </a:srgbClr>
              </a:solidFill>
              <a:latin typeface="黑体" pitchFamily="49" charset="-122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628651" y="3103880"/>
            <a:ext cx="8505825" cy="348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“</a:t>
            </a:r>
            <a:r>
              <a:rPr lang="en-US" sz="21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浸没”说明</a:t>
            </a:r>
            <a:r>
              <a:rPr lang="en-US" sz="21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：</a:t>
            </a:r>
          </a:p>
        </p:txBody>
      </p:sp>
      <p:sp>
        <p:nvSpPr>
          <p:cNvPr id="10" name="文本框 9"/>
          <p:cNvSpPr txBox="1"/>
          <p:nvPr/>
        </p:nvSpPr>
        <p:spPr>
          <a:xfrm>
            <a:off x="2505075" y="3103880"/>
            <a:ext cx="6629400" cy="348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 dirty="0" err="1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V</a:t>
            </a:r>
            <a:r>
              <a:rPr lang="en-US" sz="900" u="none" spc="0" dirty="0" err="1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排</a:t>
            </a:r>
            <a:r>
              <a:rPr lang="en-US" sz="2100" u="none" spc="0" dirty="0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=</a:t>
            </a:r>
            <a:r>
              <a:rPr lang="en-US" sz="2100" u="none" spc="0" dirty="0" err="1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V</a:t>
            </a:r>
            <a:r>
              <a:rPr lang="en-US" sz="900" u="none" spc="0" dirty="0" err="1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物</a:t>
            </a:r>
            <a:r>
              <a:rPr lang="en-US" sz="21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 </a:t>
            </a:r>
          </a:p>
        </p:txBody>
      </p:sp>
      <p:sp>
        <p:nvSpPr>
          <p:cNvPr id="11" name="文本框 10"/>
          <p:cNvSpPr txBox="1"/>
          <p:nvPr/>
        </p:nvSpPr>
        <p:spPr>
          <a:xfrm>
            <a:off x="628651" y="4065271"/>
            <a:ext cx="8505825" cy="348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上浮</a:t>
            </a:r>
            <a:r>
              <a:rPr lang="en-US" sz="21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：</a:t>
            </a:r>
          </a:p>
        </p:txBody>
      </p:sp>
      <p:sp>
        <p:nvSpPr>
          <p:cNvPr id="12" name="文本框 11"/>
          <p:cNvSpPr txBox="1"/>
          <p:nvPr/>
        </p:nvSpPr>
        <p:spPr>
          <a:xfrm>
            <a:off x="628651" y="5026660"/>
            <a:ext cx="8505825" cy="348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悬浮</a:t>
            </a:r>
            <a:r>
              <a:rPr lang="en-US" sz="21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：</a:t>
            </a:r>
          </a:p>
        </p:txBody>
      </p:sp>
      <p:sp>
        <p:nvSpPr>
          <p:cNvPr id="13" name="文本框 12"/>
          <p:cNvSpPr txBox="1"/>
          <p:nvPr/>
        </p:nvSpPr>
        <p:spPr>
          <a:xfrm>
            <a:off x="628651" y="5988051"/>
            <a:ext cx="8505825" cy="348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下沉</a:t>
            </a:r>
            <a:r>
              <a:rPr lang="en-US" sz="21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：</a:t>
            </a:r>
          </a:p>
        </p:txBody>
      </p:sp>
      <p:sp>
        <p:nvSpPr>
          <p:cNvPr id="14" name="文本框 13"/>
          <p:cNvSpPr txBox="1"/>
          <p:nvPr/>
        </p:nvSpPr>
        <p:spPr>
          <a:xfrm>
            <a:off x="1438275" y="4065271"/>
            <a:ext cx="7696200" cy="348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 dirty="0" err="1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F</a:t>
            </a:r>
            <a:r>
              <a:rPr lang="en-US" sz="900" u="none" spc="0" dirty="0" err="1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浮</a:t>
            </a:r>
            <a:r>
              <a:rPr lang="en-US" sz="2100" u="none" spc="0" dirty="0" err="1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＞G</a:t>
            </a:r>
            <a:endParaRPr lang="en-US" sz="2100" u="none" spc="0" dirty="0">
              <a:solidFill>
                <a:srgbClr val="FFFF00">
                  <a:alpha val="100000"/>
                </a:srgbClr>
              </a:solidFill>
              <a:latin typeface="黑体" pitchFamily="49" charset="-122"/>
            </a:endParaRPr>
          </a:p>
        </p:txBody>
      </p:sp>
      <p:sp>
        <p:nvSpPr>
          <p:cNvPr id="15" name="文本框 14"/>
          <p:cNvSpPr txBox="1"/>
          <p:nvPr/>
        </p:nvSpPr>
        <p:spPr>
          <a:xfrm>
            <a:off x="1438275" y="5026660"/>
            <a:ext cx="7696200" cy="348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 dirty="0" err="1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F</a:t>
            </a:r>
            <a:r>
              <a:rPr lang="en-US" sz="900" u="none" spc="0" dirty="0" err="1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浮</a:t>
            </a:r>
            <a:r>
              <a:rPr lang="en-US" sz="2100" u="none" spc="0" dirty="0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=G</a:t>
            </a:r>
          </a:p>
        </p:txBody>
      </p:sp>
      <p:sp>
        <p:nvSpPr>
          <p:cNvPr id="16" name="文本框 15"/>
          <p:cNvSpPr txBox="1"/>
          <p:nvPr/>
        </p:nvSpPr>
        <p:spPr>
          <a:xfrm>
            <a:off x="1438275" y="5988051"/>
            <a:ext cx="7696200" cy="348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 dirty="0" err="1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F</a:t>
            </a:r>
            <a:r>
              <a:rPr lang="en-US" sz="900" u="none" spc="0" dirty="0" err="1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浮</a:t>
            </a:r>
            <a:r>
              <a:rPr lang="en-US" sz="900" u="none" spc="0" dirty="0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 </a:t>
            </a:r>
            <a:r>
              <a:rPr lang="en-US" sz="2100" u="none" spc="0" dirty="0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&lt; G</a:t>
            </a:r>
          </a:p>
        </p:txBody>
      </p:sp>
      <p:pic>
        <p:nvPicPr>
          <p:cNvPr id="17" name="图片 16"/>
          <p:cNvPicPr/>
          <p:nvPr/>
        </p:nvPicPr>
        <p:blipFill>
          <a:blip r:embed="rId2"/>
          <a:stretch>
            <a:fillRect/>
          </a:stretch>
        </p:blipFill>
        <p:spPr>
          <a:xfrm>
            <a:off x="7105651" y="1193800"/>
            <a:ext cx="1419225" cy="2006600"/>
          </a:xfrm>
          <a:prstGeom prst="rect">
            <a:avLst/>
          </a:prstGeom>
        </p:spPr>
      </p:pic>
      <p:sp>
        <p:nvSpPr>
          <p:cNvPr id="18" name="文本框 17"/>
          <p:cNvSpPr txBox="1"/>
          <p:nvPr/>
        </p:nvSpPr>
        <p:spPr>
          <a:xfrm>
            <a:off x="3209925" y="4065271"/>
            <a:ext cx="5924550" cy="348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 dirty="0" err="1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ρ</a:t>
            </a:r>
            <a:r>
              <a:rPr lang="en-US" sz="900" u="none" spc="0" dirty="0" err="1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液</a:t>
            </a:r>
            <a:r>
              <a:rPr lang="en-US" sz="900" u="none" spc="0" dirty="0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 </a:t>
            </a:r>
            <a:r>
              <a:rPr lang="en-US" sz="2100" u="none" spc="0" dirty="0" err="1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gV</a:t>
            </a:r>
            <a:r>
              <a:rPr lang="en-US" sz="900" u="none" spc="0" dirty="0" err="1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排</a:t>
            </a:r>
            <a:r>
              <a:rPr lang="en-US" sz="2100" u="none" spc="0" dirty="0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&gt;</a:t>
            </a:r>
            <a:r>
              <a:rPr lang="en-US" sz="2100" u="none" spc="0" dirty="0" err="1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ρ</a:t>
            </a:r>
            <a:r>
              <a:rPr lang="en-US" sz="900" u="none" spc="0" dirty="0" err="1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物</a:t>
            </a:r>
            <a:r>
              <a:rPr lang="en-US" sz="900" u="none" spc="0" dirty="0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 </a:t>
            </a:r>
            <a:r>
              <a:rPr lang="en-US" sz="2100" u="none" spc="0" dirty="0" err="1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gV</a:t>
            </a:r>
            <a:r>
              <a:rPr lang="en-US" sz="900" u="none" spc="0" dirty="0" err="1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物</a:t>
            </a:r>
            <a:r>
              <a:rPr lang="en-US" sz="2100" u="none" spc="0" dirty="0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 </a:t>
            </a:r>
          </a:p>
        </p:txBody>
      </p:sp>
      <p:sp>
        <p:nvSpPr>
          <p:cNvPr id="19" name="文本框 18"/>
          <p:cNvSpPr txBox="1"/>
          <p:nvPr/>
        </p:nvSpPr>
        <p:spPr>
          <a:xfrm>
            <a:off x="3209925" y="5026660"/>
            <a:ext cx="5924550" cy="348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 dirty="0" err="1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ρ</a:t>
            </a:r>
            <a:r>
              <a:rPr lang="en-US" sz="900" u="none" spc="0" dirty="0" err="1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液</a:t>
            </a:r>
            <a:r>
              <a:rPr lang="en-US" sz="900" u="none" spc="0" dirty="0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 </a:t>
            </a:r>
            <a:r>
              <a:rPr lang="en-US" sz="2100" u="none" spc="0" dirty="0" err="1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gV</a:t>
            </a:r>
            <a:r>
              <a:rPr lang="en-US" sz="900" u="none" spc="0" dirty="0" err="1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排</a:t>
            </a:r>
            <a:r>
              <a:rPr lang="en-US" sz="2100" u="none" spc="0" dirty="0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=</a:t>
            </a:r>
            <a:r>
              <a:rPr lang="en-US" sz="2100" u="none" spc="0" dirty="0" err="1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ρ</a:t>
            </a:r>
            <a:r>
              <a:rPr lang="en-US" sz="900" u="none" spc="0" dirty="0" err="1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物</a:t>
            </a:r>
            <a:r>
              <a:rPr lang="en-US" sz="900" u="none" spc="0" dirty="0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 </a:t>
            </a:r>
            <a:r>
              <a:rPr lang="en-US" sz="2100" u="none" spc="0" dirty="0" err="1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gV</a:t>
            </a:r>
            <a:r>
              <a:rPr lang="en-US" sz="900" u="none" spc="0" dirty="0" err="1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物</a:t>
            </a:r>
            <a:r>
              <a:rPr lang="en-US" sz="2100" u="none" spc="0" dirty="0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 </a:t>
            </a:r>
          </a:p>
        </p:txBody>
      </p:sp>
      <p:sp>
        <p:nvSpPr>
          <p:cNvPr id="20" name="文本框 19"/>
          <p:cNvSpPr txBox="1"/>
          <p:nvPr/>
        </p:nvSpPr>
        <p:spPr>
          <a:xfrm>
            <a:off x="3209925" y="5988051"/>
            <a:ext cx="5924550" cy="348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 dirty="0" err="1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ρ</a:t>
            </a:r>
            <a:r>
              <a:rPr lang="en-US" sz="900" u="none" spc="0" dirty="0" err="1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液</a:t>
            </a:r>
            <a:r>
              <a:rPr lang="en-US" sz="900" u="none" spc="0" dirty="0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 </a:t>
            </a:r>
            <a:r>
              <a:rPr lang="en-US" sz="2100" u="none" spc="0" dirty="0" err="1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gV</a:t>
            </a:r>
            <a:r>
              <a:rPr lang="en-US" sz="900" u="none" spc="0" dirty="0" err="1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排</a:t>
            </a:r>
            <a:r>
              <a:rPr lang="en-US" sz="2100" u="none" spc="0" dirty="0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&lt;</a:t>
            </a:r>
            <a:r>
              <a:rPr lang="en-US" sz="2100" u="none" spc="0" dirty="0" err="1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ρ</a:t>
            </a:r>
            <a:r>
              <a:rPr lang="en-US" sz="900" u="none" spc="0" dirty="0" err="1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物</a:t>
            </a:r>
            <a:r>
              <a:rPr lang="en-US" sz="900" u="none" spc="0" dirty="0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 </a:t>
            </a:r>
            <a:r>
              <a:rPr lang="en-US" sz="2100" u="none" spc="0" dirty="0" err="1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gV</a:t>
            </a:r>
            <a:r>
              <a:rPr lang="en-US" sz="900" u="none" spc="0" dirty="0" err="1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物</a:t>
            </a:r>
            <a:r>
              <a:rPr lang="en-US" sz="2100" u="none" spc="0" dirty="0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 </a:t>
            </a:r>
          </a:p>
        </p:txBody>
      </p:sp>
      <p:pic>
        <p:nvPicPr>
          <p:cNvPr id="21" name="图片 20"/>
          <p:cNvPicPr/>
          <p:nvPr/>
        </p:nvPicPr>
        <p:blipFill>
          <a:blip r:embed="rId3"/>
          <a:stretch>
            <a:fillRect/>
          </a:stretch>
        </p:blipFill>
        <p:spPr>
          <a:xfrm>
            <a:off x="2314576" y="4217671"/>
            <a:ext cx="714375" cy="254000"/>
          </a:xfrm>
          <a:prstGeom prst="rect">
            <a:avLst/>
          </a:prstGeom>
        </p:spPr>
      </p:pic>
      <p:pic>
        <p:nvPicPr>
          <p:cNvPr id="22" name="图片 21"/>
          <p:cNvPicPr/>
          <p:nvPr/>
        </p:nvPicPr>
        <p:blipFill>
          <a:blip r:embed="rId3"/>
          <a:stretch>
            <a:fillRect/>
          </a:stretch>
        </p:blipFill>
        <p:spPr>
          <a:xfrm>
            <a:off x="2314576" y="5179060"/>
            <a:ext cx="714375" cy="254000"/>
          </a:xfrm>
          <a:prstGeom prst="rect">
            <a:avLst/>
          </a:prstGeom>
        </p:spPr>
      </p:pic>
      <p:pic>
        <p:nvPicPr>
          <p:cNvPr id="23" name="图片 22"/>
          <p:cNvPicPr/>
          <p:nvPr/>
        </p:nvPicPr>
        <p:blipFill>
          <a:blip r:embed="rId3"/>
          <a:stretch>
            <a:fillRect/>
          </a:stretch>
        </p:blipFill>
        <p:spPr>
          <a:xfrm>
            <a:off x="2314576" y="6140451"/>
            <a:ext cx="714375" cy="254000"/>
          </a:xfrm>
          <a:prstGeom prst="rect">
            <a:avLst/>
          </a:prstGeom>
        </p:spPr>
      </p:pic>
      <p:pic>
        <p:nvPicPr>
          <p:cNvPr id="24" name="图片 23"/>
          <p:cNvPicPr/>
          <p:nvPr/>
        </p:nvPicPr>
        <p:blipFill>
          <a:blip r:embed="rId3"/>
          <a:stretch>
            <a:fillRect/>
          </a:stretch>
        </p:blipFill>
        <p:spPr>
          <a:xfrm>
            <a:off x="5191126" y="4217671"/>
            <a:ext cx="714375" cy="254000"/>
          </a:xfrm>
          <a:prstGeom prst="rect">
            <a:avLst/>
          </a:prstGeom>
        </p:spPr>
      </p:pic>
      <p:pic>
        <p:nvPicPr>
          <p:cNvPr id="25" name="图片 24"/>
          <p:cNvPicPr/>
          <p:nvPr/>
        </p:nvPicPr>
        <p:blipFill>
          <a:blip r:embed="rId3"/>
          <a:stretch>
            <a:fillRect/>
          </a:stretch>
        </p:blipFill>
        <p:spPr>
          <a:xfrm>
            <a:off x="5191126" y="5179060"/>
            <a:ext cx="714375" cy="254000"/>
          </a:xfrm>
          <a:prstGeom prst="rect">
            <a:avLst/>
          </a:prstGeom>
        </p:spPr>
      </p:pic>
      <p:pic>
        <p:nvPicPr>
          <p:cNvPr id="26" name="图片 25"/>
          <p:cNvPicPr/>
          <p:nvPr/>
        </p:nvPicPr>
        <p:blipFill>
          <a:blip r:embed="rId3"/>
          <a:stretch>
            <a:fillRect/>
          </a:stretch>
        </p:blipFill>
        <p:spPr>
          <a:xfrm>
            <a:off x="5191126" y="6140451"/>
            <a:ext cx="714375" cy="254000"/>
          </a:xfrm>
          <a:prstGeom prst="rect">
            <a:avLst/>
          </a:prstGeom>
        </p:spPr>
      </p:pic>
      <p:sp>
        <p:nvSpPr>
          <p:cNvPr id="27" name="文本框 26"/>
          <p:cNvSpPr txBox="1"/>
          <p:nvPr/>
        </p:nvSpPr>
        <p:spPr>
          <a:xfrm>
            <a:off x="6038851" y="4065271"/>
            <a:ext cx="3095625" cy="348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 dirty="0" err="1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ρ</a:t>
            </a:r>
            <a:r>
              <a:rPr lang="en-US" sz="900" u="none" spc="0" dirty="0" err="1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液</a:t>
            </a:r>
            <a:r>
              <a:rPr lang="en-US" sz="900" u="none" spc="0" dirty="0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 </a:t>
            </a:r>
            <a:r>
              <a:rPr lang="en-US" sz="2100" u="none" spc="0" dirty="0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 &gt;</a:t>
            </a:r>
            <a:r>
              <a:rPr lang="en-US" sz="2100" u="none" spc="0" dirty="0" err="1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ρ</a:t>
            </a:r>
            <a:r>
              <a:rPr lang="en-US" sz="900" u="none" spc="0" dirty="0" err="1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物</a:t>
            </a:r>
            <a:r>
              <a:rPr lang="en-US" sz="900" u="none" spc="0" dirty="0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 </a:t>
            </a:r>
          </a:p>
        </p:txBody>
      </p:sp>
      <p:sp>
        <p:nvSpPr>
          <p:cNvPr id="28" name="文本框 27"/>
          <p:cNvSpPr txBox="1"/>
          <p:nvPr/>
        </p:nvSpPr>
        <p:spPr>
          <a:xfrm>
            <a:off x="6038851" y="5026660"/>
            <a:ext cx="3095625" cy="348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 dirty="0" err="1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ρ</a:t>
            </a:r>
            <a:r>
              <a:rPr lang="en-US" sz="900" u="none" spc="0" dirty="0" err="1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液</a:t>
            </a:r>
            <a:r>
              <a:rPr lang="en-US" sz="900" u="none" spc="0" dirty="0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 </a:t>
            </a:r>
            <a:r>
              <a:rPr lang="en-US" sz="2100" u="none" spc="0" dirty="0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 =</a:t>
            </a:r>
            <a:r>
              <a:rPr lang="en-US" sz="2100" u="none" spc="0" dirty="0" err="1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ρ</a:t>
            </a:r>
            <a:r>
              <a:rPr lang="en-US" sz="900" u="none" spc="0" dirty="0" err="1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物</a:t>
            </a:r>
            <a:r>
              <a:rPr lang="en-US" sz="900" u="none" spc="0" dirty="0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 </a:t>
            </a:r>
          </a:p>
        </p:txBody>
      </p:sp>
      <p:sp>
        <p:nvSpPr>
          <p:cNvPr id="29" name="文本框 28"/>
          <p:cNvSpPr txBox="1"/>
          <p:nvPr/>
        </p:nvSpPr>
        <p:spPr>
          <a:xfrm>
            <a:off x="6038851" y="5988051"/>
            <a:ext cx="3095625" cy="348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 dirty="0" err="1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ρ</a:t>
            </a:r>
            <a:r>
              <a:rPr lang="en-US" sz="900" u="none" spc="0" dirty="0" err="1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液</a:t>
            </a:r>
            <a:r>
              <a:rPr lang="en-US" sz="900" u="none" spc="0" dirty="0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 </a:t>
            </a:r>
            <a:r>
              <a:rPr lang="en-US" sz="2100" u="none" spc="0" dirty="0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 &lt;</a:t>
            </a:r>
            <a:r>
              <a:rPr lang="en-US" sz="2100" u="none" spc="0" dirty="0" err="1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ρ</a:t>
            </a:r>
            <a:r>
              <a:rPr lang="en-US" sz="900" u="none" spc="0" dirty="0" err="1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物</a:t>
            </a:r>
            <a:r>
              <a:rPr lang="en-US" sz="900" u="none" spc="0" dirty="0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 </a:t>
            </a:r>
          </a:p>
        </p:txBody>
      </p:sp>
      <p:sp>
        <p:nvSpPr>
          <p:cNvPr id="30" name="文本框 29"/>
          <p:cNvSpPr txBox="1"/>
          <p:nvPr/>
        </p:nvSpPr>
        <p:spPr>
          <a:xfrm>
            <a:off x="2695576" y="2095500"/>
            <a:ext cx="1514475" cy="369332"/>
          </a:xfrm>
          <a:prstGeom prst="rect">
            <a:avLst/>
          </a:prstGeom>
          <a:noFill/>
          <a:ln w="25400" cap="flat" cmpd="sng" algn="ctr">
            <a:solidFill>
              <a:srgbClr val="FFD732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31" name="文本框 30"/>
          <p:cNvSpPr txBox="1"/>
          <p:nvPr/>
        </p:nvSpPr>
        <p:spPr>
          <a:xfrm>
            <a:off x="4305301" y="2095500"/>
            <a:ext cx="1514475" cy="369332"/>
          </a:xfrm>
          <a:prstGeom prst="rect">
            <a:avLst/>
          </a:prstGeom>
          <a:noFill/>
          <a:ln w="25400" cap="flat" cmpd="sng" algn="ctr">
            <a:solidFill>
              <a:srgbClr val="FFD732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1289224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8" grpId="0"/>
      <p:bldP spid="19" grpId="0"/>
      <p:bldP spid="20" grpId="0"/>
      <p:bldP spid="21" grpId="0"/>
      <p:bldP spid="22" grpId="0"/>
      <p:bldP spid="23" grpId="0"/>
      <p:bldP spid="24" grpId="0"/>
      <p:bldP spid="25" grpId="0"/>
      <p:bldP spid="26" grpId="0"/>
      <p:bldP spid="27" grpId="0"/>
      <p:bldP spid="28" grpId="0"/>
      <p:bldP spid="29" grpId="0"/>
      <p:bldP spid="30" grpId="0" animBg="1"/>
      <p:bldP spid="31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381000" y="266700"/>
          <a:ext cx="9134475" cy="3121819"/>
          <a:chOff x="381000" y="266700"/>
          <a:chExt cx="9134475" cy="3121819"/>
        </a:xfrm>
      </p:grpSpPr>
      <p:sp>
        <p:nvSpPr>
          <p:cNvPr id="2" name="文本框 1"/>
          <p:cNvSpPr txBox="1"/>
          <p:nvPr/>
        </p:nvSpPr>
        <p:spPr>
          <a:xfrm>
            <a:off x="381000" y="508000"/>
            <a:ext cx="57150" cy="381000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3" name="文本框 2"/>
          <p:cNvSpPr txBox="1"/>
          <p:nvPr/>
        </p:nvSpPr>
        <p:spPr>
          <a:xfrm>
            <a:off x="628651" y="355600"/>
            <a:ext cx="8505825" cy="442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教学目标</a:t>
            </a:r>
            <a:endParaRPr lang="en-US" sz="2300" u="none" spc="0" dirty="0">
              <a:solidFill>
                <a:srgbClr val="FFFFFF">
                  <a:alpha val="100000"/>
                </a:srgbClr>
              </a:solidFill>
              <a:latin typeface="黑体" pitchFamily="49" charset="-122"/>
            </a:endParaRPr>
          </a:p>
        </p:txBody>
      </p:sp>
      <p:pic>
        <p:nvPicPr>
          <p:cNvPr id="4" name="图片 3"/>
          <p:cNvPicPr/>
          <p:nvPr/>
        </p:nvPicPr>
        <p:blipFill>
          <a:blip r:embed="rId2"/>
          <a:stretch>
            <a:fillRect/>
          </a:stretch>
        </p:blipFill>
        <p:spPr>
          <a:xfrm>
            <a:off x="628650" y="1620837"/>
            <a:ext cx="323850" cy="431800"/>
          </a:xfrm>
          <a:prstGeom prst="rect">
            <a:avLst/>
          </a:prstGeom>
        </p:spPr>
      </p:pic>
      <p:pic>
        <p:nvPicPr>
          <p:cNvPr id="5" name="图片 4"/>
          <p:cNvPicPr/>
          <p:nvPr/>
        </p:nvPicPr>
        <p:blipFill>
          <a:blip r:embed="rId3"/>
          <a:stretch>
            <a:fillRect/>
          </a:stretch>
        </p:blipFill>
        <p:spPr>
          <a:xfrm>
            <a:off x="628650" y="3730625"/>
            <a:ext cx="323850" cy="431800"/>
          </a:xfrm>
          <a:prstGeom prst="rect">
            <a:avLst/>
          </a:prstGeom>
        </p:spPr>
      </p:pic>
      <p:sp>
        <p:nvSpPr>
          <p:cNvPr id="6" name="文本框 5"/>
          <p:cNvSpPr txBox="1"/>
          <p:nvPr/>
        </p:nvSpPr>
        <p:spPr>
          <a:xfrm>
            <a:off x="1047751" y="1536700"/>
            <a:ext cx="7229475" cy="121187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能根据二力平衡条件和力与运动的关系描述物体的浮沉条件，并能通过改变物体所受的重力或浮力的大小，使物体在液体或气体中处于不同的浮沉状态。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1047750" y="3657600"/>
            <a:ext cx="7258050" cy="807913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运用物体的浮沉条件解释生产、生活中的一些现象，认识浮力知识在生产、生活中的应有价值</a:t>
            </a:r>
            <a:r>
              <a:rPr lang="en-US" sz="21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。</a:t>
            </a:r>
          </a:p>
        </p:txBody>
      </p:sp>
    </p:spTree>
    <p:extLst>
      <p:ext uri="{BB962C8B-B14F-4D97-AF65-F5344CB8AC3E}">
        <p14:creationId xmlns:p14="http://schemas.microsoft.com/office/powerpoint/2010/main" val="305340897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381000" y="266700"/>
          <a:ext cx="9134475" cy="4867275"/>
          <a:chOff x="381000" y="266700"/>
          <a:chExt cx="9134475" cy="4867275"/>
        </a:xfrm>
      </p:grpSpPr>
      <p:sp>
        <p:nvSpPr>
          <p:cNvPr id="2" name="文本框 1"/>
          <p:cNvSpPr txBox="1"/>
          <p:nvPr/>
        </p:nvSpPr>
        <p:spPr>
          <a:xfrm>
            <a:off x="381000" y="508000"/>
            <a:ext cx="57150" cy="381000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3" name="文本框 2"/>
          <p:cNvSpPr txBox="1"/>
          <p:nvPr/>
        </p:nvSpPr>
        <p:spPr>
          <a:xfrm>
            <a:off x="628651" y="355600"/>
            <a:ext cx="8505825" cy="38157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悬浮与漂浮的比较</a:t>
            </a:r>
            <a:endParaRPr lang="en-US" sz="2300" u="none" spc="0" dirty="0">
              <a:solidFill>
                <a:srgbClr val="FFFFFF">
                  <a:alpha val="100000"/>
                </a:srgbClr>
              </a:solidFill>
              <a:latin typeface="黑体" pitchFamily="49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1495425" y="1308100"/>
            <a:ext cx="7639050" cy="348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相同点</a:t>
            </a:r>
            <a:r>
              <a:rPr lang="en-US" sz="21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：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1514475" y="2146300"/>
            <a:ext cx="7620000" cy="348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不同点</a:t>
            </a:r>
            <a:r>
              <a:rPr lang="en-US" sz="21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：</a:t>
            </a:r>
          </a:p>
        </p:txBody>
      </p:sp>
      <p:pic>
        <p:nvPicPr>
          <p:cNvPr id="6" name="图片 5"/>
          <p:cNvPicPr/>
          <p:nvPr/>
        </p:nvPicPr>
        <p:blipFill>
          <a:blip r:embed="rId2"/>
          <a:stretch>
            <a:fillRect/>
          </a:stretch>
        </p:blipFill>
        <p:spPr>
          <a:xfrm>
            <a:off x="2814638" y="4197351"/>
            <a:ext cx="1333500" cy="2286000"/>
          </a:xfrm>
          <a:prstGeom prst="rect">
            <a:avLst/>
          </a:prstGeom>
        </p:spPr>
      </p:pic>
      <p:pic>
        <p:nvPicPr>
          <p:cNvPr id="7" name="图片 6"/>
          <p:cNvPicPr/>
          <p:nvPr/>
        </p:nvPicPr>
        <p:blipFill>
          <a:blip r:embed="rId3"/>
          <a:stretch>
            <a:fillRect/>
          </a:stretch>
        </p:blipFill>
        <p:spPr>
          <a:xfrm>
            <a:off x="5334000" y="4203700"/>
            <a:ext cx="1333500" cy="2286000"/>
          </a:xfrm>
          <a:prstGeom prst="rect">
            <a:avLst/>
          </a:prstGeom>
        </p:spPr>
      </p:pic>
      <p:sp>
        <p:nvSpPr>
          <p:cNvPr id="8" name="文本框 7"/>
          <p:cNvSpPr txBox="1"/>
          <p:nvPr/>
        </p:nvSpPr>
        <p:spPr>
          <a:xfrm>
            <a:off x="3048001" y="1308100"/>
            <a:ext cx="6086475" cy="348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 dirty="0" err="1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F</a:t>
            </a:r>
            <a:r>
              <a:rPr lang="en-US" sz="900" u="none" spc="0" dirty="0" err="1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浮</a:t>
            </a:r>
            <a:r>
              <a:rPr lang="en-US" sz="2100" u="none" spc="0" dirty="0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=G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5972175" y="2146300"/>
            <a:ext cx="3162300" cy="348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 dirty="0" err="1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ρ</a:t>
            </a:r>
            <a:r>
              <a:rPr lang="en-US" sz="900" u="none" spc="0" dirty="0" err="1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液</a:t>
            </a:r>
            <a:r>
              <a:rPr lang="en-US" sz="900" u="none" spc="0" dirty="0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 </a:t>
            </a:r>
            <a:r>
              <a:rPr lang="en-US" sz="2100" u="none" spc="0" dirty="0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 =</a:t>
            </a:r>
            <a:r>
              <a:rPr lang="en-US" sz="2100" u="none" spc="0" dirty="0" err="1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ρ</a:t>
            </a:r>
            <a:r>
              <a:rPr lang="en-US" sz="900" u="none" spc="0" dirty="0" err="1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物</a:t>
            </a:r>
            <a:r>
              <a:rPr lang="en-US" sz="900" u="none" spc="0" dirty="0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 </a:t>
            </a:r>
          </a:p>
        </p:txBody>
      </p:sp>
      <p:sp>
        <p:nvSpPr>
          <p:cNvPr id="10" name="文本框 9"/>
          <p:cNvSpPr txBox="1"/>
          <p:nvPr/>
        </p:nvSpPr>
        <p:spPr>
          <a:xfrm>
            <a:off x="5972175" y="3073400"/>
            <a:ext cx="3162300" cy="348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 dirty="0" err="1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ρ</a:t>
            </a:r>
            <a:r>
              <a:rPr lang="en-US" sz="900" u="none" spc="0" dirty="0" err="1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液</a:t>
            </a:r>
            <a:r>
              <a:rPr lang="en-US" sz="900" u="none" spc="0" dirty="0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 </a:t>
            </a:r>
            <a:r>
              <a:rPr lang="en-US" sz="2100" u="none" spc="0" dirty="0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 &gt;</a:t>
            </a:r>
            <a:r>
              <a:rPr lang="en-US" sz="2100" u="none" spc="0" dirty="0" err="1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ρ</a:t>
            </a:r>
            <a:r>
              <a:rPr lang="en-US" sz="900" u="none" spc="0" dirty="0" err="1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物</a:t>
            </a:r>
            <a:r>
              <a:rPr lang="en-US" sz="900" u="none" spc="0" dirty="0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 </a:t>
            </a:r>
          </a:p>
        </p:txBody>
      </p:sp>
      <p:sp>
        <p:nvSpPr>
          <p:cNvPr id="11" name="文本框 10"/>
          <p:cNvSpPr txBox="1"/>
          <p:nvPr/>
        </p:nvSpPr>
        <p:spPr>
          <a:xfrm>
            <a:off x="3048001" y="2146300"/>
            <a:ext cx="6086475" cy="348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悬浮</a:t>
            </a:r>
            <a:r>
              <a:rPr lang="en-US" sz="21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：</a:t>
            </a:r>
          </a:p>
        </p:txBody>
      </p:sp>
      <p:sp>
        <p:nvSpPr>
          <p:cNvPr id="12" name="文本框 11"/>
          <p:cNvSpPr txBox="1"/>
          <p:nvPr/>
        </p:nvSpPr>
        <p:spPr>
          <a:xfrm>
            <a:off x="3048001" y="3073400"/>
            <a:ext cx="6086475" cy="348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漂浮</a:t>
            </a:r>
            <a:r>
              <a:rPr lang="en-US" sz="21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：</a:t>
            </a:r>
          </a:p>
        </p:txBody>
      </p:sp>
      <p:sp>
        <p:nvSpPr>
          <p:cNvPr id="13" name="文本框 12"/>
          <p:cNvSpPr txBox="1"/>
          <p:nvPr/>
        </p:nvSpPr>
        <p:spPr>
          <a:xfrm>
            <a:off x="4095751" y="2146300"/>
            <a:ext cx="5038725" cy="348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V</a:t>
            </a:r>
            <a:r>
              <a:rPr lang="en-US" sz="9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排</a:t>
            </a:r>
            <a:r>
              <a:rPr lang="en-US" sz="21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=</a:t>
            </a:r>
            <a:r>
              <a:rPr lang="en-US" sz="21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V</a:t>
            </a:r>
            <a:r>
              <a:rPr lang="en-US" sz="9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浸</a:t>
            </a:r>
            <a:r>
              <a:rPr lang="en-US" sz="21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 =</a:t>
            </a:r>
            <a:r>
              <a:rPr lang="en-US" sz="21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V</a:t>
            </a:r>
            <a:r>
              <a:rPr lang="en-US" sz="9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物</a:t>
            </a:r>
            <a:r>
              <a:rPr lang="en-US" sz="21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 </a:t>
            </a:r>
          </a:p>
        </p:txBody>
      </p:sp>
      <p:sp>
        <p:nvSpPr>
          <p:cNvPr id="14" name="文本框 13"/>
          <p:cNvSpPr txBox="1"/>
          <p:nvPr/>
        </p:nvSpPr>
        <p:spPr>
          <a:xfrm>
            <a:off x="4095751" y="3073400"/>
            <a:ext cx="5038725" cy="348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V</a:t>
            </a:r>
            <a:r>
              <a:rPr lang="en-US" sz="9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排</a:t>
            </a:r>
            <a:r>
              <a:rPr lang="en-US" sz="21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=</a:t>
            </a:r>
            <a:r>
              <a:rPr lang="en-US" sz="21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V</a:t>
            </a:r>
            <a:r>
              <a:rPr lang="en-US" sz="9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浸</a:t>
            </a:r>
            <a:r>
              <a:rPr lang="en-US" sz="21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 &lt; </a:t>
            </a:r>
            <a:r>
              <a:rPr lang="en-US" sz="21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V</a:t>
            </a:r>
            <a:r>
              <a:rPr lang="en-US" sz="9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物</a:t>
            </a:r>
            <a:r>
              <a:rPr lang="en-US" sz="21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19312996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8" grpId="0"/>
      <p:bldP spid="9" grpId="0"/>
      <p:bldP spid="10" grpId="0"/>
      <p:bldP spid="11" grpId="0"/>
      <p:bldP spid="12" grpId="0"/>
      <p:bldP spid="13" grpId="0"/>
      <p:bldP spid="14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381000" y="266700"/>
          <a:ext cx="9134475" cy="4562475"/>
          <a:chOff x="381000" y="266700"/>
          <a:chExt cx="9134475" cy="4562475"/>
        </a:xfrm>
      </p:grpSpPr>
      <p:sp>
        <p:nvSpPr>
          <p:cNvPr id="2" name="文本框 1"/>
          <p:cNvSpPr txBox="1"/>
          <p:nvPr/>
        </p:nvSpPr>
        <p:spPr>
          <a:xfrm>
            <a:off x="381000" y="508000"/>
            <a:ext cx="57150" cy="381000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3" name="文本框 2"/>
          <p:cNvSpPr txBox="1"/>
          <p:nvPr/>
        </p:nvSpPr>
        <p:spPr>
          <a:xfrm>
            <a:off x="628651" y="355600"/>
            <a:ext cx="8505825" cy="38157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悬浮与沉底的比较</a:t>
            </a:r>
            <a:endParaRPr lang="en-US" sz="2300" u="none" spc="0" dirty="0">
              <a:solidFill>
                <a:srgbClr val="FFFFFF">
                  <a:alpha val="100000"/>
                </a:srgbClr>
              </a:solidFill>
              <a:latin typeface="黑体" pitchFamily="49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1495425" y="1308100"/>
            <a:ext cx="7639050" cy="348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相同点</a:t>
            </a:r>
            <a:r>
              <a:rPr lang="en-US" sz="21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：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1514475" y="2146300"/>
            <a:ext cx="7620000" cy="348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不同点</a:t>
            </a:r>
            <a:r>
              <a:rPr lang="en-US" sz="21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：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2924175" y="1308100"/>
            <a:ext cx="6210300" cy="752385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1、都是</a:t>
            </a:r>
            <a:r>
              <a:rPr lang="en-US" sz="2100" u="none" spc="0" dirty="0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平衡状态</a:t>
            </a:r>
            <a:br>
              <a:rPr lang="en-US" sz="2100" u="none" spc="0" dirty="0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</a:br>
            <a:endParaRPr lang="en-US" sz="2100" u="none" spc="0" dirty="0">
              <a:solidFill>
                <a:srgbClr val="FFFF00">
                  <a:alpha val="100000"/>
                </a:srgbClr>
              </a:solidFill>
              <a:latin typeface="黑体" pitchFamily="49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5419725" y="1308100"/>
            <a:ext cx="3714750" cy="348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2、都是</a:t>
            </a:r>
            <a:r>
              <a:rPr lang="en-US" sz="2100" u="none" spc="0" dirty="0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V</a:t>
            </a:r>
            <a:r>
              <a:rPr lang="en-US" sz="900" u="none" spc="0" dirty="0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排</a:t>
            </a:r>
            <a:r>
              <a:rPr lang="en-US" sz="2100" u="none" spc="0" dirty="0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=</a:t>
            </a:r>
            <a:r>
              <a:rPr lang="en-US" sz="2100" u="none" spc="0" dirty="0" err="1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V</a:t>
            </a:r>
            <a:r>
              <a:rPr lang="en-US" sz="900" u="none" spc="0" dirty="0" err="1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物</a:t>
            </a:r>
            <a:r>
              <a:rPr lang="en-US" sz="21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 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3733801" y="2692400"/>
            <a:ext cx="5400675" cy="348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 dirty="0" err="1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ρ</a:t>
            </a:r>
            <a:r>
              <a:rPr lang="en-US" sz="900" u="none" spc="0" dirty="0" err="1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液</a:t>
            </a:r>
            <a:r>
              <a:rPr lang="en-US" sz="900" u="none" spc="0" dirty="0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 </a:t>
            </a:r>
            <a:r>
              <a:rPr lang="en-US" sz="2100" u="none" spc="0" dirty="0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 =</a:t>
            </a:r>
            <a:r>
              <a:rPr lang="en-US" sz="2100" u="none" spc="0" dirty="0" err="1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ρ</a:t>
            </a:r>
            <a:r>
              <a:rPr lang="en-US" sz="900" u="none" spc="0" dirty="0" err="1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物</a:t>
            </a:r>
            <a:r>
              <a:rPr lang="en-US" sz="900" u="none" spc="0" dirty="0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 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6229351" y="2692400"/>
            <a:ext cx="2905125" cy="348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 dirty="0" err="1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ρ</a:t>
            </a:r>
            <a:r>
              <a:rPr lang="en-US" sz="900" u="none" spc="0" dirty="0" err="1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液</a:t>
            </a:r>
            <a:r>
              <a:rPr lang="en-US" sz="900" u="none" spc="0" dirty="0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 </a:t>
            </a:r>
            <a:r>
              <a:rPr lang="en-US" sz="2100" u="none" spc="0" dirty="0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 &lt;</a:t>
            </a:r>
            <a:r>
              <a:rPr lang="en-US" sz="2100" u="none" spc="0" dirty="0" err="1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ρ</a:t>
            </a:r>
            <a:r>
              <a:rPr lang="en-US" sz="900" u="none" spc="0" dirty="0" err="1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物</a:t>
            </a:r>
            <a:r>
              <a:rPr lang="en-US" sz="900" u="none" spc="0" dirty="0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 </a:t>
            </a:r>
          </a:p>
        </p:txBody>
      </p:sp>
      <p:sp>
        <p:nvSpPr>
          <p:cNvPr id="10" name="文本框 9"/>
          <p:cNvSpPr txBox="1"/>
          <p:nvPr/>
        </p:nvSpPr>
        <p:spPr>
          <a:xfrm>
            <a:off x="2924175" y="2146300"/>
            <a:ext cx="6210300" cy="348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悬浮</a:t>
            </a:r>
            <a:r>
              <a:rPr lang="en-US" sz="21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：</a:t>
            </a:r>
          </a:p>
        </p:txBody>
      </p:sp>
      <p:sp>
        <p:nvSpPr>
          <p:cNvPr id="11" name="文本框 10"/>
          <p:cNvSpPr txBox="1"/>
          <p:nvPr/>
        </p:nvSpPr>
        <p:spPr>
          <a:xfrm>
            <a:off x="5419725" y="2146300"/>
            <a:ext cx="3714750" cy="348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沉底</a:t>
            </a:r>
            <a:r>
              <a:rPr lang="en-US" sz="21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：</a:t>
            </a:r>
          </a:p>
        </p:txBody>
      </p:sp>
      <p:sp>
        <p:nvSpPr>
          <p:cNvPr id="12" name="文本框 11"/>
          <p:cNvSpPr txBox="1"/>
          <p:nvPr/>
        </p:nvSpPr>
        <p:spPr>
          <a:xfrm>
            <a:off x="3733801" y="2146300"/>
            <a:ext cx="5400675" cy="348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 dirty="0" err="1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F</a:t>
            </a:r>
            <a:r>
              <a:rPr lang="en-US" sz="900" u="none" spc="0" dirty="0" err="1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浮</a:t>
            </a:r>
            <a:r>
              <a:rPr lang="en-US" sz="2100" u="none" spc="0" dirty="0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=G</a:t>
            </a:r>
          </a:p>
        </p:txBody>
      </p:sp>
      <p:sp>
        <p:nvSpPr>
          <p:cNvPr id="13" name="文本框 12"/>
          <p:cNvSpPr txBox="1"/>
          <p:nvPr/>
        </p:nvSpPr>
        <p:spPr>
          <a:xfrm>
            <a:off x="6229351" y="2146300"/>
            <a:ext cx="2905125" cy="348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 dirty="0" err="1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F</a:t>
            </a:r>
            <a:r>
              <a:rPr lang="en-US" sz="900" u="none" spc="0" dirty="0" err="1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浮</a:t>
            </a:r>
            <a:r>
              <a:rPr lang="en-US" sz="900" u="none" spc="0" dirty="0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 </a:t>
            </a:r>
            <a:r>
              <a:rPr lang="en-US" sz="2100" u="none" spc="0" dirty="0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&lt; G</a:t>
            </a:r>
          </a:p>
        </p:txBody>
      </p:sp>
      <p:pic>
        <p:nvPicPr>
          <p:cNvPr id="14" name="图片 13"/>
          <p:cNvPicPr/>
          <p:nvPr/>
        </p:nvPicPr>
        <p:blipFill>
          <a:blip r:embed="rId2"/>
          <a:stretch>
            <a:fillRect/>
          </a:stretch>
        </p:blipFill>
        <p:spPr>
          <a:xfrm>
            <a:off x="5419725" y="3797300"/>
            <a:ext cx="1333500" cy="2286000"/>
          </a:xfrm>
          <a:prstGeom prst="rect">
            <a:avLst/>
          </a:prstGeom>
        </p:spPr>
      </p:pic>
      <p:pic>
        <p:nvPicPr>
          <p:cNvPr id="15" name="图片 14"/>
          <p:cNvPicPr/>
          <p:nvPr/>
        </p:nvPicPr>
        <p:blipFill>
          <a:blip r:embed="rId3"/>
          <a:stretch>
            <a:fillRect/>
          </a:stretch>
        </p:blipFill>
        <p:spPr>
          <a:xfrm>
            <a:off x="2924175" y="3797300"/>
            <a:ext cx="1333500" cy="228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56297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381000" y="266700"/>
          <a:ext cx="9134475" cy="4486275"/>
          <a:chOff x="381000" y="266700"/>
          <a:chExt cx="9134475" cy="4486275"/>
        </a:xfrm>
      </p:grpSpPr>
      <p:sp>
        <p:nvSpPr>
          <p:cNvPr id="2" name="文本框 1"/>
          <p:cNvSpPr txBox="1"/>
          <p:nvPr/>
        </p:nvSpPr>
        <p:spPr>
          <a:xfrm>
            <a:off x="1971675" y="1206500"/>
            <a:ext cx="7162800" cy="553293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（1）上浮：F</a:t>
            </a:r>
            <a:r>
              <a:rPr lang="en-US" sz="9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浮</a:t>
            </a:r>
            <a:r>
              <a:rPr lang="en-US" sz="21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 &gt; </a:t>
            </a:r>
            <a:r>
              <a:rPr lang="en-US" sz="21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G</a:t>
            </a:r>
            <a:r>
              <a:rPr lang="en-US" sz="9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物</a:t>
            </a:r>
            <a:r>
              <a:rPr lang="en-US" sz="21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  或  </a:t>
            </a:r>
            <a:r>
              <a:rPr lang="en-US" sz="21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ρ</a:t>
            </a:r>
            <a:r>
              <a:rPr lang="en-US" sz="9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物</a:t>
            </a:r>
            <a:r>
              <a:rPr lang="en-US" sz="21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 &lt;</a:t>
            </a:r>
            <a:r>
              <a:rPr lang="en-US" sz="21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ρ</a:t>
            </a:r>
            <a:r>
              <a:rPr lang="en-US" sz="9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液</a:t>
            </a:r>
            <a:r>
              <a:rPr lang="en-US" sz="9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/>
            </a:r>
            <a:br>
              <a:rPr lang="en-US" sz="9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</a:br>
            <a:endParaRPr lang="en-US" sz="900" u="none" spc="0" dirty="0">
              <a:solidFill>
                <a:srgbClr val="FFFFFF">
                  <a:alpha val="100000"/>
                </a:srgbClr>
              </a:solidFill>
              <a:latin typeface="黑体" pitchFamily="49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1971675" y="1746251"/>
            <a:ext cx="7162800" cy="553293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（2）漂浮：F</a:t>
            </a:r>
            <a:r>
              <a:rPr lang="en-US" sz="9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浮</a:t>
            </a:r>
            <a:r>
              <a:rPr lang="en-US" sz="21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 =</a:t>
            </a:r>
            <a:r>
              <a:rPr lang="en-US" sz="21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G</a:t>
            </a:r>
            <a:r>
              <a:rPr lang="en-US" sz="9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物</a:t>
            </a:r>
            <a:r>
              <a:rPr lang="en-US" sz="21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  或  </a:t>
            </a:r>
            <a:r>
              <a:rPr lang="en-US" sz="21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ρ</a:t>
            </a:r>
            <a:r>
              <a:rPr lang="en-US" sz="9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物</a:t>
            </a:r>
            <a:r>
              <a:rPr lang="en-US" sz="21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 &lt;</a:t>
            </a:r>
            <a:r>
              <a:rPr lang="en-US" sz="21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ρ</a:t>
            </a:r>
            <a:r>
              <a:rPr lang="en-US" sz="9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液</a:t>
            </a:r>
            <a:r>
              <a:rPr lang="en-US" sz="9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/>
            </a:r>
            <a:br>
              <a:rPr lang="en-US" sz="9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</a:br>
            <a:endParaRPr lang="en-US" sz="900" u="none" spc="0" dirty="0">
              <a:solidFill>
                <a:srgbClr val="FFFFFF">
                  <a:alpha val="100000"/>
                </a:srgbClr>
              </a:solidFill>
              <a:latin typeface="黑体" pitchFamily="49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1971675" y="2286000"/>
            <a:ext cx="7162800" cy="553293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（3）下沉：F</a:t>
            </a:r>
            <a:r>
              <a:rPr lang="en-US" sz="9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浮</a:t>
            </a:r>
            <a:r>
              <a:rPr lang="en-US" sz="21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 &lt; </a:t>
            </a:r>
            <a:r>
              <a:rPr lang="en-US" sz="21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G</a:t>
            </a:r>
            <a:r>
              <a:rPr lang="en-US" sz="9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物</a:t>
            </a:r>
            <a:r>
              <a:rPr lang="en-US" sz="21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  或  </a:t>
            </a:r>
            <a:r>
              <a:rPr lang="en-US" sz="21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ρ</a:t>
            </a:r>
            <a:r>
              <a:rPr lang="en-US" sz="9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物</a:t>
            </a:r>
            <a:r>
              <a:rPr lang="en-US" sz="21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 &gt;</a:t>
            </a:r>
            <a:r>
              <a:rPr lang="en-US" sz="21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ρ</a:t>
            </a:r>
            <a:r>
              <a:rPr lang="en-US" sz="9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液</a:t>
            </a:r>
            <a:r>
              <a:rPr lang="en-US" sz="9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/>
            </a:r>
            <a:br>
              <a:rPr lang="en-US" sz="9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</a:br>
            <a:endParaRPr lang="en-US" sz="900" u="none" spc="0" dirty="0">
              <a:solidFill>
                <a:srgbClr val="FFFFFF">
                  <a:alpha val="100000"/>
                </a:srgbClr>
              </a:solidFill>
              <a:latin typeface="黑体" pitchFamily="49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1971675" y="2825751"/>
            <a:ext cx="7162800" cy="553293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（4）沉底：F</a:t>
            </a:r>
            <a:r>
              <a:rPr lang="en-US" sz="9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浮</a:t>
            </a:r>
            <a:r>
              <a:rPr lang="en-US" sz="21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 &lt; </a:t>
            </a:r>
            <a:r>
              <a:rPr lang="en-US" sz="21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G</a:t>
            </a:r>
            <a:r>
              <a:rPr lang="en-US" sz="9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物</a:t>
            </a:r>
            <a:r>
              <a:rPr lang="en-US" sz="21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  或  </a:t>
            </a:r>
            <a:r>
              <a:rPr lang="en-US" sz="21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ρ</a:t>
            </a:r>
            <a:r>
              <a:rPr lang="en-US" sz="9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物</a:t>
            </a:r>
            <a:r>
              <a:rPr lang="en-US" sz="21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 &gt;</a:t>
            </a:r>
            <a:r>
              <a:rPr lang="en-US" sz="21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ρ</a:t>
            </a:r>
            <a:r>
              <a:rPr lang="en-US" sz="9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液</a:t>
            </a:r>
            <a:r>
              <a:rPr lang="en-US" sz="9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/>
            </a:r>
            <a:br>
              <a:rPr lang="en-US" sz="9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</a:br>
            <a:endParaRPr lang="en-US" sz="900" u="none" spc="0" dirty="0">
              <a:solidFill>
                <a:srgbClr val="FFFFFF">
                  <a:alpha val="100000"/>
                </a:srgbClr>
              </a:solidFill>
              <a:latin typeface="黑体" pitchFamily="49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1971675" y="3365500"/>
            <a:ext cx="7162800" cy="553293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（5）悬浮：F</a:t>
            </a:r>
            <a:r>
              <a:rPr lang="en-US" sz="9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浮</a:t>
            </a:r>
            <a:r>
              <a:rPr lang="en-US" sz="21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 =</a:t>
            </a:r>
            <a:r>
              <a:rPr lang="en-US" sz="21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G</a:t>
            </a:r>
            <a:r>
              <a:rPr lang="en-US" sz="9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物</a:t>
            </a:r>
            <a:r>
              <a:rPr lang="en-US" sz="21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  或  </a:t>
            </a:r>
            <a:r>
              <a:rPr lang="en-US" sz="21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ρ</a:t>
            </a:r>
            <a:r>
              <a:rPr lang="en-US" sz="9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物</a:t>
            </a:r>
            <a:r>
              <a:rPr lang="en-US" sz="21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 =</a:t>
            </a:r>
            <a:r>
              <a:rPr lang="en-US" sz="21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ρ</a:t>
            </a:r>
            <a:r>
              <a:rPr lang="en-US" sz="9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液</a:t>
            </a:r>
            <a:r>
              <a:rPr lang="en-US" sz="9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/>
            </a:r>
            <a:br>
              <a:rPr lang="en-US" sz="9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</a:br>
            <a:endParaRPr lang="en-US" sz="900" u="none" spc="0" dirty="0">
              <a:solidFill>
                <a:srgbClr val="FFFFFF">
                  <a:alpha val="100000"/>
                </a:srgbClr>
              </a:solidFill>
              <a:latin typeface="黑体" pitchFamily="49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381000" y="508000"/>
            <a:ext cx="57150" cy="381000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8" name="文本框 7"/>
          <p:cNvSpPr txBox="1"/>
          <p:nvPr/>
        </p:nvSpPr>
        <p:spPr>
          <a:xfrm>
            <a:off x="628651" y="355600"/>
            <a:ext cx="8505825" cy="38157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b="1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总结</a:t>
            </a:r>
            <a:endParaRPr lang="en-US" sz="2300" b="1" u="none" spc="0" dirty="0">
              <a:solidFill>
                <a:srgbClr val="FFFFFF">
                  <a:alpha val="100000"/>
                </a:srgbClr>
              </a:solidFill>
              <a:latin typeface="黑体" pitchFamily="49" charset="-122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628651" y="1206500"/>
            <a:ext cx="8505825" cy="348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浮沉条件</a:t>
            </a:r>
            <a:r>
              <a:rPr lang="en-US" sz="21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：</a:t>
            </a:r>
          </a:p>
        </p:txBody>
      </p:sp>
      <p:sp>
        <p:nvSpPr>
          <p:cNvPr id="10" name="文本框 9"/>
          <p:cNvSpPr txBox="1"/>
          <p:nvPr/>
        </p:nvSpPr>
        <p:spPr>
          <a:xfrm>
            <a:off x="628651" y="4356100"/>
            <a:ext cx="8505825" cy="348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注：</a:t>
            </a:r>
          </a:p>
        </p:txBody>
      </p:sp>
      <p:sp>
        <p:nvSpPr>
          <p:cNvPr id="11" name="文本框 10"/>
          <p:cNvSpPr txBox="1"/>
          <p:nvPr/>
        </p:nvSpPr>
        <p:spPr>
          <a:xfrm>
            <a:off x="1171575" y="4356100"/>
            <a:ext cx="7962900" cy="348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（1）上浮和下沉是不平衡态；</a:t>
            </a:r>
          </a:p>
        </p:txBody>
      </p:sp>
      <p:sp>
        <p:nvSpPr>
          <p:cNvPr id="12" name="文本框 11"/>
          <p:cNvSpPr txBox="1"/>
          <p:nvPr/>
        </p:nvSpPr>
        <p:spPr>
          <a:xfrm>
            <a:off x="1857375" y="4902200"/>
            <a:ext cx="7277100" cy="348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悬浮、漂浮、沉底是平衡态</a:t>
            </a:r>
            <a:r>
              <a:rPr lang="en-US" sz="21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。</a:t>
            </a:r>
          </a:p>
        </p:txBody>
      </p:sp>
      <p:sp>
        <p:nvSpPr>
          <p:cNvPr id="13" name="文本框 12"/>
          <p:cNvSpPr txBox="1"/>
          <p:nvPr/>
        </p:nvSpPr>
        <p:spPr>
          <a:xfrm>
            <a:off x="1171575" y="5435600"/>
            <a:ext cx="7962900" cy="348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（2）上浮、下沉、悬浮、沉底：</a:t>
            </a:r>
            <a:r>
              <a:rPr lang="en-US" sz="2100" u="none" spc="0" dirty="0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V</a:t>
            </a:r>
            <a:r>
              <a:rPr lang="en-US" sz="900" u="none" spc="0" dirty="0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排</a:t>
            </a:r>
            <a:r>
              <a:rPr lang="en-US" sz="2100" u="none" spc="0" dirty="0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=</a:t>
            </a:r>
            <a:r>
              <a:rPr lang="en-US" sz="2100" u="none" spc="0" dirty="0" err="1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V</a:t>
            </a:r>
            <a:r>
              <a:rPr lang="en-US" sz="900" u="none" spc="0" dirty="0" err="1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物</a:t>
            </a:r>
            <a:r>
              <a:rPr lang="en-US" sz="2100" u="none" spc="0" dirty="0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  </a:t>
            </a:r>
          </a:p>
        </p:txBody>
      </p:sp>
      <p:sp>
        <p:nvSpPr>
          <p:cNvPr id="14" name="文本框 13"/>
          <p:cNvSpPr txBox="1"/>
          <p:nvPr/>
        </p:nvSpPr>
        <p:spPr>
          <a:xfrm>
            <a:off x="1857375" y="5981700"/>
            <a:ext cx="7277100" cy="348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漂浮：</a:t>
            </a:r>
            <a:r>
              <a:rPr lang="en-US" sz="2100" u="none" spc="0" dirty="0" err="1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V</a:t>
            </a:r>
            <a:r>
              <a:rPr lang="en-US" sz="900" u="none" spc="0" dirty="0" err="1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排</a:t>
            </a:r>
            <a:r>
              <a:rPr lang="en-US" sz="2100" u="none" spc="0" dirty="0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=</a:t>
            </a:r>
            <a:r>
              <a:rPr lang="en-US" sz="2100" u="none" spc="0" dirty="0" err="1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V</a:t>
            </a:r>
            <a:r>
              <a:rPr lang="en-US" sz="900" u="none" spc="0" dirty="0" err="1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物</a:t>
            </a:r>
            <a:r>
              <a:rPr lang="en-US" sz="21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216771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5" grpId="0"/>
      <p:bldP spid="6" grpId="0"/>
      <p:bldP spid="10" grpId="0"/>
      <p:bldP spid="11" grpId="0"/>
      <p:bldP spid="12" grpId="0"/>
      <p:bldP spid="13" grpId="0"/>
      <p:bldP spid="14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381000" y="266700"/>
          <a:ext cx="9134475" cy="4181475"/>
          <a:chOff x="381000" y="266700"/>
          <a:chExt cx="9134475" cy="4181475"/>
        </a:xfrm>
      </p:grpSpPr>
      <p:sp>
        <p:nvSpPr>
          <p:cNvPr id="2" name="文本框 1"/>
          <p:cNvSpPr txBox="1"/>
          <p:nvPr/>
        </p:nvSpPr>
        <p:spPr>
          <a:xfrm>
            <a:off x="381000" y="508000"/>
            <a:ext cx="57150" cy="381000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3" name="文本框 2"/>
          <p:cNvSpPr txBox="1"/>
          <p:nvPr/>
        </p:nvSpPr>
        <p:spPr>
          <a:xfrm>
            <a:off x="628651" y="355600"/>
            <a:ext cx="8505825" cy="38157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b="1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例题</a:t>
            </a:r>
            <a:endParaRPr lang="en-US" sz="2300" b="1" u="none" spc="0" dirty="0">
              <a:solidFill>
                <a:srgbClr val="FFFFFF">
                  <a:alpha val="100000"/>
                </a:srgbClr>
              </a:solidFill>
              <a:latin typeface="黑体" pitchFamily="49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2076451" y="1003300"/>
            <a:ext cx="7058025" cy="348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为什么土豆在水中沉底，而苹果则漂浮</a:t>
            </a:r>
            <a:r>
              <a:rPr lang="en-US" sz="21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？</a:t>
            </a:r>
          </a:p>
        </p:txBody>
      </p:sp>
      <p:pic>
        <p:nvPicPr>
          <p:cNvPr id="5" name="图片 4"/>
          <p:cNvPicPr/>
          <p:nvPr/>
        </p:nvPicPr>
        <p:blipFill>
          <a:blip r:embed="rId2"/>
          <a:stretch>
            <a:fillRect/>
          </a:stretch>
        </p:blipFill>
        <p:spPr>
          <a:xfrm>
            <a:off x="3028951" y="1778000"/>
            <a:ext cx="3171825" cy="3556000"/>
          </a:xfrm>
          <a:prstGeom prst="rect">
            <a:avLst/>
          </a:prstGeom>
          <a:ln w="63500" cap="flat" cmpd="sng" algn="ctr">
            <a:solidFill>
              <a:srgbClr val="FFFFFF">
                <a:alpha val="1490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  <p:sp>
        <p:nvSpPr>
          <p:cNvPr id="6" name="文本框 5"/>
          <p:cNvSpPr txBox="1"/>
          <p:nvPr/>
        </p:nvSpPr>
        <p:spPr>
          <a:xfrm>
            <a:off x="1547814" y="5575300"/>
            <a:ext cx="7586663" cy="752385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 dirty="0" err="1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因为苹果的密度比水小，所以苹果最终在水上漂浮</a:t>
            </a:r>
            <a:r>
              <a:rPr lang="en-US" sz="2100" u="none" spc="0" dirty="0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；
</a:t>
            </a:r>
            <a:r>
              <a:rPr lang="en-US" sz="2100" u="none" spc="0" dirty="0" err="1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土豆的密度比水大，所以土豆最终在水中沉底</a:t>
            </a:r>
            <a:r>
              <a:rPr lang="en-US" sz="2100" u="none" spc="0" dirty="0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。</a:t>
            </a:r>
          </a:p>
        </p:txBody>
      </p:sp>
      <p:pic>
        <p:nvPicPr>
          <p:cNvPr id="7" name="图片 6"/>
          <p:cNvPicPr/>
          <p:nvPr/>
        </p:nvPicPr>
        <p:blipFill>
          <a:blip r:embed="rId3"/>
          <a:stretch>
            <a:fillRect/>
          </a:stretch>
        </p:blipFill>
        <p:spPr>
          <a:xfrm>
            <a:off x="1547813" y="1003300"/>
            <a:ext cx="419100" cy="55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41562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23825" y="266700"/>
          <a:ext cx="9134475" cy="5038725"/>
          <a:chOff x="123825" y="266700"/>
          <a:chExt cx="9134475" cy="5038725"/>
        </a:xfrm>
      </p:grpSpPr>
      <p:sp>
        <p:nvSpPr>
          <p:cNvPr id="2" name="文本框 1"/>
          <p:cNvSpPr txBox="1"/>
          <p:nvPr/>
        </p:nvSpPr>
        <p:spPr>
          <a:xfrm>
            <a:off x="381000" y="508000"/>
            <a:ext cx="57150" cy="381000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3" name="文本框 2"/>
          <p:cNvSpPr txBox="1"/>
          <p:nvPr/>
        </p:nvSpPr>
        <p:spPr>
          <a:xfrm>
            <a:off x="628651" y="355600"/>
            <a:ext cx="8505825" cy="38157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物体沉浮情况总表</a:t>
            </a:r>
            <a:endParaRPr lang="en-US" sz="2300" u="none" spc="0" dirty="0">
              <a:solidFill>
                <a:srgbClr val="FFFFFF">
                  <a:alpha val="100000"/>
                </a:srgbClr>
              </a:solidFill>
              <a:latin typeface="黑体" pitchFamily="49" charset="-122"/>
            </a:endParaRPr>
          </a:p>
        </p:txBody>
      </p:sp>
      <p:pic>
        <p:nvPicPr>
          <p:cNvPr id="4" name="图片 3"/>
          <p:cNvPicPr/>
          <p:nvPr/>
        </p:nvPicPr>
        <p:blipFill>
          <a:blip r:embed="rId2"/>
          <a:stretch>
            <a:fillRect/>
          </a:stretch>
        </p:blipFill>
        <p:spPr>
          <a:xfrm>
            <a:off x="123825" y="1104900"/>
            <a:ext cx="8896350" cy="5613400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5276851" y="3111500"/>
            <a:ext cx="3857625" cy="348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 dirty="0" err="1">
                <a:solidFill>
                  <a:srgbClr val="F65E5E">
                    <a:alpha val="100000"/>
                  </a:srgbClr>
                </a:solidFill>
                <a:latin typeface="黑体" pitchFamily="49" charset="-122"/>
              </a:rPr>
              <a:t>F</a:t>
            </a:r>
            <a:r>
              <a:rPr lang="en-US" sz="900" u="none" spc="0" dirty="0" err="1">
                <a:solidFill>
                  <a:srgbClr val="F65E5E">
                    <a:alpha val="100000"/>
                  </a:srgbClr>
                </a:solidFill>
                <a:latin typeface="黑体" pitchFamily="49" charset="-122"/>
              </a:rPr>
              <a:t>浮</a:t>
            </a:r>
            <a:r>
              <a:rPr lang="en-US" sz="2100" u="none" spc="0" dirty="0" err="1">
                <a:solidFill>
                  <a:srgbClr val="F65E5E">
                    <a:alpha val="100000"/>
                  </a:srgbClr>
                </a:solidFill>
                <a:latin typeface="黑体" pitchFamily="49" charset="-122"/>
              </a:rPr>
              <a:t>＞G</a:t>
            </a:r>
            <a:endParaRPr lang="en-US" sz="2100" u="none" spc="0" dirty="0">
              <a:solidFill>
                <a:srgbClr val="F65E5E">
                  <a:alpha val="100000"/>
                </a:srgbClr>
              </a:solidFill>
              <a:latin typeface="黑体" pitchFamily="49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5305425" y="4000500"/>
            <a:ext cx="3829050" cy="348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 dirty="0" err="1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F</a:t>
            </a:r>
            <a:r>
              <a:rPr lang="en-US" sz="900" u="none" spc="0" dirty="0" err="1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浮</a:t>
            </a:r>
            <a:r>
              <a:rPr lang="en-US" sz="2100" u="none" spc="0" dirty="0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=G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5291138" y="4895851"/>
            <a:ext cx="3843338" cy="348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 dirty="0" err="1">
                <a:solidFill>
                  <a:srgbClr val="00B0F0">
                    <a:alpha val="100000"/>
                  </a:srgbClr>
                </a:solidFill>
                <a:latin typeface="黑体" pitchFamily="49" charset="-122"/>
              </a:rPr>
              <a:t>F</a:t>
            </a:r>
            <a:r>
              <a:rPr lang="en-US" sz="900" u="none" spc="0" dirty="0" err="1">
                <a:solidFill>
                  <a:srgbClr val="00B0F0">
                    <a:alpha val="100000"/>
                  </a:srgbClr>
                </a:solidFill>
                <a:latin typeface="黑体" pitchFamily="49" charset="-122"/>
              </a:rPr>
              <a:t>浮</a:t>
            </a:r>
            <a:r>
              <a:rPr lang="en-US" sz="900" u="none" spc="0" dirty="0">
                <a:solidFill>
                  <a:srgbClr val="00B0F0">
                    <a:alpha val="100000"/>
                  </a:srgbClr>
                </a:solidFill>
                <a:latin typeface="黑体" pitchFamily="49" charset="-122"/>
              </a:rPr>
              <a:t> </a:t>
            </a:r>
            <a:r>
              <a:rPr lang="en-US" sz="2100" u="none" spc="0" dirty="0">
                <a:solidFill>
                  <a:srgbClr val="00B0F0">
                    <a:alpha val="100000"/>
                  </a:srgbClr>
                </a:solidFill>
                <a:latin typeface="黑体" pitchFamily="49" charset="-122"/>
              </a:rPr>
              <a:t>&lt; G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5305425" y="2209800"/>
            <a:ext cx="3829050" cy="348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 dirty="0" err="1">
                <a:solidFill>
                  <a:srgbClr val="F65E5E">
                    <a:alpha val="100000"/>
                  </a:srgbClr>
                </a:solidFill>
                <a:latin typeface="黑体" pitchFamily="49" charset="-122"/>
              </a:rPr>
              <a:t>F</a:t>
            </a:r>
            <a:r>
              <a:rPr lang="en-US" sz="900" u="none" spc="0" dirty="0" err="1">
                <a:solidFill>
                  <a:srgbClr val="F65E5E">
                    <a:alpha val="100000"/>
                  </a:srgbClr>
                </a:solidFill>
                <a:latin typeface="黑体" pitchFamily="49" charset="-122"/>
              </a:rPr>
              <a:t>浮</a:t>
            </a:r>
            <a:r>
              <a:rPr lang="en-US" sz="2100" u="none" spc="0" dirty="0">
                <a:solidFill>
                  <a:srgbClr val="F65E5E">
                    <a:alpha val="100000"/>
                  </a:srgbClr>
                </a:solidFill>
                <a:latin typeface="黑体" pitchFamily="49" charset="-122"/>
              </a:rPr>
              <a:t>=G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5291138" y="5899151"/>
            <a:ext cx="3843338" cy="348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 dirty="0" err="1">
                <a:solidFill>
                  <a:srgbClr val="00B0F0">
                    <a:alpha val="100000"/>
                  </a:srgbClr>
                </a:solidFill>
                <a:latin typeface="黑体" pitchFamily="49" charset="-122"/>
              </a:rPr>
              <a:t>F</a:t>
            </a:r>
            <a:r>
              <a:rPr lang="en-US" sz="900" u="none" spc="0" dirty="0" err="1">
                <a:solidFill>
                  <a:srgbClr val="00B0F0">
                    <a:alpha val="100000"/>
                  </a:srgbClr>
                </a:solidFill>
                <a:latin typeface="黑体" pitchFamily="49" charset="-122"/>
              </a:rPr>
              <a:t>浮</a:t>
            </a:r>
            <a:r>
              <a:rPr lang="en-US" sz="900" u="none" spc="0" dirty="0">
                <a:solidFill>
                  <a:srgbClr val="00B0F0">
                    <a:alpha val="100000"/>
                  </a:srgbClr>
                </a:solidFill>
                <a:latin typeface="黑体" pitchFamily="49" charset="-122"/>
              </a:rPr>
              <a:t> </a:t>
            </a:r>
            <a:r>
              <a:rPr lang="en-US" sz="2100" u="none" spc="0" dirty="0">
                <a:solidFill>
                  <a:srgbClr val="00B0F0">
                    <a:alpha val="100000"/>
                  </a:srgbClr>
                </a:solidFill>
                <a:latin typeface="黑体" pitchFamily="49" charset="-122"/>
              </a:rPr>
              <a:t>&lt; G</a:t>
            </a:r>
          </a:p>
        </p:txBody>
      </p:sp>
      <p:sp>
        <p:nvSpPr>
          <p:cNvPr id="10" name="文本框 9"/>
          <p:cNvSpPr txBox="1"/>
          <p:nvPr/>
        </p:nvSpPr>
        <p:spPr>
          <a:xfrm>
            <a:off x="5276851" y="1282700"/>
            <a:ext cx="3857625" cy="348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F</a:t>
            </a:r>
            <a:r>
              <a:rPr lang="en-US" sz="9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浮</a:t>
            </a:r>
            <a:r>
              <a:rPr lang="en-US" sz="21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与G</a:t>
            </a:r>
            <a:endParaRPr lang="en-US" sz="2100" u="none" spc="0" dirty="0">
              <a:solidFill>
                <a:srgbClr val="FFFFFF">
                  <a:alpha val="100000"/>
                </a:srgbClr>
              </a:solidFill>
              <a:latin typeface="黑体" pitchFamily="49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6543675" y="1282700"/>
            <a:ext cx="2590800" cy="348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ρ</a:t>
            </a:r>
            <a:r>
              <a:rPr lang="en-US" sz="9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液</a:t>
            </a:r>
            <a:r>
              <a:rPr lang="en-US" sz="9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 </a:t>
            </a:r>
            <a:r>
              <a:rPr lang="en-US" sz="21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与ρ</a:t>
            </a:r>
            <a:r>
              <a:rPr lang="en-US" sz="9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物</a:t>
            </a:r>
            <a:r>
              <a:rPr lang="en-US" sz="9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 </a:t>
            </a:r>
          </a:p>
        </p:txBody>
      </p:sp>
      <p:sp>
        <p:nvSpPr>
          <p:cNvPr id="12" name="文本框 11"/>
          <p:cNvSpPr txBox="1"/>
          <p:nvPr/>
        </p:nvSpPr>
        <p:spPr>
          <a:xfrm>
            <a:off x="6543675" y="4895851"/>
            <a:ext cx="2590800" cy="348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 dirty="0" err="1">
                <a:solidFill>
                  <a:srgbClr val="00B0F0">
                    <a:alpha val="100000"/>
                  </a:srgbClr>
                </a:solidFill>
                <a:latin typeface="黑体" pitchFamily="49" charset="-122"/>
              </a:rPr>
              <a:t>ρ</a:t>
            </a:r>
            <a:r>
              <a:rPr lang="en-US" sz="900" u="none" spc="0" dirty="0" err="1">
                <a:solidFill>
                  <a:srgbClr val="00B0F0">
                    <a:alpha val="100000"/>
                  </a:srgbClr>
                </a:solidFill>
                <a:latin typeface="黑体" pitchFamily="49" charset="-122"/>
              </a:rPr>
              <a:t>液</a:t>
            </a:r>
            <a:r>
              <a:rPr lang="en-US" sz="900" u="none" spc="0" dirty="0">
                <a:solidFill>
                  <a:srgbClr val="00B0F0">
                    <a:alpha val="100000"/>
                  </a:srgbClr>
                </a:solidFill>
                <a:latin typeface="黑体" pitchFamily="49" charset="-122"/>
              </a:rPr>
              <a:t> </a:t>
            </a:r>
            <a:r>
              <a:rPr lang="en-US" sz="2100" u="none" spc="0" dirty="0">
                <a:solidFill>
                  <a:srgbClr val="00B0F0">
                    <a:alpha val="100000"/>
                  </a:srgbClr>
                </a:solidFill>
                <a:latin typeface="黑体" pitchFamily="49" charset="-122"/>
              </a:rPr>
              <a:t> &lt;</a:t>
            </a:r>
            <a:r>
              <a:rPr lang="en-US" sz="2100" u="none" spc="0" dirty="0" err="1">
                <a:solidFill>
                  <a:srgbClr val="00B0F0">
                    <a:alpha val="100000"/>
                  </a:srgbClr>
                </a:solidFill>
                <a:latin typeface="黑体" pitchFamily="49" charset="-122"/>
              </a:rPr>
              <a:t>ρ</a:t>
            </a:r>
            <a:r>
              <a:rPr lang="en-US" sz="900" u="none" spc="0" dirty="0" err="1">
                <a:solidFill>
                  <a:srgbClr val="00B0F0">
                    <a:alpha val="100000"/>
                  </a:srgbClr>
                </a:solidFill>
                <a:latin typeface="黑体" pitchFamily="49" charset="-122"/>
              </a:rPr>
              <a:t>物</a:t>
            </a:r>
            <a:r>
              <a:rPr lang="en-US" sz="900" u="none" spc="0" dirty="0">
                <a:solidFill>
                  <a:srgbClr val="00B0F0">
                    <a:alpha val="100000"/>
                  </a:srgbClr>
                </a:solidFill>
                <a:latin typeface="黑体" pitchFamily="49" charset="-122"/>
              </a:rPr>
              <a:t> </a:t>
            </a:r>
          </a:p>
        </p:txBody>
      </p:sp>
      <p:sp>
        <p:nvSpPr>
          <p:cNvPr id="13" name="文本框 12"/>
          <p:cNvSpPr txBox="1"/>
          <p:nvPr/>
        </p:nvSpPr>
        <p:spPr>
          <a:xfrm>
            <a:off x="6543675" y="2209800"/>
            <a:ext cx="2590800" cy="348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 dirty="0" err="1">
                <a:solidFill>
                  <a:srgbClr val="F65E5E">
                    <a:alpha val="100000"/>
                  </a:srgbClr>
                </a:solidFill>
                <a:latin typeface="黑体" pitchFamily="49" charset="-122"/>
              </a:rPr>
              <a:t>ρ</a:t>
            </a:r>
            <a:r>
              <a:rPr lang="en-US" sz="900" u="none" spc="0" dirty="0" err="1">
                <a:solidFill>
                  <a:srgbClr val="F65E5E">
                    <a:alpha val="100000"/>
                  </a:srgbClr>
                </a:solidFill>
                <a:latin typeface="黑体" pitchFamily="49" charset="-122"/>
              </a:rPr>
              <a:t>液</a:t>
            </a:r>
            <a:r>
              <a:rPr lang="en-US" sz="900" u="none" spc="0" dirty="0">
                <a:solidFill>
                  <a:srgbClr val="F65E5E">
                    <a:alpha val="100000"/>
                  </a:srgbClr>
                </a:solidFill>
                <a:latin typeface="黑体" pitchFamily="49" charset="-122"/>
              </a:rPr>
              <a:t> </a:t>
            </a:r>
            <a:r>
              <a:rPr lang="en-US" sz="2100" u="none" spc="0" dirty="0">
                <a:solidFill>
                  <a:srgbClr val="F65E5E">
                    <a:alpha val="100000"/>
                  </a:srgbClr>
                </a:solidFill>
                <a:latin typeface="黑体" pitchFamily="49" charset="-122"/>
              </a:rPr>
              <a:t> &gt;</a:t>
            </a:r>
            <a:r>
              <a:rPr lang="en-US" sz="2100" u="none" spc="0" dirty="0" err="1">
                <a:solidFill>
                  <a:srgbClr val="F65E5E">
                    <a:alpha val="100000"/>
                  </a:srgbClr>
                </a:solidFill>
                <a:latin typeface="黑体" pitchFamily="49" charset="-122"/>
              </a:rPr>
              <a:t>ρ</a:t>
            </a:r>
            <a:r>
              <a:rPr lang="en-US" sz="900" u="none" spc="0" dirty="0" err="1">
                <a:solidFill>
                  <a:srgbClr val="F65E5E">
                    <a:alpha val="100000"/>
                  </a:srgbClr>
                </a:solidFill>
                <a:latin typeface="黑体" pitchFamily="49" charset="-122"/>
              </a:rPr>
              <a:t>物</a:t>
            </a:r>
            <a:r>
              <a:rPr lang="en-US" sz="900" u="none" spc="0" dirty="0">
                <a:solidFill>
                  <a:srgbClr val="F65E5E">
                    <a:alpha val="100000"/>
                  </a:srgbClr>
                </a:solidFill>
                <a:latin typeface="黑体" pitchFamily="49" charset="-122"/>
              </a:rPr>
              <a:t> </a:t>
            </a:r>
          </a:p>
        </p:txBody>
      </p:sp>
      <p:sp>
        <p:nvSpPr>
          <p:cNvPr id="14" name="文本框 13"/>
          <p:cNvSpPr txBox="1"/>
          <p:nvPr/>
        </p:nvSpPr>
        <p:spPr>
          <a:xfrm>
            <a:off x="6505575" y="4000500"/>
            <a:ext cx="2628900" cy="348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 dirty="0" err="1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ρ</a:t>
            </a:r>
            <a:r>
              <a:rPr lang="en-US" sz="900" u="none" spc="0" dirty="0" err="1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液</a:t>
            </a:r>
            <a:r>
              <a:rPr lang="en-US" sz="900" u="none" spc="0" dirty="0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 </a:t>
            </a:r>
            <a:r>
              <a:rPr lang="en-US" sz="2100" u="none" spc="0" dirty="0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 =</a:t>
            </a:r>
            <a:r>
              <a:rPr lang="en-US" sz="2100" u="none" spc="0" dirty="0" err="1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ρ</a:t>
            </a:r>
            <a:r>
              <a:rPr lang="en-US" sz="900" u="none" spc="0" dirty="0" err="1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物</a:t>
            </a:r>
            <a:r>
              <a:rPr lang="en-US" sz="900" u="none" spc="0" dirty="0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 </a:t>
            </a:r>
          </a:p>
        </p:txBody>
      </p:sp>
      <p:sp>
        <p:nvSpPr>
          <p:cNvPr id="15" name="文本框 14"/>
          <p:cNvSpPr txBox="1"/>
          <p:nvPr/>
        </p:nvSpPr>
        <p:spPr>
          <a:xfrm>
            <a:off x="6543675" y="3111500"/>
            <a:ext cx="2590800" cy="348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 dirty="0" err="1">
                <a:solidFill>
                  <a:srgbClr val="F65E5E">
                    <a:alpha val="100000"/>
                  </a:srgbClr>
                </a:solidFill>
                <a:latin typeface="黑体" pitchFamily="49" charset="-122"/>
              </a:rPr>
              <a:t>ρ</a:t>
            </a:r>
            <a:r>
              <a:rPr lang="en-US" sz="900" u="none" spc="0" dirty="0" err="1">
                <a:solidFill>
                  <a:srgbClr val="F65E5E">
                    <a:alpha val="100000"/>
                  </a:srgbClr>
                </a:solidFill>
                <a:latin typeface="黑体" pitchFamily="49" charset="-122"/>
              </a:rPr>
              <a:t>液</a:t>
            </a:r>
            <a:r>
              <a:rPr lang="en-US" sz="900" u="none" spc="0" dirty="0">
                <a:solidFill>
                  <a:srgbClr val="F65E5E">
                    <a:alpha val="100000"/>
                  </a:srgbClr>
                </a:solidFill>
                <a:latin typeface="黑体" pitchFamily="49" charset="-122"/>
              </a:rPr>
              <a:t> </a:t>
            </a:r>
            <a:r>
              <a:rPr lang="en-US" sz="2100" u="none" spc="0" dirty="0">
                <a:solidFill>
                  <a:srgbClr val="F65E5E">
                    <a:alpha val="100000"/>
                  </a:srgbClr>
                </a:solidFill>
                <a:latin typeface="黑体" pitchFamily="49" charset="-122"/>
              </a:rPr>
              <a:t> &gt;</a:t>
            </a:r>
            <a:r>
              <a:rPr lang="en-US" sz="2100" u="none" spc="0" dirty="0" err="1">
                <a:solidFill>
                  <a:srgbClr val="F65E5E">
                    <a:alpha val="100000"/>
                  </a:srgbClr>
                </a:solidFill>
                <a:latin typeface="黑体" pitchFamily="49" charset="-122"/>
              </a:rPr>
              <a:t>ρ</a:t>
            </a:r>
            <a:r>
              <a:rPr lang="en-US" sz="900" u="none" spc="0" dirty="0" err="1">
                <a:solidFill>
                  <a:srgbClr val="F65E5E">
                    <a:alpha val="100000"/>
                  </a:srgbClr>
                </a:solidFill>
                <a:latin typeface="黑体" pitchFamily="49" charset="-122"/>
              </a:rPr>
              <a:t>物</a:t>
            </a:r>
            <a:r>
              <a:rPr lang="en-US" sz="900" u="none" spc="0" dirty="0">
                <a:solidFill>
                  <a:srgbClr val="F65E5E">
                    <a:alpha val="100000"/>
                  </a:srgbClr>
                </a:solidFill>
                <a:latin typeface="黑体" pitchFamily="49" charset="-122"/>
              </a:rPr>
              <a:t> </a:t>
            </a:r>
          </a:p>
        </p:txBody>
      </p:sp>
      <p:sp>
        <p:nvSpPr>
          <p:cNvPr id="16" name="文本框 15"/>
          <p:cNvSpPr txBox="1"/>
          <p:nvPr/>
        </p:nvSpPr>
        <p:spPr>
          <a:xfrm>
            <a:off x="6543675" y="5899151"/>
            <a:ext cx="2590800" cy="348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 dirty="0" err="1">
                <a:solidFill>
                  <a:srgbClr val="00B0F0">
                    <a:alpha val="100000"/>
                  </a:srgbClr>
                </a:solidFill>
                <a:latin typeface="黑体" pitchFamily="49" charset="-122"/>
              </a:rPr>
              <a:t>ρ</a:t>
            </a:r>
            <a:r>
              <a:rPr lang="en-US" sz="900" u="none" spc="0" dirty="0" err="1">
                <a:solidFill>
                  <a:srgbClr val="00B0F0">
                    <a:alpha val="100000"/>
                  </a:srgbClr>
                </a:solidFill>
                <a:latin typeface="黑体" pitchFamily="49" charset="-122"/>
              </a:rPr>
              <a:t>液</a:t>
            </a:r>
            <a:r>
              <a:rPr lang="en-US" sz="900" u="none" spc="0" dirty="0">
                <a:solidFill>
                  <a:srgbClr val="00B0F0">
                    <a:alpha val="100000"/>
                  </a:srgbClr>
                </a:solidFill>
                <a:latin typeface="黑体" pitchFamily="49" charset="-122"/>
              </a:rPr>
              <a:t> </a:t>
            </a:r>
            <a:r>
              <a:rPr lang="en-US" sz="2100" u="none" spc="0" dirty="0">
                <a:solidFill>
                  <a:srgbClr val="00B0F0">
                    <a:alpha val="100000"/>
                  </a:srgbClr>
                </a:solidFill>
                <a:latin typeface="黑体" pitchFamily="49" charset="-122"/>
              </a:rPr>
              <a:t> &lt;</a:t>
            </a:r>
            <a:r>
              <a:rPr lang="en-US" sz="2100" u="none" spc="0" dirty="0" err="1">
                <a:solidFill>
                  <a:srgbClr val="00B0F0">
                    <a:alpha val="100000"/>
                  </a:srgbClr>
                </a:solidFill>
                <a:latin typeface="黑体" pitchFamily="49" charset="-122"/>
              </a:rPr>
              <a:t>ρ</a:t>
            </a:r>
            <a:r>
              <a:rPr lang="en-US" sz="900" u="none" spc="0" dirty="0" err="1">
                <a:solidFill>
                  <a:srgbClr val="00B0F0">
                    <a:alpha val="100000"/>
                  </a:srgbClr>
                </a:solidFill>
                <a:latin typeface="黑体" pitchFamily="49" charset="-122"/>
              </a:rPr>
              <a:t>物</a:t>
            </a:r>
            <a:r>
              <a:rPr lang="en-US" sz="900" u="none" spc="0" dirty="0">
                <a:solidFill>
                  <a:srgbClr val="00B0F0">
                    <a:alpha val="100000"/>
                  </a:srgbClr>
                </a:solidFill>
                <a:latin typeface="黑体" pitchFamily="49" charset="-122"/>
              </a:rPr>
              <a:t> </a:t>
            </a:r>
          </a:p>
        </p:txBody>
      </p:sp>
      <p:sp>
        <p:nvSpPr>
          <p:cNvPr id="17" name="文本框 16"/>
          <p:cNvSpPr txBox="1"/>
          <p:nvPr/>
        </p:nvSpPr>
        <p:spPr>
          <a:xfrm>
            <a:off x="7872414" y="4000500"/>
            <a:ext cx="1262063" cy="348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 dirty="0" err="1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V</a:t>
            </a:r>
            <a:r>
              <a:rPr lang="en-US" sz="900" u="none" spc="0" dirty="0" err="1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排</a:t>
            </a:r>
            <a:r>
              <a:rPr lang="en-US" sz="2100" u="none" spc="0" dirty="0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=</a:t>
            </a:r>
            <a:r>
              <a:rPr lang="en-US" sz="2100" u="none" spc="0" dirty="0" err="1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V</a:t>
            </a:r>
            <a:r>
              <a:rPr lang="en-US" sz="900" u="none" spc="0" dirty="0" err="1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物</a:t>
            </a:r>
            <a:r>
              <a:rPr lang="en-US" sz="21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 </a:t>
            </a:r>
          </a:p>
        </p:txBody>
      </p:sp>
      <p:sp>
        <p:nvSpPr>
          <p:cNvPr id="18" name="文本框 17"/>
          <p:cNvSpPr txBox="1"/>
          <p:nvPr/>
        </p:nvSpPr>
        <p:spPr>
          <a:xfrm>
            <a:off x="7872414" y="3111500"/>
            <a:ext cx="1262063" cy="348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 dirty="0" err="1">
                <a:solidFill>
                  <a:srgbClr val="F65E5E">
                    <a:alpha val="100000"/>
                  </a:srgbClr>
                </a:solidFill>
                <a:latin typeface="黑体" pitchFamily="49" charset="-122"/>
              </a:rPr>
              <a:t>V</a:t>
            </a:r>
            <a:r>
              <a:rPr lang="en-US" sz="900" u="none" spc="0" dirty="0" err="1">
                <a:solidFill>
                  <a:srgbClr val="F65E5E">
                    <a:alpha val="100000"/>
                  </a:srgbClr>
                </a:solidFill>
                <a:latin typeface="黑体" pitchFamily="49" charset="-122"/>
              </a:rPr>
              <a:t>排</a:t>
            </a:r>
            <a:r>
              <a:rPr lang="en-US" sz="2100" u="none" spc="0" dirty="0">
                <a:solidFill>
                  <a:srgbClr val="F65E5E">
                    <a:alpha val="100000"/>
                  </a:srgbClr>
                </a:solidFill>
                <a:latin typeface="黑体" pitchFamily="49" charset="-122"/>
              </a:rPr>
              <a:t>=</a:t>
            </a:r>
            <a:r>
              <a:rPr lang="en-US" sz="2100" u="none" spc="0" dirty="0" err="1">
                <a:solidFill>
                  <a:srgbClr val="F65E5E">
                    <a:alpha val="100000"/>
                  </a:srgbClr>
                </a:solidFill>
                <a:latin typeface="黑体" pitchFamily="49" charset="-122"/>
              </a:rPr>
              <a:t>V</a:t>
            </a:r>
            <a:r>
              <a:rPr lang="en-US" sz="900" u="none" spc="0" dirty="0" err="1">
                <a:solidFill>
                  <a:srgbClr val="F65E5E">
                    <a:alpha val="100000"/>
                  </a:srgbClr>
                </a:solidFill>
                <a:latin typeface="黑体" pitchFamily="49" charset="-122"/>
              </a:rPr>
              <a:t>物</a:t>
            </a:r>
            <a:r>
              <a:rPr lang="en-US" sz="2100" u="none" spc="0" dirty="0">
                <a:solidFill>
                  <a:srgbClr val="F65E5E">
                    <a:alpha val="100000"/>
                  </a:srgbClr>
                </a:solidFill>
                <a:latin typeface="黑体" pitchFamily="49" charset="-122"/>
              </a:rPr>
              <a:t> </a:t>
            </a:r>
          </a:p>
        </p:txBody>
      </p:sp>
      <p:sp>
        <p:nvSpPr>
          <p:cNvPr id="19" name="文本框 18"/>
          <p:cNvSpPr txBox="1"/>
          <p:nvPr/>
        </p:nvSpPr>
        <p:spPr>
          <a:xfrm>
            <a:off x="7872414" y="4895851"/>
            <a:ext cx="1262063" cy="348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 dirty="0" err="1">
                <a:solidFill>
                  <a:srgbClr val="00B0F0">
                    <a:alpha val="100000"/>
                  </a:srgbClr>
                </a:solidFill>
                <a:latin typeface="黑体" pitchFamily="49" charset="-122"/>
              </a:rPr>
              <a:t>V</a:t>
            </a:r>
            <a:r>
              <a:rPr lang="en-US" sz="900" u="none" spc="0" dirty="0" err="1">
                <a:solidFill>
                  <a:srgbClr val="00B0F0">
                    <a:alpha val="100000"/>
                  </a:srgbClr>
                </a:solidFill>
                <a:latin typeface="黑体" pitchFamily="49" charset="-122"/>
              </a:rPr>
              <a:t>排</a:t>
            </a:r>
            <a:r>
              <a:rPr lang="en-US" sz="2100" u="none" spc="0" dirty="0">
                <a:solidFill>
                  <a:srgbClr val="00B0F0">
                    <a:alpha val="100000"/>
                  </a:srgbClr>
                </a:solidFill>
                <a:latin typeface="黑体" pitchFamily="49" charset="-122"/>
              </a:rPr>
              <a:t>=</a:t>
            </a:r>
            <a:r>
              <a:rPr lang="en-US" sz="2100" u="none" spc="0" dirty="0" err="1">
                <a:solidFill>
                  <a:srgbClr val="00B0F0">
                    <a:alpha val="100000"/>
                  </a:srgbClr>
                </a:solidFill>
                <a:latin typeface="黑体" pitchFamily="49" charset="-122"/>
              </a:rPr>
              <a:t>V</a:t>
            </a:r>
            <a:r>
              <a:rPr lang="en-US" sz="900" u="none" spc="0" dirty="0" err="1">
                <a:solidFill>
                  <a:srgbClr val="00B0F0">
                    <a:alpha val="100000"/>
                  </a:srgbClr>
                </a:solidFill>
                <a:latin typeface="黑体" pitchFamily="49" charset="-122"/>
              </a:rPr>
              <a:t>物</a:t>
            </a:r>
            <a:r>
              <a:rPr lang="en-US" sz="2100" u="none" spc="0" dirty="0">
                <a:solidFill>
                  <a:srgbClr val="00B0F0">
                    <a:alpha val="100000"/>
                  </a:srgbClr>
                </a:solidFill>
                <a:latin typeface="黑体" pitchFamily="49" charset="-122"/>
              </a:rPr>
              <a:t> </a:t>
            </a:r>
          </a:p>
        </p:txBody>
      </p:sp>
      <p:sp>
        <p:nvSpPr>
          <p:cNvPr id="20" name="文本框 19"/>
          <p:cNvSpPr txBox="1"/>
          <p:nvPr/>
        </p:nvSpPr>
        <p:spPr>
          <a:xfrm>
            <a:off x="7872414" y="5899151"/>
            <a:ext cx="1262063" cy="348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 dirty="0" err="1">
                <a:solidFill>
                  <a:srgbClr val="00B0F0">
                    <a:alpha val="100000"/>
                  </a:srgbClr>
                </a:solidFill>
                <a:latin typeface="黑体" pitchFamily="49" charset="-122"/>
              </a:rPr>
              <a:t>V</a:t>
            </a:r>
            <a:r>
              <a:rPr lang="en-US" sz="900" u="none" spc="0" dirty="0" err="1">
                <a:solidFill>
                  <a:srgbClr val="00B0F0">
                    <a:alpha val="100000"/>
                  </a:srgbClr>
                </a:solidFill>
                <a:latin typeface="黑体" pitchFamily="49" charset="-122"/>
              </a:rPr>
              <a:t>排</a:t>
            </a:r>
            <a:r>
              <a:rPr lang="en-US" sz="2100" u="none" spc="0" dirty="0">
                <a:solidFill>
                  <a:srgbClr val="00B0F0">
                    <a:alpha val="100000"/>
                  </a:srgbClr>
                </a:solidFill>
                <a:latin typeface="黑体" pitchFamily="49" charset="-122"/>
              </a:rPr>
              <a:t>=</a:t>
            </a:r>
            <a:r>
              <a:rPr lang="en-US" sz="2100" u="none" spc="0" dirty="0" err="1">
                <a:solidFill>
                  <a:srgbClr val="00B0F0">
                    <a:alpha val="100000"/>
                  </a:srgbClr>
                </a:solidFill>
                <a:latin typeface="黑体" pitchFamily="49" charset="-122"/>
              </a:rPr>
              <a:t>V</a:t>
            </a:r>
            <a:r>
              <a:rPr lang="en-US" sz="900" u="none" spc="0" dirty="0" err="1">
                <a:solidFill>
                  <a:srgbClr val="00B0F0">
                    <a:alpha val="100000"/>
                  </a:srgbClr>
                </a:solidFill>
                <a:latin typeface="黑体" pitchFamily="49" charset="-122"/>
              </a:rPr>
              <a:t>物</a:t>
            </a:r>
            <a:r>
              <a:rPr lang="en-US" sz="2100" u="none" spc="0" dirty="0">
                <a:solidFill>
                  <a:srgbClr val="00B0F0">
                    <a:alpha val="100000"/>
                  </a:srgbClr>
                </a:solidFill>
                <a:latin typeface="黑体" pitchFamily="49" charset="-122"/>
              </a:rPr>
              <a:t> </a:t>
            </a:r>
          </a:p>
        </p:txBody>
      </p:sp>
      <p:sp>
        <p:nvSpPr>
          <p:cNvPr id="21" name="文本框 20"/>
          <p:cNvSpPr txBox="1"/>
          <p:nvPr/>
        </p:nvSpPr>
        <p:spPr>
          <a:xfrm>
            <a:off x="7848601" y="1282700"/>
            <a:ext cx="1285875" cy="348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V</a:t>
            </a:r>
            <a:r>
              <a:rPr lang="en-US" sz="9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排</a:t>
            </a:r>
            <a:r>
              <a:rPr lang="en-US" sz="21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与V</a:t>
            </a:r>
            <a:r>
              <a:rPr lang="en-US" sz="9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物</a:t>
            </a:r>
            <a:r>
              <a:rPr lang="en-US" sz="21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 </a:t>
            </a:r>
          </a:p>
        </p:txBody>
      </p:sp>
      <p:sp>
        <p:nvSpPr>
          <p:cNvPr id="22" name="文本框 21"/>
          <p:cNvSpPr txBox="1"/>
          <p:nvPr/>
        </p:nvSpPr>
        <p:spPr>
          <a:xfrm>
            <a:off x="7843838" y="2209800"/>
            <a:ext cx="1290638" cy="348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 dirty="0" err="1">
                <a:solidFill>
                  <a:srgbClr val="F65E5E">
                    <a:alpha val="100000"/>
                  </a:srgbClr>
                </a:solidFill>
                <a:latin typeface="黑体" pitchFamily="49" charset="-122"/>
              </a:rPr>
              <a:t>V</a:t>
            </a:r>
            <a:r>
              <a:rPr lang="en-US" sz="900" u="none" spc="0" dirty="0" err="1">
                <a:solidFill>
                  <a:srgbClr val="F65E5E">
                    <a:alpha val="100000"/>
                  </a:srgbClr>
                </a:solidFill>
                <a:latin typeface="黑体" pitchFamily="49" charset="-122"/>
              </a:rPr>
              <a:t>排</a:t>
            </a:r>
            <a:r>
              <a:rPr lang="en-US" sz="2100" u="none" spc="0" dirty="0">
                <a:solidFill>
                  <a:srgbClr val="F65E5E">
                    <a:alpha val="100000"/>
                  </a:srgbClr>
                </a:solidFill>
                <a:latin typeface="黑体" pitchFamily="49" charset="-122"/>
              </a:rPr>
              <a:t> &lt; </a:t>
            </a:r>
            <a:r>
              <a:rPr lang="en-US" sz="2100" u="none" spc="0" dirty="0" err="1">
                <a:solidFill>
                  <a:srgbClr val="F65E5E">
                    <a:alpha val="100000"/>
                  </a:srgbClr>
                </a:solidFill>
                <a:latin typeface="黑体" pitchFamily="49" charset="-122"/>
              </a:rPr>
              <a:t>V</a:t>
            </a:r>
            <a:r>
              <a:rPr lang="en-US" sz="900" u="none" spc="0" dirty="0" err="1">
                <a:solidFill>
                  <a:srgbClr val="F65E5E">
                    <a:alpha val="100000"/>
                  </a:srgbClr>
                </a:solidFill>
                <a:latin typeface="黑体" pitchFamily="49" charset="-122"/>
              </a:rPr>
              <a:t>物</a:t>
            </a:r>
            <a:r>
              <a:rPr lang="en-US" sz="2100" u="none" spc="0" dirty="0">
                <a:solidFill>
                  <a:srgbClr val="F65E5E">
                    <a:alpha val="100000"/>
                  </a:srgbClr>
                </a:solidFill>
                <a:latin typeface="黑体" pitchFamily="49" charset="-122"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9557851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/>
      <p:bldP spid="20" grpId="0"/>
      <p:bldP spid="22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381000" y="266700"/>
          <a:ext cx="9134475" cy="4629150"/>
          <a:chOff x="381000" y="266700"/>
          <a:chExt cx="9134475" cy="4629150"/>
        </a:xfrm>
      </p:grpSpPr>
      <p:sp>
        <p:nvSpPr>
          <p:cNvPr id="2" name="文本框 1"/>
          <p:cNvSpPr txBox="1"/>
          <p:nvPr/>
        </p:nvSpPr>
        <p:spPr>
          <a:xfrm>
            <a:off x="381000" y="508000"/>
            <a:ext cx="57150" cy="381000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3" name="文本框 2"/>
          <p:cNvSpPr txBox="1"/>
          <p:nvPr/>
        </p:nvSpPr>
        <p:spPr>
          <a:xfrm>
            <a:off x="628651" y="355600"/>
            <a:ext cx="8505825" cy="38157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中国古代浮力的应用</a:t>
            </a:r>
            <a:endParaRPr lang="en-US" sz="2300" u="none" spc="0" dirty="0">
              <a:solidFill>
                <a:srgbClr val="FFFFFF">
                  <a:alpha val="100000"/>
                </a:srgbClr>
              </a:solidFill>
              <a:latin typeface="黑体" pitchFamily="49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628650" y="1130300"/>
            <a:ext cx="8058150" cy="752385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早在殷商之前，我国古代人民对浮力就有深入的观察，到殷商时已由制独木船发展到用木板组成大的船体，这是我国最早的木船</a:t>
            </a:r>
            <a:r>
              <a:rPr lang="en-US" sz="21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。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3986214" y="6172200"/>
            <a:ext cx="5148263" cy="348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 dirty="0" err="1">
                <a:solidFill>
                  <a:srgbClr val="F65E5E">
                    <a:alpha val="100000"/>
                  </a:srgbClr>
                </a:solidFill>
                <a:latin typeface="黑体" pitchFamily="49" charset="-122"/>
              </a:rPr>
              <a:t>芦湖独木舟</a:t>
            </a:r>
            <a:endParaRPr lang="en-US" sz="2100" u="none" spc="0" dirty="0">
              <a:solidFill>
                <a:srgbClr val="F65E5E">
                  <a:alpha val="100000"/>
                </a:srgbClr>
              </a:solidFill>
              <a:latin typeface="黑体" pitchFamily="49" charset="-122"/>
            </a:endParaRPr>
          </a:p>
        </p:txBody>
      </p:sp>
      <p:pic>
        <p:nvPicPr>
          <p:cNvPr id="6" name="图片 5"/>
          <p:cNvPicPr/>
          <p:nvPr/>
        </p:nvPicPr>
        <p:blipFill>
          <a:blip r:embed="rId2"/>
          <a:stretch>
            <a:fillRect/>
          </a:stretch>
        </p:blipFill>
        <p:spPr>
          <a:xfrm>
            <a:off x="2514600" y="2489200"/>
            <a:ext cx="4286250" cy="3556000"/>
          </a:xfrm>
          <a:prstGeom prst="rect">
            <a:avLst/>
          </a:prstGeom>
          <a:ln w="63500" cap="flat" cmpd="sng" algn="ctr">
            <a:solidFill>
              <a:srgbClr val="FFFFFF">
                <a:alpha val="1490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</p:spTree>
    <p:extLst>
      <p:ext uri="{BB962C8B-B14F-4D97-AF65-F5344CB8AC3E}">
        <p14:creationId xmlns:p14="http://schemas.microsoft.com/office/powerpoint/2010/main" val="14002274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381000" y="266700"/>
          <a:ext cx="9134475" cy="4600575"/>
          <a:chOff x="381000" y="266700"/>
          <a:chExt cx="9134475" cy="4600575"/>
        </a:xfrm>
      </p:grpSpPr>
      <p:sp>
        <p:nvSpPr>
          <p:cNvPr id="2" name="文本框 1"/>
          <p:cNvSpPr txBox="1"/>
          <p:nvPr/>
        </p:nvSpPr>
        <p:spPr>
          <a:xfrm>
            <a:off x="381000" y="508000"/>
            <a:ext cx="57150" cy="381000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3" name="文本框 2"/>
          <p:cNvSpPr txBox="1"/>
          <p:nvPr/>
        </p:nvSpPr>
        <p:spPr>
          <a:xfrm>
            <a:off x="628651" y="355600"/>
            <a:ext cx="8505825" cy="38157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中国古代浮力的应用</a:t>
            </a:r>
            <a:endParaRPr lang="en-US" sz="2300" u="none" spc="0" dirty="0">
              <a:solidFill>
                <a:srgbClr val="FFFFFF">
                  <a:alpha val="100000"/>
                </a:srgbClr>
              </a:solidFill>
              <a:latin typeface="黑体" pitchFamily="49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628651" y="1104900"/>
            <a:ext cx="8010525" cy="752385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周朝以后不仅在小河上能架设浮桥，在黄河、长江这样的大河流上也多次架设过</a:t>
            </a:r>
            <a:r>
              <a:rPr lang="en-US" sz="2100" u="none" spc="0" dirty="0" err="1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浮桥</a:t>
            </a:r>
            <a:r>
              <a:rPr lang="en-US" sz="21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。　</a:t>
            </a:r>
          </a:p>
        </p:txBody>
      </p:sp>
      <p:pic>
        <p:nvPicPr>
          <p:cNvPr id="5" name="图片 4"/>
          <p:cNvPicPr/>
          <p:nvPr/>
        </p:nvPicPr>
        <p:blipFill>
          <a:blip r:embed="rId2"/>
          <a:stretch>
            <a:fillRect/>
          </a:stretch>
        </p:blipFill>
        <p:spPr>
          <a:xfrm>
            <a:off x="2486025" y="2413000"/>
            <a:ext cx="4286250" cy="3556000"/>
          </a:xfrm>
          <a:prstGeom prst="rect">
            <a:avLst/>
          </a:prstGeom>
          <a:ln w="63500" cap="flat" cmpd="sng" algn="ctr">
            <a:solidFill>
              <a:srgbClr val="FFFFFF">
                <a:alpha val="1490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  <p:sp>
        <p:nvSpPr>
          <p:cNvPr id="6" name="文本框 5"/>
          <p:cNvSpPr txBox="1"/>
          <p:nvPr/>
        </p:nvSpPr>
        <p:spPr>
          <a:xfrm>
            <a:off x="4357688" y="6134100"/>
            <a:ext cx="4776788" cy="348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 dirty="0" err="1">
                <a:solidFill>
                  <a:srgbClr val="F65E5E">
                    <a:alpha val="100000"/>
                  </a:srgbClr>
                </a:solidFill>
                <a:latin typeface="黑体" pitchFamily="49" charset="-122"/>
              </a:rPr>
              <a:t>浮桥</a:t>
            </a:r>
            <a:endParaRPr lang="en-US" sz="2100" u="none" spc="0" dirty="0">
              <a:solidFill>
                <a:srgbClr val="F65E5E">
                  <a:alpha val="100000"/>
                </a:srgbClr>
              </a:solidFill>
              <a:latin typeface="黑体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83810096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381000" y="266700"/>
          <a:ext cx="9134475" cy="4657725"/>
          <a:chOff x="381000" y="266700"/>
          <a:chExt cx="9134475" cy="4657725"/>
        </a:xfrm>
      </p:grpSpPr>
      <p:sp>
        <p:nvSpPr>
          <p:cNvPr id="2" name="文本框 1"/>
          <p:cNvSpPr txBox="1"/>
          <p:nvPr/>
        </p:nvSpPr>
        <p:spPr>
          <a:xfrm>
            <a:off x="381000" y="508000"/>
            <a:ext cx="57150" cy="381000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3" name="文本框 2"/>
          <p:cNvSpPr txBox="1"/>
          <p:nvPr/>
        </p:nvSpPr>
        <p:spPr>
          <a:xfrm>
            <a:off x="628651" y="355600"/>
            <a:ext cx="8505825" cy="38157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中国古代浮力的应用</a:t>
            </a:r>
            <a:endParaRPr lang="en-US" sz="2300" u="none" spc="0" dirty="0">
              <a:solidFill>
                <a:srgbClr val="FFFFFF">
                  <a:alpha val="100000"/>
                </a:srgbClr>
              </a:solidFill>
              <a:latin typeface="黑体" pitchFamily="49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628651" y="1181100"/>
            <a:ext cx="7496175" cy="752385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我国汉代曾发明过一种做</a:t>
            </a:r>
            <a:r>
              <a:rPr lang="en-US" sz="2100" u="none" spc="0" dirty="0" err="1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军事信号用的灯笼</a:t>
            </a:r>
            <a:r>
              <a:rPr lang="en-US" sz="21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，灯笼能腾空而起，飞向天空</a:t>
            </a:r>
            <a:r>
              <a:rPr lang="en-US" sz="21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。</a:t>
            </a:r>
          </a:p>
        </p:txBody>
      </p:sp>
      <p:pic>
        <p:nvPicPr>
          <p:cNvPr id="5" name="图片 4"/>
          <p:cNvPicPr/>
          <p:nvPr/>
        </p:nvPicPr>
        <p:blipFill>
          <a:blip r:embed="rId2"/>
          <a:stretch>
            <a:fillRect/>
          </a:stretch>
        </p:blipFill>
        <p:spPr>
          <a:xfrm>
            <a:off x="2233613" y="2654300"/>
            <a:ext cx="4286250" cy="3556000"/>
          </a:xfrm>
          <a:prstGeom prst="rect">
            <a:avLst/>
          </a:prstGeom>
          <a:ln w="63500" cap="flat" cmpd="sng" algn="ctr">
            <a:solidFill>
              <a:srgbClr val="FFFFFF">
                <a:alpha val="1490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</p:spTree>
    <p:extLst>
      <p:ext uri="{BB962C8B-B14F-4D97-AF65-F5344CB8AC3E}">
        <p14:creationId xmlns:p14="http://schemas.microsoft.com/office/powerpoint/2010/main" val="282558455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381000" y="266700"/>
          <a:ext cx="9134475" cy="4953000"/>
          <a:chOff x="381000" y="266700"/>
          <a:chExt cx="9134475" cy="4953000"/>
        </a:xfrm>
      </p:grpSpPr>
      <p:sp>
        <p:nvSpPr>
          <p:cNvPr id="2" name="文本框 1"/>
          <p:cNvSpPr txBox="1"/>
          <p:nvPr/>
        </p:nvSpPr>
        <p:spPr>
          <a:xfrm>
            <a:off x="381000" y="508000"/>
            <a:ext cx="57150" cy="381000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3" name="文本框 2"/>
          <p:cNvSpPr txBox="1"/>
          <p:nvPr/>
        </p:nvSpPr>
        <p:spPr>
          <a:xfrm>
            <a:off x="628651" y="355600"/>
            <a:ext cx="8505825" cy="38157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中国古代浮力的应用</a:t>
            </a:r>
            <a:endParaRPr lang="en-US" sz="2300" u="none" spc="0" dirty="0">
              <a:solidFill>
                <a:srgbClr val="FFFFFF">
                  <a:alpha val="100000"/>
                </a:srgbClr>
              </a:solidFill>
              <a:latin typeface="黑体" pitchFamily="49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628651" y="1155700"/>
            <a:ext cx="8067675" cy="1156342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三国时期有“</a:t>
            </a:r>
            <a:r>
              <a:rPr lang="en-US" sz="2100" u="none" spc="0" dirty="0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曹冲称象</a:t>
            </a:r>
            <a:r>
              <a:rPr lang="en-US" sz="21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”。把象放到大船上，在水面所达到的地方做上记号，再让船装载其他东西，等水面也达到相同记号的时候称一下这些东西，那么东西的总质量约等于大象的质量。</a:t>
            </a:r>
          </a:p>
        </p:txBody>
      </p:sp>
      <p:pic>
        <p:nvPicPr>
          <p:cNvPr id="5" name="图片 4"/>
          <p:cNvPicPr/>
          <p:nvPr/>
        </p:nvPicPr>
        <p:blipFill>
          <a:blip r:embed="rId2"/>
          <a:stretch>
            <a:fillRect/>
          </a:stretch>
        </p:blipFill>
        <p:spPr>
          <a:xfrm>
            <a:off x="2824163" y="3048000"/>
            <a:ext cx="3676650" cy="3556000"/>
          </a:xfrm>
          <a:prstGeom prst="rect">
            <a:avLst/>
          </a:prstGeom>
          <a:ln w="63500" cap="flat" cmpd="sng" algn="ctr">
            <a:solidFill>
              <a:srgbClr val="FFFFFF">
                <a:alpha val="1490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</p:spTree>
    <p:extLst>
      <p:ext uri="{BB962C8B-B14F-4D97-AF65-F5344CB8AC3E}">
        <p14:creationId xmlns:p14="http://schemas.microsoft.com/office/powerpoint/2010/main" val="96942342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381000" y="266700"/>
          <a:ext cx="9134475" cy="4667250"/>
          <a:chOff x="381000" y="266700"/>
          <a:chExt cx="9134475" cy="4667250"/>
        </a:xfrm>
      </p:grpSpPr>
      <p:sp>
        <p:nvSpPr>
          <p:cNvPr id="2" name="文本框 1"/>
          <p:cNvSpPr txBox="1"/>
          <p:nvPr/>
        </p:nvSpPr>
        <p:spPr>
          <a:xfrm>
            <a:off x="381000" y="508000"/>
            <a:ext cx="57150" cy="381000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3" name="文本框 2"/>
          <p:cNvSpPr txBox="1"/>
          <p:nvPr/>
        </p:nvSpPr>
        <p:spPr>
          <a:xfrm>
            <a:off x="628651" y="355600"/>
            <a:ext cx="8505825" cy="38157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中国古代浮力的应用</a:t>
            </a:r>
            <a:endParaRPr lang="en-US" sz="2300" u="none" spc="0" dirty="0">
              <a:solidFill>
                <a:srgbClr val="FFFFFF">
                  <a:alpha val="100000"/>
                </a:srgbClr>
              </a:solidFill>
              <a:latin typeface="黑体" pitchFamily="49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628651" y="1206500"/>
            <a:ext cx="7477125" cy="752385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除了以舟称物之外，以舟起重也是中国人的发明。据史籍记载，真定县僧人怀丙曾“</a:t>
            </a:r>
            <a:r>
              <a:rPr lang="en-US" sz="2100" u="none" spc="0" dirty="0" err="1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打捞铁牛</a:t>
            </a:r>
            <a:r>
              <a:rPr lang="en-US" sz="21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”。</a:t>
            </a:r>
            <a:r>
              <a:rPr lang="en-US" sz="21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他创造了</a:t>
            </a:r>
            <a:r>
              <a:rPr lang="en-US" sz="2100" u="none" spc="0" dirty="0" err="1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浮力起重法</a:t>
            </a:r>
            <a:r>
              <a:rPr lang="en-US" sz="21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。</a:t>
            </a:r>
          </a:p>
        </p:txBody>
      </p:sp>
      <p:pic>
        <p:nvPicPr>
          <p:cNvPr id="5" name="图片 4"/>
          <p:cNvPicPr/>
          <p:nvPr/>
        </p:nvPicPr>
        <p:blipFill>
          <a:blip r:embed="rId2"/>
          <a:stretch>
            <a:fillRect/>
          </a:stretch>
        </p:blipFill>
        <p:spPr>
          <a:xfrm>
            <a:off x="2219325" y="2667000"/>
            <a:ext cx="4286250" cy="3556000"/>
          </a:xfrm>
          <a:prstGeom prst="rect">
            <a:avLst/>
          </a:prstGeom>
          <a:ln w="63500" cap="flat" cmpd="sng" algn="ctr">
            <a:solidFill>
              <a:srgbClr val="FFFFFF">
                <a:alpha val="1490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</p:spTree>
    <p:extLst>
      <p:ext uri="{BB962C8B-B14F-4D97-AF65-F5344CB8AC3E}">
        <p14:creationId xmlns:p14="http://schemas.microsoft.com/office/powerpoint/2010/main" val="25899510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381000" y="266700"/>
          <a:ext cx="9134475" cy="3495675"/>
          <a:chOff x="381000" y="266700"/>
          <a:chExt cx="9134475" cy="3495675"/>
        </a:xfrm>
      </p:grpSpPr>
      <p:sp>
        <p:nvSpPr>
          <p:cNvPr id="2" name="文本框 1"/>
          <p:cNvSpPr txBox="1"/>
          <p:nvPr/>
        </p:nvSpPr>
        <p:spPr>
          <a:xfrm>
            <a:off x="628650" y="647700"/>
            <a:ext cx="590550" cy="34624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endParaRPr/>
          </a:p>
        </p:txBody>
      </p:sp>
      <p:sp>
        <p:nvSpPr>
          <p:cNvPr id="3" name="文本框 2"/>
          <p:cNvSpPr txBox="1"/>
          <p:nvPr/>
        </p:nvSpPr>
        <p:spPr>
          <a:xfrm>
            <a:off x="381000" y="3429000"/>
            <a:ext cx="57150" cy="381000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4" name="文本框 3"/>
          <p:cNvSpPr txBox="1"/>
          <p:nvPr/>
        </p:nvSpPr>
        <p:spPr>
          <a:xfrm>
            <a:off x="628651" y="3302000"/>
            <a:ext cx="1209675" cy="442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b="1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教学难点</a:t>
            </a:r>
            <a:endParaRPr lang="en-US" sz="2300" b="1" u="none" spc="0" dirty="0">
              <a:solidFill>
                <a:srgbClr val="FFFFFF">
                  <a:alpha val="100000"/>
                </a:srgbClr>
              </a:solidFill>
              <a:latin typeface="黑体" pitchFamily="49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381000" y="508000"/>
            <a:ext cx="57150" cy="381000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6" name="文本框 5"/>
          <p:cNvSpPr txBox="1"/>
          <p:nvPr/>
        </p:nvSpPr>
        <p:spPr>
          <a:xfrm>
            <a:off x="628651" y="355600"/>
            <a:ext cx="8505825" cy="442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教学重点</a:t>
            </a:r>
            <a:endParaRPr lang="en-US" sz="2300" u="none" spc="0" dirty="0">
              <a:solidFill>
                <a:srgbClr val="FFFFFF">
                  <a:alpha val="100000"/>
                </a:srgbClr>
              </a:solidFill>
              <a:latin typeface="黑体" pitchFamily="49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1219201" y="1790700"/>
            <a:ext cx="7915275" cy="403957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物体的浮沉条件</a:t>
            </a:r>
            <a:r>
              <a:rPr lang="en-US" sz="21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。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1219201" y="4660900"/>
            <a:ext cx="7915275" cy="403957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轮船、潜水艇、气球飞艇等应用原理</a:t>
            </a:r>
            <a:r>
              <a:rPr lang="en-US" sz="21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。</a:t>
            </a:r>
          </a:p>
        </p:txBody>
      </p:sp>
    </p:spTree>
    <p:extLst>
      <p:ext uri="{BB962C8B-B14F-4D97-AF65-F5344CB8AC3E}">
        <p14:creationId xmlns:p14="http://schemas.microsoft.com/office/powerpoint/2010/main" val="328009393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61925" y="619125"/>
          <a:ext cx="9134475" cy="4086225"/>
          <a:chOff x="161925" y="619125"/>
          <a:chExt cx="9134475" cy="4086225"/>
        </a:xfrm>
      </p:grpSpPr>
      <p:sp>
        <p:nvSpPr>
          <p:cNvPr id="2" name="文本框 1"/>
          <p:cNvSpPr txBox="1"/>
          <p:nvPr/>
        </p:nvSpPr>
        <p:spPr>
          <a:xfrm>
            <a:off x="2457451" y="825500"/>
            <a:ext cx="6677025" cy="348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钢铁做的巨轮为什么可以漂浮在水上</a:t>
            </a:r>
            <a:r>
              <a:rPr lang="en-US" sz="21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？</a:t>
            </a:r>
          </a:p>
        </p:txBody>
      </p:sp>
      <p:pic>
        <p:nvPicPr>
          <p:cNvPr id="3" name="图片 2"/>
          <p:cNvPicPr/>
          <p:nvPr/>
        </p:nvPicPr>
        <p:blipFill>
          <a:blip r:embed="rId2"/>
          <a:stretch>
            <a:fillRect/>
          </a:stretch>
        </p:blipFill>
        <p:spPr>
          <a:xfrm>
            <a:off x="161925" y="1714500"/>
            <a:ext cx="4286250" cy="3556000"/>
          </a:xfrm>
          <a:prstGeom prst="rect">
            <a:avLst/>
          </a:prstGeom>
          <a:ln w="63500" cap="flat" cmpd="sng" algn="ctr">
            <a:solidFill>
              <a:srgbClr val="FFFFFF">
                <a:alpha val="1490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  <p:pic>
        <p:nvPicPr>
          <p:cNvPr id="4" name="图片 3"/>
          <p:cNvPicPr/>
          <p:nvPr/>
        </p:nvPicPr>
        <p:blipFill>
          <a:blip r:embed="rId3"/>
          <a:stretch>
            <a:fillRect/>
          </a:stretch>
        </p:blipFill>
        <p:spPr>
          <a:xfrm>
            <a:off x="4686300" y="1714500"/>
            <a:ext cx="4286250" cy="3556000"/>
          </a:xfrm>
          <a:prstGeom prst="rect">
            <a:avLst/>
          </a:prstGeom>
          <a:ln w="63500" cap="flat" cmpd="sng" algn="ctr">
            <a:solidFill>
              <a:srgbClr val="FFFFFF">
                <a:alpha val="1490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  <p:sp>
        <p:nvSpPr>
          <p:cNvPr id="5" name="文本框 4"/>
          <p:cNvSpPr txBox="1"/>
          <p:nvPr/>
        </p:nvSpPr>
        <p:spPr>
          <a:xfrm>
            <a:off x="2038351" y="5448300"/>
            <a:ext cx="7096125" cy="348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 dirty="0" err="1">
                <a:solidFill>
                  <a:srgbClr val="F65E5E">
                    <a:alpha val="100000"/>
                  </a:srgbClr>
                </a:solidFill>
                <a:latin typeface="黑体" pitchFamily="49" charset="-122"/>
              </a:rPr>
              <a:t>游艇</a:t>
            </a:r>
            <a:endParaRPr lang="en-US" sz="2100" u="none" spc="0" dirty="0">
              <a:solidFill>
                <a:srgbClr val="F65E5E">
                  <a:alpha val="100000"/>
                </a:srgbClr>
              </a:solidFill>
              <a:latin typeface="黑体" pitchFamily="49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6296025" y="5448300"/>
            <a:ext cx="2838450" cy="348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 dirty="0" err="1">
                <a:solidFill>
                  <a:srgbClr val="F65E5E">
                    <a:alpha val="100000"/>
                  </a:srgbClr>
                </a:solidFill>
                <a:latin typeface="黑体" pitchFamily="49" charset="-122"/>
              </a:rPr>
              <a:t>航空母舰</a:t>
            </a:r>
            <a:endParaRPr lang="en-US" sz="2100" u="none" spc="0" dirty="0">
              <a:solidFill>
                <a:srgbClr val="F65E5E">
                  <a:alpha val="100000"/>
                </a:srgbClr>
              </a:solidFill>
              <a:latin typeface="黑体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9656582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352425" y="628650"/>
          <a:ext cx="9134475" cy="3810000"/>
          <a:chOff x="352425" y="628650"/>
          <a:chExt cx="9134475" cy="3810000"/>
        </a:xfrm>
      </p:grpSpPr>
      <p:sp>
        <p:nvSpPr>
          <p:cNvPr id="2" name="文本框 1"/>
          <p:cNvSpPr txBox="1"/>
          <p:nvPr/>
        </p:nvSpPr>
        <p:spPr>
          <a:xfrm>
            <a:off x="885825" y="3771900"/>
            <a:ext cx="8248650" cy="752385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取质量相等的</a:t>
            </a:r>
            <a:r>
              <a:rPr lang="en-US" sz="21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/>
            </a:r>
            <a:br>
              <a:rPr lang="en-US" sz="21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</a:br>
            <a:r>
              <a:rPr lang="en-US" sz="21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两块橡皮泥</a:t>
            </a:r>
            <a:endParaRPr lang="en-US" sz="2100" u="none" spc="0" dirty="0">
              <a:solidFill>
                <a:srgbClr val="FFFFFF">
                  <a:alpha val="100000"/>
                </a:srgbClr>
              </a:solidFill>
              <a:latin typeface="黑体" pitchFamily="49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3795714" y="3771900"/>
            <a:ext cx="5338763" cy="752385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绿色捏成球形</a:t>
            </a:r>
            <a:r>
              <a:rPr lang="en-US" sz="21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/>
            </a:r>
            <a:br>
              <a:rPr lang="en-US" sz="21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</a:br>
            <a:r>
              <a:rPr lang="en-US" sz="21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粉色捏成碗形</a:t>
            </a:r>
            <a:endParaRPr lang="en-US" sz="2100" u="none" spc="0" dirty="0">
              <a:solidFill>
                <a:srgbClr val="FFFFFF">
                  <a:alpha val="100000"/>
                </a:srgbClr>
              </a:solidFill>
              <a:latin typeface="黑体" pitchFamily="49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6986588" y="3771900"/>
            <a:ext cx="2147888" cy="752385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绿色沉底</a:t>
            </a:r>
            <a:r>
              <a:rPr lang="en-US" sz="21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
</a:t>
            </a:r>
            <a:r>
              <a:rPr lang="en-US" sz="21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粉色漂浮</a:t>
            </a:r>
            <a:endParaRPr lang="en-US" sz="2100" u="none" spc="0" dirty="0">
              <a:solidFill>
                <a:srgbClr val="FFFFFF">
                  <a:alpha val="100000"/>
                </a:srgbClr>
              </a:solidFill>
              <a:latin typeface="黑体" pitchFamily="49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352425" y="5080000"/>
            <a:ext cx="8324850" cy="752385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可见做成</a:t>
            </a:r>
            <a:r>
              <a:rPr lang="en-US" sz="2100" u="none" spc="0" dirty="0" err="1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空心</a:t>
            </a:r>
            <a:r>
              <a:rPr lang="en-US" sz="21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后，可以</a:t>
            </a:r>
            <a:r>
              <a:rPr lang="en-US" sz="2100" u="none" spc="0" dirty="0" err="1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增加V</a:t>
            </a:r>
            <a:r>
              <a:rPr lang="en-US" sz="900" u="none" spc="0" dirty="0" err="1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排</a:t>
            </a:r>
            <a:r>
              <a:rPr lang="en-US" sz="21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，从而</a:t>
            </a:r>
            <a:r>
              <a:rPr lang="en-US" sz="2100" u="none" spc="0" dirty="0" err="1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增加浮力</a:t>
            </a:r>
            <a:r>
              <a:rPr lang="en-US" sz="21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，使密度大于水的橡皮泥漂浮在水面上</a:t>
            </a:r>
            <a:r>
              <a:rPr lang="en-US" sz="21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。</a:t>
            </a:r>
          </a:p>
        </p:txBody>
      </p:sp>
      <p:pic>
        <p:nvPicPr>
          <p:cNvPr id="6" name="图片 5"/>
          <p:cNvPicPr/>
          <p:nvPr/>
        </p:nvPicPr>
        <p:blipFill>
          <a:blip r:embed="rId2"/>
          <a:stretch>
            <a:fillRect/>
          </a:stretch>
        </p:blipFill>
        <p:spPr>
          <a:xfrm>
            <a:off x="400050" y="838200"/>
            <a:ext cx="2571750" cy="2667000"/>
          </a:xfrm>
          <a:prstGeom prst="rect">
            <a:avLst/>
          </a:prstGeom>
          <a:ln w="63500" cap="flat" cmpd="sng" algn="ctr">
            <a:solidFill>
              <a:srgbClr val="FFFFFF">
                <a:alpha val="1490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  <p:pic>
        <p:nvPicPr>
          <p:cNvPr id="7" name="图片 6"/>
          <p:cNvPicPr/>
          <p:nvPr/>
        </p:nvPicPr>
        <p:blipFill>
          <a:blip r:embed="rId3"/>
          <a:stretch>
            <a:fillRect/>
          </a:stretch>
        </p:blipFill>
        <p:spPr>
          <a:xfrm>
            <a:off x="3309938" y="838200"/>
            <a:ext cx="2571750" cy="2667000"/>
          </a:xfrm>
          <a:prstGeom prst="rect">
            <a:avLst/>
          </a:prstGeom>
          <a:ln w="63500" cap="flat" cmpd="sng" algn="ctr">
            <a:solidFill>
              <a:srgbClr val="FFFFFF">
                <a:alpha val="1490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  <p:pic>
        <p:nvPicPr>
          <p:cNvPr id="8" name="图片 7"/>
          <p:cNvPicPr/>
          <p:nvPr/>
        </p:nvPicPr>
        <p:blipFill>
          <a:blip r:embed="rId4"/>
          <a:stretch>
            <a:fillRect/>
          </a:stretch>
        </p:blipFill>
        <p:spPr>
          <a:xfrm>
            <a:off x="6229350" y="838200"/>
            <a:ext cx="2571750" cy="2667000"/>
          </a:xfrm>
          <a:prstGeom prst="rect">
            <a:avLst/>
          </a:prstGeom>
          <a:ln w="63500" cap="flat" cmpd="sng" algn="ctr">
            <a:solidFill>
              <a:srgbClr val="FFFFFF">
                <a:alpha val="1490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</p:spTree>
    <p:extLst>
      <p:ext uri="{BB962C8B-B14F-4D97-AF65-F5344CB8AC3E}">
        <p14:creationId xmlns:p14="http://schemas.microsoft.com/office/powerpoint/2010/main" val="20706593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7" grpId="0" animBg="1"/>
      <p:bldP spid="8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381000" y="266700"/>
          <a:ext cx="9134475" cy="4638675"/>
          <a:chOff x="381000" y="266700"/>
          <a:chExt cx="9134475" cy="4638675"/>
        </a:xfrm>
      </p:grpSpPr>
      <p:sp>
        <p:nvSpPr>
          <p:cNvPr id="2" name="文本框 1"/>
          <p:cNvSpPr txBox="1"/>
          <p:nvPr/>
        </p:nvSpPr>
        <p:spPr>
          <a:xfrm>
            <a:off x="381000" y="508000"/>
            <a:ext cx="57150" cy="381000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3" name="文本框 2"/>
          <p:cNvSpPr txBox="1"/>
          <p:nvPr/>
        </p:nvSpPr>
        <p:spPr>
          <a:xfrm>
            <a:off x="628651" y="355600"/>
            <a:ext cx="8505825" cy="38157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轮船</a:t>
            </a:r>
            <a:endParaRPr lang="en-US" sz="2300" u="none" spc="0" dirty="0">
              <a:solidFill>
                <a:srgbClr val="FFFFFF">
                  <a:alpha val="100000"/>
                </a:srgbClr>
              </a:solidFill>
              <a:latin typeface="黑体" pitchFamily="49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628651" y="1231900"/>
            <a:ext cx="8505825" cy="348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工作原理</a:t>
            </a:r>
            <a:r>
              <a:rPr lang="en-US" sz="21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：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1971675" y="1231900"/>
            <a:ext cx="7162800" cy="348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将钢铁做成</a:t>
            </a:r>
            <a:r>
              <a:rPr lang="en-US" sz="21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______</a:t>
            </a:r>
            <a:r>
              <a:rPr lang="en-US" sz="21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的，增加了可利用的</a:t>
            </a:r>
            <a:r>
              <a:rPr lang="en-US" sz="21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____。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628651" y="2108200"/>
            <a:ext cx="8505825" cy="348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排水量（m</a:t>
            </a:r>
            <a:r>
              <a:rPr lang="en-US" sz="9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排</a:t>
            </a:r>
            <a:r>
              <a:rPr lang="en-US" sz="21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）：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2609851" y="2108200"/>
            <a:ext cx="6524625" cy="348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轮船</a:t>
            </a:r>
            <a:r>
              <a:rPr lang="en-US" sz="21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________</a:t>
            </a:r>
            <a:r>
              <a:rPr lang="en-US" sz="21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时排开水的</a:t>
            </a:r>
            <a:r>
              <a:rPr lang="en-US" sz="21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__________。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628651" y="3086100"/>
            <a:ext cx="8505825" cy="348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 dirty="0" err="1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漂浮</a:t>
            </a:r>
            <a:endParaRPr lang="en-US" sz="2100" u="none" spc="0" dirty="0">
              <a:solidFill>
                <a:srgbClr val="FFFF00">
                  <a:alpha val="100000"/>
                </a:srgbClr>
              </a:solidFill>
              <a:latin typeface="黑体" pitchFamily="49" charset="-122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2286001" y="3086100"/>
            <a:ext cx="6848475" cy="553293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 dirty="0" err="1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F</a:t>
            </a:r>
            <a:r>
              <a:rPr lang="en-US" sz="900" u="none" spc="0" dirty="0" err="1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浮</a:t>
            </a:r>
            <a:r>
              <a:rPr lang="en-US" sz="2100" u="none" spc="0" dirty="0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=</a:t>
            </a:r>
            <a:r>
              <a:rPr lang="en-US" sz="2100" u="none" spc="0" dirty="0" err="1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G</a:t>
            </a:r>
            <a:r>
              <a:rPr lang="en-US" sz="900" u="none" spc="0" dirty="0" err="1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船</a:t>
            </a:r>
            <a:r>
              <a:rPr lang="en-US" sz="2100" u="none" spc="0" dirty="0" err="1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+G</a:t>
            </a:r>
            <a:r>
              <a:rPr lang="en-US" sz="900" u="none" spc="0" dirty="0" err="1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货</a:t>
            </a:r>
            <a:r>
              <a:rPr lang="en-US" sz="900" u="none" spc="0" dirty="0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/>
            </a:r>
            <a:br>
              <a:rPr lang="en-US" sz="900" u="none" spc="0" dirty="0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</a:br>
            <a:endParaRPr lang="en-US" sz="900" u="none" spc="0" dirty="0">
              <a:solidFill>
                <a:srgbClr val="FFFF00">
                  <a:alpha val="100000"/>
                </a:srgbClr>
              </a:solidFill>
              <a:latin typeface="黑体" pitchFamily="49" charset="-122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4791075" y="3086100"/>
            <a:ext cx="4343400" cy="348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 dirty="0" err="1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m</a:t>
            </a:r>
            <a:r>
              <a:rPr lang="en-US" sz="900" u="none" spc="0" dirty="0" err="1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排</a:t>
            </a:r>
            <a:r>
              <a:rPr lang="en-US" sz="900" u="none" spc="0" dirty="0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 </a:t>
            </a:r>
            <a:r>
              <a:rPr lang="en-US" sz="2100" u="none" spc="0" dirty="0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g=</a:t>
            </a:r>
            <a:r>
              <a:rPr lang="en-US" sz="2100" u="none" spc="0" dirty="0" err="1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m</a:t>
            </a:r>
            <a:r>
              <a:rPr lang="en-US" sz="900" u="none" spc="0" dirty="0" err="1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船</a:t>
            </a:r>
            <a:r>
              <a:rPr lang="en-US" sz="900" u="none" spc="0" dirty="0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 </a:t>
            </a:r>
            <a:r>
              <a:rPr lang="en-US" sz="2100" u="none" spc="0" dirty="0" err="1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g+m</a:t>
            </a:r>
            <a:r>
              <a:rPr lang="en-US" sz="900" u="none" spc="0" dirty="0" err="1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货</a:t>
            </a:r>
            <a:r>
              <a:rPr lang="en-US" sz="900" u="none" spc="0" dirty="0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 </a:t>
            </a:r>
            <a:r>
              <a:rPr lang="en-US" sz="2100" u="none" spc="0" dirty="0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g</a:t>
            </a:r>
          </a:p>
        </p:txBody>
      </p:sp>
      <p:sp>
        <p:nvSpPr>
          <p:cNvPr id="11" name="文本框 10"/>
          <p:cNvSpPr txBox="1"/>
          <p:nvPr/>
        </p:nvSpPr>
        <p:spPr>
          <a:xfrm>
            <a:off x="5033964" y="4470400"/>
            <a:ext cx="4100513" cy="553293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 dirty="0" err="1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m</a:t>
            </a:r>
            <a:r>
              <a:rPr lang="en-US" sz="900" u="none" spc="0" dirty="0" err="1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排</a:t>
            </a:r>
            <a:r>
              <a:rPr lang="en-US" sz="2100" u="none" spc="0" dirty="0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=</a:t>
            </a:r>
            <a:r>
              <a:rPr lang="en-US" sz="2100" u="none" spc="0" dirty="0" err="1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m</a:t>
            </a:r>
            <a:r>
              <a:rPr lang="en-US" sz="900" u="none" spc="0" dirty="0" err="1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船</a:t>
            </a:r>
            <a:r>
              <a:rPr lang="en-US" sz="2100" u="none" spc="0" dirty="0" err="1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+m</a:t>
            </a:r>
            <a:r>
              <a:rPr lang="en-US" sz="900" u="none" spc="0" dirty="0" err="1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货</a:t>
            </a:r>
            <a:r>
              <a:rPr lang="en-US" sz="900" u="none" spc="0" dirty="0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/>
            </a:r>
            <a:br>
              <a:rPr lang="en-US" sz="900" u="none" spc="0" dirty="0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</a:br>
            <a:endParaRPr lang="en-US" sz="900" u="none" spc="0" dirty="0">
              <a:solidFill>
                <a:srgbClr val="FFFF00">
                  <a:alpha val="100000"/>
                </a:srgbClr>
              </a:solidFill>
              <a:latin typeface="黑体" pitchFamily="49" charset="-122"/>
            </a:endParaRPr>
          </a:p>
        </p:txBody>
      </p:sp>
      <p:pic>
        <p:nvPicPr>
          <p:cNvPr id="12" name="图片 11"/>
          <p:cNvPicPr/>
          <p:nvPr/>
        </p:nvPicPr>
        <p:blipFill>
          <a:blip r:embed="rId2"/>
          <a:stretch>
            <a:fillRect/>
          </a:stretch>
        </p:blipFill>
        <p:spPr>
          <a:xfrm>
            <a:off x="676275" y="4076700"/>
            <a:ext cx="2266950" cy="2108200"/>
          </a:xfrm>
          <a:prstGeom prst="rect">
            <a:avLst/>
          </a:prstGeom>
          <a:ln w="63500" cap="flat" cmpd="sng" algn="ctr">
            <a:solidFill>
              <a:srgbClr val="FFFFFF">
                <a:alpha val="1490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  <p:pic>
        <p:nvPicPr>
          <p:cNvPr id="13" name="图片 12"/>
          <p:cNvPicPr/>
          <p:nvPr/>
        </p:nvPicPr>
        <p:blipFill>
          <a:blip r:embed="rId3"/>
          <a:stretch>
            <a:fillRect/>
          </a:stretch>
        </p:blipFill>
        <p:spPr>
          <a:xfrm>
            <a:off x="1314451" y="3251201"/>
            <a:ext cx="828675" cy="241300"/>
          </a:xfrm>
          <a:prstGeom prst="rect">
            <a:avLst/>
          </a:prstGeom>
        </p:spPr>
      </p:pic>
      <p:pic>
        <p:nvPicPr>
          <p:cNvPr id="14" name="图片 13"/>
          <p:cNvPicPr/>
          <p:nvPr/>
        </p:nvPicPr>
        <p:blipFill>
          <a:blip r:embed="rId3"/>
          <a:stretch>
            <a:fillRect/>
          </a:stretch>
        </p:blipFill>
        <p:spPr>
          <a:xfrm>
            <a:off x="3771901" y="3244851"/>
            <a:ext cx="828675" cy="241300"/>
          </a:xfrm>
          <a:prstGeom prst="rect">
            <a:avLst/>
          </a:prstGeom>
        </p:spPr>
      </p:pic>
      <p:pic>
        <p:nvPicPr>
          <p:cNvPr id="15" name="图片 14"/>
          <p:cNvPicPr/>
          <p:nvPr/>
        </p:nvPicPr>
        <p:blipFill>
          <a:blip r:embed="rId4"/>
          <a:stretch>
            <a:fillRect/>
          </a:stretch>
        </p:blipFill>
        <p:spPr>
          <a:xfrm>
            <a:off x="5724525" y="3683001"/>
            <a:ext cx="133350" cy="800100"/>
          </a:xfrm>
          <a:prstGeom prst="rect">
            <a:avLst/>
          </a:prstGeom>
        </p:spPr>
      </p:pic>
      <p:sp>
        <p:nvSpPr>
          <p:cNvPr id="16" name="文本框 15"/>
          <p:cNvSpPr txBox="1"/>
          <p:nvPr/>
        </p:nvSpPr>
        <p:spPr>
          <a:xfrm>
            <a:off x="3419475" y="1231900"/>
            <a:ext cx="5715000" cy="348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 dirty="0" err="1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空心</a:t>
            </a:r>
            <a:endParaRPr lang="en-US" sz="2100" u="none" spc="0" dirty="0">
              <a:solidFill>
                <a:srgbClr val="FFFF00">
                  <a:alpha val="100000"/>
                </a:srgbClr>
              </a:solidFill>
              <a:latin typeface="黑体" pitchFamily="49" charset="-122"/>
            </a:endParaRPr>
          </a:p>
        </p:txBody>
      </p:sp>
      <p:sp>
        <p:nvSpPr>
          <p:cNvPr id="17" name="文本框 16"/>
          <p:cNvSpPr txBox="1"/>
          <p:nvPr/>
        </p:nvSpPr>
        <p:spPr>
          <a:xfrm>
            <a:off x="3371851" y="2108200"/>
            <a:ext cx="5762625" cy="348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 dirty="0" err="1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满载</a:t>
            </a:r>
            <a:endParaRPr lang="en-US" sz="2100" u="none" spc="0" dirty="0">
              <a:solidFill>
                <a:srgbClr val="FFFF00">
                  <a:alpha val="100000"/>
                </a:srgbClr>
              </a:solidFill>
              <a:latin typeface="黑体" pitchFamily="49" charset="-122"/>
            </a:endParaRPr>
          </a:p>
        </p:txBody>
      </p:sp>
      <p:sp>
        <p:nvSpPr>
          <p:cNvPr id="18" name="文本框 17"/>
          <p:cNvSpPr txBox="1"/>
          <p:nvPr/>
        </p:nvSpPr>
        <p:spPr>
          <a:xfrm>
            <a:off x="5810251" y="2108200"/>
            <a:ext cx="3324225" cy="348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 dirty="0" err="1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质量</a:t>
            </a:r>
            <a:endParaRPr lang="en-US" sz="2100" u="none" spc="0" dirty="0">
              <a:solidFill>
                <a:srgbClr val="FFFF00">
                  <a:alpha val="100000"/>
                </a:srgbClr>
              </a:solidFill>
              <a:latin typeface="黑体" pitchFamily="49" charset="-122"/>
            </a:endParaRPr>
          </a:p>
        </p:txBody>
      </p:sp>
      <p:sp>
        <p:nvSpPr>
          <p:cNvPr id="19" name="文本框 18"/>
          <p:cNvSpPr txBox="1"/>
          <p:nvPr/>
        </p:nvSpPr>
        <p:spPr>
          <a:xfrm>
            <a:off x="6543675" y="1168400"/>
            <a:ext cx="2590800" cy="553293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 dirty="0" err="1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V</a:t>
            </a:r>
            <a:r>
              <a:rPr lang="en-US" sz="900" u="none" spc="0" dirty="0" err="1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排</a:t>
            </a:r>
            <a:r>
              <a:rPr lang="en-US" sz="900" u="none" spc="0" dirty="0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/>
            </a:r>
            <a:br>
              <a:rPr lang="en-US" sz="900" u="none" spc="0" dirty="0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</a:br>
            <a:endParaRPr lang="en-US" sz="900" u="none" spc="0" dirty="0">
              <a:solidFill>
                <a:srgbClr val="FFFF00">
                  <a:alpha val="100000"/>
                </a:srgbClr>
              </a:solidFill>
              <a:latin typeface="黑体" pitchFamily="49" charset="-122"/>
            </a:endParaRPr>
          </a:p>
        </p:txBody>
      </p:sp>
      <p:sp>
        <p:nvSpPr>
          <p:cNvPr id="20" name="文本框 19"/>
          <p:cNvSpPr txBox="1"/>
          <p:nvPr/>
        </p:nvSpPr>
        <p:spPr>
          <a:xfrm>
            <a:off x="4838700" y="4432300"/>
            <a:ext cx="1905000" cy="369332"/>
          </a:xfrm>
          <a:prstGeom prst="rect">
            <a:avLst/>
          </a:prstGeom>
          <a:noFill/>
          <a:ln w="25400" cap="flat" cmpd="sng" algn="ctr">
            <a:solidFill>
              <a:srgbClr val="FFD732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1727991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  <p:bldP spid="9" grpId="0"/>
      <p:bldP spid="10" grpId="0"/>
      <p:bldP spid="11" grpId="0"/>
      <p:bldP spid="13" grpId="0"/>
      <p:bldP spid="14" grpId="0"/>
      <p:bldP spid="15" grpId="0"/>
      <p:bldP spid="16" grpId="0"/>
      <p:bldP spid="17" grpId="0"/>
      <p:bldP spid="18" grpId="0"/>
      <p:bldP spid="19" grpId="0"/>
      <p:bldP spid="20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381000" y="266700"/>
          <a:ext cx="9134475" cy="4695825"/>
          <a:chOff x="381000" y="266700"/>
          <a:chExt cx="9134475" cy="4695825"/>
        </a:xfrm>
      </p:grpSpPr>
      <p:sp>
        <p:nvSpPr>
          <p:cNvPr id="2" name="文本框 1"/>
          <p:cNvSpPr txBox="1"/>
          <p:nvPr/>
        </p:nvSpPr>
        <p:spPr>
          <a:xfrm>
            <a:off x="381000" y="508000"/>
            <a:ext cx="57150" cy="381000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3" name="文本框 2"/>
          <p:cNvSpPr txBox="1"/>
          <p:nvPr/>
        </p:nvSpPr>
        <p:spPr>
          <a:xfrm>
            <a:off x="628651" y="355600"/>
            <a:ext cx="8505825" cy="38157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b="1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例题</a:t>
            </a:r>
            <a:endParaRPr lang="en-US" sz="2300" b="1" u="none" spc="0" dirty="0">
              <a:solidFill>
                <a:srgbClr val="FFFFFF">
                  <a:alpha val="100000"/>
                </a:srgbClr>
              </a:solidFill>
              <a:latin typeface="黑体" pitchFamily="49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628650" y="1257300"/>
            <a:ext cx="8096250" cy="2077492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18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如图所示，中国辽宁号航空母舰是中国人民解放军海军的第一艘航空母舰，舰长304m、舰宽70.5m，满载时排水量67500t．
（1）它满载时所受的浮力为__________牛（取g=10N/kg）．
（2）2012年9月25日，该舰正式加入中国海军序列．2012年11月23日，中国航母舰载机歼-15着舰成功．当舰载机着舰后，浮力将__________（选填“不变”、“变小”、“变大”）．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3638550" y="4216400"/>
            <a:ext cx="5257800" cy="1731243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1800" u="none" spc="0" dirty="0" err="1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解：该舰满载时所受浮力</a:t>
            </a:r>
            <a:r>
              <a:rPr lang="en-US" sz="1800" u="none" spc="0" dirty="0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：
</a:t>
            </a:r>
            <a:r>
              <a:rPr lang="en-US" sz="1800" u="none" spc="0" dirty="0" err="1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F</a:t>
            </a:r>
            <a:r>
              <a:rPr lang="en-US" sz="900" u="none" spc="0" dirty="0" err="1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浮</a:t>
            </a:r>
            <a:r>
              <a:rPr lang="en-US" sz="1800" u="none" spc="0" dirty="0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=</a:t>
            </a:r>
            <a:r>
              <a:rPr lang="en-US" sz="1800" u="none" spc="0" dirty="0" err="1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G</a:t>
            </a:r>
            <a:r>
              <a:rPr lang="en-US" sz="900" u="none" spc="0" dirty="0" err="1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排</a:t>
            </a:r>
            <a:r>
              <a:rPr lang="en-US" sz="1800" u="none" spc="0" dirty="0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=</a:t>
            </a:r>
            <a:r>
              <a:rPr lang="en-US" sz="1800" u="none" spc="0" dirty="0" err="1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m</a:t>
            </a:r>
            <a:r>
              <a:rPr lang="en-US" sz="900" u="none" spc="0" dirty="0" err="1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排</a:t>
            </a:r>
            <a:r>
              <a:rPr lang="en-US" sz="1800" u="none" spc="0" dirty="0" err="1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g</a:t>
            </a:r>
            <a:r>
              <a:rPr lang="en-US" sz="1800" u="none" spc="0" dirty="0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=67500×10³kg×10N/kg=6.75×10⁸N；
</a:t>
            </a:r>
            <a:r>
              <a:rPr lang="en-US" sz="1800" u="none" spc="0" dirty="0" err="1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舰载机着舰后，航空母舰的总重力增大，因为航空母舰仍然漂浮，浮力与重力相等，所以浮力变大</a:t>
            </a:r>
            <a:r>
              <a:rPr lang="en-US" sz="1800" u="none" spc="0" dirty="0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．</a:t>
            </a:r>
            <a:br>
              <a:rPr lang="en-US" sz="1800" u="none" spc="0" dirty="0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</a:br>
            <a:r>
              <a:rPr lang="en-US" sz="1800" u="none" spc="0" dirty="0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故答案为：6.75×10⁸；</a:t>
            </a:r>
            <a:r>
              <a:rPr lang="en-US" sz="1800" u="none" spc="0" dirty="0" err="1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变大</a:t>
            </a:r>
            <a:r>
              <a:rPr lang="en-US" sz="1800" u="none" spc="0" dirty="0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．</a:t>
            </a:r>
          </a:p>
        </p:txBody>
      </p:sp>
      <p:pic>
        <p:nvPicPr>
          <p:cNvPr id="6" name="图片 5"/>
          <p:cNvPicPr/>
          <p:nvPr/>
        </p:nvPicPr>
        <p:blipFill>
          <a:blip r:embed="rId2"/>
          <a:stretch>
            <a:fillRect/>
          </a:stretch>
        </p:blipFill>
        <p:spPr>
          <a:xfrm>
            <a:off x="676275" y="4432300"/>
            <a:ext cx="2495550" cy="1828800"/>
          </a:xfrm>
          <a:prstGeom prst="rect">
            <a:avLst/>
          </a:prstGeom>
          <a:ln w="63500" cap="flat" cmpd="sng" algn="ctr">
            <a:solidFill>
              <a:srgbClr val="FFFFFF">
                <a:alpha val="1490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</p:spTree>
    <p:extLst>
      <p:ext uri="{BB962C8B-B14F-4D97-AF65-F5344CB8AC3E}">
        <p14:creationId xmlns:p14="http://schemas.microsoft.com/office/powerpoint/2010/main" val="22010833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381000" y="266700"/>
          <a:ext cx="9134475" cy="4705350"/>
          <a:chOff x="381000" y="266700"/>
          <a:chExt cx="9134475" cy="4705350"/>
        </a:xfrm>
      </p:grpSpPr>
      <p:sp>
        <p:nvSpPr>
          <p:cNvPr id="2" name="文本框 1"/>
          <p:cNvSpPr txBox="1"/>
          <p:nvPr/>
        </p:nvSpPr>
        <p:spPr>
          <a:xfrm>
            <a:off x="381000" y="508000"/>
            <a:ext cx="57150" cy="381000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3" name="文本框 2"/>
          <p:cNvSpPr txBox="1"/>
          <p:nvPr/>
        </p:nvSpPr>
        <p:spPr>
          <a:xfrm>
            <a:off x="628651" y="355600"/>
            <a:ext cx="8505825" cy="38157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b="1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例题</a:t>
            </a:r>
            <a:endParaRPr lang="en-US" sz="2300" b="1" u="none" spc="0" dirty="0">
              <a:solidFill>
                <a:srgbClr val="FFFFFF">
                  <a:alpha val="100000"/>
                </a:srgbClr>
              </a:solidFill>
              <a:latin typeface="黑体" pitchFamily="49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628651" y="1447800"/>
            <a:ext cx="8029575" cy="1615827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轮船总是漂浮在水面上</a:t>
            </a:r>
            <a:r>
              <a:rPr lang="en-US" sz="21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，   </a:t>
            </a:r>
            <a:r>
              <a:rPr lang="en-US" sz="21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一艘轮船从河里驶向大海，它受到的重力大小</a:t>
            </a:r>
            <a:r>
              <a:rPr lang="en-US" sz="21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______（</a:t>
            </a:r>
            <a:r>
              <a:rPr lang="en-US" sz="21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变大、变小、不变</a:t>
            </a:r>
            <a:r>
              <a:rPr lang="en-US" sz="21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）;</a:t>
            </a:r>
            <a:r>
              <a:rPr lang="en-US" sz="21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它受到的浮力大小</a:t>
            </a:r>
            <a:r>
              <a:rPr lang="en-US" sz="21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______（</a:t>
            </a:r>
            <a:r>
              <a:rPr lang="en-US" sz="21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变大、变小、不变</a:t>
            </a:r>
            <a:r>
              <a:rPr lang="en-US" sz="21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）;</a:t>
            </a:r>
            <a:r>
              <a:rPr lang="en-US" sz="21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它排开水的体积</a:t>
            </a:r>
            <a:r>
              <a:rPr lang="en-US" sz="21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______（</a:t>
            </a:r>
            <a:r>
              <a:rPr lang="en-US" sz="21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变大、变小、不变</a:t>
            </a:r>
            <a:r>
              <a:rPr lang="en-US" sz="21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）;</a:t>
            </a:r>
            <a:r>
              <a:rPr lang="en-US" sz="21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轮船是下沉些还是上浮些</a:t>
            </a:r>
            <a:r>
              <a:rPr lang="en-US" sz="21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？________ 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2228851" y="927100"/>
            <a:ext cx="6905625" cy="348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 dirty="0" err="1">
                <a:solidFill>
                  <a:srgbClr val="F65E5E">
                    <a:alpha val="100000"/>
                  </a:srgbClr>
                </a:solidFill>
                <a:latin typeface="黑体" pitchFamily="49" charset="-122"/>
              </a:rPr>
              <a:t>F</a:t>
            </a:r>
            <a:r>
              <a:rPr lang="en-US" sz="900" u="none" spc="0" dirty="0" err="1">
                <a:solidFill>
                  <a:srgbClr val="F65E5E">
                    <a:alpha val="100000"/>
                  </a:srgbClr>
                </a:solidFill>
                <a:latin typeface="黑体" pitchFamily="49" charset="-122"/>
              </a:rPr>
              <a:t>浮</a:t>
            </a:r>
            <a:r>
              <a:rPr lang="en-US" sz="2100" u="none" spc="0" dirty="0">
                <a:solidFill>
                  <a:srgbClr val="F65E5E">
                    <a:alpha val="100000"/>
                  </a:srgbClr>
                </a:solidFill>
                <a:latin typeface="黑体" pitchFamily="49" charset="-122"/>
              </a:rPr>
              <a:t>= G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1666875" y="1447801"/>
            <a:ext cx="571500" cy="369332"/>
          </a:xfrm>
          <a:prstGeom prst="rect">
            <a:avLst/>
          </a:prstGeom>
          <a:noFill/>
          <a:ln w="25400" cap="flat" cmpd="sng" algn="ctr">
            <a:solidFill>
              <a:srgbClr val="F65E5E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7" name="文本框 6"/>
          <p:cNvSpPr txBox="1"/>
          <p:nvPr/>
        </p:nvSpPr>
        <p:spPr>
          <a:xfrm>
            <a:off x="1266825" y="1943100"/>
            <a:ext cx="7867650" cy="348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 dirty="0" err="1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不变</a:t>
            </a:r>
            <a:endParaRPr lang="en-US" sz="2100" u="none" spc="0" dirty="0">
              <a:solidFill>
                <a:srgbClr val="FFFF00">
                  <a:alpha val="100000"/>
                </a:srgbClr>
              </a:solidFill>
              <a:latin typeface="黑体" pitchFamily="49" charset="-122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6896101" y="1943100"/>
            <a:ext cx="2238375" cy="348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 dirty="0" err="1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不变</a:t>
            </a:r>
            <a:endParaRPr lang="en-US" sz="2100" u="none" spc="0" dirty="0">
              <a:solidFill>
                <a:srgbClr val="FFFF00">
                  <a:alpha val="100000"/>
                </a:srgbClr>
              </a:solidFill>
              <a:latin typeface="黑体" pitchFamily="49" charset="-122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4286251" y="2489200"/>
            <a:ext cx="4848225" cy="348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 dirty="0" err="1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变小</a:t>
            </a:r>
            <a:endParaRPr lang="en-US" sz="2100" u="none" spc="0" dirty="0">
              <a:solidFill>
                <a:srgbClr val="FFFF00">
                  <a:alpha val="100000"/>
                </a:srgbClr>
              </a:solidFill>
              <a:latin typeface="黑体" pitchFamily="49" charset="-122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3114675" y="3035300"/>
            <a:ext cx="6019800" cy="348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 dirty="0" err="1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上浮些</a:t>
            </a:r>
            <a:endParaRPr lang="en-US" sz="2100" u="none" spc="0" dirty="0">
              <a:solidFill>
                <a:srgbClr val="FFFF00">
                  <a:alpha val="100000"/>
                </a:srgbClr>
              </a:solidFill>
              <a:latin typeface="黑体" pitchFamily="49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628651" y="4127500"/>
            <a:ext cx="8505825" cy="553293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 dirty="0" err="1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据F</a:t>
            </a:r>
            <a:r>
              <a:rPr lang="en-US" sz="900" u="none" spc="0" dirty="0" err="1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浮</a:t>
            </a:r>
            <a:r>
              <a:rPr lang="en-US" sz="2100" u="none" spc="0" dirty="0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= </a:t>
            </a:r>
            <a:r>
              <a:rPr lang="en-US" sz="2100" u="none" spc="0" dirty="0" err="1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ρ</a:t>
            </a:r>
            <a:r>
              <a:rPr lang="en-US" sz="900" u="none" spc="0" dirty="0" err="1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液</a:t>
            </a:r>
            <a:r>
              <a:rPr lang="en-US" sz="900" u="none" spc="0" dirty="0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 </a:t>
            </a:r>
            <a:r>
              <a:rPr lang="en-US" sz="2100" u="none" spc="0" dirty="0" err="1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gV</a:t>
            </a:r>
            <a:r>
              <a:rPr lang="en-US" sz="900" u="none" spc="0" dirty="0" err="1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排</a:t>
            </a:r>
            <a:r>
              <a:rPr lang="en-US" sz="900" u="none" spc="0" dirty="0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/>
            </a:r>
            <a:br>
              <a:rPr lang="en-US" sz="900" u="none" spc="0" dirty="0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</a:br>
            <a:endParaRPr lang="en-US" sz="900" u="none" spc="0" dirty="0">
              <a:solidFill>
                <a:srgbClr val="FFFF00">
                  <a:alpha val="100000"/>
                </a:srgbClr>
              </a:solidFill>
              <a:latin typeface="黑体" pitchFamily="49" charset="-122"/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790575" y="4876800"/>
            <a:ext cx="8343900" cy="348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 dirty="0" err="1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不变</a:t>
            </a:r>
            <a:endParaRPr lang="en-US" sz="2100" u="none" spc="0" dirty="0">
              <a:solidFill>
                <a:srgbClr val="FFFF00">
                  <a:alpha val="100000"/>
                </a:srgbClr>
              </a:solidFill>
              <a:latin typeface="黑体" pitchFamily="49" charset="-122"/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1571625" y="4845051"/>
            <a:ext cx="7562850" cy="38157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b="1" u="none" spc="0" dirty="0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↑</a:t>
            </a:r>
          </a:p>
        </p:txBody>
      </p:sp>
      <p:sp>
        <p:nvSpPr>
          <p:cNvPr id="14" name="文本框 13"/>
          <p:cNvSpPr txBox="1"/>
          <p:nvPr/>
        </p:nvSpPr>
        <p:spPr>
          <a:xfrm>
            <a:off x="2057401" y="4845051"/>
            <a:ext cx="7077075" cy="38157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b="1" u="none" spc="0" dirty="0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↓</a:t>
            </a:r>
          </a:p>
        </p:txBody>
      </p:sp>
      <p:pic>
        <p:nvPicPr>
          <p:cNvPr id="15" name="图片 14"/>
          <p:cNvPicPr/>
          <p:nvPr/>
        </p:nvPicPr>
        <p:blipFill>
          <a:blip r:embed="rId2"/>
          <a:stretch>
            <a:fillRect/>
          </a:stretch>
        </p:blipFill>
        <p:spPr>
          <a:xfrm>
            <a:off x="3390901" y="4978400"/>
            <a:ext cx="5267325" cy="1295400"/>
          </a:xfrm>
          <a:prstGeom prst="rect">
            <a:avLst/>
          </a:prstGeom>
        </p:spPr>
      </p:pic>
      <p:pic>
        <p:nvPicPr>
          <p:cNvPr id="16" name="图片 15"/>
          <p:cNvPicPr/>
          <p:nvPr/>
        </p:nvPicPr>
        <p:blipFill>
          <a:blip r:embed="rId3"/>
          <a:stretch>
            <a:fillRect/>
          </a:stretch>
        </p:blipFill>
        <p:spPr>
          <a:xfrm>
            <a:off x="3790950" y="3898900"/>
            <a:ext cx="1943100" cy="1447800"/>
          </a:xfrm>
          <a:prstGeom prst="rect">
            <a:avLst/>
          </a:prstGeom>
        </p:spPr>
      </p:pic>
      <p:pic>
        <p:nvPicPr>
          <p:cNvPr id="17" name="图片 16"/>
          <p:cNvPicPr/>
          <p:nvPr/>
        </p:nvPicPr>
        <p:blipFill>
          <a:blip r:embed="rId3"/>
          <a:stretch>
            <a:fillRect/>
          </a:stretch>
        </p:blipFill>
        <p:spPr>
          <a:xfrm>
            <a:off x="6448425" y="3733800"/>
            <a:ext cx="1943100" cy="1447800"/>
          </a:xfrm>
          <a:prstGeom prst="rect">
            <a:avLst/>
          </a:prstGeom>
        </p:spPr>
      </p:pic>
      <p:sp>
        <p:nvSpPr>
          <p:cNvPr id="18" name="文本框 17"/>
          <p:cNvSpPr txBox="1"/>
          <p:nvPr/>
        </p:nvSpPr>
        <p:spPr>
          <a:xfrm>
            <a:off x="876301" y="4165601"/>
            <a:ext cx="352425" cy="369332"/>
          </a:xfrm>
          <a:prstGeom prst="rect">
            <a:avLst/>
          </a:prstGeom>
          <a:noFill/>
          <a:ln w="25400" cap="flat" cmpd="sng" algn="ctr">
            <a:solidFill>
              <a:srgbClr val="F65E5E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19" name="文本框 18"/>
          <p:cNvSpPr txBox="1"/>
          <p:nvPr/>
        </p:nvSpPr>
        <p:spPr>
          <a:xfrm>
            <a:off x="1880871" y="4165601"/>
            <a:ext cx="352425" cy="369332"/>
          </a:xfrm>
          <a:prstGeom prst="rect">
            <a:avLst/>
          </a:prstGeom>
          <a:noFill/>
          <a:ln w="25400" cap="flat" cmpd="sng" algn="ctr">
            <a:solidFill>
              <a:srgbClr val="F65E5E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20" name="文本框 19"/>
          <p:cNvSpPr txBox="1"/>
          <p:nvPr/>
        </p:nvSpPr>
        <p:spPr>
          <a:xfrm>
            <a:off x="1395096" y="4165601"/>
            <a:ext cx="352425" cy="369332"/>
          </a:xfrm>
          <a:prstGeom prst="rect">
            <a:avLst/>
          </a:prstGeom>
          <a:noFill/>
          <a:ln w="25400" cap="flat" cmpd="sng" algn="ctr">
            <a:solidFill>
              <a:srgbClr val="F65E5E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3557641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animBg="1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6" grpId="0"/>
      <p:bldP spid="17" grpId="0"/>
      <p:bldP spid="18" grpId="0" animBg="1"/>
      <p:bldP spid="19" grpId="0" bldLvl="0" animBg="1"/>
      <p:bldP spid="20" grpId="0" bldLvl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2466975" y="923925"/>
          <a:ext cx="9134475" cy="4276725"/>
          <a:chOff x="2466975" y="923925"/>
          <a:chExt cx="9134475" cy="4276725"/>
        </a:xfrm>
      </p:grpSpPr>
      <p:sp>
        <p:nvSpPr>
          <p:cNvPr id="2" name="文本框 1"/>
          <p:cNvSpPr txBox="1"/>
          <p:nvPr/>
        </p:nvSpPr>
        <p:spPr>
          <a:xfrm>
            <a:off x="3148014" y="1231900"/>
            <a:ext cx="5986463" cy="348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密度计怎样测密度的呢</a:t>
            </a:r>
            <a:r>
              <a:rPr lang="en-US" sz="21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？</a:t>
            </a:r>
          </a:p>
        </p:txBody>
      </p:sp>
      <p:pic>
        <p:nvPicPr>
          <p:cNvPr id="3" name="图片 2"/>
          <p:cNvPicPr/>
          <p:nvPr/>
        </p:nvPicPr>
        <p:blipFill>
          <a:blip r:embed="rId2"/>
          <a:stretch>
            <a:fillRect/>
          </a:stretch>
        </p:blipFill>
        <p:spPr>
          <a:xfrm>
            <a:off x="2466975" y="2146300"/>
            <a:ext cx="4286250" cy="3556000"/>
          </a:xfrm>
          <a:prstGeom prst="rect">
            <a:avLst/>
          </a:prstGeom>
          <a:ln w="63500" cap="flat" cmpd="sng" algn="ctr">
            <a:solidFill>
              <a:srgbClr val="FFFFFF">
                <a:alpha val="1490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</p:spTree>
    <p:extLst>
      <p:ext uri="{BB962C8B-B14F-4D97-AF65-F5344CB8AC3E}">
        <p14:creationId xmlns:p14="http://schemas.microsoft.com/office/powerpoint/2010/main" val="48633936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381000" y="266700"/>
          <a:ext cx="9134475" cy="4381500"/>
          <a:chOff x="381000" y="266700"/>
          <a:chExt cx="9134475" cy="4381500"/>
        </a:xfrm>
      </p:grpSpPr>
      <p:sp>
        <p:nvSpPr>
          <p:cNvPr id="2" name="文本框 1"/>
          <p:cNvSpPr txBox="1"/>
          <p:nvPr/>
        </p:nvSpPr>
        <p:spPr>
          <a:xfrm>
            <a:off x="2876550" y="2095500"/>
            <a:ext cx="5143500" cy="2019784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它是用密封的玻璃管制成的。上段的外径均匀，是用来标刻度线的部分，中间段做成内径较大的玻璃泡，最下端的玻璃泡内装有密度很大的许多小弹丸（如铅丸）或水银等，整体是一根粗细不均匀的密封玻璃管。</a:t>
            </a:r>
          </a:p>
        </p:txBody>
      </p:sp>
      <p:pic>
        <p:nvPicPr>
          <p:cNvPr id="3" name="图片 2"/>
          <p:cNvPicPr/>
          <p:nvPr/>
        </p:nvPicPr>
        <p:blipFill>
          <a:blip r:embed="rId2"/>
          <a:stretch>
            <a:fillRect/>
          </a:stretch>
        </p:blipFill>
        <p:spPr>
          <a:xfrm>
            <a:off x="1371601" y="1016000"/>
            <a:ext cx="790575" cy="4826000"/>
          </a:xfrm>
          <a:prstGeom prst="rect">
            <a:avLst/>
          </a:prstGeom>
          <a:ln w="63500" cap="flat" cmpd="sng" algn="ctr">
            <a:solidFill>
              <a:srgbClr val="FFFFFF">
                <a:alpha val="1490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  <p:sp>
        <p:nvSpPr>
          <p:cNvPr id="4" name="文本框 3"/>
          <p:cNvSpPr txBox="1"/>
          <p:nvPr/>
        </p:nvSpPr>
        <p:spPr>
          <a:xfrm>
            <a:off x="381000" y="508000"/>
            <a:ext cx="57150" cy="381000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5" name="文本框 4"/>
          <p:cNvSpPr txBox="1"/>
          <p:nvPr/>
        </p:nvSpPr>
        <p:spPr>
          <a:xfrm>
            <a:off x="628651" y="355600"/>
            <a:ext cx="8505825" cy="38157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密度计的使用</a:t>
            </a:r>
            <a:endParaRPr lang="en-US" sz="2300" u="none" spc="0" dirty="0">
              <a:solidFill>
                <a:srgbClr val="FFFFFF">
                  <a:alpha val="100000"/>
                </a:srgbClr>
              </a:solidFill>
              <a:latin typeface="黑体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41324389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381000" y="266700"/>
          <a:ext cx="9134475" cy="4552950"/>
          <a:chOff x="381000" y="266700"/>
          <a:chExt cx="9134475" cy="4552950"/>
        </a:xfrm>
      </p:grpSpPr>
      <p:sp>
        <p:nvSpPr>
          <p:cNvPr id="2" name="文本框 1"/>
          <p:cNvSpPr txBox="1"/>
          <p:nvPr/>
        </p:nvSpPr>
        <p:spPr>
          <a:xfrm>
            <a:off x="381000" y="508000"/>
            <a:ext cx="57150" cy="381000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3" name="文本框 2"/>
          <p:cNvSpPr txBox="1"/>
          <p:nvPr/>
        </p:nvSpPr>
        <p:spPr>
          <a:xfrm>
            <a:off x="628651" y="355600"/>
            <a:ext cx="8505825" cy="38157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密度计的使用</a:t>
            </a:r>
            <a:endParaRPr lang="en-US" sz="2300" u="none" spc="0" dirty="0">
              <a:solidFill>
                <a:srgbClr val="FFFFFF">
                  <a:alpha val="100000"/>
                </a:srgbClr>
              </a:solidFill>
              <a:latin typeface="黑体" pitchFamily="49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628651" y="1498600"/>
            <a:ext cx="8505825" cy="348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用途</a:t>
            </a:r>
            <a:r>
              <a:rPr lang="en-US" sz="21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：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1971675" y="1498600"/>
            <a:ext cx="7162800" cy="348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直接测量</a:t>
            </a:r>
            <a:r>
              <a:rPr lang="en-US" sz="2100" u="none" spc="0" dirty="0" err="1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液体密度</a:t>
            </a:r>
            <a:r>
              <a:rPr lang="en-US" sz="21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的仪器</a:t>
            </a:r>
            <a:r>
              <a:rPr lang="en-US" sz="21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。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628651" y="2823633"/>
            <a:ext cx="8505825" cy="348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读数方法</a:t>
            </a:r>
            <a:r>
              <a:rPr lang="en-US" sz="21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：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1971675" y="2823633"/>
            <a:ext cx="7162800" cy="348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静止时</a:t>
            </a:r>
            <a:r>
              <a:rPr lang="en-US" sz="2100" u="none" spc="0" dirty="0" err="1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液面所对刻度</a:t>
            </a:r>
            <a:r>
              <a:rPr lang="en-US" sz="21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乘以水的密度</a:t>
            </a:r>
            <a:endParaRPr lang="en-US" sz="2100" u="none" spc="0" dirty="0">
              <a:solidFill>
                <a:srgbClr val="FFFFFF">
                  <a:alpha val="100000"/>
                </a:srgbClr>
              </a:solidFill>
              <a:latin typeface="黑体" pitchFamily="49" charset="-122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628651" y="4148667"/>
            <a:ext cx="8505825" cy="348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刻度特点</a:t>
            </a:r>
            <a:r>
              <a:rPr lang="en-US" sz="21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：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1971675" y="4148667"/>
            <a:ext cx="7162800" cy="348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 dirty="0" err="1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上小下大</a:t>
            </a:r>
            <a:endParaRPr lang="en-US" sz="2100" u="none" spc="0" dirty="0">
              <a:solidFill>
                <a:srgbClr val="FFFF00">
                  <a:alpha val="100000"/>
                </a:srgbClr>
              </a:solidFill>
              <a:latin typeface="黑体" pitchFamily="49" charset="-122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628651" y="5473700"/>
            <a:ext cx="8505825" cy="348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工作原理</a:t>
            </a:r>
            <a:r>
              <a:rPr lang="en-US" sz="21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：</a:t>
            </a:r>
          </a:p>
        </p:txBody>
      </p:sp>
      <p:sp>
        <p:nvSpPr>
          <p:cNvPr id="11" name="文本框 10"/>
          <p:cNvSpPr txBox="1"/>
          <p:nvPr/>
        </p:nvSpPr>
        <p:spPr>
          <a:xfrm>
            <a:off x="1971675" y="5473700"/>
            <a:ext cx="7162800" cy="348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 dirty="0" err="1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漂浮</a:t>
            </a:r>
            <a:r>
              <a:rPr lang="en-US" sz="21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时，</a:t>
            </a:r>
            <a:r>
              <a:rPr lang="en-US" sz="2100" u="none" spc="0" dirty="0" err="1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F</a:t>
            </a:r>
            <a:r>
              <a:rPr lang="en-US" sz="900" u="none" spc="0" dirty="0" err="1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浮</a:t>
            </a:r>
            <a:r>
              <a:rPr lang="en-US" sz="2100" u="none" spc="0" dirty="0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=</a:t>
            </a:r>
            <a:r>
              <a:rPr lang="en-US" sz="2100" u="none" spc="0" dirty="0" err="1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G</a:t>
            </a:r>
            <a:r>
              <a:rPr lang="en-US" sz="900" u="none" spc="0" dirty="0" err="1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物</a:t>
            </a:r>
            <a:r>
              <a:rPr lang="en-US" sz="21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。</a:t>
            </a:r>
          </a:p>
        </p:txBody>
      </p:sp>
      <p:pic>
        <p:nvPicPr>
          <p:cNvPr id="12" name="图片 11"/>
          <p:cNvPicPr/>
          <p:nvPr/>
        </p:nvPicPr>
        <p:blipFill>
          <a:blip r:embed="rId2"/>
          <a:stretch>
            <a:fillRect/>
          </a:stretch>
        </p:blipFill>
        <p:spPr>
          <a:xfrm>
            <a:off x="7010401" y="1244600"/>
            <a:ext cx="790575" cy="4826000"/>
          </a:xfrm>
          <a:prstGeom prst="rect">
            <a:avLst/>
          </a:prstGeom>
          <a:ln w="63500" cap="flat" cmpd="sng" algn="ctr">
            <a:solidFill>
              <a:srgbClr val="FFFFFF">
                <a:alpha val="1490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</p:spTree>
    <p:extLst>
      <p:ext uri="{BB962C8B-B14F-4D97-AF65-F5344CB8AC3E}">
        <p14:creationId xmlns:p14="http://schemas.microsoft.com/office/powerpoint/2010/main" val="13481659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  <p:bldP spid="9" grpId="0"/>
      <p:bldP spid="10" grpId="0"/>
      <p:bldP spid="11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381000" y="266700"/>
          <a:ext cx="9134475" cy="4733925"/>
          <a:chOff x="381000" y="266700"/>
          <a:chExt cx="9134475" cy="4733925"/>
        </a:xfrm>
      </p:grpSpPr>
      <p:sp>
        <p:nvSpPr>
          <p:cNvPr id="2" name="文本框 1"/>
          <p:cNvSpPr txBox="1"/>
          <p:nvPr/>
        </p:nvSpPr>
        <p:spPr>
          <a:xfrm>
            <a:off x="628650" y="1130300"/>
            <a:ext cx="7753350" cy="2019784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测量液体密度的仪器叫密度计，将其插入被测液体中，待静止后直接读取液面处的刻度值（图甲）．图乙和图丙的容器中是同一个自制的简易密度计，它是在木棒的一端缠绕一些铜丝做成的，将其放入盛有不同液体的两个烧杯中，它会竖直立在液体中，由图中现象可以判断（　　）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381000" y="508000"/>
            <a:ext cx="57150" cy="381000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4" name="文本框 3"/>
          <p:cNvSpPr txBox="1"/>
          <p:nvPr/>
        </p:nvSpPr>
        <p:spPr>
          <a:xfrm>
            <a:off x="628651" y="355600"/>
            <a:ext cx="8505825" cy="38157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b="1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例题</a:t>
            </a:r>
            <a:endParaRPr lang="en-US" sz="2300" b="1" u="none" spc="0" dirty="0">
              <a:solidFill>
                <a:srgbClr val="FFFFFF">
                  <a:alpha val="100000"/>
                </a:srgbClr>
              </a:solidFill>
              <a:latin typeface="黑体" pitchFamily="49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628651" y="4241800"/>
            <a:ext cx="8505825" cy="1615827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A. </a:t>
            </a:r>
            <a:r>
              <a:rPr lang="en-US" sz="21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密度计在乙烧杯液体中受到的浮力较大</a:t>
            </a:r>
            <a:r>
              <a:rPr lang="en-US" sz="21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
B. </a:t>
            </a:r>
            <a:r>
              <a:rPr lang="en-US" sz="21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密度计在丙烧杯液体中受到的浮力较大</a:t>
            </a:r>
            <a:r>
              <a:rPr lang="en-US" sz="21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
C. </a:t>
            </a:r>
            <a:r>
              <a:rPr lang="en-US" sz="21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乙烧杯中液体的密度较大</a:t>
            </a:r>
            <a:r>
              <a:rPr lang="en-US" sz="21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
D. </a:t>
            </a:r>
            <a:r>
              <a:rPr lang="en-US" sz="21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丙烧杯中液体的密度较大</a:t>
            </a:r>
            <a:endParaRPr lang="en-US" sz="2100" u="none" spc="0" dirty="0">
              <a:solidFill>
                <a:srgbClr val="FFFFFF">
                  <a:alpha val="100000"/>
                </a:srgbClr>
              </a:solidFill>
              <a:latin typeface="黑体" pitchFamily="49" charset="-122"/>
            </a:endParaRPr>
          </a:p>
        </p:txBody>
      </p:sp>
      <p:pic>
        <p:nvPicPr>
          <p:cNvPr id="6" name="图片 5"/>
          <p:cNvPicPr/>
          <p:nvPr/>
        </p:nvPicPr>
        <p:blipFill>
          <a:blip r:embed="rId2"/>
          <a:stretch>
            <a:fillRect/>
          </a:stretch>
        </p:blipFill>
        <p:spPr>
          <a:xfrm>
            <a:off x="6257925" y="3517900"/>
            <a:ext cx="2076450" cy="2794000"/>
          </a:xfrm>
          <a:prstGeom prst="rect">
            <a:avLst/>
          </a:prstGeom>
          <a:ln w="63500" cap="flat" cmpd="sng" algn="ctr">
            <a:solidFill>
              <a:srgbClr val="FFFFFF">
                <a:alpha val="1490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  <p:sp>
        <p:nvSpPr>
          <p:cNvPr id="7" name="文本框 6"/>
          <p:cNvSpPr txBox="1"/>
          <p:nvPr/>
        </p:nvSpPr>
        <p:spPr>
          <a:xfrm>
            <a:off x="2143125" y="3263900"/>
            <a:ext cx="6991350" cy="348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 dirty="0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D</a:t>
            </a:r>
          </a:p>
        </p:txBody>
      </p:sp>
    </p:spTree>
    <p:extLst>
      <p:ext uri="{BB962C8B-B14F-4D97-AF65-F5344CB8AC3E}">
        <p14:creationId xmlns:p14="http://schemas.microsoft.com/office/powerpoint/2010/main" val="25901996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381000" y="266700"/>
          <a:ext cx="9134475" cy="3762375"/>
          <a:chOff x="381000" y="266700"/>
          <a:chExt cx="9134475" cy="3762375"/>
        </a:xfrm>
      </p:grpSpPr>
      <p:sp>
        <p:nvSpPr>
          <p:cNvPr id="2" name="文本框 1"/>
          <p:cNvSpPr txBox="1"/>
          <p:nvPr/>
        </p:nvSpPr>
        <p:spPr>
          <a:xfrm>
            <a:off x="381000" y="508000"/>
            <a:ext cx="57150" cy="381000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3" name="文本框 2"/>
          <p:cNvSpPr txBox="1"/>
          <p:nvPr/>
        </p:nvSpPr>
        <p:spPr>
          <a:xfrm>
            <a:off x="628651" y="355600"/>
            <a:ext cx="8505825" cy="38157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b="1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总结</a:t>
            </a:r>
            <a:endParaRPr lang="en-US" sz="2300" b="1" u="none" spc="0" dirty="0">
              <a:solidFill>
                <a:srgbClr val="FFFFFF">
                  <a:alpha val="100000"/>
                </a:srgbClr>
              </a:solidFill>
              <a:latin typeface="黑体" pitchFamily="49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1047751" y="1672167"/>
            <a:ext cx="8086725" cy="348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物体漂浮在液体中，F</a:t>
            </a:r>
            <a:r>
              <a:rPr lang="en-US" sz="9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浮</a:t>
            </a:r>
            <a:r>
              <a:rPr lang="en-US" sz="21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=</a:t>
            </a:r>
            <a:r>
              <a:rPr lang="en-US" sz="21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G</a:t>
            </a:r>
            <a:r>
              <a:rPr lang="en-US" sz="9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物</a:t>
            </a:r>
            <a:r>
              <a:rPr lang="en-US" sz="21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，G</a:t>
            </a:r>
            <a:r>
              <a:rPr lang="en-US" sz="9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物</a:t>
            </a:r>
            <a:r>
              <a:rPr lang="en-US" sz="21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↑，</a:t>
            </a:r>
            <a:r>
              <a:rPr lang="en-US" sz="21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F</a:t>
            </a:r>
            <a:r>
              <a:rPr lang="en-US" sz="9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浮</a:t>
            </a:r>
            <a:r>
              <a:rPr lang="en-US" sz="21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也</a:t>
            </a:r>
            <a:r>
              <a:rPr lang="en-US" sz="21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↑。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1047751" y="3096683"/>
            <a:ext cx="8086725" cy="348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同一物体漂浮在不同液体中，所受F</a:t>
            </a:r>
            <a:r>
              <a:rPr lang="en-US" sz="9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浮</a:t>
            </a:r>
            <a:r>
              <a:rPr lang="en-US" sz="21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相同</a:t>
            </a:r>
            <a:r>
              <a:rPr lang="en-US" sz="21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。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1047751" y="4521200"/>
            <a:ext cx="8086725" cy="348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同一物体在不同液体里漂浮，在密度大的液体里V</a:t>
            </a:r>
            <a:r>
              <a:rPr lang="en-US" sz="9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排</a:t>
            </a:r>
            <a:r>
              <a:rPr lang="en-US" sz="21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小</a:t>
            </a:r>
            <a:r>
              <a:rPr lang="en-US" sz="21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。</a:t>
            </a:r>
          </a:p>
        </p:txBody>
      </p:sp>
      <p:pic>
        <p:nvPicPr>
          <p:cNvPr id="7" name="图片 6"/>
          <p:cNvPicPr/>
          <p:nvPr/>
        </p:nvPicPr>
        <p:blipFill>
          <a:blip r:embed="rId2"/>
          <a:stretch>
            <a:fillRect/>
          </a:stretch>
        </p:blipFill>
        <p:spPr>
          <a:xfrm>
            <a:off x="628650" y="1735667"/>
            <a:ext cx="323850" cy="431800"/>
          </a:xfrm>
          <a:prstGeom prst="rect">
            <a:avLst/>
          </a:prstGeom>
        </p:spPr>
      </p:pic>
      <p:pic>
        <p:nvPicPr>
          <p:cNvPr id="8" name="图片 7"/>
          <p:cNvPicPr/>
          <p:nvPr/>
        </p:nvPicPr>
        <p:blipFill>
          <a:blip r:embed="rId3"/>
          <a:stretch>
            <a:fillRect/>
          </a:stretch>
        </p:blipFill>
        <p:spPr>
          <a:xfrm>
            <a:off x="628650" y="3160183"/>
            <a:ext cx="323850" cy="431800"/>
          </a:xfrm>
          <a:prstGeom prst="rect">
            <a:avLst/>
          </a:prstGeom>
        </p:spPr>
      </p:pic>
      <p:pic>
        <p:nvPicPr>
          <p:cNvPr id="9" name="图片 8"/>
          <p:cNvPicPr/>
          <p:nvPr/>
        </p:nvPicPr>
        <p:blipFill>
          <a:blip r:embed="rId4"/>
          <a:stretch>
            <a:fillRect/>
          </a:stretch>
        </p:blipFill>
        <p:spPr>
          <a:xfrm>
            <a:off x="628650" y="4584700"/>
            <a:ext cx="323850" cy="431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32405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381000" y="266700"/>
          <a:ext cx="9134475" cy="4410075"/>
          <a:chOff x="381000" y="266700"/>
          <a:chExt cx="9134475" cy="4410075"/>
        </a:xfrm>
      </p:grpSpPr>
      <p:sp>
        <p:nvSpPr>
          <p:cNvPr id="2" name="文本框 1"/>
          <p:cNvSpPr txBox="1"/>
          <p:nvPr/>
        </p:nvSpPr>
        <p:spPr>
          <a:xfrm>
            <a:off x="381000" y="508000"/>
            <a:ext cx="57150" cy="381000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3" name="文本框 2"/>
          <p:cNvSpPr txBox="1"/>
          <p:nvPr/>
        </p:nvSpPr>
        <p:spPr>
          <a:xfrm>
            <a:off x="628651" y="355600"/>
            <a:ext cx="8505825" cy="442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知识回顾</a:t>
            </a:r>
            <a:endParaRPr lang="en-US" sz="2300" u="none" spc="0" dirty="0">
              <a:solidFill>
                <a:srgbClr val="FFFFFF">
                  <a:alpha val="100000"/>
                </a:srgbClr>
              </a:solidFill>
              <a:latin typeface="黑体" pitchFamily="49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628651" y="1092200"/>
            <a:ext cx="8505825" cy="403957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一、阿基米德原理的内容</a:t>
            </a:r>
            <a:r>
              <a:rPr lang="en-US" sz="21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：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1162051" y="1778000"/>
            <a:ext cx="6162675" cy="1156342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浸在液体中的物体受到向上的浮力，</a:t>
            </a:r>
            <a:r>
              <a:rPr lang="en-US" sz="2100" u="none" spc="0" dirty="0" err="1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浮力的大小</a:t>
            </a:r>
            <a:r>
              <a:rPr lang="en-US" sz="21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等于</a:t>
            </a:r>
            <a:r>
              <a:rPr lang="en-US" sz="2100" u="none" spc="0" dirty="0" err="1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物体排开液体的重力</a:t>
            </a:r>
            <a:r>
              <a:rPr lang="en-US" sz="2100" u="none" spc="0" dirty="0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/>
            </a:r>
            <a:br>
              <a:rPr lang="en-US" sz="2100" u="none" spc="0" dirty="0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</a:br>
            <a:endParaRPr lang="en-US" sz="2100" u="none" spc="0" dirty="0">
              <a:solidFill>
                <a:srgbClr val="FFFF00">
                  <a:alpha val="100000"/>
                </a:srgbClr>
              </a:solidFill>
              <a:latin typeface="黑体" pitchFamily="49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628651" y="2971800"/>
            <a:ext cx="8505825" cy="403957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二、浮力的计算方法</a:t>
            </a:r>
            <a:r>
              <a:rPr lang="en-US" sz="21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：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1162051" y="4425951"/>
            <a:ext cx="7972425" cy="553293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②</a:t>
            </a:r>
            <a:r>
              <a:rPr lang="en-US" sz="21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阿基米德原理的计算公式：F</a:t>
            </a:r>
            <a:r>
              <a:rPr lang="en-US" sz="9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浮</a:t>
            </a:r>
            <a:r>
              <a:rPr lang="en-US" sz="21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= </a:t>
            </a:r>
            <a:r>
              <a:rPr lang="en-US" sz="21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ρ</a:t>
            </a:r>
            <a:r>
              <a:rPr lang="en-US" sz="9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液</a:t>
            </a:r>
            <a:r>
              <a:rPr lang="en-US" sz="21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gV</a:t>
            </a:r>
            <a:r>
              <a:rPr lang="en-US" sz="9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排</a:t>
            </a:r>
            <a:r>
              <a:rPr lang="en-US" sz="9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/>
            </a:r>
            <a:br>
              <a:rPr lang="en-US" sz="9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</a:br>
            <a:endParaRPr lang="en-US" sz="900" u="none" spc="0" dirty="0">
              <a:solidFill>
                <a:srgbClr val="FFFFFF">
                  <a:alpha val="100000"/>
                </a:srgbClr>
              </a:solidFill>
              <a:latin typeface="黑体" pitchFamily="49" charset="-122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1162051" y="3698875"/>
            <a:ext cx="7972425" cy="348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①</a:t>
            </a:r>
            <a:r>
              <a:rPr lang="en-US" sz="21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称重法</a:t>
            </a:r>
            <a:r>
              <a:rPr lang="en-US" sz="21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 </a:t>
            </a:r>
            <a:r>
              <a:rPr lang="en-US" sz="21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F</a:t>
            </a:r>
            <a:r>
              <a:rPr lang="en-US" sz="9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浮</a:t>
            </a:r>
            <a:r>
              <a:rPr lang="en-US" sz="21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= </a:t>
            </a:r>
            <a:r>
              <a:rPr lang="en-US" sz="21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G</a:t>
            </a:r>
            <a:r>
              <a:rPr lang="en-US" sz="9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物</a:t>
            </a:r>
            <a:r>
              <a:rPr lang="en-US" sz="21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-F</a:t>
            </a:r>
            <a:r>
              <a:rPr lang="en-US" sz="9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拉</a:t>
            </a:r>
            <a:endParaRPr lang="en-US" sz="900" u="none" spc="0" dirty="0">
              <a:solidFill>
                <a:srgbClr val="FFFFFF">
                  <a:alpha val="100000"/>
                </a:srgbClr>
              </a:solidFill>
              <a:latin typeface="黑体" pitchFamily="49" charset="-122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628651" y="5153025"/>
            <a:ext cx="8505825" cy="403957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三、浮力产生的原因</a:t>
            </a:r>
            <a:r>
              <a:rPr lang="en-US" sz="21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：</a:t>
            </a:r>
          </a:p>
        </p:txBody>
      </p:sp>
      <p:sp>
        <p:nvSpPr>
          <p:cNvPr id="10" name="文本框 9"/>
          <p:cNvSpPr txBox="1"/>
          <p:nvPr/>
        </p:nvSpPr>
        <p:spPr>
          <a:xfrm>
            <a:off x="1162051" y="5880100"/>
            <a:ext cx="7972425" cy="403957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液体对物体向上向下压力差</a:t>
            </a:r>
            <a:r>
              <a:rPr lang="en-US" sz="21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。</a:t>
            </a:r>
          </a:p>
        </p:txBody>
      </p:sp>
    </p:spTree>
    <p:extLst>
      <p:ext uri="{BB962C8B-B14F-4D97-AF65-F5344CB8AC3E}">
        <p14:creationId xmlns:p14="http://schemas.microsoft.com/office/powerpoint/2010/main" val="1163104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  <p:bldP spid="9" grpId="0"/>
      <p:bldP spid="10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381000" y="266700"/>
          <a:ext cx="9134475" cy="1276350"/>
          <a:chOff x="381000" y="266700"/>
          <a:chExt cx="9134475" cy="1276350"/>
        </a:xfrm>
      </p:grpSpPr>
      <p:sp>
        <p:nvSpPr>
          <p:cNvPr id="2" name="文本框 1"/>
          <p:cNvSpPr txBox="1"/>
          <p:nvPr/>
        </p:nvSpPr>
        <p:spPr>
          <a:xfrm>
            <a:off x="628651" y="1689100"/>
            <a:ext cx="8505825" cy="2019784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用同一支密度计测定不同液体的密度，下列叙述正确的是</a:t>
            </a:r>
            <a:r>
              <a:rPr lang="en-US" sz="21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（      ） 
    </a:t>
            </a:r>
            <a:r>
              <a:rPr lang="en-US" sz="21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A、密度计漂浮的越高，所受的浮力越大</a:t>
            </a:r>
            <a:r>
              <a:rPr lang="en-US" sz="21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                       
    </a:t>
            </a:r>
            <a:r>
              <a:rPr lang="en-US" sz="21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B、密度计漂浮在不同液体中，所受的浮力都相等</a:t>
            </a:r>
            <a:r>
              <a:rPr lang="en-US" sz="21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     
    </a:t>
            </a:r>
            <a:r>
              <a:rPr lang="en-US" sz="21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C、密度计排液体积越大，液体密度越大</a:t>
            </a:r>
            <a:r>
              <a:rPr lang="en-US" sz="21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      
    </a:t>
            </a:r>
            <a:r>
              <a:rPr lang="en-US" sz="21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D、密度计漂浮的越高，液体密度越大</a:t>
            </a:r>
            <a:endParaRPr lang="en-US" sz="2100" u="none" spc="0" dirty="0">
              <a:solidFill>
                <a:srgbClr val="FFFFFF">
                  <a:alpha val="100000"/>
                </a:srgbClr>
              </a:solidFill>
              <a:latin typeface="黑体" pitchFamily="49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381000" y="508000"/>
            <a:ext cx="57150" cy="381000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4" name="文本框 3"/>
          <p:cNvSpPr txBox="1"/>
          <p:nvPr/>
        </p:nvSpPr>
        <p:spPr>
          <a:xfrm>
            <a:off x="628651" y="355600"/>
            <a:ext cx="8505825" cy="38157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b="1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例题</a:t>
            </a:r>
            <a:endParaRPr lang="en-US" sz="2300" b="1" u="none" spc="0" dirty="0">
              <a:solidFill>
                <a:srgbClr val="FFFFFF">
                  <a:alpha val="100000"/>
                </a:srgbClr>
              </a:solidFill>
              <a:latin typeface="黑体" pitchFamily="49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7572375" y="1701800"/>
            <a:ext cx="1562100" cy="348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 dirty="0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BD</a:t>
            </a:r>
          </a:p>
        </p:txBody>
      </p:sp>
    </p:spTree>
    <p:extLst>
      <p:ext uri="{BB962C8B-B14F-4D97-AF65-F5344CB8AC3E}">
        <p14:creationId xmlns:p14="http://schemas.microsoft.com/office/powerpoint/2010/main" val="10050674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504825" y="762000"/>
          <a:ext cx="9134475" cy="4048125"/>
          <a:chOff x="504825" y="762000"/>
          <a:chExt cx="9134475" cy="4048125"/>
        </a:xfrm>
      </p:grpSpPr>
      <p:sp>
        <p:nvSpPr>
          <p:cNvPr id="2" name="文本框 1"/>
          <p:cNvSpPr txBox="1"/>
          <p:nvPr/>
        </p:nvSpPr>
        <p:spPr>
          <a:xfrm>
            <a:off x="1009650" y="1016000"/>
            <a:ext cx="7010400" cy="752385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大多数鱼类在水中游动时，能向上游动，也能向下沉，甚至能在水中不动，那么鱼类为什么能随意地上浮和下沉呢</a:t>
            </a:r>
            <a:r>
              <a:rPr lang="en-US" sz="21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？</a:t>
            </a:r>
          </a:p>
        </p:txBody>
      </p:sp>
      <p:pic>
        <p:nvPicPr>
          <p:cNvPr id="3" name="图片 2"/>
          <p:cNvPicPr/>
          <p:nvPr/>
        </p:nvPicPr>
        <p:blipFill>
          <a:blip r:embed="rId2"/>
          <a:stretch>
            <a:fillRect/>
          </a:stretch>
        </p:blipFill>
        <p:spPr>
          <a:xfrm>
            <a:off x="504825" y="1028700"/>
            <a:ext cx="419100" cy="558800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>
            <a:off x="4762501" y="2552700"/>
            <a:ext cx="4371975" cy="348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 dirty="0" err="1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答案</a:t>
            </a:r>
            <a:r>
              <a:rPr lang="en-US" sz="2100" u="none" spc="0" dirty="0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：</a:t>
            </a:r>
          </a:p>
        </p:txBody>
      </p:sp>
      <p:pic>
        <p:nvPicPr>
          <p:cNvPr id="5" name="图片 4"/>
          <p:cNvPicPr/>
          <p:nvPr/>
        </p:nvPicPr>
        <p:blipFill>
          <a:blip r:embed="rId3"/>
          <a:stretch>
            <a:fillRect/>
          </a:stretch>
        </p:blipFill>
        <p:spPr>
          <a:xfrm>
            <a:off x="1057275" y="2628900"/>
            <a:ext cx="3352800" cy="2768600"/>
          </a:xfrm>
          <a:prstGeom prst="rect">
            <a:avLst/>
          </a:prstGeom>
          <a:ln w="63500" cap="flat" cmpd="sng" algn="ctr">
            <a:solidFill>
              <a:srgbClr val="FFFFFF">
                <a:alpha val="1490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  <p:sp>
        <p:nvSpPr>
          <p:cNvPr id="6" name="文本框 5"/>
          <p:cNvSpPr txBox="1"/>
          <p:nvPr/>
        </p:nvSpPr>
        <p:spPr>
          <a:xfrm>
            <a:off x="5572125" y="2552700"/>
            <a:ext cx="3562350" cy="348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 dirty="0" err="1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利用鱼鳔</a:t>
            </a:r>
            <a:r>
              <a:rPr lang="en-US" sz="2100" u="none" spc="0" dirty="0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。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4762500" y="3340100"/>
            <a:ext cx="3829050" cy="1615827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 dirty="0" err="1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当鱼鳔充气时，鱼体的G</a:t>
            </a:r>
            <a:r>
              <a:rPr lang="en-US" sz="2100" u="none" spc="0" dirty="0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 </a:t>
            </a:r>
            <a:r>
              <a:rPr lang="en-US" sz="2100" u="none" spc="0" dirty="0" err="1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不变，V</a:t>
            </a:r>
            <a:r>
              <a:rPr lang="en-US" sz="900" u="none" spc="0" dirty="0" err="1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排</a:t>
            </a:r>
            <a:r>
              <a:rPr lang="en-US" sz="2100" u="none" spc="0" dirty="0" err="1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变大，浮力变大，鱼体上浮</a:t>
            </a:r>
            <a:r>
              <a:rPr lang="en-US" sz="2100" u="none" spc="0" dirty="0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；
</a:t>
            </a:r>
            <a:r>
              <a:rPr lang="en-US" sz="2100" u="none" spc="0" dirty="0" err="1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鱼鳔排气时，鱼体的G</a:t>
            </a:r>
            <a:r>
              <a:rPr lang="en-US" sz="2100" u="none" spc="0" dirty="0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 </a:t>
            </a:r>
            <a:r>
              <a:rPr lang="en-US" sz="2100" u="none" spc="0" dirty="0" err="1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不变</a:t>
            </a:r>
            <a:r>
              <a:rPr lang="en-US" sz="2100" u="none" spc="0" dirty="0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，</a:t>
            </a:r>
            <a:br>
              <a:rPr lang="en-US" sz="2100" u="none" spc="0" dirty="0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</a:br>
            <a:r>
              <a:rPr lang="en-US" sz="2100" u="none" spc="0" dirty="0" err="1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V</a:t>
            </a:r>
            <a:r>
              <a:rPr lang="en-US" sz="900" u="none" spc="0" dirty="0" err="1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排</a:t>
            </a:r>
            <a:r>
              <a:rPr lang="en-US" sz="2100" u="none" spc="0" dirty="0" err="1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变小，浮力变小，鱼体下沉</a:t>
            </a:r>
            <a:r>
              <a:rPr lang="en-US" sz="2100" u="none" spc="0" dirty="0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。</a:t>
            </a:r>
          </a:p>
        </p:txBody>
      </p:sp>
    </p:spTree>
    <p:extLst>
      <p:ext uri="{BB962C8B-B14F-4D97-AF65-F5344CB8AC3E}">
        <p14:creationId xmlns:p14="http://schemas.microsoft.com/office/powerpoint/2010/main" val="6195001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7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390525" y="962025"/>
          <a:ext cx="9134475" cy="4219575"/>
          <a:chOff x="390525" y="962025"/>
          <a:chExt cx="9134475" cy="4219575"/>
        </a:xfrm>
      </p:grpSpPr>
      <p:sp>
        <p:nvSpPr>
          <p:cNvPr id="2" name="文本框 1"/>
          <p:cNvSpPr txBox="1"/>
          <p:nvPr/>
        </p:nvSpPr>
        <p:spPr>
          <a:xfrm>
            <a:off x="390525" y="1282700"/>
            <a:ext cx="8743950" cy="348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潜水艇也能在水中随意的上浮和下沉，它和鱼类的工作原理是否一样</a:t>
            </a:r>
            <a:r>
              <a:rPr lang="en-US" sz="21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？</a:t>
            </a:r>
          </a:p>
        </p:txBody>
      </p:sp>
      <p:pic>
        <p:nvPicPr>
          <p:cNvPr id="3" name="图片 2"/>
          <p:cNvPicPr/>
          <p:nvPr/>
        </p:nvPicPr>
        <p:blipFill>
          <a:blip r:embed="rId2"/>
          <a:stretch>
            <a:fillRect/>
          </a:stretch>
        </p:blipFill>
        <p:spPr>
          <a:xfrm>
            <a:off x="2381250" y="2070100"/>
            <a:ext cx="4286250" cy="3556000"/>
          </a:xfrm>
          <a:prstGeom prst="rect">
            <a:avLst/>
          </a:prstGeom>
          <a:ln w="63500" cap="flat" cmpd="sng" algn="ctr">
            <a:solidFill>
              <a:srgbClr val="FFFFFF">
                <a:alpha val="1490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</p:spTree>
    <p:extLst>
      <p:ext uri="{BB962C8B-B14F-4D97-AF65-F5344CB8AC3E}">
        <p14:creationId xmlns:p14="http://schemas.microsoft.com/office/powerpoint/2010/main" val="957800517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381000" y="266700"/>
          <a:ext cx="9134475" cy="4648200"/>
          <a:chOff x="381000" y="266700"/>
          <a:chExt cx="9134475" cy="4648200"/>
        </a:xfrm>
      </p:grpSpPr>
      <p:sp>
        <p:nvSpPr>
          <p:cNvPr id="2" name="文本框 1"/>
          <p:cNvSpPr txBox="1"/>
          <p:nvPr/>
        </p:nvSpPr>
        <p:spPr>
          <a:xfrm>
            <a:off x="381000" y="508000"/>
            <a:ext cx="57150" cy="381000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3" name="文本框 2"/>
          <p:cNvSpPr txBox="1"/>
          <p:nvPr/>
        </p:nvSpPr>
        <p:spPr>
          <a:xfrm>
            <a:off x="628651" y="355600"/>
            <a:ext cx="8505825" cy="38157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b="1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小实验</a:t>
            </a:r>
            <a:endParaRPr lang="en-US" sz="2300" b="1" u="none" spc="0" dirty="0">
              <a:solidFill>
                <a:srgbClr val="FFFFFF">
                  <a:alpha val="100000"/>
                </a:srgbClr>
              </a:solidFill>
              <a:latin typeface="黑体" pitchFamily="49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3276600" y="1206500"/>
            <a:ext cx="4914900" cy="752385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1.当注射器将气体压入玻璃球时，球内的水量减少，球和球内的水受到的重力变小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3276600" y="3962400"/>
            <a:ext cx="4838700" cy="752385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2.当注射器将球内的气体吸出时球内的水量增多，球和球内的水受到的重力变大 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3276601" y="2273300"/>
            <a:ext cx="5857875" cy="348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当G</a:t>
            </a:r>
            <a:r>
              <a:rPr lang="en-US" sz="21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 ＜</a:t>
            </a:r>
            <a:r>
              <a:rPr lang="en-US" sz="21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F</a:t>
            </a:r>
            <a:r>
              <a:rPr lang="en-US" sz="9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浮</a:t>
            </a:r>
            <a:r>
              <a:rPr lang="en-US" sz="21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，球将上浮</a:t>
            </a:r>
            <a:endParaRPr lang="en-US" sz="2100" u="none" spc="0" dirty="0">
              <a:solidFill>
                <a:srgbClr val="FFFFFF">
                  <a:alpha val="100000"/>
                </a:srgbClr>
              </a:solidFill>
              <a:latin typeface="黑体" pitchFamily="49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3276601" y="5029200"/>
            <a:ext cx="5857875" cy="348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当G</a:t>
            </a:r>
            <a:r>
              <a:rPr lang="en-US" sz="21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  &gt; </a:t>
            </a:r>
            <a:r>
              <a:rPr lang="en-US" sz="21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F</a:t>
            </a:r>
            <a:r>
              <a:rPr lang="en-US" sz="9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浮</a:t>
            </a:r>
            <a:r>
              <a:rPr lang="en-US" sz="21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，球将下沉</a:t>
            </a:r>
            <a:endParaRPr lang="en-US" sz="2100" u="none" spc="0" dirty="0">
              <a:solidFill>
                <a:srgbClr val="FFFFFF">
                  <a:alpha val="100000"/>
                </a:srgbClr>
              </a:solidFill>
              <a:latin typeface="黑体" pitchFamily="49" charset="-122"/>
            </a:endParaRPr>
          </a:p>
        </p:txBody>
      </p:sp>
      <p:pic>
        <p:nvPicPr>
          <p:cNvPr id="8" name="图片 7"/>
          <p:cNvPicPr/>
          <p:nvPr/>
        </p:nvPicPr>
        <p:blipFill>
          <a:blip r:embed="rId2"/>
          <a:stretch>
            <a:fillRect/>
          </a:stretch>
        </p:blipFill>
        <p:spPr>
          <a:xfrm>
            <a:off x="676275" y="4038600"/>
            <a:ext cx="2286000" cy="2159000"/>
          </a:xfrm>
          <a:prstGeom prst="rect">
            <a:avLst/>
          </a:prstGeom>
          <a:ln w="63500" cap="flat" cmpd="sng" algn="ctr">
            <a:solidFill>
              <a:srgbClr val="FFFFFF">
                <a:alpha val="1490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  <p:pic>
        <p:nvPicPr>
          <p:cNvPr id="9" name="图片 8"/>
          <p:cNvPicPr/>
          <p:nvPr/>
        </p:nvPicPr>
        <p:blipFill>
          <a:blip r:embed="rId3"/>
          <a:stretch>
            <a:fillRect/>
          </a:stretch>
        </p:blipFill>
        <p:spPr>
          <a:xfrm>
            <a:off x="676275" y="1282700"/>
            <a:ext cx="2286000" cy="2159000"/>
          </a:xfrm>
          <a:prstGeom prst="rect">
            <a:avLst/>
          </a:prstGeom>
          <a:ln w="63500" cap="flat" cmpd="sng" algn="ctr">
            <a:solidFill>
              <a:srgbClr val="FFFFFF">
                <a:alpha val="1490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</p:spTree>
    <p:extLst>
      <p:ext uri="{BB962C8B-B14F-4D97-AF65-F5344CB8AC3E}">
        <p14:creationId xmlns:p14="http://schemas.microsoft.com/office/powerpoint/2010/main" val="4026155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381000" y="266700"/>
          <a:ext cx="9134475" cy="3952875"/>
          <a:chOff x="381000" y="266700"/>
          <a:chExt cx="9134475" cy="3952875"/>
        </a:xfrm>
      </p:grpSpPr>
      <p:sp>
        <p:nvSpPr>
          <p:cNvPr id="2" name="文本框 1"/>
          <p:cNvSpPr txBox="1"/>
          <p:nvPr/>
        </p:nvSpPr>
        <p:spPr>
          <a:xfrm>
            <a:off x="381000" y="508000"/>
            <a:ext cx="57150" cy="381000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3" name="文本框 2"/>
          <p:cNvSpPr txBox="1"/>
          <p:nvPr/>
        </p:nvSpPr>
        <p:spPr>
          <a:xfrm>
            <a:off x="628651" y="355600"/>
            <a:ext cx="8505825" cy="38157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潜水艇工作原理</a:t>
            </a:r>
            <a:endParaRPr lang="en-US" sz="2300" u="none" spc="0" dirty="0">
              <a:solidFill>
                <a:srgbClr val="FFFFFF">
                  <a:alpha val="100000"/>
                </a:srgbClr>
              </a:solidFill>
              <a:latin typeface="黑体" pitchFamily="49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2514601" y="1778000"/>
            <a:ext cx="6619875" cy="348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靠改变</a:t>
            </a:r>
            <a:r>
              <a:rPr lang="en-US" sz="2100" u="none" spc="0" dirty="0" err="1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自身重力</a:t>
            </a:r>
            <a:r>
              <a:rPr lang="en-US" sz="21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上浮和下潜</a:t>
            </a:r>
            <a:r>
              <a:rPr lang="en-US" sz="21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。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1171575" y="1778000"/>
            <a:ext cx="7962900" cy="348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工作原理</a:t>
            </a:r>
            <a:r>
              <a:rPr lang="en-US" sz="21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：</a:t>
            </a:r>
          </a:p>
        </p:txBody>
      </p:sp>
      <p:pic>
        <p:nvPicPr>
          <p:cNvPr id="6" name="图片 5"/>
          <p:cNvPicPr/>
          <p:nvPr/>
        </p:nvPicPr>
        <p:blipFill>
          <a:blip r:embed="rId2"/>
          <a:stretch>
            <a:fillRect/>
          </a:stretch>
        </p:blipFill>
        <p:spPr>
          <a:xfrm>
            <a:off x="1219200" y="2603500"/>
            <a:ext cx="2857500" cy="2667000"/>
          </a:xfrm>
          <a:prstGeom prst="rect">
            <a:avLst/>
          </a:prstGeom>
          <a:ln w="63500" cap="flat" cmpd="sng" algn="ctr">
            <a:solidFill>
              <a:srgbClr val="FFFFFF">
                <a:alpha val="1490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  <p:pic>
        <p:nvPicPr>
          <p:cNvPr id="7" name="图片 6"/>
          <p:cNvPicPr/>
          <p:nvPr/>
        </p:nvPicPr>
        <p:blipFill>
          <a:blip r:embed="rId3"/>
          <a:stretch>
            <a:fillRect/>
          </a:stretch>
        </p:blipFill>
        <p:spPr>
          <a:xfrm>
            <a:off x="4924425" y="2603500"/>
            <a:ext cx="2857500" cy="2667000"/>
          </a:xfrm>
          <a:prstGeom prst="rect">
            <a:avLst/>
          </a:prstGeom>
          <a:ln w="63500" cap="flat" cmpd="sng" algn="ctr">
            <a:solidFill>
              <a:srgbClr val="FFFFFF">
                <a:alpha val="1490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  <p:sp>
        <p:nvSpPr>
          <p:cNvPr id="8" name="文本框 7"/>
          <p:cNvSpPr txBox="1"/>
          <p:nvPr/>
        </p:nvSpPr>
        <p:spPr>
          <a:xfrm>
            <a:off x="1419225" y="4521200"/>
            <a:ext cx="7715250" cy="348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潜艇</a:t>
            </a:r>
            <a:endParaRPr lang="en-US" sz="2100" u="none" spc="0" dirty="0">
              <a:solidFill>
                <a:srgbClr val="FFFFFF">
                  <a:alpha val="100000"/>
                </a:srgbClr>
              </a:solidFill>
              <a:latin typeface="黑体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3835512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381000" y="266700"/>
          <a:ext cx="9134475" cy="3971925"/>
          <a:chOff x="381000" y="266700"/>
          <a:chExt cx="9134475" cy="3971925"/>
        </a:xfrm>
      </p:grpSpPr>
      <p:sp>
        <p:nvSpPr>
          <p:cNvPr id="2" name="文本框 1"/>
          <p:cNvSpPr txBox="1"/>
          <p:nvPr/>
        </p:nvSpPr>
        <p:spPr>
          <a:xfrm>
            <a:off x="1171575" y="1308100"/>
            <a:ext cx="7962900" cy="348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节日的气球松手后为什么能够升空</a:t>
            </a:r>
            <a:r>
              <a:rPr lang="en-US" sz="21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？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381000" y="508000"/>
            <a:ext cx="57150" cy="381000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4" name="文本框 3"/>
          <p:cNvSpPr txBox="1"/>
          <p:nvPr/>
        </p:nvSpPr>
        <p:spPr>
          <a:xfrm>
            <a:off x="628651" y="355600"/>
            <a:ext cx="8505825" cy="38157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b="1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气球</a:t>
            </a:r>
            <a:endParaRPr lang="en-US" sz="2300" b="1" u="none" spc="0" dirty="0">
              <a:solidFill>
                <a:srgbClr val="FFFFFF">
                  <a:alpha val="100000"/>
                </a:srgbClr>
              </a:solidFill>
              <a:latin typeface="黑体" pitchFamily="49" charset="-122"/>
            </a:endParaRPr>
          </a:p>
        </p:txBody>
      </p:sp>
      <p:pic>
        <p:nvPicPr>
          <p:cNvPr id="5" name="图片 4"/>
          <p:cNvPicPr/>
          <p:nvPr/>
        </p:nvPicPr>
        <p:blipFill>
          <a:blip r:embed="rId2"/>
          <a:stretch>
            <a:fillRect/>
          </a:stretch>
        </p:blipFill>
        <p:spPr>
          <a:xfrm>
            <a:off x="628650" y="1308100"/>
            <a:ext cx="419100" cy="558800"/>
          </a:xfrm>
          <a:prstGeom prst="rect">
            <a:avLst/>
          </a:prstGeom>
        </p:spPr>
      </p:pic>
      <p:pic>
        <p:nvPicPr>
          <p:cNvPr id="6" name="图片 5"/>
          <p:cNvPicPr/>
          <p:nvPr/>
        </p:nvPicPr>
        <p:blipFill>
          <a:blip r:embed="rId3"/>
          <a:stretch>
            <a:fillRect/>
          </a:stretch>
        </p:blipFill>
        <p:spPr>
          <a:xfrm>
            <a:off x="1219201" y="2222501"/>
            <a:ext cx="3343275" cy="2755900"/>
          </a:xfrm>
          <a:prstGeom prst="rect">
            <a:avLst/>
          </a:prstGeom>
          <a:ln w="63500" cap="flat" cmpd="sng" algn="ctr">
            <a:solidFill>
              <a:srgbClr val="FFFFFF">
                <a:alpha val="1490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  <p:sp>
        <p:nvSpPr>
          <p:cNvPr id="7" name="文本框 6"/>
          <p:cNvSpPr txBox="1"/>
          <p:nvPr/>
        </p:nvSpPr>
        <p:spPr>
          <a:xfrm>
            <a:off x="1171575" y="5295900"/>
            <a:ext cx="6191250" cy="752385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 dirty="0" err="1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气球内充有密度小于空气的气体，如氢气、氦气等，当F</a:t>
            </a:r>
            <a:r>
              <a:rPr lang="en-US" sz="900" u="none" spc="0" dirty="0" err="1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浮</a:t>
            </a:r>
            <a:r>
              <a:rPr lang="en-US" sz="2100" u="none" spc="0" dirty="0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 &gt; </a:t>
            </a:r>
            <a:r>
              <a:rPr lang="en-US" sz="2100" u="none" spc="0" dirty="0" err="1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G</a:t>
            </a:r>
            <a:r>
              <a:rPr lang="en-US" sz="900" u="none" spc="0" dirty="0" err="1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物</a:t>
            </a:r>
            <a:r>
              <a:rPr lang="en-US" sz="2100" u="none" spc="0" dirty="0" err="1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，物体在空气中上浮</a:t>
            </a:r>
            <a:r>
              <a:rPr lang="en-US" sz="2100" u="none" spc="0" dirty="0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。</a:t>
            </a:r>
          </a:p>
        </p:txBody>
      </p:sp>
    </p:spTree>
    <p:extLst>
      <p:ext uri="{BB962C8B-B14F-4D97-AF65-F5344CB8AC3E}">
        <p14:creationId xmlns:p14="http://schemas.microsoft.com/office/powerpoint/2010/main" val="19925887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381000" y="266700"/>
          <a:ext cx="9134475" cy="4038600"/>
          <a:chOff x="381000" y="266700"/>
          <a:chExt cx="9134475" cy="4038600"/>
        </a:xfrm>
      </p:grpSpPr>
      <p:sp>
        <p:nvSpPr>
          <p:cNvPr id="2" name="文本框 1"/>
          <p:cNvSpPr txBox="1"/>
          <p:nvPr/>
        </p:nvSpPr>
        <p:spPr>
          <a:xfrm>
            <a:off x="5229225" y="2654300"/>
            <a:ext cx="3905250" cy="348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内部充有小于空气密度的气体</a:t>
            </a:r>
            <a:endParaRPr lang="en-US" sz="2100" u="none" spc="0" dirty="0">
              <a:solidFill>
                <a:srgbClr val="FFFFFF">
                  <a:alpha val="100000"/>
                </a:srgbClr>
              </a:solidFill>
              <a:latin typeface="黑体" pitchFamily="49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5229225" y="4051300"/>
            <a:ext cx="3905250" cy="348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工作原理：靠空气浮力升空</a:t>
            </a:r>
            <a:endParaRPr lang="en-US" sz="2100" u="none" spc="0" dirty="0">
              <a:solidFill>
                <a:srgbClr val="FFFFFF">
                  <a:alpha val="100000"/>
                </a:srgbClr>
              </a:solidFill>
              <a:latin typeface="黑体" pitchFamily="49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381000" y="508000"/>
            <a:ext cx="57150" cy="381000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5" name="文本框 4"/>
          <p:cNvSpPr txBox="1"/>
          <p:nvPr/>
        </p:nvSpPr>
        <p:spPr>
          <a:xfrm>
            <a:off x="628651" y="355600"/>
            <a:ext cx="8505825" cy="38157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b="1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气球</a:t>
            </a:r>
            <a:endParaRPr lang="en-US" sz="2300" b="1" u="none" spc="0" dirty="0">
              <a:solidFill>
                <a:srgbClr val="FFFFFF">
                  <a:alpha val="100000"/>
                </a:srgbClr>
              </a:solidFill>
              <a:latin typeface="黑体" pitchFamily="49" charset="-122"/>
            </a:endParaRPr>
          </a:p>
        </p:txBody>
      </p:sp>
      <p:pic>
        <p:nvPicPr>
          <p:cNvPr id="6" name="图片 5"/>
          <p:cNvPicPr/>
          <p:nvPr/>
        </p:nvPicPr>
        <p:blipFill>
          <a:blip r:embed="rId2"/>
          <a:stretch>
            <a:fillRect/>
          </a:stretch>
        </p:blipFill>
        <p:spPr>
          <a:xfrm>
            <a:off x="676275" y="1828800"/>
            <a:ext cx="4286250" cy="3556000"/>
          </a:xfrm>
          <a:prstGeom prst="rect">
            <a:avLst/>
          </a:prstGeom>
          <a:ln w="63500" cap="flat" cmpd="sng" algn="ctr">
            <a:solidFill>
              <a:srgbClr val="FFFFFF">
                <a:alpha val="1490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</p:spTree>
    <p:extLst>
      <p:ext uri="{BB962C8B-B14F-4D97-AF65-F5344CB8AC3E}">
        <p14:creationId xmlns:p14="http://schemas.microsoft.com/office/powerpoint/2010/main" val="67803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381000" y="266700"/>
          <a:ext cx="9134475" cy="3981450"/>
          <a:chOff x="381000" y="266700"/>
          <a:chExt cx="9134475" cy="3981450"/>
        </a:xfrm>
      </p:grpSpPr>
      <p:sp>
        <p:nvSpPr>
          <p:cNvPr id="2" name="文本框 1"/>
          <p:cNvSpPr txBox="1"/>
          <p:nvPr/>
        </p:nvSpPr>
        <p:spPr>
          <a:xfrm>
            <a:off x="381000" y="508000"/>
            <a:ext cx="57150" cy="381000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3" name="文本框 2"/>
          <p:cNvSpPr txBox="1"/>
          <p:nvPr/>
        </p:nvSpPr>
        <p:spPr>
          <a:xfrm>
            <a:off x="628651" y="355600"/>
            <a:ext cx="8505825" cy="38157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b="1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例题</a:t>
            </a:r>
            <a:endParaRPr lang="en-US" sz="2300" b="1" u="none" spc="0" dirty="0">
              <a:solidFill>
                <a:srgbClr val="FFFFFF">
                  <a:alpha val="100000"/>
                </a:srgbClr>
              </a:solidFill>
              <a:latin typeface="黑体" pitchFamily="49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628651" y="1701800"/>
            <a:ext cx="8505825" cy="752385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关于浮力，下列说法中正确的是</a:t>
            </a:r>
            <a:r>
              <a:rPr lang="en-US" sz="21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（     ）</a:t>
            </a:r>
            <a:br>
              <a:rPr lang="en-US" sz="21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</a:br>
            <a:endParaRPr lang="en-US" sz="2100" u="none" spc="0" dirty="0">
              <a:solidFill>
                <a:srgbClr val="FFFFFF">
                  <a:alpha val="100000"/>
                </a:srgbClr>
              </a:solidFill>
              <a:latin typeface="黑体" pitchFamily="49" charset="-122"/>
            </a:endParaRPr>
          </a:p>
        </p:txBody>
      </p:sp>
      <p:pic>
        <p:nvPicPr>
          <p:cNvPr id="5" name="图片 4"/>
          <p:cNvPicPr/>
          <p:nvPr/>
        </p:nvPicPr>
        <p:blipFill>
          <a:blip r:embed="rId2"/>
          <a:stretch>
            <a:fillRect/>
          </a:stretch>
        </p:blipFill>
        <p:spPr>
          <a:xfrm>
            <a:off x="628651" y="2882901"/>
            <a:ext cx="219075" cy="317500"/>
          </a:xfrm>
          <a:prstGeom prst="rect">
            <a:avLst/>
          </a:prstGeom>
        </p:spPr>
      </p:pic>
      <p:pic>
        <p:nvPicPr>
          <p:cNvPr id="6" name="图片 5"/>
          <p:cNvPicPr/>
          <p:nvPr/>
        </p:nvPicPr>
        <p:blipFill>
          <a:blip r:embed="rId2"/>
          <a:stretch>
            <a:fillRect/>
          </a:stretch>
        </p:blipFill>
        <p:spPr>
          <a:xfrm>
            <a:off x="628651" y="3589867"/>
            <a:ext cx="219075" cy="317500"/>
          </a:xfrm>
          <a:prstGeom prst="rect">
            <a:avLst/>
          </a:prstGeom>
        </p:spPr>
      </p:pic>
      <p:pic>
        <p:nvPicPr>
          <p:cNvPr id="7" name="图片 6"/>
          <p:cNvPicPr/>
          <p:nvPr/>
        </p:nvPicPr>
        <p:blipFill>
          <a:blip r:embed="rId2"/>
          <a:stretch>
            <a:fillRect/>
          </a:stretch>
        </p:blipFill>
        <p:spPr>
          <a:xfrm>
            <a:off x="628651" y="4284134"/>
            <a:ext cx="219075" cy="317500"/>
          </a:xfrm>
          <a:prstGeom prst="rect">
            <a:avLst/>
          </a:prstGeom>
        </p:spPr>
      </p:pic>
      <p:pic>
        <p:nvPicPr>
          <p:cNvPr id="8" name="图片 7"/>
          <p:cNvPicPr/>
          <p:nvPr/>
        </p:nvPicPr>
        <p:blipFill>
          <a:blip r:embed="rId2"/>
          <a:stretch>
            <a:fillRect/>
          </a:stretch>
        </p:blipFill>
        <p:spPr>
          <a:xfrm>
            <a:off x="628651" y="4991101"/>
            <a:ext cx="219075" cy="317500"/>
          </a:xfrm>
          <a:prstGeom prst="rect">
            <a:avLst/>
          </a:prstGeom>
        </p:spPr>
      </p:pic>
      <p:sp>
        <p:nvSpPr>
          <p:cNvPr id="9" name="文本框 8"/>
          <p:cNvSpPr txBox="1"/>
          <p:nvPr/>
        </p:nvSpPr>
        <p:spPr>
          <a:xfrm>
            <a:off x="990601" y="2762251"/>
            <a:ext cx="8143875" cy="348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A. </a:t>
            </a:r>
            <a:r>
              <a:rPr lang="en-US" sz="21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上浮的物体一定比下沉的物体受到的浮力大</a:t>
            </a:r>
            <a:endParaRPr lang="en-US" sz="2100" u="none" spc="0" dirty="0">
              <a:solidFill>
                <a:srgbClr val="FFFFFF">
                  <a:alpha val="100000"/>
                </a:srgbClr>
              </a:solidFill>
              <a:latin typeface="黑体" pitchFamily="49" charset="-122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990601" y="3469217"/>
            <a:ext cx="8143875" cy="348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B. </a:t>
            </a:r>
            <a:r>
              <a:rPr lang="en-US" sz="21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沉在容器底部的物体一定不受浮力</a:t>
            </a:r>
            <a:endParaRPr lang="en-US" sz="2100" u="none" spc="0" dirty="0">
              <a:solidFill>
                <a:srgbClr val="FFFFFF">
                  <a:alpha val="100000"/>
                </a:srgbClr>
              </a:solidFill>
              <a:latin typeface="黑体" pitchFamily="49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990601" y="4169833"/>
            <a:ext cx="8143875" cy="348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C. </a:t>
            </a:r>
            <a:r>
              <a:rPr lang="en-US" sz="21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在水中上浮的物体在煤油中可能悬浮</a:t>
            </a:r>
            <a:endParaRPr lang="en-US" sz="2100" u="none" spc="0" dirty="0">
              <a:solidFill>
                <a:srgbClr val="FFFFFF">
                  <a:alpha val="100000"/>
                </a:srgbClr>
              </a:solidFill>
              <a:latin typeface="黑体" pitchFamily="49" charset="-122"/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990601" y="4876800"/>
            <a:ext cx="8143875" cy="348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D. </a:t>
            </a:r>
            <a:r>
              <a:rPr lang="en-US" sz="21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没入水中的物体在水中的位置越深受到的浮力越大</a:t>
            </a:r>
            <a:endParaRPr lang="en-US" sz="2100" u="none" spc="0" dirty="0">
              <a:solidFill>
                <a:srgbClr val="FFFFFF">
                  <a:alpha val="100000"/>
                </a:srgbClr>
              </a:solidFill>
              <a:latin typeface="黑体" pitchFamily="49" charset="-122"/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4714875" y="1701800"/>
            <a:ext cx="4419600" cy="348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 dirty="0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24466838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381000" y="266700"/>
          <a:ext cx="9134475" cy="2000250"/>
          <a:chOff x="381000" y="266700"/>
          <a:chExt cx="9134475" cy="2000250"/>
        </a:xfrm>
      </p:grpSpPr>
      <p:sp>
        <p:nvSpPr>
          <p:cNvPr id="2" name="文本框 1"/>
          <p:cNvSpPr txBox="1"/>
          <p:nvPr/>
        </p:nvSpPr>
        <p:spPr>
          <a:xfrm>
            <a:off x="381000" y="508000"/>
            <a:ext cx="57150" cy="381000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3" name="文本框 2"/>
          <p:cNvSpPr txBox="1"/>
          <p:nvPr/>
        </p:nvSpPr>
        <p:spPr>
          <a:xfrm>
            <a:off x="628651" y="355600"/>
            <a:ext cx="8505825" cy="38157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b="1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例题</a:t>
            </a:r>
            <a:endParaRPr lang="en-US" sz="2300" b="1" u="none" spc="0" dirty="0">
              <a:solidFill>
                <a:srgbClr val="FFFFFF">
                  <a:alpha val="100000"/>
                </a:srgbClr>
              </a:solidFill>
              <a:latin typeface="黑体" pitchFamily="49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628651" y="1282700"/>
            <a:ext cx="7419975" cy="1156342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一艘轮船从海里驶入河里，它受到的重力大小</a:t>
            </a:r>
            <a:r>
              <a:rPr lang="en-US" sz="21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______，</a:t>
            </a:r>
            <a:r>
              <a:rPr lang="en-US" sz="21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它受到的浮力</a:t>
            </a:r>
            <a:r>
              <a:rPr lang="en-US" sz="21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______；</a:t>
            </a:r>
            <a:r>
              <a:rPr lang="en-US" sz="21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它排开水的体积</a:t>
            </a:r>
            <a:r>
              <a:rPr lang="en-US" sz="21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______。（</a:t>
            </a:r>
            <a:r>
              <a:rPr lang="en-US" sz="21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填变大，变小或不变</a:t>
            </a:r>
            <a:r>
              <a:rPr lang="en-US" sz="21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）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628651" y="2667000"/>
            <a:ext cx="8505825" cy="3000821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ctr" fontAlgn="base">
              <a:lnSpc>
                <a:spcPct val="125000"/>
              </a:lnSpc>
            </a:pPr>
            <a:r>
              <a:rPr lang="en-US" sz="2100" u="none" spc="0" dirty="0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【</a:t>
            </a:r>
            <a:r>
              <a:rPr lang="en-US" sz="2100" u="none" spc="0" dirty="0" err="1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解析</a:t>
            </a:r>
            <a:r>
              <a:rPr lang="en-US" sz="2100" u="none" spc="0" dirty="0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】                                                     </a:t>
            </a:r>
            <a:br>
              <a:rPr lang="en-US" sz="2100" u="none" spc="0" dirty="0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</a:br>
            <a:r>
              <a:rPr lang="en-US" sz="2100" u="none" spc="0" dirty="0" err="1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轮船浮在海面上，F</a:t>
            </a:r>
            <a:r>
              <a:rPr lang="en-US" sz="900" u="none" spc="0" dirty="0" err="1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浮</a:t>
            </a:r>
            <a:r>
              <a:rPr lang="en-US" sz="2100" u="none" spc="0" dirty="0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= G ；                    </a:t>
            </a:r>
            <a:br>
              <a:rPr lang="en-US" sz="2100" u="none" spc="0" dirty="0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</a:br>
            <a:r>
              <a:rPr lang="en-US" sz="2100" u="none" spc="0" dirty="0" err="1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它驶入河里也浮在河面上：F</a:t>
            </a:r>
            <a:r>
              <a:rPr lang="en-US" sz="2100" u="none" spc="0" dirty="0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 ′</a:t>
            </a:r>
            <a:r>
              <a:rPr lang="en-US" sz="900" u="none" spc="0" dirty="0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浮</a:t>
            </a:r>
            <a:r>
              <a:rPr lang="en-US" sz="2100" u="none" spc="0" dirty="0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= G 。   </a:t>
            </a:r>
            <a:br>
              <a:rPr lang="en-US" sz="2100" u="none" spc="0" dirty="0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</a:br>
            <a:r>
              <a:rPr lang="en-US" sz="2100" u="none" spc="0" dirty="0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∵ G </a:t>
            </a:r>
            <a:r>
              <a:rPr lang="en-US" sz="2100" u="none" spc="0" dirty="0" err="1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不变</a:t>
            </a:r>
            <a:r>
              <a:rPr lang="en-US" sz="2100" u="none" spc="0" dirty="0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，∴ </a:t>
            </a:r>
            <a:r>
              <a:rPr lang="en-US" sz="2100" u="none" spc="0" dirty="0" err="1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F</a:t>
            </a:r>
            <a:r>
              <a:rPr lang="en-US" sz="900" u="none" spc="0" dirty="0" err="1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浮</a:t>
            </a:r>
            <a:r>
              <a:rPr lang="en-US" sz="2100" u="none" spc="0" dirty="0" err="1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不变</a:t>
            </a:r>
            <a:r>
              <a:rPr lang="en-US" sz="2100" u="none" spc="0" dirty="0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：   </a:t>
            </a:r>
            <a:br>
              <a:rPr lang="en-US" sz="2100" u="none" spc="0" dirty="0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</a:br>
            <a:r>
              <a:rPr lang="en-US" sz="2100" u="none" spc="0" dirty="0" err="1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F</a:t>
            </a:r>
            <a:r>
              <a:rPr lang="en-US" sz="900" u="none" spc="0" dirty="0" err="1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浮</a:t>
            </a:r>
            <a:r>
              <a:rPr lang="en-US" sz="2100" u="none" spc="0" dirty="0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= F ′</a:t>
            </a:r>
            <a:r>
              <a:rPr lang="en-US" sz="900" u="none" spc="0" dirty="0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浮</a:t>
            </a:r>
            <a:r>
              <a:rPr lang="en-US" sz="2100" u="none" spc="0" dirty="0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 </a:t>
            </a:r>
            <a:br>
              <a:rPr lang="en-US" sz="2100" u="none" spc="0" dirty="0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</a:br>
            <a:r>
              <a:rPr lang="en-US" sz="2100" u="none" spc="0" dirty="0" err="1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ρ</a:t>
            </a:r>
            <a:r>
              <a:rPr lang="en-US" sz="900" u="none" spc="0" dirty="0" err="1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海水</a:t>
            </a:r>
            <a:r>
              <a:rPr lang="en-US" sz="2100" u="none" spc="0" dirty="0" err="1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gV</a:t>
            </a:r>
            <a:r>
              <a:rPr lang="en-US" sz="900" u="none" spc="0" dirty="0" err="1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排</a:t>
            </a:r>
            <a:r>
              <a:rPr lang="en-US" sz="2100" u="none" spc="0" dirty="0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= </a:t>
            </a:r>
            <a:r>
              <a:rPr lang="en-US" sz="2100" u="none" spc="0" dirty="0" err="1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ρ</a:t>
            </a:r>
            <a:r>
              <a:rPr lang="en-US" sz="900" u="none" spc="0" dirty="0" err="1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海水</a:t>
            </a:r>
            <a:r>
              <a:rPr lang="en-US" sz="2100" u="none" spc="0" dirty="0" err="1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gV</a:t>
            </a:r>
            <a:r>
              <a:rPr lang="en-US" sz="2100" u="none" spc="0" dirty="0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 ′</a:t>
            </a:r>
            <a:r>
              <a:rPr lang="en-US" sz="900" u="none" spc="0" dirty="0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排</a:t>
            </a:r>
            <a:r>
              <a:rPr lang="en-US" sz="2100" u="none" spc="0" dirty="0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， </a:t>
            </a:r>
            <a:br>
              <a:rPr lang="en-US" sz="2100" u="none" spc="0" dirty="0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</a:br>
            <a:r>
              <a:rPr lang="en-US" sz="2100" u="none" spc="0" dirty="0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∵ </a:t>
            </a:r>
            <a:r>
              <a:rPr lang="en-US" sz="2100" u="none" spc="0" dirty="0" err="1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ρ</a:t>
            </a:r>
            <a:r>
              <a:rPr lang="en-US" sz="900" u="none" spc="0" dirty="0" err="1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海水</a:t>
            </a:r>
            <a:r>
              <a:rPr lang="en-US" sz="2100" u="none" spc="0" dirty="0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&gt; </a:t>
            </a:r>
            <a:r>
              <a:rPr lang="en-US" sz="2100" u="none" spc="0" dirty="0" err="1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ρ</a:t>
            </a:r>
            <a:r>
              <a:rPr lang="en-US" sz="900" u="none" spc="0" dirty="0" err="1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海水</a:t>
            </a:r>
            <a:r>
              <a:rPr lang="en-US" sz="2100" u="none" spc="0" dirty="0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， ∴ </a:t>
            </a:r>
            <a:r>
              <a:rPr lang="en-US" sz="2100" u="none" spc="0" dirty="0" err="1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V</a:t>
            </a:r>
            <a:r>
              <a:rPr lang="en-US" sz="900" u="none" spc="0" dirty="0" err="1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排</a:t>
            </a:r>
            <a:r>
              <a:rPr lang="en-US" sz="2100" u="none" spc="0" dirty="0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&gt;V ′</a:t>
            </a:r>
            <a:r>
              <a:rPr lang="en-US" sz="900" u="none" spc="0" dirty="0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排</a:t>
            </a:r>
            <a:br>
              <a:rPr lang="en-US" sz="900" u="none" spc="0" dirty="0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</a:br>
            <a:endParaRPr lang="en-US" sz="900" u="none" spc="0" dirty="0">
              <a:solidFill>
                <a:srgbClr val="FFFF00">
                  <a:alpha val="100000"/>
                </a:srgbClr>
              </a:solidFill>
              <a:latin typeface="黑体" pitchFamily="49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6048375" y="1282700"/>
            <a:ext cx="3086100" cy="348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 dirty="0" err="1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不变</a:t>
            </a:r>
            <a:endParaRPr lang="en-US" sz="2100" u="none" spc="0" dirty="0">
              <a:solidFill>
                <a:srgbClr val="FFFF00">
                  <a:alpha val="100000"/>
                </a:srgbClr>
              </a:solidFill>
              <a:latin typeface="黑体" pitchFamily="49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1247775" y="1803400"/>
            <a:ext cx="7886700" cy="348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 dirty="0" err="1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不变</a:t>
            </a:r>
            <a:endParaRPr lang="en-US" sz="2100" u="none" spc="0" dirty="0">
              <a:solidFill>
                <a:srgbClr val="FFFF00">
                  <a:alpha val="100000"/>
                </a:srgbClr>
              </a:solidFill>
              <a:latin typeface="黑体" pitchFamily="49" charset="-122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4095751" y="1803400"/>
            <a:ext cx="5038725" cy="348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 dirty="0" err="1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变小</a:t>
            </a:r>
            <a:endParaRPr lang="en-US" sz="2100" u="none" spc="0" dirty="0">
              <a:solidFill>
                <a:srgbClr val="FFFF00">
                  <a:alpha val="100000"/>
                </a:srgbClr>
              </a:solidFill>
              <a:latin typeface="黑体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1449854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381000" y="266700"/>
          <a:ext cx="9134475" cy="4700588"/>
          <a:chOff x="381000" y="266700"/>
          <a:chExt cx="9134475" cy="4700588"/>
        </a:xfrm>
      </p:grpSpPr>
      <p:sp>
        <p:nvSpPr>
          <p:cNvPr id="2" name="文本框 1"/>
          <p:cNvSpPr txBox="1"/>
          <p:nvPr/>
        </p:nvSpPr>
        <p:spPr>
          <a:xfrm>
            <a:off x="381000" y="508000"/>
            <a:ext cx="57150" cy="381000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3" name="文本框 2"/>
          <p:cNvSpPr txBox="1"/>
          <p:nvPr/>
        </p:nvSpPr>
        <p:spPr>
          <a:xfrm>
            <a:off x="628651" y="355600"/>
            <a:ext cx="8505825" cy="38157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b="1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例题</a:t>
            </a:r>
            <a:endParaRPr lang="en-US" sz="2300" b="1" u="none" spc="0" dirty="0">
              <a:solidFill>
                <a:srgbClr val="FFFFFF">
                  <a:alpha val="100000"/>
                </a:srgbClr>
              </a:solidFill>
              <a:latin typeface="黑体" pitchFamily="49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628651" y="1092200"/>
            <a:ext cx="8505825" cy="2019784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如图所示，A、B</a:t>
            </a:r>
            <a:r>
              <a:rPr lang="en-US" sz="21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 </a:t>
            </a:r>
            <a:r>
              <a:rPr lang="en-US" sz="21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两物体静止在水中</a:t>
            </a:r>
            <a:r>
              <a:rPr lang="en-US" sz="21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（     ）。   </a:t>
            </a:r>
            <a:br>
              <a:rPr lang="en-US" sz="21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</a:br>
            <a:r>
              <a:rPr lang="en-US" sz="21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A、两物体受到的浮力一定相等</a:t>
            </a:r>
            <a:r>
              <a:rPr lang="en-US" sz="21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   </a:t>
            </a:r>
            <a:br>
              <a:rPr lang="en-US" sz="21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</a:br>
            <a:r>
              <a:rPr lang="en-US" sz="21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B、两物体受到的浮力不等，A</a:t>
            </a:r>
            <a:r>
              <a:rPr lang="en-US" sz="21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 </a:t>
            </a:r>
            <a:r>
              <a:rPr lang="en-US" sz="21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物体受到的浮力大</a:t>
            </a:r>
            <a:r>
              <a:rPr lang="en-US" sz="21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/>
            </a:r>
            <a:br>
              <a:rPr lang="en-US" sz="21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</a:br>
            <a:r>
              <a:rPr lang="en-US" sz="21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C、两物体的密度不等，B</a:t>
            </a:r>
            <a:r>
              <a:rPr lang="en-US" sz="21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 </a:t>
            </a:r>
            <a:r>
              <a:rPr lang="en-US" sz="21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物体的密度大</a:t>
            </a:r>
            <a:r>
              <a:rPr lang="en-US" sz="21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   </a:t>
            </a:r>
            <a:br>
              <a:rPr lang="en-US" sz="21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</a:br>
            <a:r>
              <a:rPr lang="en-US" sz="21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D、两物体的重力不等，B</a:t>
            </a:r>
            <a:r>
              <a:rPr lang="en-US" sz="21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 </a:t>
            </a:r>
            <a:r>
              <a:rPr lang="en-US" sz="21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物体的重力大</a:t>
            </a:r>
            <a:endParaRPr lang="en-US" sz="2100" u="none" spc="0" dirty="0">
              <a:solidFill>
                <a:srgbClr val="FFFFFF">
                  <a:alpha val="100000"/>
                </a:srgbClr>
              </a:solidFill>
              <a:latin typeface="黑体" pitchFamily="49" charset="-122"/>
            </a:endParaRPr>
          </a:p>
        </p:txBody>
      </p:sp>
      <p:pic>
        <p:nvPicPr>
          <p:cNvPr id="5" name="图片 4"/>
          <p:cNvPicPr/>
          <p:nvPr/>
        </p:nvPicPr>
        <p:blipFill>
          <a:blip r:embed="rId2"/>
          <a:stretch>
            <a:fillRect/>
          </a:stretch>
        </p:blipFill>
        <p:spPr>
          <a:xfrm>
            <a:off x="628650" y="4248151"/>
            <a:ext cx="2228850" cy="2019300"/>
          </a:xfrm>
          <a:prstGeom prst="rect">
            <a:avLst/>
          </a:prstGeom>
        </p:spPr>
      </p:pic>
      <p:sp>
        <p:nvSpPr>
          <p:cNvPr id="6" name="文本框 5"/>
          <p:cNvSpPr txBox="1"/>
          <p:nvPr/>
        </p:nvSpPr>
        <p:spPr>
          <a:xfrm>
            <a:off x="3352801" y="3911600"/>
            <a:ext cx="5781675" cy="2019784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 dirty="0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【</a:t>
            </a:r>
            <a:r>
              <a:rPr lang="en-US" sz="2100" u="none" spc="0" dirty="0" err="1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解答</a:t>
            </a:r>
            <a:r>
              <a:rPr lang="en-US" sz="2100" u="none" spc="0" dirty="0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】 A </a:t>
            </a:r>
            <a:r>
              <a:rPr lang="en-US" sz="2100" u="none" spc="0" dirty="0" err="1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物体漂浮，B</a:t>
            </a:r>
            <a:r>
              <a:rPr lang="en-US" sz="2100" u="none" spc="0" dirty="0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 </a:t>
            </a:r>
            <a:r>
              <a:rPr lang="en-US" sz="2100" u="none" spc="0" dirty="0" err="1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物体悬浮</a:t>
            </a:r>
            <a:r>
              <a:rPr lang="en-US" sz="2100" u="none" spc="0" dirty="0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。   </a:t>
            </a:r>
            <a:br>
              <a:rPr lang="en-US" sz="2100" u="none" spc="0" dirty="0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</a:br>
            <a:r>
              <a:rPr lang="en-US" sz="2100" u="none" spc="0" dirty="0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    ∵ </a:t>
            </a:r>
            <a:r>
              <a:rPr lang="en-US" sz="2100" u="none" spc="0" dirty="0" err="1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不知G</a:t>
            </a:r>
            <a:r>
              <a:rPr lang="en-US" sz="900" u="none" spc="0" dirty="0" err="1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A</a:t>
            </a:r>
            <a:r>
              <a:rPr lang="en-US" sz="2100" u="none" spc="0" dirty="0" err="1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与G</a:t>
            </a:r>
            <a:r>
              <a:rPr lang="en-US" sz="900" u="none" spc="0" dirty="0" err="1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B</a:t>
            </a:r>
            <a:r>
              <a:rPr lang="en-US" sz="2100" u="none" spc="0" dirty="0" err="1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的关系</a:t>
            </a:r>
            <a:r>
              <a:rPr lang="en-US" sz="2100" u="none" spc="0" dirty="0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，   </a:t>
            </a:r>
            <a:br>
              <a:rPr lang="en-US" sz="2100" u="none" spc="0" dirty="0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</a:br>
            <a:r>
              <a:rPr lang="en-US" sz="2100" u="none" spc="0" dirty="0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    ∴ </a:t>
            </a:r>
            <a:r>
              <a:rPr lang="en-US" sz="2100" u="none" spc="0" dirty="0" err="1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不能根据F</a:t>
            </a:r>
            <a:r>
              <a:rPr lang="en-US" sz="900" u="none" spc="0" dirty="0" err="1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浮</a:t>
            </a:r>
            <a:r>
              <a:rPr lang="en-US" sz="2100" u="none" spc="0" dirty="0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=G </a:t>
            </a:r>
            <a:r>
              <a:rPr lang="en-US" sz="2100" u="none" spc="0" dirty="0" err="1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比较浮力的大小</a:t>
            </a:r>
            <a:r>
              <a:rPr lang="en-US" sz="2100" u="none" spc="0" dirty="0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。   </a:t>
            </a:r>
            <a:br>
              <a:rPr lang="en-US" sz="2100" u="none" spc="0" dirty="0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</a:br>
            <a:r>
              <a:rPr lang="en-US" sz="2100" u="none" spc="0" dirty="0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又∵ </a:t>
            </a:r>
            <a:r>
              <a:rPr lang="en-US" sz="2100" u="none" spc="0" dirty="0" err="1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不知V</a:t>
            </a:r>
            <a:r>
              <a:rPr lang="en-US" sz="900" u="none" spc="0" dirty="0" err="1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A排</a:t>
            </a:r>
            <a:r>
              <a:rPr lang="en-US" sz="2100" u="none" spc="0" dirty="0" err="1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与V</a:t>
            </a:r>
            <a:r>
              <a:rPr lang="en-US" sz="900" u="none" spc="0" dirty="0" err="1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B</a:t>
            </a:r>
            <a:r>
              <a:rPr lang="en-US" sz="900" u="none" spc="0" dirty="0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 </a:t>
            </a:r>
            <a:r>
              <a:rPr lang="en-US" sz="900" u="none" spc="0" dirty="0" err="1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排</a:t>
            </a:r>
            <a:r>
              <a:rPr lang="en-US" sz="2100" u="none" spc="0" dirty="0" err="1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的关系</a:t>
            </a:r>
            <a:r>
              <a:rPr lang="en-US" sz="2100" u="none" spc="0" dirty="0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，    </a:t>
            </a:r>
            <a:br>
              <a:rPr lang="en-US" sz="2100" u="none" spc="0" dirty="0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</a:br>
            <a:r>
              <a:rPr lang="en-US" sz="2100" u="none" spc="0" dirty="0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    ∴</a:t>
            </a:r>
            <a:r>
              <a:rPr lang="en-US" sz="2100" u="none" spc="0" dirty="0" err="1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不能根据F</a:t>
            </a:r>
            <a:r>
              <a:rPr lang="en-US" sz="900" u="none" spc="0" dirty="0" err="1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浮</a:t>
            </a:r>
            <a:r>
              <a:rPr lang="en-US" sz="2100" u="none" spc="0" dirty="0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= </a:t>
            </a:r>
            <a:r>
              <a:rPr lang="en-US" sz="2100" u="none" spc="0" dirty="0" err="1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ρ</a:t>
            </a:r>
            <a:r>
              <a:rPr lang="en-US" sz="900" u="none" spc="0" dirty="0" err="1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水</a:t>
            </a:r>
            <a:r>
              <a:rPr lang="en-US" sz="2100" u="none" spc="0" dirty="0" err="1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gV</a:t>
            </a:r>
            <a:r>
              <a:rPr lang="en-US" sz="900" u="none" spc="0" dirty="0" err="1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排</a:t>
            </a:r>
            <a:r>
              <a:rPr lang="en-US" sz="2100" u="none" spc="0" dirty="0" err="1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比较浮力的大小</a:t>
            </a:r>
            <a:r>
              <a:rPr lang="en-US" sz="2100" u="none" spc="0" dirty="0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。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5133975" y="1079500"/>
            <a:ext cx="4000500" cy="348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 dirty="0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6382724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271588" y="876300"/>
          <a:ext cx="9134475" cy="3924300"/>
          <a:chOff x="1271588" y="876300"/>
          <a:chExt cx="9134475" cy="3924300"/>
        </a:xfrm>
      </p:grpSpPr>
      <p:sp>
        <p:nvSpPr>
          <p:cNvPr id="2" name="文本框 1"/>
          <p:cNvSpPr txBox="1"/>
          <p:nvPr/>
        </p:nvSpPr>
        <p:spPr>
          <a:xfrm>
            <a:off x="1271588" y="5232400"/>
            <a:ext cx="7862888" cy="403957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像“泰坦尼克”号这样的钢铁巨轮为什么能浮在海面上</a:t>
            </a:r>
            <a:r>
              <a:rPr lang="en-US" sz="21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？</a:t>
            </a:r>
          </a:p>
        </p:txBody>
      </p:sp>
      <p:pic>
        <p:nvPicPr>
          <p:cNvPr id="3" name="图片 2"/>
          <p:cNvPicPr/>
          <p:nvPr/>
        </p:nvPicPr>
        <p:blipFill>
          <a:blip r:embed="rId2"/>
          <a:stretch>
            <a:fillRect/>
          </a:stretch>
        </p:blipFill>
        <p:spPr>
          <a:xfrm>
            <a:off x="1381126" y="1168400"/>
            <a:ext cx="6448425" cy="3556000"/>
          </a:xfrm>
          <a:prstGeom prst="rect">
            <a:avLst/>
          </a:prstGeom>
          <a:ln w="63500" cap="flat" cmpd="sng" algn="ctr">
            <a:solidFill>
              <a:srgbClr val="FFFFFF">
                <a:alpha val="1490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</p:spTree>
    <p:extLst>
      <p:ext uri="{BB962C8B-B14F-4D97-AF65-F5344CB8AC3E}">
        <p14:creationId xmlns:p14="http://schemas.microsoft.com/office/powerpoint/2010/main" val="1147330556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381000" y="266700"/>
          <a:ext cx="9134475" cy="2524125"/>
          <a:chOff x="381000" y="266700"/>
          <a:chExt cx="9134475" cy="2524125"/>
        </a:xfrm>
      </p:grpSpPr>
      <p:sp>
        <p:nvSpPr>
          <p:cNvPr id="2" name="文本框 1"/>
          <p:cNvSpPr txBox="1"/>
          <p:nvPr/>
        </p:nvSpPr>
        <p:spPr>
          <a:xfrm>
            <a:off x="381000" y="508000"/>
            <a:ext cx="57150" cy="381000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3" name="文本框 2"/>
          <p:cNvSpPr txBox="1"/>
          <p:nvPr/>
        </p:nvSpPr>
        <p:spPr>
          <a:xfrm>
            <a:off x="628651" y="355600"/>
            <a:ext cx="8505825" cy="38157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b="1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例题</a:t>
            </a:r>
            <a:endParaRPr lang="en-US" sz="2300" b="1" u="none" spc="0" dirty="0">
              <a:solidFill>
                <a:srgbClr val="FFFFFF">
                  <a:alpha val="100000"/>
                </a:srgbClr>
              </a:solidFill>
              <a:latin typeface="黑体" pitchFamily="49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628650" y="1066800"/>
            <a:ext cx="8324850" cy="1615827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重为15 N  的物体，浸没于装满水的容器中后，溢出了5×10ˉ⁴ m³的水。则此物体是（       ）
  </a:t>
            </a:r>
            <a:r>
              <a:rPr lang="en-US" sz="21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A．浮在水面上</a:t>
            </a:r>
            <a:r>
              <a:rPr lang="en-US" sz="21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    </a:t>
            </a:r>
            <a:r>
              <a:rPr lang="en-US" sz="21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B．沉到水底</a:t>
            </a:r>
            <a:r>
              <a:rPr lang="en-US" sz="21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
  </a:t>
            </a:r>
            <a:r>
              <a:rPr lang="en-US" sz="21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C．悬浮在水中</a:t>
            </a:r>
            <a:r>
              <a:rPr lang="en-US" sz="21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    </a:t>
            </a:r>
            <a:r>
              <a:rPr lang="en-US" sz="21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D．以上几种情况都有可能</a:t>
            </a:r>
            <a:r>
              <a:rPr lang="en-US" sz="21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 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628651" y="3365500"/>
            <a:ext cx="8505825" cy="242374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 dirty="0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【</a:t>
            </a:r>
            <a:r>
              <a:rPr lang="en-US" sz="2100" u="none" spc="0" dirty="0" err="1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解析</a:t>
            </a:r>
            <a:r>
              <a:rPr lang="en-US" sz="2100" u="none" spc="0" dirty="0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】  </a:t>
            </a:r>
            <a:br>
              <a:rPr lang="en-US" sz="2100" u="none" spc="0" dirty="0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</a:br>
            <a:r>
              <a:rPr lang="en-US" sz="2100" u="none" spc="0" dirty="0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        </a:t>
            </a:r>
            <a:r>
              <a:rPr lang="en-US" sz="2100" u="none" spc="0" dirty="0" err="1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根据阿基米德原理</a:t>
            </a:r>
            <a:r>
              <a:rPr lang="en-US" sz="2100" u="none" spc="0" dirty="0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   </a:t>
            </a:r>
            <a:br>
              <a:rPr lang="en-US" sz="2100" u="none" spc="0" dirty="0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</a:br>
            <a:r>
              <a:rPr lang="en-US" sz="2100" u="none" spc="0" dirty="0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        </a:t>
            </a:r>
            <a:r>
              <a:rPr lang="en-US" sz="2100" u="none" spc="0" dirty="0" err="1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F</a:t>
            </a:r>
            <a:r>
              <a:rPr lang="en-US" sz="900" u="none" spc="0" dirty="0" err="1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浮</a:t>
            </a:r>
            <a:r>
              <a:rPr lang="en-US" sz="2100" u="none" spc="0" dirty="0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= </a:t>
            </a:r>
            <a:r>
              <a:rPr lang="en-US" sz="2100" u="none" spc="0" dirty="0" err="1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ρ</a:t>
            </a:r>
            <a:r>
              <a:rPr lang="en-US" sz="900" u="none" spc="0" dirty="0" err="1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水</a:t>
            </a:r>
            <a:r>
              <a:rPr lang="en-US" sz="2100" u="none" spc="0" dirty="0" err="1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gV</a:t>
            </a:r>
            <a:r>
              <a:rPr lang="en-US" sz="900" u="none" spc="0" dirty="0" err="1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排</a:t>
            </a:r>
            <a:r>
              <a:rPr lang="en-US" sz="2100" u="none" spc="0" dirty="0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   </a:t>
            </a:r>
            <a:br>
              <a:rPr lang="en-US" sz="2100" u="none" spc="0" dirty="0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</a:br>
            <a:r>
              <a:rPr lang="en-US" sz="2100" u="none" spc="0" dirty="0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             =1.0×10³ kg/m³ × 9.8 N/kg × 5×10ˉ⁴ m³</a:t>
            </a:r>
            <a:br>
              <a:rPr lang="en-US" sz="2100" u="none" spc="0" dirty="0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</a:br>
            <a:r>
              <a:rPr lang="en-US" sz="2100" u="none" spc="0" dirty="0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             =4.9 N  &lt; 15 N   </a:t>
            </a:r>
            <a:br>
              <a:rPr lang="en-US" sz="2100" u="none" spc="0" dirty="0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</a:br>
            <a:r>
              <a:rPr lang="en-US" sz="2100" u="none" spc="0" dirty="0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        ∵ </a:t>
            </a:r>
            <a:r>
              <a:rPr lang="en-US" sz="2100" u="none" spc="0" dirty="0" err="1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F</a:t>
            </a:r>
            <a:r>
              <a:rPr lang="en-US" sz="900" u="none" spc="0" dirty="0" err="1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浮</a:t>
            </a:r>
            <a:r>
              <a:rPr lang="en-US" sz="900" u="none" spc="0" dirty="0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 </a:t>
            </a:r>
            <a:r>
              <a:rPr lang="en-US" sz="2100" u="none" spc="0" dirty="0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&lt; G         ∴</a:t>
            </a:r>
            <a:r>
              <a:rPr lang="en-US" sz="2100" u="none" spc="0" dirty="0" err="1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物体下沉</a:t>
            </a:r>
            <a:endParaRPr lang="en-US" sz="2100" u="none" spc="0" dirty="0">
              <a:solidFill>
                <a:srgbClr val="FFFF00">
                  <a:alpha val="100000"/>
                </a:srgbClr>
              </a:solidFill>
              <a:latin typeface="黑体" pitchFamily="49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2371725" y="1587500"/>
            <a:ext cx="6762750" cy="348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 dirty="0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B</a:t>
            </a:r>
          </a:p>
        </p:txBody>
      </p:sp>
    </p:spTree>
    <p:extLst>
      <p:ext uri="{BB962C8B-B14F-4D97-AF65-F5344CB8AC3E}">
        <p14:creationId xmlns:p14="http://schemas.microsoft.com/office/powerpoint/2010/main" val="37692029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381000" y="266700"/>
          <a:ext cx="9134475" cy="3876675"/>
          <a:chOff x="381000" y="266700"/>
          <a:chExt cx="9134475" cy="3876675"/>
        </a:xfrm>
      </p:grpSpPr>
      <p:sp>
        <p:nvSpPr>
          <p:cNvPr id="2" name="文本框 1"/>
          <p:cNvSpPr txBox="1"/>
          <p:nvPr/>
        </p:nvSpPr>
        <p:spPr>
          <a:xfrm>
            <a:off x="381000" y="508000"/>
            <a:ext cx="57150" cy="381000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3" name="文本框 2"/>
          <p:cNvSpPr txBox="1"/>
          <p:nvPr/>
        </p:nvSpPr>
        <p:spPr>
          <a:xfrm>
            <a:off x="628651" y="355600"/>
            <a:ext cx="8505825" cy="38157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b="1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例题</a:t>
            </a:r>
            <a:endParaRPr lang="en-US" sz="2300" b="1" u="none" spc="0" dirty="0">
              <a:solidFill>
                <a:srgbClr val="FFFFFF">
                  <a:alpha val="100000"/>
                </a:srgbClr>
              </a:solidFill>
              <a:latin typeface="黑体" pitchFamily="49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628651" y="1104900"/>
            <a:ext cx="8505825" cy="348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一冰块漂浮在水面上，当冰完全熔化后，容器中的水面将如何变化</a:t>
            </a:r>
            <a:r>
              <a:rPr lang="en-US" sz="21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？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1190625" y="5130800"/>
            <a:ext cx="7943850" cy="752385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 dirty="0" err="1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冰排开水的体积等于冰化成水的体积</a:t>
            </a:r>
            <a:r>
              <a:rPr lang="en-US" sz="2100" u="none" spc="0" dirty="0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
 ∴ </a:t>
            </a:r>
            <a:r>
              <a:rPr lang="en-US" sz="2100" u="none" spc="0" dirty="0" err="1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液面高度不变</a:t>
            </a:r>
            <a:endParaRPr lang="en-US" sz="2100" u="none" spc="0" dirty="0">
              <a:solidFill>
                <a:srgbClr val="FFFF00">
                  <a:alpha val="100000"/>
                </a:srgbClr>
              </a:solidFill>
              <a:latin typeface="黑体" pitchFamily="49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1190625" y="3467100"/>
            <a:ext cx="7943850" cy="553293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 dirty="0" err="1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当冰化成水后，质量不变，所以，m</a:t>
            </a:r>
            <a:r>
              <a:rPr lang="en-US" sz="900" u="none" spc="0" dirty="0" err="1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水</a:t>
            </a:r>
            <a:r>
              <a:rPr lang="en-US" sz="2100" u="none" spc="0" dirty="0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= </a:t>
            </a:r>
            <a:r>
              <a:rPr lang="en-US" sz="2100" u="none" spc="0" dirty="0" err="1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m</a:t>
            </a:r>
            <a:r>
              <a:rPr lang="en-US" sz="900" u="none" spc="0" dirty="0" err="1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冰</a:t>
            </a:r>
            <a:r>
              <a:rPr lang="en-US" sz="900" u="none" spc="0" dirty="0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/>
            </a:r>
            <a:br>
              <a:rPr lang="en-US" sz="900" u="none" spc="0" dirty="0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</a:br>
            <a:endParaRPr lang="en-US" sz="900" u="none" spc="0" dirty="0">
              <a:solidFill>
                <a:srgbClr val="FFFF00">
                  <a:alpha val="100000"/>
                </a:srgbClr>
              </a:solidFill>
              <a:latin typeface="黑体" pitchFamily="49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1190625" y="1803400"/>
            <a:ext cx="7943850" cy="553293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 dirty="0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【</a:t>
            </a:r>
            <a:r>
              <a:rPr lang="en-US" sz="2100" u="none" spc="0" dirty="0" err="1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解析】冰漂浮在水面上，F</a:t>
            </a:r>
            <a:r>
              <a:rPr lang="en-US" sz="900" u="none" spc="0" dirty="0" err="1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浮</a:t>
            </a:r>
            <a:r>
              <a:rPr lang="en-US" sz="2100" u="none" spc="0" dirty="0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= </a:t>
            </a:r>
            <a:r>
              <a:rPr lang="en-US" sz="2100" u="none" spc="0" dirty="0" err="1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G</a:t>
            </a:r>
            <a:r>
              <a:rPr lang="en-US" sz="900" u="none" spc="0" dirty="0" err="1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冰</a:t>
            </a:r>
            <a:r>
              <a:rPr lang="en-US" sz="900" u="none" spc="0" dirty="0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/>
            </a:r>
            <a:br>
              <a:rPr lang="en-US" sz="900" u="none" spc="0" dirty="0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</a:br>
            <a:endParaRPr lang="en-US" sz="900" u="none" spc="0" dirty="0">
              <a:solidFill>
                <a:srgbClr val="FFFF00">
                  <a:alpha val="100000"/>
                </a:srgbClr>
              </a:solidFill>
              <a:latin typeface="黑体" pitchFamily="49" charset="-122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2000250" y="2362200"/>
            <a:ext cx="2838450" cy="34624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endParaRPr/>
          </a:p>
        </p:txBody>
      </p:sp>
      <p:pic>
        <p:nvPicPr>
          <p:cNvPr id="9" name="图片 8"/>
          <p:cNvPicPr/>
          <p:nvPr/>
        </p:nvPicPr>
        <p:blipFill>
          <a:blip r:embed="rId2"/>
          <a:stretch>
            <a:fillRect/>
          </a:stretch>
        </p:blipFill>
        <p:spPr>
          <a:xfrm>
            <a:off x="1952625" y="2298701"/>
            <a:ext cx="2566988" cy="1206500"/>
          </a:xfrm>
          <a:prstGeom prst="rect">
            <a:avLst/>
          </a:prstGeom>
        </p:spPr>
      </p:pic>
      <p:sp>
        <p:nvSpPr>
          <p:cNvPr id="10" name="文本框 9"/>
          <p:cNvSpPr txBox="1"/>
          <p:nvPr/>
        </p:nvSpPr>
        <p:spPr>
          <a:xfrm>
            <a:off x="2000251" y="4025900"/>
            <a:ext cx="1990725" cy="34624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endParaRPr/>
          </a:p>
        </p:txBody>
      </p:sp>
      <p:pic>
        <p:nvPicPr>
          <p:cNvPr id="11" name="图片 10"/>
          <p:cNvPicPr/>
          <p:nvPr/>
        </p:nvPicPr>
        <p:blipFill>
          <a:blip r:embed="rId3"/>
          <a:stretch>
            <a:fillRect/>
          </a:stretch>
        </p:blipFill>
        <p:spPr>
          <a:xfrm>
            <a:off x="1952625" y="3962401"/>
            <a:ext cx="1824038" cy="1206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19267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  <p:bldP spid="10" grpId="0"/>
      <p:bldP spid="11" grpId="0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381000" y="266700"/>
          <a:ext cx="9134475" cy="3419475"/>
          <a:chOff x="381000" y="266700"/>
          <a:chExt cx="9134475" cy="3419475"/>
        </a:xfrm>
      </p:grpSpPr>
      <p:sp>
        <p:nvSpPr>
          <p:cNvPr id="2" name="文本框 1"/>
          <p:cNvSpPr txBox="1"/>
          <p:nvPr/>
        </p:nvSpPr>
        <p:spPr>
          <a:xfrm>
            <a:off x="381000" y="508000"/>
            <a:ext cx="57150" cy="381000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3" name="文本框 2"/>
          <p:cNvSpPr txBox="1"/>
          <p:nvPr/>
        </p:nvSpPr>
        <p:spPr>
          <a:xfrm>
            <a:off x="628651" y="355600"/>
            <a:ext cx="8505825" cy="38157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b="1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例题</a:t>
            </a:r>
            <a:endParaRPr lang="en-US" sz="2300" b="1" u="none" spc="0" dirty="0">
              <a:solidFill>
                <a:srgbClr val="FFFFFF">
                  <a:alpha val="100000"/>
                </a:srgbClr>
              </a:solidFill>
              <a:latin typeface="黑体" pitchFamily="49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628651" y="1244600"/>
            <a:ext cx="8505825" cy="348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当冰放入盐水中时，冰熔化后，液面如何变化</a:t>
            </a:r>
            <a:r>
              <a:rPr lang="en-US" sz="21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？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628651" y="2286000"/>
            <a:ext cx="8505825" cy="348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 dirty="0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【</a:t>
            </a:r>
            <a:r>
              <a:rPr lang="en-US" sz="2100" u="none" spc="0" dirty="0" err="1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解析】冰漂浮在盐水中，F</a:t>
            </a:r>
            <a:r>
              <a:rPr lang="en-US" sz="900" u="none" spc="0" dirty="0" err="1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浮</a:t>
            </a:r>
            <a:r>
              <a:rPr lang="en-US" sz="2100" u="none" spc="0" dirty="0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= G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628651" y="4559300"/>
            <a:ext cx="8505825" cy="752385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 dirty="0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∵ </a:t>
            </a:r>
            <a:r>
              <a:rPr lang="en-US" sz="2100" u="none" spc="0" dirty="0" err="1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ρ</a:t>
            </a:r>
            <a:r>
              <a:rPr lang="en-US" sz="900" u="none" spc="0" dirty="0" err="1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水</a:t>
            </a:r>
            <a:r>
              <a:rPr lang="en-US" sz="2100" u="none" spc="0" dirty="0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&lt; </a:t>
            </a:r>
            <a:r>
              <a:rPr lang="en-US" sz="2100" u="none" spc="0" dirty="0" err="1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ρ</a:t>
            </a:r>
            <a:r>
              <a:rPr lang="en-US" sz="900" u="none" spc="0" dirty="0" err="1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盐水</a:t>
            </a:r>
            <a:r>
              <a:rPr lang="en-US" sz="2100" u="none" spc="0" dirty="0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，∴</a:t>
            </a:r>
            <a:r>
              <a:rPr lang="en-US" sz="2100" u="none" spc="0" dirty="0" err="1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V</a:t>
            </a:r>
            <a:r>
              <a:rPr lang="en-US" sz="900" u="none" spc="0" dirty="0" err="1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排</a:t>
            </a:r>
            <a:r>
              <a:rPr lang="en-US" sz="2100" u="none" spc="0" dirty="0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&gt; </a:t>
            </a:r>
            <a:r>
              <a:rPr lang="en-US" sz="2100" u="none" spc="0" dirty="0" err="1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V</a:t>
            </a:r>
            <a:r>
              <a:rPr lang="en-US" sz="900" u="none" spc="0" dirty="0" err="1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盐水</a:t>
            </a:r>
            <a:r>
              <a:rPr lang="en-US" sz="2100" u="none" spc="0" dirty="0" err="1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冰排开盐水的体积小于冰化成水的体积</a:t>
            </a:r>
            <a:r>
              <a:rPr lang="en-US" sz="2100" u="none" spc="0" dirty="0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
 ∴ </a:t>
            </a:r>
            <a:r>
              <a:rPr lang="en-US" sz="2100" u="none" spc="0" dirty="0" err="1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液面上升</a:t>
            </a:r>
            <a:endParaRPr lang="en-US" sz="2100" u="none" spc="0" dirty="0">
              <a:solidFill>
                <a:srgbClr val="FFFF00">
                  <a:alpha val="100000"/>
                </a:srgbClr>
              </a:solidFill>
              <a:latin typeface="黑体" pitchFamily="49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628650" y="3073400"/>
            <a:ext cx="2266950" cy="34624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endParaRPr/>
          </a:p>
        </p:txBody>
      </p:sp>
      <p:pic>
        <p:nvPicPr>
          <p:cNvPr id="8" name="图片 7"/>
          <p:cNvPicPr/>
          <p:nvPr/>
        </p:nvPicPr>
        <p:blipFill>
          <a:blip r:embed="rId2"/>
          <a:stretch>
            <a:fillRect/>
          </a:stretch>
        </p:blipFill>
        <p:spPr>
          <a:xfrm>
            <a:off x="581026" y="3009901"/>
            <a:ext cx="2074069" cy="1206500"/>
          </a:xfrm>
          <a:prstGeom prst="rect">
            <a:avLst/>
          </a:prstGeom>
        </p:spPr>
      </p:pic>
      <p:sp>
        <p:nvSpPr>
          <p:cNvPr id="9" name="文本框 8"/>
          <p:cNvSpPr txBox="1"/>
          <p:nvPr/>
        </p:nvSpPr>
        <p:spPr>
          <a:xfrm>
            <a:off x="3371850" y="3073400"/>
            <a:ext cx="2209800" cy="34624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endParaRPr/>
          </a:p>
        </p:txBody>
      </p:sp>
      <p:pic>
        <p:nvPicPr>
          <p:cNvPr id="10" name="图片 9"/>
          <p:cNvPicPr/>
          <p:nvPr/>
        </p:nvPicPr>
        <p:blipFill>
          <a:blip r:embed="rId3"/>
          <a:stretch>
            <a:fillRect/>
          </a:stretch>
        </p:blipFill>
        <p:spPr>
          <a:xfrm>
            <a:off x="3324225" y="3009901"/>
            <a:ext cx="1988344" cy="1206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2423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  <p:bldP spid="10" grpId="0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381000" y="266700"/>
          <a:ext cx="9134475" cy="2209800"/>
          <a:chOff x="381000" y="266700"/>
          <a:chExt cx="9134475" cy="2209800"/>
        </a:xfrm>
      </p:grpSpPr>
      <p:sp>
        <p:nvSpPr>
          <p:cNvPr id="2" name="文本框 1"/>
          <p:cNvSpPr txBox="1"/>
          <p:nvPr/>
        </p:nvSpPr>
        <p:spPr>
          <a:xfrm>
            <a:off x="381000" y="508000"/>
            <a:ext cx="57150" cy="381000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3" name="文本框 2"/>
          <p:cNvSpPr txBox="1"/>
          <p:nvPr/>
        </p:nvSpPr>
        <p:spPr>
          <a:xfrm>
            <a:off x="628651" y="355600"/>
            <a:ext cx="8505825" cy="38157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b="1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例题</a:t>
            </a:r>
            <a:endParaRPr lang="en-US" sz="2300" b="1" u="none" spc="0" dirty="0">
              <a:solidFill>
                <a:srgbClr val="FFFFFF">
                  <a:alpha val="100000"/>
                </a:srgbClr>
              </a:solidFill>
              <a:latin typeface="黑体" pitchFamily="49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628651" y="2463800"/>
            <a:ext cx="7972425" cy="1156342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质量相等的实心铝球和铁球放在水中，铁球受的浮力______铝球受的浮力；若把它们都放在水银中静止时，则铁球受的浮力______铝球受的浮力（选填“＞”、“＜”、“=”） 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7067551" y="2387600"/>
            <a:ext cx="2066925" cy="348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 dirty="0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&lt;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7296151" y="2946400"/>
            <a:ext cx="1838325" cy="348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 dirty="0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=</a:t>
            </a:r>
          </a:p>
        </p:txBody>
      </p:sp>
    </p:spTree>
    <p:extLst>
      <p:ext uri="{BB962C8B-B14F-4D97-AF65-F5344CB8AC3E}">
        <p14:creationId xmlns:p14="http://schemas.microsoft.com/office/powerpoint/2010/main" val="38765339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381000" y="266700"/>
          <a:ext cx="9134475" cy="2619375"/>
          <a:chOff x="381000" y="266700"/>
          <a:chExt cx="9134475" cy="2619375"/>
        </a:xfrm>
      </p:grpSpPr>
      <p:sp>
        <p:nvSpPr>
          <p:cNvPr id="2" name="文本框 1"/>
          <p:cNvSpPr txBox="1"/>
          <p:nvPr/>
        </p:nvSpPr>
        <p:spPr>
          <a:xfrm>
            <a:off x="381000" y="508000"/>
            <a:ext cx="57150" cy="381000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3" name="文本框 2"/>
          <p:cNvSpPr txBox="1"/>
          <p:nvPr/>
        </p:nvSpPr>
        <p:spPr>
          <a:xfrm>
            <a:off x="628651" y="355600"/>
            <a:ext cx="8505825" cy="38157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b="1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例题</a:t>
            </a:r>
            <a:endParaRPr lang="en-US" sz="2300" b="1" u="none" spc="0" dirty="0">
              <a:solidFill>
                <a:srgbClr val="FFFFFF">
                  <a:alpha val="100000"/>
                </a:srgbClr>
              </a:solidFill>
              <a:latin typeface="黑体" pitchFamily="49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628651" y="2425700"/>
            <a:ext cx="8505825" cy="1156342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船只采用</a:t>
            </a:r>
            <a:r>
              <a:rPr lang="en-US" sz="21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“______”</a:t>
            </a:r>
            <a:r>
              <a:rPr lang="en-US" sz="21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的办法增大可以利用的浮力，漂浮在水面上</a:t>
            </a:r>
            <a:r>
              <a:rPr lang="en-US" sz="21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。</a:t>
            </a:r>
            <a:br>
              <a:rPr lang="en-US" sz="21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</a:br>
            <a:r>
              <a:rPr lang="en-US" sz="21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潜水艇靠改变</a:t>
            </a:r>
            <a:r>
              <a:rPr lang="en-US" sz="21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_____________</a:t>
            </a:r>
            <a:r>
              <a:rPr lang="en-US" sz="21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来实现浮沉</a:t>
            </a:r>
            <a:r>
              <a:rPr lang="en-US" sz="21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，</a:t>
            </a:r>
            <a:br>
              <a:rPr lang="en-US" sz="21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</a:br>
            <a:r>
              <a:rPr lang="en-US" sz="21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要使浮在水面的潜水艇潜入水中，应当</a:t>
            </a:r>
            <a:r>
              <a:rPr lang="en-US" sz="21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______________。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2066925" y="2425700"/>
            <a:ext cx="7067550" cy="348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 dirty="0" err="1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空心</a:t>
            </a:r>
            <a:endParaRPr lang="en-US" sz="2100" u="none" spc="0" dirty="0">
              <a:solidFill>
                <a:srgbClr val="FFFF00">
                  <a:alpha val="100000"/>
                </a:srgbClr>
              </a:solidFill>
              <a:latin typeface="黑体" pitchFamily="49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2333625" y="2959100"/>
            <a:ext cx="6800850" cy="348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 dirty="0" err="1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自身的重力</a:t>
            </a:r>
            <a:endParaRPr lang="en-US" sz="2100" u="none" spc="0" dirty="0">
              <a:solidFill>
                <a:srgbClr val="FFFF00">
                  <a:alpha val="100000"/>
                </a:srgbClr>
              </a:solidFill>
              <a:latin typeface="黑体" pitchFamily="49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5334001" y="3492500"/>
            <a:ext cx="3800475" cy="348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 dirty="0" err="1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向水舱充水</a:t>
            </a:r>
            <a:endParaRPr lang="en-US" sz="2100" u="none" spc="0" dirty="0">
              <a:solidFill>
                <a:srgbClr val="FFFF00">
                  <a:alpha val="100000"/>
                </a:srgbClr>
              </a:solidFill>
              <a:latin typeface="黑体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671049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381000" y="266700"/>
          <a:ext cx="9134475" cy="1609725"/>
          <a:chOff x="381000" y="266700"/>
          <a:chExt cx="9134475" cy="1609725"/>
        </a:xfrm>
      </p:grpSpPr>
      <p:sp>
        <p:nvSpPr>
          <p:cNvPr id="2" name="文本框 1"/>
          <p:cNvSpPr txBox="1"/>
          <p:nvPr/>
        </p:nvSpPr>
        <p:spPr>
          <a:xfrm>
            <a:off x="381000" y="508000"/>
            <a:ext cx="57150" cy="381000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3" name="文本框 2"/>
          <p:cNvSpPr txBox="1"/>
          <p:nvPr/>
        </p:nvSpPr>
        <p:spPr>
          <a:xfrm>
            <a:off x="628651" y="355600"/>
            <a:ext cx="8505825" cy="38157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b="1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例题</a:t>
            </a:r>
            <a:endParaRPr lang="en-US" sz="2300" b="1" u="none" spc="0" dirty="0">
              <a:solidFill>
                <a:srgbClr val="FFFFFF">
                  <a:alpha val="100000"/>
                </a:srgbClr>
              </a:solidFill>
              <a:latin typeface="黑体" pitchFamily="49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628651" y="2146300"/>
            <a:ext cx="8505825" cy="2019784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将一个铝制空心球用手没入水中，放手后球将</a:t>
            </a:r>
            <a:r>
              <a:rPr lang="en-US" sz="21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： （     ）   </a:t>
            </a:r>
            <a:br>
              <a:rPr lang="en-US" sz="21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</a:br>
            <a:r>
              <a:rPr lang="en-US" sz="21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/>
            </a:r>
            <a:br>
              <a:rPr lang="en-US" sz="21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</a:br>
            <a:r>
              <a:rPr lang="en-US" sz="21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/>
            </a:r>
            <a:br>
              <a:rPr lang="en-US" sz="21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</a:br>
            <a:r>
              <a:rPr lang="en-US" sz="21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A、上浮</a:t>
            </a:r>
            <a:r>
              <a:rPr lang="en-US" sz="21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          </a:t>
            </a:r>
            <a:r>
              <a:rPr lang="en-US" sz="21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B、下沉</a:t>
            </a:r>
            <a:r>
              <a:rPr lang="en-US" sz="21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    </a:t>
            </a:r>
            <a:br>
              <a:rPr lang="en-US" sz="21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</a:br>
            <a:r>
              <a:rPr lang="en-US" sz="21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C、悬浮</a:t>
            </a:r>
            <a:r>
              <a:rPr lang="en-US" sz="21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          </a:t>
            </a:r>
            <a:r>
              <a:rPr lang="en-US" sz="21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D、无法确定</a:t>
            </a:r>
            <a:endParaRPr lang="en-US" sz="2100" u="none" spc="0" dirty="0">
              <a:solidFill>
                <a:srgbClr val="FFFFFF">
                  <a:alpha val="100000"/>
                </a:srgbClr>
              </a:solidFill>
              <a:latin typeface="黑体" pitchFamily="49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6629401" y="2146300"/>
            <a:ext cx="2505075" cy="348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 dirty="0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D</a:t>
            </a:r>
          </a:p>
        </p:txBody>
      </p:sp>
    </p:spTree>
    <p:extLst>
      <p:ext uri="{BB962C8B-B14F-4D97-AF65-F5344CB8AC3E}">
        <p14:creationId xmlns:p14="http://schemas.microsoft.com/office/powerpoint/2010/main" val="30639587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381000" y="266700"/>
          <a:ext cx="9134475" cy="1323975"/>
          <a:chOff x="381000" y="266700"/>
          <a:chExt cx="9134475" cy="1323975"/>
        </a:xfrm>
      </p:grpSpPr>
      <p:sp>
        <p:nvSpPr>
          <p:cNvPr id="2" name="文本框 1"/>
          <p:cNvSpPr txBox="1"/>
          <p:nvPr/>
        </p:nvSpPr>
        <p:spPr>
          <a:xfrm>
            <a:off x="381000" y="508000"/>
            <a:ext cx="57150" cy="381000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3" name="文本框 2"/>
          <p:cNvSpPr txBox="1"/>
          <p:nvPr/>
        </p:nvSpPr>
        <p:spPr>
          <a:xfrm>
            <a:off x="628651" y="355600"/>
            <a:ext cx="8505825" cy="38157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b="1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例题</a:t>
            </a:r>
            <a:endParaRPr lang="en-US" sz="2300" b="1" u="none" spc="0" dirty="0">
              <a:solidFill>
                <a:srgbClr val="FFFFFF">
                  <a:alpha val="100000"/>
                </a:srgbClr>
              </a:solidFill>
              <a:latin typeface="黑体" pitchFamily="49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628651" y="1765300"/>
            <a:ext cx="8505825" cy="2827697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一艘轮船从东海驶入长江时，下列说法错误的是</a:t>
            </a:r>
            <a:r>
              <a:rPr lang="en-US" sz="21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： （     ）</a:t>
            </a:r>
            <a:br>
              <a:rPr lang="en-US" sz="21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</a:br>
            <a:r>
              <a:rPr lang="en-US" sz="21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/>
            </a:r>
            <a:br>
              <a:rPr lang="en-US" sz="21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</a:br>
            <a:r>
              <a:rPr lang="en-US" sz="21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   </a:t>
            </a:r>
            <a:br>
              <a:rPr lang="en-US" sz="21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</a:br>
            <a:r>
              <a:rPr lang="en-US" sz="21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A、轮船受到的浮力不变</a:t>
            </a:r>
            <a:r>
              <a:rPr lang="en-US" sz="21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   </a:t>
            </a:r>
            <a:br>
              <a:rPr lang="en-US" sz="21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</a:br>
            <a:r>
              <a:rPr lang="en-US" sz="21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B、轮船排开的液体受到的重力不变</a:t>
            </a:r>
            <a:r>
              <a:rPr lang="en-US" sz="21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    </a:t>
            </a:r>
            <a:br>
              <a:rPr lang="en-US" sz="21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</a:br>
            <a:r>
              <a:rPr lang="en-US" sz="21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C、轮船排开的液体的体积不变</a:t>
            </a:r>
            <a:r>
              <a:rPr lang="en-US" sz="21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   </a:t>
            </a:r>
            <a:br>
              <a:rPr lang="en-US" sz="21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</a:br>
            <a:r>
              <a:rPr lang="en-US" sz="21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D、轮船排开的液体的体积增大</a:t>
            </a:r>
            <a:r>
              <a:rPr lang="en-US" sz="21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 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6896101" y="1752600"/>
            <a:ext cx="2238375" cy="348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 dirty="0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24740946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381000" y="266700"/>
          <a:ext cx="9134475" cy="2838450"/>
          <a:chOff x="381000" y="266700"/>
          <a:chExt cx="9134475" cy="2838450"/>
        </a:xfrm>
      </p:grpSpPr>
      <p:sp>
        <p:nvSpPr>
          <p:cNvPr id="2" name="文本框 1"/>
          <p:cNvSpPr txBox="1"/>
          <p:nvPr/>
        </p:nvSpPr>
        <p:spPr>
          <a:xfrm>
            <a:off x="381000" y="508000"/>
            <a:ext cx="57150" cy="381000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3" name="文本框 2"/>
          <p:cNvSpPr txBox="1"/>
          <p:nvPr/>
        </p:nvSpPr>
        <p:spPr>
          <a:xfrm>
            <a:off x="628651" y="355600"/>
            <a:ext cx="8505825" cy="38157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b="1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例题</a:t>
            </a:r>
            <a:endParaRPr lang="en-US" sz="2300" b="1" u="none" spc="0" dirty="0">
              <a:solidFill>
                <a:srgbClr val="FFFFFF">
                  <a:alpha val="100000"/>
                </a:srgbClr>
              </a:solidFill>
              <a:latin typeface="黑体" pitchFamily="49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628651" y="2209800"/>
            <a:ext cx="8505825" cy="2019784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排水量为1000t </a:t>
            </a:r>
            <a:r>
              <a:rPr lang="en-US" sz="21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的轮船在河水中航行</a:t>
            </a:r>
            <a:r>
              <a:rPr lang="en-US" sz="21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，</a:t>
            </a:r>
            <a:br>
              <a:rPr lang="en-US" sz="21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</a:br>
            <a:r>
              <a:rPr lang="en-US" sz="21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满载时船及所装货物共重</a:t>
            </a:r>
            <a:r>
              <a:rPr lang="en-US" sz="21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____N，</a:t>
            </a:r>
            <a:br>
              <a:rPr lang="en-US" sz="21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</a:br>
            <a:r>
              <a:rPr lang="en-US" sz="21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受到河水的浮力是</a:t>
            </a:r>
            <a:r>
              <a:rPr lang="en-US" sz="21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____N，</a:t>
            </a:r>
            <a:br>
              <a:rPr lang="en-US" sz="21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</a:br>
            <a:r>
              <a:rPr lang="en-US" sz="21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如果河水密度为1.0×10³kg/m³，船排开的河水的体积是_____m³。</a:t>
            </a:r>
            <a:br>
              <a:rPr lang="en-US" sz="21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</a:br>
            <a:r>
              <a:rPr lang="en-US" sz="21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（</a:t>
            </a:r>
            <a:r>
              <a:rPr lang="en-US" sz="21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取g</a:t>
            </a:r>
            <a:r>
              <a:rPr lang="en-US" sz="21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=10N/kg）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3648075" y="2743200"/>
            <a:ext cx="5486400" cy="348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 dirty="0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10⁷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2828925" y="3263900"/>
            <a:ext cx="6305550" cy="348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 dirty="0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10⁷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7210425" y="3784600"/>
            <a:ext cx="1924050" cy="348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 dirty="0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10³</a:t>
            </a:r>
          </a:p>
        </p:txBody>
      </p:sp>
    </p:spTree>
    <p:extLst>
      <p:ext uri="{BB962C8B-B14F-4D97-AF65-F5344CB8AC3E}">
        <p14:creationId xmlns:p14="http://schemas.microsoft.com/office/powerpoint/2010/main" val="10299810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381000" y="266700"/>
          <a:ext cx="9134475" cy="4772025"/>
          <a:chOff x="381000" y="266700"/>
          <a:chExt cx="9134475" cy="4772025"/>
        </a:xfrm>
      </p:grpSpPr>
      <p:sp>
        <p:nvSpPr>
          <p:cNvPr id="2" name="文本框 1"/>
          <p:cNvSpPr txBox="1"/>
          <p:nvPr/>
        </p:nvSpPr>
        <p:spPr>
          <a:xfrm>
            <a:off x="381000" y="508000"/>
            <a:ext cx="57150" cy="381000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3" name="文本框 2"/>
          <p:cNvSpPr txBox="1"/>
          <p:nvPr/>
        </p:nvSpPr>
        <p:spPr>
          <a:xfrm>
            <a:off x="628651" y="355600"/>
            <a:ext cx="8505825" cy="38157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b="1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例题</a:t>
            </a:r>
            <a:endParaRPr lang="en-US" sz="2300" b="1" u="none" spc="0" dirty="0">
              <a:solidFill>
                <a:srgbClr val="FFFFFF">
                  <a:alpha val="100000"/>
                </a:srgbClr>
              </a:solidFill>
              <a:latin typeface="黑体" pitchFamily="49" charset="-122"/>
            </a:endParaRPr>
          </a:p>
        </p:txBody>
      </p:sp>
      <p:pic>
        <p:nvPicPr>
          <p:cNvPr id="4" name="图片 3"/>
          <p:cNvPicPr/>
          <p:nvPr/>
        </p:nvPicPr>
        <p:blipFill>
          <a:blip r:embed="rId2"/>
          <a:stretch>
            <a:fillRect/>
          </a:stretch>
        </p:blipFill>
        <p:spPr>
          <a:xfrm>
            <a:off x="676275" y="4305300"/>
            <a:ext cx="2552700" cy="2057400"/>
          </a:xfrm>
          <a:prstGeom prst="rect">
            <a:avLst/>
          </a:prstGeom>
          <a:ln w="63500" cap="flat" cmpd="sng" algn="ctr">
            <a:solidFill>
              <a:srgbClr val="FFFFFF">
                <a:alpha val="1490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  <p:sp>
        <p:nvSpPr>
          <p:cNvPr id="5" name="文本框 4"/>
          <p:cNvSpPr txBox="1"/>
          <p:nvPr/>
        </p:nvSpPr>
        <p:spPr>
          <a:xfrm>
            <a:off x="628651" y="1270000"/>
            <a:ext cx="8505825" cy="2019784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如图所示,甲、乙、丙三球静止在水中,它们受到的浮力分别是</a:t>
            </a:r>
            <a:r>
              <a:rPr lang="en-US" sz="21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/>
            </a:r>
            <a:br>
              <a:rPr lang="en-US" sz="21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</a:br>
            <a:r>
              <a:rPr lang="en-US" sz="21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F</a:t>
            </a:r>
            <a:r>
              <a:rPr lang="en-US" sz="9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甲</a:t>
            </a:r>
            <a:r>
              <a:rPr lang="en-US" sz="21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、F</a:t>
            </a:r>
            <a:r>
              <a:rPr lang="en-US" sz="9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乙</a:t>
            </a:r>
            <a:r>
              <a:rPr lang="en-US" sz="21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、F</a:t>
            </a:r>
            <a:r>
              <a:rPr lang="en-US" sz="9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丙</a:t>
            </a:r>
            <a:r>
              <a:rPr lang="en-US" sz="21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,则</a:t>
            </a:r>
            <a:r>
              <a:rPr lang="en-US" sz="21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:</a:t>
            </a:r>
            <a:br>
              <a:rPr lang="en-US" sz="21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</a:br>
            <a:r>
              <a:rPr lang="en-US" sz="21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/>
            </a:r>
            <a:br>
              <a:rPr lang="en-US" sz="21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</a:br>
            <a:r>
              <a:rPr lang="en-US" sz="21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(1)</a:t>
            </a:r>
            <a:r>
              <a:rPr lang="en-US" sz="21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若三球体积相等,则它们的浮力的大小关系是</a:t>
            </a:r>
            <a:r>
              <a:rPr lang="en-US" sz="21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_______________.
(2)</a:t>
            </a:r>
            <a:r>
              <a:rPr lang="en-US" sz="21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若三球质量相等,则它们的浮力的大小关系是</a:t>
            </a:r>
            <a:r>
              <a:rPr lang="en-US" sz="21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_______________.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6362701" y="2781300"/>
            <a:ext cx="2771775" cy="553293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 dirty="0" err="1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F</a:t>
            </a:r>
            <a:r>
              <a:rPr lang="en-US" sz="900" u="none" spc="0" dirty="0" err="1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乙</a:t>
            </a:r>
            <a:r>
              <a:rPr lang="en-US" sz="2100" u="none" spc="0" dirty="0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 = </a:t>
            </a:r>
            <a:r>
              <a:rPr lang="en-US" sz="2100" u="none" spc="0" dirty="0" err="1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F</a:t>
            </a:r>
            <a:r>
              <a:rPr lang="en-US" sz="900" u="none" spc="0" dirty="0" err="1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丙</a:t>
            </a:r>
            <a:r>
              <a:rPr lang="en-US" sz="2100" u="none" spc="0" dirty="0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 &gt; </a:t>
            </a:r>
            <a:r>
              <a:rPr lang="en-US" sz="2100" u="none" spc="0" dirty="0" err="1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F</a:t>
            </a:r>
            <a:r>
              <a:rPr lang="en-US" sz="900" u="none" spc="0" dirty="0" err="1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甲</a:t>
            </a:r>
            <a:r>
              <a:rPr lang="en-US" sz="900" u="none" spc="0" dirty="0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/>
            </a:r>
            <a:br>
              <a:rPr lang="en-US" sz="900" u="none" spc="0" dirty="0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</a:br>
            <a:endParaRPr lang="en-US" sz="900" u="none" spc="0" dirty="0">
              <a:solidFill>
                <a:srgbClr val="FFFF00">
                  <a:alpha val="100000"/>
                </a:srgbClr>
              </a:solidFill>
              <a:latin typeface="黑体" pitchFamily="49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6362701" y="3314700"/>
            <a:ext cx="2771775" cy="553293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 dirty="0" err="1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F</a:t>
            </a:r>
            <a:r>
              <a:rPr lang="en-US" sz="900" u="none" spc="0" dirty="0" err="1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乙</a:t>
            </a:r>
            <a:r>
              <a:rPr lang="en-US" sz="2100" u="none" spc="0" dirty="0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 = </a:t>
            </a:r>
            <a:r>
              <a:rPr lang="en-US" sz="2100" u="none" spc="0" dirty="0" err="1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F</a:t>
            </a:r>
            <a:r>
              <a:rPr lang="en-US" sz="900" u="none" spc="0" dirty="0" err="1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甲</a:t>
            </a:r>
            <a:r>
              <a:rPr lang="en-US" sz="2100" u="none" spc="0" dirty="0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 &gt; </a:t>
            </a:r>
            <a:r>
              <a:rPr lang="en-US" sz="2100" u="none" spc="0" dirty="0" err="1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F</a:t>
            </a:r>
            <a:r>
              <a:rPr lang="en-US" sz="900" u="none" spc="0" dirty="0" err="1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丙</a:t>
            </a:r>
            <a:r>
              <a:rPr lang="en-US" sz="900" u="none" spc="0" dirty="0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/>
            </a:r>
            <a:br>
              <a:rPr lang="en-US" sz="900" u="none" spc="0" dirty="0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</a:br>
            <a:endParaRPr lang="en-US" sz="900" u="none" spc="0" dirty="0">
              <a:solidFill>
                <a:srgbClr val="FFFF00">
                  <a:alpha val="100000"/>
                </a:srgbClr>
              </a:solidFill>
              <a:latin typeface="黑体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7019267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381000" y="266700"/>
          <a:ext cx="9134475" cy="4562475"/>
          <a:chOff x="381000" y="266700"/>
          <a:chExt cx="9134475" cy="4562475"/>
        </a:xfrm>
      </p:grpSpPr>
      <p:sp>
        <p:nvSpPr>
          <p:cNvPr id="2" name="文本框 1"/>
          <p:cNvSpPr txBox="1"/>
          <p:nvPr/>
        </p:nvSpPr>
        <p:spPr>
          <a:xfrm>
            <a:off x="381000" y="508000"/>
            <a:ext cx="57150" cy="381000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3" name="文本框 2"/>
          <p:cNvSpPr txBox="1"/>
          <p:nvPr/>
        </p:nvSpPr>
        <p:spPr>
          <a:xfrm>
            <a:off x="628651" y="355600"/>
            <a:ext cx="8505825" cy="38157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b="1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例题</a:t>
            </a:r>
            <a:endParaRPr lang="en-US" sz="2300" b="1" u="none" spc="0" dirty="0">
              <a:solidFill>
                <a:srgbClr val="FFFFFF">
                  <a:alpha val="100000"/>
                </a:srgbClr>
              </a:solidFill>
              <a:latin typeface="黑体" pitchFamily="49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628650" y="1193800"/>
            <a:ext cx="8286750" cy="2019784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有一体积是2 dm³，密度是0.6×10³ kg/m³的木块，用绳子将它拴在水池底部的钩子上，如图所示，如果绳子断了，木块就上浮到水面，问：
（1）木块在上浮过程中(</a:t>
            </a:r>
            <a:r>
              <a:rPr lang="en-US" sz="21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未露出水面</a:t>
            </a:r>
            <a:r>
              <a:rPr lang="en-US" sz="21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），</a:t>
            </a:r>
            <a:br>
              <a:rPr lang="en-US" sz="21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</a:br>
            <a:r>
              <a:rPr lang="en-US" sz="21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          </a:t>
            </a:r>
            <a:r>
              <a:rPr lang="en-US" sz="21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受到浮力的大小是否会发生变化</a:t>
            </a:r>
            <a:r>
              <a:rPr lang="en-US" sz="21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？
（2）木块漂浮在水面时露出液面的体积多大？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3409950" y="4845051"/>
            <a:ext cx="5724525" cy="348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 dirty="0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答案：不变，0.8dm³。</a:t>
            </a:r>
          </a:p>
        </p:txBody>
      </p:sp>
      <p:pic>
        <p:nvPicPr>
          <p:cNvPr id="6" name="图片 5"/>
          <p:cNvPicPr/>
          <p:nvPr/>
        </p:nvPicPr>
        <p:blipFill>
          <a:blip r:embed="rId2"/>
          <a:stretch>
            <a:fillRect/>
          </a:stretch>
        </p:blipFill>
        <p:spPr>
          <a:xfrm>
            <a:off x="628650" y="4165601"/>
            <a:ext cx="2362200" cy="1917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9764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38338" y="904875"/>
          <a:ext cx="9134475" cy="3857625"/>
          <a:chOff x="1938338" y="904875"/>
          <a:chExt cx="9134475" cy="3857625"/>
        </a:xfrm>
      </p:grpSpPr>
      <p:pic>
        <p:nvPicPr>
          <p:cNvPr id="2" name="图片 1"/>
          <p:cNvPicPr/>
          <p:nvPr/>
        </p:nvPicPr>
        <p:blipFill>
          <a:blip r:embed="rId2"/>
          <a:stretch>
            <a:fillRect/>
          </a:stretch>
        </p:blipFill>
        <p:spPr>
          <a:xfrm>
            <a:off x="1990726" y="1206500"/>
            <a:ext cx="5229225" cy="3556000"/>
          </a:xfrm>
          <a:prstGeom prst="rect">
            <a:avLst/>
          </a:prstGeom>
          <a:ln w="63500" cap="flat" cmpd="sng" algn="ctr">
            <a:solidFill>
              <a:srgbClr val="FFFFFF">
                <a:alpha val="1490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  <p:sp>
        <p:nvSpPr>
          <p:cNvPr id="3" name="文本框 2"/>
          <p:cNvSpPr txBox="1"/>
          <p:nvPr/>
        </p:nvSpPr>
        <p:spPr>
          <a:xfrm>
            <a:off x="1938338" y="5143500"/>
            <a:ext cx="7196138" cy="403957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撞上冰山后</a:t>
            </a:r>
            <a:r>
              <a:rPr lang="en-US" sz="21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，“</a:t>
            </a:r>
            <a:r>
              <a:rPr lang="en-US" sz="21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泰坦尼克”号为什么会沉没</a:t>
            </a:r>
            <a:r>
              <a:rPr lang="en-US" sz="21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？</a:t>
            </a:r>
          </a:p>
        </p:txBody>
      </p:sp>
    </p:spTree>
    <p:extLst>
      <p:ext uri="{BB962C8B-B14F-4D97-AF65-F5344CB8AC3E}">
        <p14:creationId xmlns:p14="http://schemas.microsoft.com/office/powerpoint/2010/main" val="3850261610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381000" y="266700"/>
          <a:ext cx="9134475" cy="3295650"/>
          <a:chOff x="381000" y="266700"/>
          <a:chExt cx="9134475" cy="3295650"/>
        </a:xfrm>
      </p:grpSpPr>
      <p:sp>
        <p:nvSpPr>
          <p:cNvPr id="2" name="文本框 1"/>
          <p:cNvSpPr txBox="1"/>
          <p:nvPr/>
        </p:nvSpPr>
        <p:spPr>
          <a:xfrm>
            <a:off x="381000" y="508000"/>
            <a:ext cx="57150" cy="381000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3" name="文本框 2"/>
          <p:cNvSpPr txBox="1"/>
          <p:nvPr/>
        </p:nvSpPr>
        <p:spPr>
          <a:xfrm>
            <a:off x="628651" y="355600"/>
            <a:ext cx="8505825" cy="38157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b="1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练习</a:t>
            </a:r>
            <a:endParaRPr lang="en-US" sz="2300" b="1" u="none" spc="0" dirty="0">
              <a:solidFill>
                <a:srgbClr val="FFFFFF">
                  <a:alpha val="100000"/>
                </a:srgbClr>
              </a:solidFill>
              <a:latin typeface="黑体" pitchFamily="49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628650" y="1778000"/>
            <a:ext cx="7867650" cy="1156342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排水量为</a:t>
            </a:r>
            <a:r>
              <a:rPr lang="en-US" sz="21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 1000 t 的轮船在河水中航行，满载时船及所装货物总共有多重？所受河水的浮力是多少牛？如果河水密度为1×10³ kg/m³，船排开河水的体积是多少立方米（g 取10 N/kg）？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628651" y="4394200"/>
            <a:ext cx="8505825" cy="348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 dirty="0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答案：1×10⁷N，1×10⁷N，1000m³。</a:t>
            </a:r>
          </a:p>
        </p:txBody>
      </p:sp>
    </p:spTree>
    <p:extLst>
      <p:ext uri="{BB962C8B-B14F-4D97-AF65-F5344CB8AC3E}">
        <p14:creationId xmlns:p14="http://schemas.microsoft.com/office/powerpoint/2010/main" val="39732723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381000" y="266700"/>
          <a:ext cx="9134475" cy="2705100"/>
          <a:chOff x="381000" y="266700"/>
          <a:chExt cx="9134475" cy="2705100"/>
        </a:xfrm>
      </p:grpSpPr>
      <p:sp>
        <p:nvSpPr>
          <p:cNvPr id="2" name="文本框 1"/>
          <p:cNvSpPr txBox="1"/>
          <p:nvPr/>
        </p:nvSpPr>
        <p:spPr>
          <a:xfrm>
            <a:off x="381000" y="508000"/>
            <a:ext cx="57150" cy="381000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3" name="文本框 2"/>
          <p:cNvSpPr txBox="1"/>
          <p:nvPr/>
        </p:nvSpPr>
        <p:spPr>
          <a:xfrm>
            <a:off x="628651" y="355600"/>
            <a:ext cx="8505825" cy="38157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b="1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练习</a:t>
            </a:r>
            <a:endParaRPr lang="en-US" sz="2300" b="1" u="none" spc="0" dirty="0">
              <a:solidFill>
                <a:srgbClr val="FFFFFF">
                  <a:alpha val="100000"/>
                </a:srgbClr>
              </a:solidFill>
              <a:latin typeface="黑体" pitchFamily="49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628651" y="1485900"/>
            <a:ext cx="7534275" cy="1156342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某一木块的体积为200 cm³，密度为0.8×10³ kg/m³，把它浸没在水中后放手，为什么木块不能悬浮在水中？木块最终漂浮在水面上静止时，浸在水中的体积有多大？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628651" y="3606800"/>
            <a:ext cx="7686675" cy="1615827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 dirty="0" err="1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答案</a:t>
            </a:r>
            <a:r>
              <a:rPr lang="en-US" sz="2100" u="none" spc="0" dirty="0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：</a:t>
            </a:r>
            <a:br>
              <a:rPr lang="en-US" sz="2100" u="none" spc="0" dirty="0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</a:br>
            <a:r>
              <a:rPr lang="en-US" sz="2100" u="none" spc="0" dirty="0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(1)木块浸没在水中时所受的浮力2N 大于重力1.6N，受力不平衡，所以不能再水面下悬浮；
(2)木块漂浮时浸在水中的体积是1.6×10ˉ⁴m³。</a:t>
            </a:r>
          </a:p>
        </p:txBody>
      </p:sp>
    </p:spTree>
    <p:extLst>
      <p:ext uri="{BB962C8B-B14F-4D97-AF65-F5344CB8AC3E}">
        <p14:creationId xmlns:p14="http://schemas.microsoft.com/office/powerpoint/2010/main" val="41648352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381000" y="266700"/>
          <a:ext cx="9134475" cy="2971800"/>
          <a:chOff x="381000" y="266700"/>
          <a:chExt cx="9134475" cy="2971800"/>
        </a:xfrm>
      </p:grpSpPr>
      <p:sp>
        <p:nvSpPr>
          <p:cNvPr id="2" name="文本框 1"/>
          <p:cNvSpPr txBox="1"/>
          <p:nvPr/>
        </p:nvSpPr>
        <p:spPr>
          <a:xfrm>
            <a:off x="381000" y="508000"/>
            <a:ext cx="57150" cy="381000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3" name="文本框 2"/>
          <p:cNvSpPr txBox="1"/>
          <p:nvPr/>
        </p:nvSpPr>
        <p:spPr>
          <a:xfrm>
            <a:off x="628651" y="355600"/>
            <a:ext cx="8505825" cy="38157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b="1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练习</a:t>
            </a:r>
            <a:endParaRPr lang="en-US" sz="2300" b="1" u="none" spc="0" dirty="0">
              <a:solidFill>
                <a:srgbClr val="FFFFFF">
                  <a:alpha val="100000"/>
                </a:srgbClr>
              </a:solidFill>
              <a:latin typeface="黑体" pitchFamily="49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628651" y="1905000"/>
            <a:ext cx="7972425" cy="1156342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体积为120 cm³ 的一块固体，重1.8 N，放在密度为1.1×10³ kg/m³ </a:t>
            </a:r>
            <a:r>
              <a:rPr lang="en-US" sz="21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的盐水中为什么会下沉？当固体浸没在盐水中静止时，容器底部对它的支持力有多大</a:t>
            </a:r>
            <a:r>
              <a:rPr lang="en-US" sz="21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？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628651" y="3962400"/>
            <a:ext cx="8505825" cy="752385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 dirty="0" err="1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答案：因为固体的密度大于盐水的密度，所以固体放入盐水中要下沉</a:t>
            </a:r>
            <a:r>
              <a:rPr lang="en-US" sz="2100" u="none" spc="0" dirty="0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；</a:t>
            </a:r>
            <a:br>
              <a:rPr lang="en-US" sz="2100" u="none" spc="0" dirty="0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</a:br>
            <a:r>
              <a:rPr lang="en-US" sz="2100" u="none" spc="0" dirty="0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            支持力有0.48N。</a:t>
            </a:r>
          </a:p>
        </p:txBody>
      </p:sp>
    </p:spTree>
    <p:extLst>
      <p:ext uri="{BB962C8B-B14F-4D97-AF65-F5344CB8AC3E}">
        <p14:creationId xmlns:p14="http://schemas.microsoft.com/office/powerpoint/2010/main" val="38582022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381000" y="266700"/>
          <a:ext cx="9134475" cy="3086100"/>
          <a:chOff x="381000" y="266700"/>
          <a:chExt cx="9134475" cy="3086100"/>
        </a:xfrm>
      </p:grpSpPr>
      <p:sp>
        <p:nvSpPr>
          <p:cNvPr id="2" name="文本框 1"/>
          <p:cNvSpPr txBox="1"/>
          <p:nvPr/>
        </p:nvSpPr>
        <p:spPr>
          <a:xfrm>
            <a:off x="381000" y="508000"/>
            <a:ext cx="57150" cy="381000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3" name="文本框 2"/>
          <p:cNvSpPr txBox="1"/>
          <p:nvPr/>
        </p:nvSpPr>
        <p:spPr>
          <a:xfrm>
            <a:off x="628651" y="355600"/>
            <a:ext cx="8505825" cy="38157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b="1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练习</a:t>
            </a:r>
            <a:endParaRPr lang="en-US" sz="2300" b="1" u="none" spc="0" dirty="0">
              <a:solidFill>
                <a:srgbClr val="FFFFFF">
                  <a:alpha val="100000"/>
                </a:srgbClr>
              </a:solidFill>
              <a:latin typeface="黑体" pitchFamily="49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628650" y="2184400"/>
            <a:ext cx="7715250" cy="752385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一个飞艇充入气体后的质量是1.5 t，体积为1500 m³，当装入多少货物时，气艇能够悬浮在空中（空气的密度为1.29 kg/m³）？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628651" y="4114800"/>
            <a:ext cx="8505825" cy="348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 dirty="0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答案：4.35×10³ N。</a:t>
            </a:r>
          </a:p>
        </p:txBody>
      </p:sp>
    </p:spTree>
    <p:extLst>
      <p:ext uri="{BB962C8B-B14F-4D97-AF65-F5344CB8AC3E}">
        <p14:creationId xmlns:p14="http://schemas.microsoft.com/office/powerpoint/2010/main" val="22400894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381000" y="266700"/>
          <a:ext cx="9134475" cy="3886200"/>
          <a:chOff x="381000" y="266700"/>
          <a:chExt cx="9134475" cy="3886200"/>
        </a:xfrm>
      </p:grpSpPr>
      <p:sp>
        <p:nvSpPr>
          <p:cNvPr id="2" name="文本框 1"/>
          <p:cNvSpPr txBox="1"/>
          <p:nvPr/>
        </p:nvSpPr>
        <p:spPr>
          <a:xfrm>
            <a:off x="381000" y="508000"/>
            <a:ext cx="57150" cy="381000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3" name="文本框 2"/>
          <p:cNvSpPr txBox="1"/>
          <p:nvPr/>
        </p:nvSpPr>
        <p:spPr>
          <a:xfrm>
            <a:off x="628651" y="355600"/>
            <a:ext cx="8505825" cy="38157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b="1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总结</a:t>
            </a:r>
            <a:endParaRPr lang="en-US" sz="2300" b="1" u="none" spc="0" dirty="0">
              <a:solidFill>
                <a:srgbClr val="FFFFFF">
                  <a:alpha val="100000"/>
                </a:srgbClr>
              </a:solidFill>
              <a:latin typeface="黑体" pitchFamily="49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628651" y="1282700"/>
            <a:ext cx="8505825" cy="348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1、浮沉条件：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3114675" y="1244600"/>
            <a:ext cx="6019800" cy="348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漂浮</a:t>
            </a:r>
            <a:r>
              <a:rPr lang="en-US" sz="21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：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3114675" y="2228851"/>
            <a:ext cx="6019800" cy="348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上浮</a:t>
            </a:r>
            <a:r>
              <a:rPr lang="en-US" sz="21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：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3114675" y="3213100"/>
            <a:ext cx="6019800" cy="348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悬浮</a:t>
            </a:r>
            <a:r>
              <a:rPr lang="en-US" sz="21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：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3114675" y="4197351"/>
            <a:ext cx="6019800" cy="348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下沉</a:t>
            </a:r>
            <a:r>
              <a:rPr lang="en-US" sz="21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：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3114675" y="5181600"/>
            <a:ext cx="6019800" cy="348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沉底</a:t>
            </a:r>
            <a:r>
              <a:rPr lang="en-US" sz="21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：</a:t>
            </a:r>
          </a:p>
        </p:txBody>
      </p:sp>
      <p:sp>
        <p:nvSpPr>
          <p:cNvPr id="10" name="文本框 9"/>
          <p:cNvSpPr txBox="1"/>
          <p:nvPr/>
        </p:nvSpPr>
        <p:spPr>
          <a:xfrm>
            <a:off x="3924301" y="2228851"/>
            <a:ext cx="5210175" cy="348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 dirty="0" err="1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F</a:t>
            </a:r>
            <a:r>
              <a:rPr lang="en-US" sz="900" u="none" spc="0" dirty="0" err="1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浮</a:t>
            </a:r>
            <a:r>
              <a:rPr lang="en-US" sz="2100" u="none" spc="0" dirty="0" err="1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＞G</a:t>
            </a:r>
            <a:r>
              <a:rPr lang="en-US" sz="900" u="none" spc="0" dirty="0" err="1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物</a:t>
            </a:r>
            <a:endParaRPr lang="en-US" sz="900" u="none" spc="0" dirty="0">
              <a:solidFill>
                <a:srgbClr val="FFFF00">
                  <a:alpha val="100000"/>
                </a:srgbClr>
              </a:solidFill>
              <a:latin typeface="黑体" pitchFamily="49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3924301" y="5181600"/>
            <a:ext cx="5210175" cy="553293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 dirty="0" err="1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F</a:t>
            </a:r>
            <a:r>
              <a:rPr lang="en-US" sz="900" u="none" spc="0" dirty="0" err="1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浮</a:t>
            </a:r>
            <a:r>
              <a:rPr lang="en-US" sz="2100" u="none" spc="0" dirty="0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 &lt; </a:t>
            </a:r>
            <a:r>
              <a:rPr lang="en-US" sz="2100" u="none" spc="0" dirty="0" err="1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G</a:t>
            </a:r>
            <a:r>
              <a:rPr lang="en-US" sz="900" u="none" spc="0" dirty="0" err="1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物</a:t>
            </a:r>
            <a:r>
              <a:rPr lang="en-US" sz="900" u="none" spc="0" dirty="0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/>
            </a:r>
            <a:br>
              <a:rPr lang="en-US" sz="900" u="none" spc="0" dirty="0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</a:br>
            <a:endParaRPr lang="en-US" sz="900" u="none" spc="0" dirty="0">
              <a:solidFill>
                <a:srgbClr val="FFFF00">
                  <a:alpha val="100000"/>
                </a:srgbClr>
              </a:solidFill>
              <a:latin typeface="黑体" pitchFamily="49" charset="-122"/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3924301" y="3213100"/>
            <a:ext cx="5210175" cy="348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 dirty="0" err="1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F</a:t>
            </a:r>
            <a:r>
              <a:rPr lang="en-US" sz="900" u="none" spc="0" dirty="0" err="1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浮</a:t>
            </a:r>
            <a:r>
              <a:rPr lang="en-US" sz="2100" u="none" spc="0" dirty="0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=</a:t>
            </a:r>
            <a:r>
              <a:rPr lang="en-US" sz="2100" u="none" spc="0" dirty="0" err="1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G</a:t>
            </a:r>
            <a:r>
              <a:rPr lang="en-US" sz="900" u="none" spc="0" dirty="0" err="1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物</a:t>
            </a:r>
            <a:endParaRPr lang="en-US" sz="900" u="none" spc="0" dirty="0">
              <a:solidFill>
                <a:srgbClr val="FFFF00">
                  <a:alpha val="100000"/>
                </a:srgbClr>
              </a:solidFill>
              <a:latin typeface="黑体" pitchFamily="49" charset="-122"/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3924301" y="4197351"/>
            <a:ext cx="5210175" cy="348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 dirty="0" err="1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F</a:t>
            </a:r>
            <a:r>
              <a:rPr lang="en-US" sz="900" u="none" spc="0" dirty="0" err="1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浮</a:t>
            </a:r>
            <a:r>
              <a:rPr lang="en-US" sz="900" u="none" spc="0" dirty="0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 </a:t>
            </a:r>
            <a:r>
              <a:rPr lang="en-US" sz="2100" u="none" spc="0" dirty="0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&lt; </a:t>
            </a:r>
            <a:r>
              <a:rPr lang="en-US" sz="2100" u="none" spc="0" dirty="0" err="1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G</a:t>
            </a:r>
            <a:r>
              <a:rPr lang="en-US" sz="900" u="none" spc="0" dirty="0" err="1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物</a:t>
            </a:r>
            <a:endParaRPr lang="en-US" sz="900" u="none" spc="0" dirty="0">
              <a:solidFill>
                <a:srgbClr val="FFFF00">
                  <a:alpha val="100000"/>
                </a:srgbClr>
              </a:solidFill>
              <a:latin typeface="黑体" pitchFamily="49" charset="-122"/>
            </a:endParaRPr>
          </a:p>
        </p:txBody>
      </p:sp>
      <p:sp>
        <p:nvSpPr>
          <p:cNvPr id="14" name="文本框 13"/>
          <p:cNvSpPr txBox="1"/>
          <p:nvPr/>
        </p:nvSpPr>
        <p:spPr>
          <a:xfrm>
            <a:off x="3924301" y="1244600"/>
            <a:ext cx="5210175" cy="348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 dirty="0" err="1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F</a:t>
            </a:r>
            <a:r>
              <a:rPr lang="en-US" sz="900" u="none" spc="0" dirty="0" err="1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浮</a:t>
            </a:r>
            <a:r>
              <a:rPr lang="en-US" sz="2100" u="none" spc="0" dirty="0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=</a:t>
            </a:r>
            <a:r>
              <a:rPr lang="en-US" sz="2100" u="none" spc="0" dirty="0" err="1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G</a:t>
            </a:r>
            <a:r>
              <a:rPr lang="en-US" sz="900" u="none" spc="0" dirty="0" err="1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物</a:t>
            </a:r>
            <a:endParaRPr lang="en-US" sz="900" u="none" spc="0" dirty="0">
              <a:solidFill>
                <a:srgbClr val="FFFF00">
                  <a:alpha val="100000"/>
                </a:srgbClr>
              </a:solidFill>
              <a:latin typeface="黑体" pitchFamily="49" charset="-122"/>
            </a:endParaRPr>
          </a:p>
        </p:txBody>
      </p:sp>
      <p:sp>
        <p:nvSpPr>
          <p:cNvPr id="15" name="文本框 14"/>
          <p:cNvSpPr txBox="1"/>
          <p:nvPr/>
        </p:nvSpPr>
        <p:spPr>
          <a:xfrm>
            <a:off x="4876801" y="4197351"/>
            <a:ext cx="4257675" cy="348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 dirty="0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或 </a:t>
            </a:r>
            <a:r>
              <a:rPr lang="en-US" sz="2100" u="none" spc="0" dirty="0" err="1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ρ</a:t>
            </a:r>
            <a:r>
              <a:rPr lang="en-US" sz="900" u="none" spc="0" dirty="0" err="1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液</a:t>
            </a:r>
            <a:r>
              <a:rPr lang="en-US" sz="900" u="none" spc="0" dirty="0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 </a:t>
            </a:r>
            <a:r>
              <a:rPr lang="en-US" sz="2100" u="none" spc="0" dirty="0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 &lt;</a:t>
            </a:r>
            <a:r>
              <a:rPr lang="en-US" sz="2100" u="none" spc="0" dirty="0" err="1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ρ</a:t>
            </a:r>
            <a:r>
              <a:rPr lang="en-US" sz="900" u="none" spc="0" dirty="0" err="1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物</a:t>
            </a:r>
            <a:r>
              <a:rPr lang="en-US" sz="900" u="none" spc="0" dirty="0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 </a:t>
            </a:r>
          </a:p>
        </p:txBody>
      </p:sp>
      <p:sp>
        <p:nvSpPr>
          <p:cNvPr id="16" name="文本框 15"/>
          <p:cNvSpPr txBox="1"/>
          <p:nvPr/>
        </p:nvSpPr>
        <p:spPr>
          <a:xfrm>
            <a:off x="4876801" y="1244600"/>
            <a:ext cx="4257675" cy="348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 dirty="0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或 </a:t>
            </a:r>
            <a:r>
              <a:rPr lang="en-US" sz="2100" u="none" spc="0" dirty="0" err="1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ρ</a:t>
            </a:r>
            <a:r>
              <a:rPr lang="en-US" sz="900" u="none" spc="0" dirty="0" err="1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液</a:t>
            </a:r>
            <a:r>
              <a:rPr lang="en-US" sz="900" u="none" spc="0" dirty="0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 </a:t>
            </a:r>
            <a:r>
              <a:rPr lang="en-US" sz="2100" u="none" spc="0" dirty="0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 &gt;</a:t>
            </a:r>
            <a:r>
              <a:rPr lang="en-US" sz="2100" u="none" spc="0" dirty="0" err="1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ρ</a:t>
            </a:r>
            <a:r>
              <a:rPr lang="en-US" sz="900" u="none" spc="0" dirty="0" err="1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物</a:t>
            </a:r>
            <a:r>
              <a:rPr lang="en-US" sz="900" u="none" spc="0" dirty="0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 </a:t>
            </a:r>
          </a:p>
        </p:txBody>
      </p:sp>
      <p:sp>
        <p:nvSpPr>
          <p:cNvPr id="17" name="文本框 16"/>
          <p:cNvSpPr txBox="1"/>
          <p:nvPr/>
        </p:nvSpPr>
        <p:spPr>
          <a:xfrm>
            <a:off x="4876801" y="3213100"/>
            <a:ext cx="4257675" cy="348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 dirty="0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或 </a:t>
            </a:r>
            <a:r>
              <a:rPr lang="en-US" sz="2100" u="none" spc="0" dirty="0" err="1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ρ</a:t>
            </a:r>
            <a:r>
              <a:rPr lang="en-US" sz="900" u="none" spc="0" dirty="0" err="1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液</a:t>
            </a:r>
            <a:r>
              <a:rPr lang="en-US" sz="900" u="none" spc="0" dirty="0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 </a:t>
            </a:r>
            <a:r>
              <a:rPr lang="en-US" sz="2100" u="none" spc="0" dirty="0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 =</a:t>
            </a:r>
            <a:r>
              <a:rPr lang="en-US" sz="2100" u="none" spc="0" dirty="0" err="1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ρ</a:t>
            </a:r>
            <a:r>
              <a:rPr lang="en-US" sz="900" u="none" spc="0" dirty="0" err="1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物</a:t>
            </a:r>
            <a:r>
              <a:rPr lang="en-US" sz="900" u="none" spc="0" dirty="0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 </a:t>
            </a:r>
          </a:p>
        </p:txBody>
      </p:sp>
      <p:sp>
        <p:nvSpPr>
          <p:cNvPr id="18" name="文本框 17"/>
          <p:cNvSpPr txBox="1"/>
          <p:nvPr/>
        </p:nvSpPr>
        <p:spPr>
          <a:xfrm>
            <a:off x="4876801" y="2228851"/>
            <a:ext cx="4257675" cy="348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 dirty="0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或 </a:t>
            </a:r>
            <a:r>
              <a:rPr lang="en-US" sz="2100" u="none" spc="0" dirty="0" err="1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ρ</a:t>
            </a:r>
            <a:r>
              <a:rPr lang="en-US" sz="900" u="none" spc="0" dirty="0" err="1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液</a:t>
            </a:r>
            <a:r>
              <a:rPr lang="en-US" sz="900" u="none" spc="0" dirty="0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 </a:t>
            </a:r>
            <a:r>
              <a:rPr lang="en-US" sz="2100" u="none" spc="0" dirty="0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 &gt;</a:t>
            </a:r>
            <a:r>
              <a:rPr lang="en-US" sz="2100" u="none" spc="0" dirty="0" err="1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ρ</a:t>
            </a:r>
            <a:r>
              <a:rPr lang="en-US" sz="900" u="none" spc="0" dirty="0" err="1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物</a:t>
            </a:r>
            <a:r>
              <a:rPr lang="en-US" sz="900" u="none" spc="0" dirty="0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 </a:t>
            </a:r>
          </a:p>
        </p:txBody>
      </p:sp>
      <p:sp>
        <p:nvSpPr>
          <p:cNvPr id="19" name="文本框 18"/>
          <p:cNvSpPr txBox="1"/>
          <p:nvPr/>
        </p:nvSpPr>
        <p:spPr>
          <a:xfrm>
            <a:off x="4876801" y="5181600"/>
            <a:ext cx="4257675" cy="348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 dirty="0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或 </a:t>
            </a:r>
            <a:r>
              <a:rPr lang="en-US" sz="2100" u="none" spc="0" dirty="0" err="1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ρ</a:t>
            </a:r>
            <a:r>
              <a:rPr lang="en-US" sz="900" u="none" spc="0" dirty="0" err="1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液</a:t>
            </a:r>
            <a:r>
              <a:rPr lang="en-US" sz="900" u="none" spc="0" dirty="0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 </a:t>
            </a:r>
            <a:r>
              <a:rPr lang="en-US" sz="2100" u="none" spc="0" dirty="0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 &lt;</a:t>
            </a:r>
            <a:r>
              <a:rPr lang="en-US" sz="2100" u="none" spc="0" dirty="0" err="1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ρ</a:t>
            </a:r>
            <a:r>
              <a:rPr lang="en-US" sz="900" u="none" spc="0" dirty="0" err="1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物</a:t>
            </a:r>
            <a:r>
              <a:rPr lang="en-US" sz="900" u="none" spc="0" dirty="0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 </a:t>
            </a:r>
          </a:p>
        </p:txBody>
      </p:sp>
      <p:sp>
        <p:nvSpPr>
          <p:cNvPr id="20" name="文本框 19"/>
          <p:cNvSpPr txBox="1"/>
          <p:nvPr/>
        </p:nvSpPr>
        <p:spPr>
          <a:xfrm>
            <a:off x="2438401" y="1244600"/>
            <a:ext cx="6696075" cy="348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（1）</a:t>
            </a:r>
          </a:p>
        </p:txBody>
      </p:sp>
      <p:sp>
        <p:nvSpPr>
          <p:cNvPr id="21" name="文本框 20"/>
          <p:cNvSpPr txBox="1"/>
          <p:nvPr/>
        </p:nvSpPr>
        <p:spPr>
          <a:xfrm>
            <a:off x="2438401" y="2228851"/>
            <a:ext cx="6696075" cy="348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（2）</a:t>
            </a:r>
          </a:p>
        </p:txBody>
      </p:sp>
      <p:sp>
        <p:nvSpPr>
          <p:cNvPr id="22" name="文本框 21"/>
          <p:cNvSpPr txBox="1"/>
          <p:nvPr/>
        </p:nvSpPr>
        <p:spPr>
          <a:xfrm>
            <a:off x="2438401" y="3213100"/>
            <a:ext cx="6696075" cy="348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（3）</a:t>
            </a:r>
          </a:p>
        </p:txBody>
      </p:sp>
      <p:sp>
        <p:nvSpPr>
          <p:cNvPr id="23" name="文本框 22"/>
          <p:cNvSpPr txBox="1"/>
          <p:nvPr/>
        </p:nvSpPr>
        <p:spPr>
          <a:xfrm>
            <a:off x="2438401" y="4197351"/>
            <a:ext cx="6696075" cy="348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（4）</a:t>
            </a:r>
          </a:p>
        </p:txBody>
      </p:sp>
      <p:sp>
        <p:nvSpPr>
          <p:cNvPr id="24" name="文本框 23"/>
          <p:cNvSpPr txBox="1"/>
          <p:nvPr/>
        </p:nvSpPr>
        <p:spPr>
          <a:xfrm>
            <a:off x="2438401" y="5181600"/>
            <a:ext cx="6696075" cy="348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（5）</a:t>
            </a:r>
          </a:p>
        </p:txBody>
      </p:sp>
    </p:spTree>
    <p:extLst>
      <p:ext uri="{BB962C8B-B14F-4D97-AF65-F5344CB8AC3E}">
        <p14:creationId xmlns:p14="http://schemas.microsoft.com/office/powerpoint/2010/main" val="21041319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/>
    </p:bld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381000" y="266700"/>
          <a:ext cx="9134475" cy="4029075"/>
          <a:chOff x="381000" y="266700"/>
          <a:chExt cx="9134475" cy="4029075"/>
        </a:xfrm>
      </p:grpSpPr>
      <p:sp>
        <p:nvSpPr>
          <p:cNvPr id="2" name="文本框 1"/>
          <p:cNvSpPr txBox="1"/>
          <p:nvPr/>
        </p:nvSpPr>
        <p:spPr>
          <a:xfrm>
            <a:off x="381000" y="508000"/>
            <a:ext cx="57150" cy="381000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3" name="文本框 2"/>
          <p:cNvSpPr txBox="1"/>
          <p:nvPr/>
        </p:nvSpPr>
        <p:spPr>
          <a:xfrm>
            <a:off x="628651" y="355600"/>
            <a:ext cx="8505825" cy="38157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b="1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总结</a:t>
            </a:r>
            <a:endParaRPr lang="en-US" sz="2300" b="1" u="none" spc="0" dirty="0">
              <a:solidFill>
                <a:srgbClr val="FFFFFF">
                  <a:alpha val="100000"/>
                </a:srgbClr>
              </a:solidFill>
              <a:latin typeface="黑体" pitchFamily="49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628651" y="1244600"/>
            <a:ext cx="8505825" cy="348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2、浮力的应用：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885825" y="2276475"/>
            <a:ext cx="8248650" cy="348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（1）轮船：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885825" y="3308351"/>
            <a:ext cx="8248650" cy="348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（2）潜水艇：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885825" y="4340225"/>
            <a:ext cx="8248650" cy="348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（3）密度计：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885825" y="5372100"/>
            <a:ext cx="8248650" cy="348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（4）气球和飞艇：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3171825" y="2276475"/>
            <a:ext cx="5962650" cy="348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将钢铁做成</a:t>
            </a:r>
            <a:r>
              <a:rPr lang="en-US" sz="21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______</a:t>
            </a:r>
            <a:r>
              <a:rPr lang="en-US" sz="21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的，增加了可利用的</a:t>
            </a:r>
            <a:r>
              <a:rPr lang="en-US" sz="21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____。</a:t>
            </a:r>
          </a:p>
        </p:txBody>
      </p:sp>
      <p:sp>
        <p:nvSpPr>
          <p:cNvPr id="10" name="文本框 9"/>
          <p:cNvSpPr txBox="1"/>
          <p:nvPr/>
        </p:nvSpPr>
        <p:spPr>
          <a:xfrm>
            <a:off x="3171825" y="3308351"/>
            <a:ext cx="5962650" cy="348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靠改变</a:t>
            </a:r>
            <a:r>
              <a:rPr lang="en-US" sz="2100" u="none" spc="0" dirty="0" err="1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自身重力</a:t>
            </a:r>
            <a:r>
              <a:rPr lang="en-US" sz="21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上浮和下潜</a:t>
            </a:r>
            <a:r>
              <a:rPr lang="en-US" sz="21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。</a:t>
            </a:r>
          </a:p>
        </p:txBody>
      </p:sp>
      <p:sp>
        <p:nvSpPr>
          <p:cNvPr id="11" name="文本框 10"/>
          <p:cNvSpPr txBox="1"/>
          <p:nvPr/>
        </p:nvSpPr>
        <p:spPr>
          <a:xfrm>
            <a:off x="3171825" y="5372100"/>
            <a:ext cx="5962650" cy="348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 dirty="0" err="1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充有密度小于空气的气体</a:t>
            </a:r>
            <a:r>
              <a:rPr lang="en-US" sz="2100" u="none" spc="0" dirty="0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。</a:t>
            </a:r>
          </a:p>
        </p:txBody>
      </p:sp>
      <p:sp>
        <p:nvSpPr>
          <p:cNvPr id="12" name="文本框 11"/>
          <p:cNvSpPr txBox="1"/>
          <p:nvPr/>
        </p:nvSpPr>
        <p:spPr>
          <a:xfrm>
            <a:off x="3171825" y="4340225"/>
            <a:ext cx="5962650" cy="348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 dirty="0" err="1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漂浮</a:t>
            </a:r>
            <a:r>
              <a:rPr lang="en-US" sz="21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时，</a:t>
            </a:r>
            <a:r>
              <a:rPr lang="en-US" sz="2100" u="none" spc="0" dirty="0" err="1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F</a:t>
            </a:r>
            <a:r>
              <a:rPr lang="en-US" sz="900" u="none" spc="0" dirty="0" err="1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浮</a:t>
            </a:r>
            <a:r>
              <a:rPr lang="en-US" sz="2100" u="none" spc="0" dirty="0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=</a:t>
            </a:r>
            <a:r>
              <a:rPr lang="en-US" sz="2100" u="none" spc="0" dirty="0" err="1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G</a:t>
            </a:r>
            <a:r>
              <a:rPr lang="en-US" sz="900" u="none" spc="0" dirty="0" err="1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物</a:t>
            </a:r>
            <a:r>
              <a:rPr lang="en-US" sz="21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。</a:t>
            </a:r>
          </a:p>
        </p:txBody>
      </p:sp>
      <p:sp>
        <p:nvSpPr>
          <p:cNvPr id="13" name="文本框 12"/>
          <p:cNvSpPr txBox="1"/>
          <p:nvPr/>
        </p:nvSpPr>
        <p:spPr>
          <a:xfrm>
            <a:off x="4610101" y="2238375"/>
            <a:ext cx="4524375" cy="348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 dirty="0" err="1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空心</a:t>
            </a:r>
            <a:endParaRPr lang="en-US" sz="2100" u="none" spc="0" dirty="0">
              <a:solidFill>
                <a:srgbClr val="FFFF00">
                  <a:alpha val="100000"/>
                </a:srgbClr>
              </a:solidFill>
              <a:latin typeface="黑体" pitchFamily="49" charset="-122"/>
            </a:endParaRPr>
          </a:p>
        </p:txBody>
      </p:sp>
      <p:sp>
        <p:nvSpPr>
          <p:cNvPr id="14" name="文本框 13"/>
          <p:cNvSpPr txBox="1"/>
          <p:nvPr/>
        </p:nvSpPr>
        <p:spPr>
          <a:xfrm>
            <a:off x="7753351" y="2187575"/>
            <a:ext cx="1381125" cy="553293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 dirty="0" err="1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V</a:t>
            </a:r>
            <a:r>
              <a:rPr lang="en-US" sz="900" u="none" spc="0" dirty="0" err="1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排</a:t>
            </a:r>
            <a:r>
              <a:rPr lang="en-US" sz="900" u="none" spc="0" dirty="0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/>
            </a:r>
            <a:br>
              <a:rPr lang="en-US" sz="900" u="none" spc="0" dirty="0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</a:br>
            <a:endParaRPr lang="en-US" sz="900" u="none" spc="0" dirty="0">
              <a:solidFill>
                <a:srgbClr val="FFFF00">
                  <a:alpha val="100000"/>
                </a:srgbClr>
              </a:solidFill>
              <a:latin typeface="黑体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2336132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  <p:bldP spid="12" grpId="0"/>
      <p:bldP spid="13" grpId="0"/>
      <p:bldP spid="1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2157413" y="923925"/>
          <a:ext cx="9134475" cy="3857625"/>
          <a:chOff x="2157413" y="923925"/>
          <a:chExt cx="9134475" cy="3857625"/>
        </a:xfrm>
      </p:grpSpPr>
      <p:sp>
        <p:nvSpPr>
          <p:cNvPr id="2" name="文本框 1"/>
          <p:cNvSpPr txBox="1"/>
          <p:nvPr/>
        </p:nvSpPr>
        <p:spPr>
          <a:xfrm>
            <a:off x="2157414" y="5143500"/>
            <a:ext cx="6977063" cy="403957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为什么土豆在水中沉底，而苹果则漂浮</a:t>
            </a:r>
            <a:r>
              <a:rPr lang="en-US" sz="21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？</a:t>
            </a:r>
          </a:p>
        </p:txBody>
      </p:sp>
      <p:pic>
        <p:nvPicPr>
          <p:cNvPr id="3" name="图片 2"/>
          <p:cNvPicPr/>
          <p:nvPr/>
        </p:nvPicPr>
        <p:blipFill>
          <a:blip r:embed="rId2"/>
          <a:stretch>
            <a:fillRect/>
          </a:stretch>
        </p:blipFill>
        <p:spPr>
          <a:xfrm>
            <a:off x="2971801" y="1231900"/>
            <a:ext cx="3171825" cy="3556000"/>
          </a:xfrm>
          <a:prstGeom prst="rect">
            <a:avLst/>
          </a:prstGeom>
          <a:ln w="63500" cap="flat" cmpd="sng" algn="ctr">
            <a:solidFill>
              <a:srgbClr val="FFFFFF">
                <a:alpha val="1490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</p:spTree>
    <p:extLst>
      <p:ext uri="{BB962C8B-B14F-4D97-AF65-F5344CB8AC3E}">
        <p14:creationId xmlns:p14="http://schemas.microsoft.com/office/powerpoint/2010/main" val="264055250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2295525" y="1019175"/>
          <a:ext cx="9134475" cy="3848100"/>
          <a:chOff x="2295525" y="1019175"/>
          <a:chExt cx="9134475" cy="3848100"/>
        </a:xfrm>
      </p:grpSpPr>
      <p:sp>
        <p:nvSpPr>
          <p:cNvPr id="2" name="文本框 1"/>
          <p:cNvSpPr txBox="1"/>
          <p:nvPr/>
        </p:nvSpPr>
        <p:spPr>
          <a:xfrm>
            <a:off x="5715001" y="5130800"/>
            <a:ext cx="3419475" cy="403957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盐水</a:t>
            </a:r>
            <a:endParaRPr lang="en-US" sz="2100" u="none" spc="0" dirty="0">
              <a:solidFill>
                <a:srgbClr val="FFFFFF">
                  <a:alpha val="100000"/>
                </a:srgbClr>
              </a:solidFill>
              <a:latin typeface="黑体" pitchFamily="49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2933701" y="5130800"/>
            <a:ext cx="6200775" cy="403957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淡水</a:t>
            </a:r>
            <a:endParaRPr lang="en-US" sz="2100" u="none" spc="0" dirty="0">
              <a:solidFill>
                <a:srgbClr val="FFFFFF">
                  <a:alpha val="100000"/>
                </a:srgbClr>
              </a:solidFill>
              <a:latin typeface="黑体" pitchFamily="49" charset="-122"/>
            </a:endParaRPr>
          </a:p>
        </p:txBody>
      </p:sp>
      <p:pic>
        <p:nvPicPr>
          <p:cNvPr id="4" name="图片 3"/>
          <p:cNvPicPr/>
          <p:nvPr/>
        </p:nvPicPr>
        <p:blipFill>
          <a:blip r:embed="rId2"/>
          <a:stretch>
            <a:fillRect/>
          </a:stretch>
        </p:blipFill>
        <p:spPr>
          <a:xfrm>
            <a:off x="2295525" y="1358900"/>
            <a:ext cx="1809750" cy="3556000"/>
          </a:xfrm>
          <a:prstGeom prst="rect">
            <a:avLst/>
          </a:prstGeom>
          <a:ln w="63500" cap="flat" cmpd="sng" algn="ctr">
            <a:solidFill>
              <a:srgbClr val="FFFFFF">
                <a:alpha val="1490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  <p:pic>
        <p:nvPicPr>
          <p:cNvPr id="5" name="图片 4"/>
          <p:cNvPicPr/>
          <p:nvPr/>
        </p:nvPicPr>
        <p:blipFill>
          <a:blip r:embed="rId3"/>
          <a:stretch>
            <a:fillRect/>
          </a:stretch>
        </p:blipFill>
        <p:spPr>
          <a:xfrm>
            <a:off x="5076825" y="1365251"/>
            <a:ext cx="1809750" cy="3556000"/>
          </a:xfrm>
          <a:prstGeom prst="rect">
            <a:avLst/>
          </a:prstGeom>
          <a:ln w="63500" cap="flat" cmpd="sng" algn="ctr">
            <a:solidFill>
              <a:srgbClr val="FFFFFF">
                <a:alpha val="1490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</p:spTree>
    <p:extLst>
      <p:ext uri="{BB962C8B-B14F-4D97-AF65-F5344CB8AC3E}">
        <p14:creationId xmlns:p14="http://schemas.microsoft.com/office/powerpoint/2010/main" val="187835735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381000" y="266700"/>
          <a:ext cx="9134475" cy="4505325"/>
          <a:chOff x="381000" y="266700"/>
          <a:chExt cx="9134475" cy="4505325"/>
        </a:xfrm>
      </p:grpSpPr>
      <p:sp>
        <p:nvSpPr>
          <p:cNvPr id="2" name="文本框 1"/>
          <p:cNvSpPr txBox="1"/>
          <p:nvPr/>
        </p:nvSpPr>
        <p:spPr>
          <a:xfrm>
            <a:off x="381000" y="508000"/>
            <a:ext cx="57150" cy="381000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3" name="文本框 2"/>
          <p:cNvSpPr txBox="1"/>
          <p:nvPr/>
        </p:nvSpPr>
        <p:spPr>
          <a:xfrm>
            <a:off x="628651" y="355600"/>
            <a:ext cx="8505825" cy="38157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课本例题</a:t>
            </a:r>
            <a:endParaRPr lang="en-US" sz="2300" u="none" spc="0" dirty="0">
              <a:solidFill>
                <a:srgbClr val="FFFFFF">
                  <a:alpha val="100000"/>
                </a:srgbClr>
              </a:solidFill>
              <a:latin typeface="黑体" pitchFamily="49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1143001" y="1206500"/>
            <a:ext cx="7991475" cy="348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你能画出图中物体所处三种状况下的受力示意图吗</a:t>
            </a:r>
            <a:r>
              <a:rPr lang="en-US" sz="21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？</a:t>
            </a:r>
          </a:p>
        </p:txBody>
      </p:sp>
      <p:pic>
        <p:nvPicPr>
          <p:cNvPr id="5" name="图片 4"/>
          <p:cNvPicPr/>
          <p:nvPr/>
        </p:nvPicPr>
        <p:blipFill>
          <a:blip r:embed="rId2"/>
          <a:stretch>
            <a:fillRect/>
          </a:stretch>
        </p:blipFill>
        <p:spPr>
          <a:xfrm>
            <a:off x="628650" y="1206500"/>
            <a:ext cx="419100" cy="558800"/>
          </a:xfrm>
          <a:prstGeom prst="rect">
            <a:avLst/>
          </a:prstGeom>
        </p:spPr>
      </p:pic>
      <p:pic>
        <p:nvPicPr>
          <p:cNvPr id="6" name="图片 5"/>
          <p:cNvPicPr/>
          <p:nvPr/>
        </p:nvPicPr>
        <p:blipFill>
          <a:blip r:embed="rId2"/>
          <a:stretch>
            <a:fillRect/>
          </a:stretch>
        </p:blipFill>
        <p:spPr>
          <a:xfrm>
            <a:off x="628650" y="5308600"/>
            <a:ext cx="419100" cy="558800"/>
          </a:xfrm>
          <a:prstGeom prst="rect">
            <a:avLst/>
          </a:prstGeom>
        </p:spPr>
      </p:pic>
      <p:sp>
        <p:nvSpPr>
          <p:cNvPr id="7" name="文本框 6"/>
          <p:cNvSpPr txBox="1"/>
          <p:nvPr/>
        </p:nvSpPr>
        <p:spPr>
          <a:xfrm>
            <a:off x="1143001" y="5308600"/>
            <a:ext cx="7991475" cy="348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物体</a:t>
            </a:r>
            <a:r>
              <a:rPr lang="en-US" sz="2100" u="none" spc="0" dirty="0" err="1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浸没</a:t>
            </a:r>
            <a:r>
              <a:rPr lang="en-US" sz="21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在液体中时，浮还是沉，由什么决定的</a:t>
            </a:r>
            <a:r>
              <a:rPr lang="en-US" sz="21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？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1143001" y="6007100"/>
            <a:ext cx="7991475" cy="348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由该物体在液体中所受</a:t>
            </a:r>
            <a:r>
              <a:rPr lang="en-US" sz="2100" u="none" spc="0" dirty="0" err="1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浮力和重力之间的大小关系</a:t>
            </a:r>
            <a:r>
              <a:rPr lang="en-US" sz="21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决定的</a:t>
            </a:r>
            <a:endParaRPr lang="en-US" sz="2100" u="none" spc="0" dirty="0">
              <a:solidFill>
                <a:srgbClr val="FFFFFF">
                  <a:alpha val="100000"/>
                </a:srgbClr>
              </a:solidFill>
              <a:latin typeface="黑体" pitchFamily="49" charset="-122"/>
            </a:endParaRPr>
          </a:p>
        </p:txBody>
      </p:sp>
      <p:pic>
        <p:nvPicPr>
          <p:cNvPr id="9" name="图片 8" descr="C:\Users\Administrator\Desktop\截图1586276797.png截图1586276797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1190625" y="2054014"/>
            <a:ext cx="4286250" cy="3016673"/>
          </a:xfrm>
          <a:prstGeom prst="rect">
            <a:avLst/>
          </a:prstGeom>
          <a:ln w="63500" cap="flat" cmpd="sng" algn="ctr">
            <a:solidFill>
              <a:srgbClr val="FFFFFF">
                <a:alpha val="1490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  <p:pic>
        <p:nvPicPr>
          <p:cNvPr id="10" name="图片 9"/>
          <p:cNvPicPr/>
          <p:nvPr/>
        </p:nvPicPr>
        <p:blipFill>
          <a:blip r:embed="rId4"/>
          <a:stretch>
            <a:fillRect/>
          </a:stretch>
        </p:blipFill>
        <p:spPr>
          <a:xfrm>
            <a:off x="1752600" y="3009900"/>
            <a:ext cx="114300" cy="152400"/>
          </a:xfrm>
          <a:prstGeom prst="rect">
            <a:avLst/>
          </a:prstGeom>
        </p:spPr>
      </p:pic>
      <p:pic>
        <p:nvPicPr>
          <p:cNvPr id="11" name="图片 10"/>
          <p:cNvPicPr/>
          <p:nvPr/>
        </p:nvPicPr>
        <p:blipFill>
          <a:blip r:embed="rId5"/>
          <a:stretch>
            <a:fillRect/>
          </a:stretch>
        </p:blipFill>
        <p:spPr>
          <a:xfrm>
            <a:off x="1776414" y="3136901"/>
            <a:ext cx="66675" cy="419100"/>
          </a:xfrm>
          <a:prstGeom prst="rect">
            <a:avLst/>
          </a:prstGeom>
        </p:spPr>
      </p:pic>
      <p:pic>
        <p:nvPicPr>
          <p:cNvPr id="12" name="图片 11"/>
          <p:cNvPicPr/>
          <p:nvPr/>
        </p:nvPicPr>
        <p:blipFill>
          <a:blip r:embed="rId6"/>
          <a:stretch>
            <a:fillRect/>
          </a:stretch>
        </p:blipFill>
        <p:spPr>
          <a:xfrm>
            <a:off x="1776414" y="2374900"/>
            <a:ext cx="66675" cy="685800"/>
          </a:xfrm>
          <a:prstGeom prst="rect">
            <a:avLst/>
          </a:prstGeom>
        </p:spPr>
      </p:pic>
      <p:sp>
        <p:nvSpPr>
          <p:cNvPr id="13" name="文本框 12"/>
          <p:cNvSpPr txBox="1"/>
          <p:nvPr/>
        </p:nvSpPr>
        <p:spPr>
          <a:xfrm>
            <a:off x="1876425" y="3429000"/>
            <a:ext cx="7258050" cy="495585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1800" u="none" spc="0" dirty="0">
                <a:solidFill>
                  <a:srgbClr val="000000">
                    <a:alpha val="100000"/>
                  </a:srgbClr>
                </a:solidFill>
                <a:latin typeface="黑体" pitchFamily="49" charset="-122"/>
              </a:rPr>
              <a:t>G</a:t>
            </a:r>
            <a:r>
              <a:rPr lang="en-US" sz="900" u="none" spc="0" dirty="0">
                <a:solidFill>
                  <a:srgbClr val="000000">
                    <a:alpha val="100000"/>
                  </a:srgbClr>
                </a:solidFill>
                <a:latin typeface="黑体" pitchFamily="49" charset="-122"/>
              </a:rPr>
              <a:t>1</a:t>
            </a:r>
            <a:br>
              <a:rPr lang="en-US" sz="900" u="none" spc="0" dirty="0">
                <a:solidFill>
                  <a:srgbClr val="000000">
                    <a:alpha val="100000"/>
                  </a:srgbClr>
                </a:solidFill>
                <a:latin typeface="黑体" pitchFamily="49" charset="-122"/>
              </a:rPr>
            </a:br>
            <a:endParaRPr lang="en-US" sz="900" u="none" spc="0" dirty="0">
              <a:solidFill>
                <a:srgbClr val="000000">
                  <a:alpha val="100000"/>
                </a:srgbClr>
              </a:solidFill>
              <a:latin typeface="黑体" pitchFamily="49" charset="-122"/>
            </a:endParaRPr>
          </a:p>
        </p:txBody>
      </p:sp>
      <p:sp>
        <p:nvSpPr>
          <p:cNvPr id="14" name="文本框 13"/>
          <p:cNvSpPr txBox="1"/>
          <p:nvPr/>
        </p:nvSpPr>
        <p:spPr>
          <a:xfrm>
            <a:off x="1885951" y="2184400"/>
            <a:ext cx="7248525" cy="495585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1800" u="none" spc="0" dirty="0" err="1">
                <a:solidFill>
                  <a:srgbClr val="000000">
                    <a:alpha val="100000"/>
                  </a:srgbClr>
                </a:solidFill>
                <a:latin typeface="黑体" pitchFamily="49" charset="-122"/>
              </a:rPr>
              <a:t>F</a:t>
            </a:r>
            <a:r>
              <a:rPr lang="en-US" sz="900" u="none" spc="0" dirty="0" err="1">
                <a:solidFill>
                  <a:srgbClr val="000000">
                    <a:alpha val="100000"/>
                  </a:srgbClr>
                </a:solidFill>
                <a:latin typeface="黑体" pitchFamily="49" charset="-122"/>
              </a:rPr>
              <a:t>浮</a:t>
            </a:r>
            <a:r>
              <a:rPr lang="en-US" sz="900" u="none" spc="0" dirty="0">
                <a:solidFill>
                  <a:srgbClr val="000000">
                    <a:alpha val="100000"/>
                  </a:srgbClr>
                </a:solidFill>
                <a:latin typeface="黑体" pitchFamily="49" charset="-122"/>
              </a:rPr>
              <a:t/>
            </a:r>
            <a:br>
              <a:rPr lang="en-US" sz="900" u="none" spc="0" dirty="0">
                <a:solidFill>
                  <a:srgbClr val="000000">
                    <a:alpha val="100000"/>
                  </a:srgbClr>
                </a:solidFill>
                <a:latin typeface="黑体" pitchFamily="49" charset="-122"/>
              </a:rPr>
            </a:br>
            <a:endParaRPr lang="en-US" sz="900" u="none" spc="0" dirty="0">
              <a:solidFill>
                <a:srgbClr val="000000">
                  <a:alpha val="100000"/>
                </a:srgbClr>
              </a:solidFill>
              <a:latin typeface="黑体" pitchFamily="49" charset="-122"/>
            </a:endParaRPr>
          </a:p>
        </p:txBody>
      </p:sp>
      <p:sp>
        <p:nvSpPr>
          <p:cNvPr id="15" name="文本框 14"/>
          <p:cNvSpPr txBox="1"/>
          <p:nvPr/>
        </p:nvSpPr>
        <p:spPr>
          <a:xfrm>
            <a:off x="3286125" y="2705100"/>
            <a:ext cx="5848350" cy="495585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1800" u="none" spc="0" dirty="0" err="1">
                <a:solidFill>
                  <a:srgbClr val="000000">
                    <a:alpha val="100000"/>
                  </a:srgbClr>
                </a:solidFill>
                <a:latin typeface="黑体" pitchFamily="49" charset="-122"/>
              </a:rPr>
              <a:t>F</a:t>
            </a:r>
            <a:r>
              <a:rPr lang="en-US" sz="900" u="none" spc="0" dirty="0" err="1">
                <a:solidFill>
                  <a:srgbClr val="000000">
                    <a:alpha val="100000"/>
                  </a:srgbClr>
                </a:solidFill>
                <a:latin typeface="黑体" pitchFamily="49" charset="-122"/>
              </a:rPr>
              <a:t>浮</a:t>
            </a:r>
            <a:r>
              <a:rPr lang="en-US" sz="900" u="none" spc="0" dirty="0">
                <a:solidFill>
                  <a:srgbClr val="000000">
                    <a:alpha val="100000"/>
                  </a:srgbClr>
                </a:solidFill>
                <a:latin typeface="黑体" pitchFamily="49" charset="-122"/>
              </a:rPr>
              <a:t/>
            </a:r>
            <a:br>
              <a:rPr lang="en-US" sz="900" u="none" spc="0" dirty="0">
                <a:solidFill>
                  <a:srgbClr val="000000">
                    <a:alpha val="100000"/>
                  </a:srgbClr>
                </a:solidFill>
                <a:latin typeface="黑体" pitchFamily="49" charset="-122"/>
              </a:rPr>
            </a:br>
            <a:endParaRPr lang="en-US" sz="900" u="none" spc="0" dirty="0">
              <a:solidFill>
                <a:srgbClr val="000000">
                  <a:alpha val="100000"/>
                </a:srgbClr>
              </a:solidFill>
              <a:latin typeface="黑体" pitchFamily="49" charset="-122"/>
            </a:endParaRPr>
          </a:p>
        </p:txBody>
      </p:sp>
      <p:sp>
        <p:nvSpPr>
          <p:cNvPr id="16" name="文本框 15"/>
          <p:cNvSpPr txBox="1"/>
          <p:nvPr/>
        </p:nvSpPr>
        <p:spPr>
          <a:xfrm>
            <a:off x="4705351" y="3098800"/>
            <a:ext cx="4429125" cy="495585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1800" u="none" spc="0" dirty="0" err="1">
                <a:solidFill>
                  <a:srgbClr val="000000">
                    <a:alpha val="100000"/>
                  </a:srgbClr>
                </a:solidFill>
                <a:latin typeface="黑体" pitchFamily="49" charset="-122"/>
              </a:rPr>
              <a:t>F</a:t>
            </a:r>
            <a:r>
              <a:rPr lang="en-US" sz="900" u="none" spc="0" dirty="0" err="1">
                <a:solidFill>
                  <a:srgbClr val="000000">
                    <a:alpha val="100000"/>
                  </a:srgbClr>
                </a:solidFill>
                <a:latin typeface="黑体" pitchFamily="49" charset="-122"/>
              </a:rPr>
              <a:t>浮</a:t>
            </a:r>
            <a:r>
              <a:rPr lang="en-US" sz="900" u="none" spc="0" dirty="0">
                <a:solidFill>
                  <a:srgbClr val="000000">
                    <a:alpha val="100000"/>
                  </a:srgbClr>
                </a:solidFill>
                <a:latin typeface="黑体" pitchFamily="49" charset="-122"/>
              </a:rPr>
              <a:t/>
            </a:r>
            <a:br>
              <a:rPr lang="en-US" sz="900" u="none" spc="0" dirty="0">
                <a:solidFill>
                  <a:srgbClr val="000000">
                    <a:alpha val="100000"/>
                  </a:srgbClr>
                </a:solidFill>
                <a:latin typeface="黑体" pitchFamily="49" charset="-122"/>
              </a:rPr>
            </a:br>
            <a:endParaRPr lang="en-US" sz="900" u="none" spc="0" dirty="0">
              <a:solidFill>
                <a:srgbClr val="000000">
                  <a:alpha val="100000"/>
                </a:srgbClr>
              </a:solidFill>
              <a:latin typeface="黑体" pitchFamily="49" charset="-122"/>
            </a:endParaRPr>
          </a:p>
        </p:txBody>
      </p:sp>
      <p:sp>
        <p:nvSpPr>
          <p:cNvPr id="17" name="文本框 16"/>
          <p:cNvSpPr txBox="1"/>
          <p:nvPr/>
        </p:nvSpPr>
        <p:spPr>
          <a:xfrm>
            <a:off x="3305175" y="4000500"/>
            <a:ext cx="5829300" cy="495585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1800" u="none" spc="0" dirty="0">
                <a:solidFill>
                  <a:srgbClr val="000000">
                    <a:alpha val="100000"/>
                  </a:srgbClr>
                </a:solidFill>
                <a:latin typeface="黑体" pitchFamily="49" charset="-122"/>
              </a:rPr>
              <a:t>G</a:t>
            </a:r>
            <a:r>
              <a:rPr lang="en-US" sz="900" u="none" spc="0" dirty="0">
                <a:solidFill>
                  <a:srgbClr val="000000">
                    <a:alpha val="100000"/>
                  </a:srgbClr>
                </a:solidFill>
                <a:latin typeface="黑体" pitchFamily="49" charset="-122"/>
              </a:rPr>
              <a:t>2</a:t>
            </a:r>
            <a:br>
              <a:rPr lang="en-US" sz="900" u="none" spc="0" dirty="0">
                <a:solidFill>
                  <a:srgbClr val="000000">
                    <a:alpha val="100000"/>
                  </a:srgbClr>
                </a:solidFill>
                <a:latin typeface="黑体" pitchFamily="49" charset="-122"/>
              </a:rPr>
            </a:br>
            <a:endParaRPr lang="en-US" sz="900" u="none" spc="0" dirty="0">
              <a:solidFill>
                <a:srgbClr val="000000">
                  <a:alpha val="100000"/>
                </a:srgbClr>
              </a:solidFill>
              <a:latin typeface="黑体" pitchFamily="49" charset="-122"/>
            </a:endParaRPr>
          </a:p>
        </p:txBody>
      </p:sp>
      <p:sp>
        <p:nvSpPr>
          <p:cNvPr id="18" name="文本框 17"/>
          <p:cNvSpPr txBox="1"/>
          <p:nvPr/>
        </p:nvSpPr>
        <p:spPr>
          <a:xfrm>
            <a:off x="4733925" y="4419600"/>
            <a:ext cx="4400550" cy="495585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1800" u="none" spc="0" dirty="0">
                <a:solidFill>
                  <a:srgbClr val="000000">
                    <a:alpha val="100000"/>
                  </a:srgbClr>
                </a:solidFill>
                <a:latin typeface="黑体" pitchFamily="49" charset="-122"/>
              </a:rPr>
              <a:t>G</a:t>
            </a:r>
            <a:r>
              <a:rPr lang="en-US" sz="900" u="none" spc="0" dirty="0">
                <a:solidFill>
                  <a:srgbClr val="000000">
                    <a:alpha val="100000"/>
                  </a:srgbClr>
                </a:solidFill>
                <a:latin typeface="黑体" pitchFamily="49" charset="-122"/>
              </a:rPr>
              <a:t>3</a:t>
            </a:r>
            <a:br>
              <a:rPr lang="en-US" sz="900" u="none" spc="0" dirty="0">
                <a:solidFill>
                  <a:srgbClr val="000000">
                    <a:alpha val="100000"/>
                  </a:srgbClr>
                </a:solidFill>
                <a:latin typeface="黑体" pitchFamily="49" charset="-122"/>
              </a:rPr>
            </a:br>
            <a:endParaRPr lang="en-US" sz="900" u="none" spc="0" dirty="0">
              <a:solidFill>
                <a:srgbClr val="000000">
                  <a:alpha val="100000"/>
                </a:srgbClr>
              </a:solidFill>
              <a:latin typeface="黑体" pitchFamily="49" charset="-122"/>
            </a:endParaRPr>
          </a:p>
        </p:txBody>
      </p:sp>
      <p:pic>
        <p:nvPicPr>
          <p:cNvPr id="19" name="图片 18"/>
          <p:cNvPicPr/>
          <p:nvPr/>
        </p:nvPicPr>
        <p:blipFill>
          <a:blip r:embed="rId4"/>
          <a:stretch>
            <a:fillRect/>
          </a:stretch>
        </p:blipFill>
        <p:spPr>
          <a:xfrm>
            <a:off x="3143250" y="3517900"/>
            <a:ext cx="114300" cy="152400"/>
          </a:xfrm>
          <a:prstGeom prst="rect">
            <a:avLst/>
          </a:prstGeom>
        </p:spPr>
      </p:pic>
      <p:pic>
        <p:nvPicPr>
          <p:cNvPr id="20" name="图片 19"/>
          <p:cNvPicPr/>
          <p:nvPr/>
        </p:nvPicPr>
        <p:blipFill>
          <a:blip r:embed="rId5"/>
          <a:stretch>
            <a:fillRect/>
          </a:stretch>
        </p:blipFill>
        <p:spPr>
          <a:xfrm>
            <a:off x="3171825" y="3644901"/>
            <a:ext cx="76200" cy="622300"/>
          </a:xfrm>
          <a:prstGeom prst="rect">
            <a:avLst/>
          </a:prstGeom>
        </p:spPr>
      </p:pic>
      <p:pic>
        <p:nvPicPr>
          <p:cNvPr id="21" name="图片 20"/>
          <p:cNvPicPr/>
          <p:nvPr/>
        </p:nvPicPr>
        <p:blipFill>
          <a:blip r:embed="rId6"/>
          <a:stretch>
            <a:fillRect/>
          </a:stretch>
        </p:blipFill>
        <p:spPr>
          <a:xfrm>
            <a:off x="3176589" y="2882900"/>
            <a:ext cx="66675" cy="685800"/>
          </a:xfrm>
          <a:prstGeom prst="rect">
            <a:avLst/>
          </a:prstGeom>
        </p:spPr>
      </p:pic>
      <p:pic>
        <p:nvPicPr>
          <p:cNvPr id="22" name="图片 21"/>
          <p:cNvPicPr/>
          <p:nvPr/>
        </p:nvPicPr>
        <p:blipFill>
          <a:blip r:embed="rId4"/>
          <a:stretch>
            <a:fillRect/>
          </a:stretch>
        </p:blipFill>
        <p:spPr>
          <a:xfrm>
            <a:off x="4567238" y="3911600"/>
            <a:ext cx="114300" cy="152400"/>
          </a:xfrm>
          <a:prstGeom prst="rect">
            <a:avLst/>
          </a:prstGeom>
        </p:spPr>
      </p:pic>
      <p:pic>
        <p:nvPicPr>
          <p:cNvPr id="23" name="图片 22"/>
          <p:cNvPicPr/>
          <p:nvPr/>
        </p:nvPicPr>
        <p:blipFill>
          <a:blip r:embed="rId5"/>
          <a:stretch>
            <a:fillRect/>
          </a:stretch>
        </p:blipFill>
        <p:spPr>
          <a:xfrm>
            <a:off x="4581525" y="4051300"/>
            <a:ext cx="95250" cy="635000"/>
          </a:xfrm>
          <a:prstGeom prst="rect">
            <a:avLst/>
          </a:prstGeom>
        </p:spPr>
      </p:pic>
      <p:pic>
        <p:nvPicPr>
          <p:cNvPr id="24" name="图片 23"/>
          <p:cNvPicPr/>
          <p:nvPr/>
        </p:nvPicPr>
        <p:blipFill>
          <a:blip r:embed="rId6"/>
          <a:stretch>
            <a:fillRect/>
          </a:stretch>
        </p:blipFill>
        <p:spPr>
          <a:xfrm>
            <a:off x="4576764" y="3403600"/>
            <a:ext cx="104775" cy="55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74495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/>
      <p:bldP spid="20" grpId="0"/>
      <p:bldP spid="21" grpId="0"/>
      <p:bldP spid="22" grpId="0"/>
      <p:bldP spid="23" grpId="0"/>
      <p:bldP spid="24" grpId="0"/>
    </p:bldLst>
  </p:timing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1387</Words>
  <Application>Microsoft Office PowerPoint</Application>
  <PresentationFormat>全屏显示(4:3)</PresentationFormat>
  <Paragraphs>395</Paragraphs>
  <Slides>65</Slides>
  <Notes>0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65</vt:i4>
      </vt:variant>
    </vt:vector>
  </HeadingPairs>
  <TitlesOfParts>
    <vt:vector size="66" baseType="lpstr">
      <vt:lpstr>Office 主题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Administrator</dc:creator>
  <cp:lastModifiedBy>User</cp:lastModifiedBy>
  <cp:revision>5</cp:revision>
  <dcterms:created xsi:type="dcterms:W3CDTF">2020-04-28T13:33:39Z</dcterms:created>
  <dcterms:modified xsi:type="dcterms:W3CDTF">2020-04-29T06:33:59Z</dcterms:modified>
</cp:coreProperties>
</file>