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4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59C17-66AB-466A-A9F2-F2040DF80015}" type="datetimeFigureOut">
              <a:rPr lang="zh-CN" altLang="en-US" smtClean="0"/>
              <a:t>2020/4/17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A387-CE0E-483B-86AB-9267D29DA39A}" type="slidenum">
              <a:rPr lang="zh-CN" altLang="en-US" smtClean="0"/>
              <a:t>‹#›</a:t>
            </a:fld>
            <a:endParaRPr lang="zh-CN" altLang="en-US"/>
          </a:p>
        </p:txBody>
      </p:sp>
    </p:spTree>
    <p:extLst>
      <p:ext uri="{BB962C8B-B14F-4D97-AF65-F5344CB8AC3E}">
        <p14:creationId xmlns:p14="http://schemas.microsoft.com/office/powerpoint/2010/main" val="56340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42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2382D9-51F3-4962-AC16-76F9AACDF5DA}" type="slidenum">
              <a:rPr lang="en-US" altLang="zh-CN" smtClean="0"/>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7"/>
          <p:cNvGrpSpPr>
            <a:grpSpLocks/>
          </p:cNvGrpSpPr>
          <p:nvPr/>
        </p:nvGrpSpPr>
        <p:grpSpPr bwMode="auto">
          <a:xfrm rot="-8149545">
            <a:off x="8278813" y="5341938"/>
            <a:ext cx="495300" cy="1681162"/>
            <a:chOff x="11762339" y="3746221"/>
            <a:chExt cx="406107" cy="1155987"/>
          </a:xfrm>
        </p:grpSpPr>
        <p:sp>
          <p:nvSpPr>
            <p:cNvPr id="3" name="Freeform 16"/>
            <p:cNvSpPr>
              <a:spLocks/>
            </p:cNvSpPr>
            <p:nvPr userDrawn="1"/>
          </p:nvSpPr>
          <p:spPr bwMode="auto">
            <a:xfrm flipV="1">
              <a:off x="11768025" y="3746390"/>
              <a:ext cx="395694" cy="564349"/>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4" name="Freeform 30"/>
            <p:cNvSpPr>
              <a:spLocks/>
            </p:cNvSpPr>
            <p:nvPr userDrawn="1"/>
          </p:nvSpPr>
          <p:spPr bwMode="auto">
            <a:xfrm rot="15296182">
              <a:off x="11832752" y="4195900"/>
              <a:ext cx="275079" cy="329311"/>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5" name="Freeform 12"/>
            <p:cNvSpPr>
              <a:spLocks/>
            </p:cNvSpPr>
            <p:nvPr userDrawn="1"/>
          </p:nvSpPr>
          <p:spPr bwMode="auto">
            <a:xfrm rot="7160246">
              <a:off x="11693167" y="4425323"/>
              <a:ext cx="546884"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6" name="组合 11"/>
          <p:cNvGrpSpPr>
            <a:grpSpLocks/>
          </p:cNvGrpSpPr>
          <p:nvPr/>
        </p:nvGrpSpPr>
        <p:grpSpPr bwMode="auto">
          <a:xfrm rot="2731254">
            <a:off x="297656" y="38894"/>
            <a:ext cx="565150" cy="1208088"/>
            <a:chOff x="4454660" y="3810474"/>
            <a:chExt cx="406107" cy="1155987"/>
          </a:xfrm>
        </p:grpSpPr>
        <p:sp>
          <p:nvSpPr>
            <p:cNvPr id="7" name="Freeform 16"/>
            <p:cNvSpPr>
              <a:spLocks/>
            </p:cNvSpPr>
            <p:nvPr userDrawn="1"/>
          </p:nvSpPr>
          <p:spPr bwMode="auto">
            <a:xfrm flipV="1">
              <a:off x="4459212" y="3808919"/>
              <a:ext cx="396981" cy="565081"/>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8" name="Freeform 30"/>
            <p:cNvSpPr>
              <a:spLocks/>
            </p:cNvSpPr>
            <p:nvPr userDrawn="1"/>
          </p:nvSpPr>
          <p:spPr bwMode="auto">
            <a:xfrm rot="15296182">
              <a:off x="4521344" y="4260128"/>
              <a:ext cx="276465" cy="329676"/>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9" name="Freeform 12"/>
            <p:cNvSpPr>
              <a:spLocks/>
            </p:cNvSpPr>
            <p:nvPr userDrawn="1"/>
          </p:nvSpPr>
          <p:spPr bwMode="auto">
            <a:xfrm rot="7160246">
              <a:off x="4384343" y="4488864"/>
              <a:ext cx="546853"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10" name="组合 15"/>
          <p:cNvGrpSpPr>
            <a:grpSpLocks/>
          </p:cNvGrpSpPr>
          <p:nvPr/>
        </p:nvGrpSpPr>
        <p:grpSpPr bwMode="auto">
          <a:xfrm rot="2280000" flipV="1">
            <a:off x="122238" y="1588"/>
            <a:ext cx="160337" cy="604837"/>
            <a:chOff x="4454660" y="3810474"/>
            <a:chExt cx="406107" cy="1155987"/>
          </a:xfrm>
        </p:grpSpPr>
        <p:sp>
          <p:nvSpPr>
            <p:cNvPr id="11" name="Freeform 16"/>
            <p:cNvSpPr>
              <a:spLocks/>
            </p:cNvSpPr>
            <p:nvPr userDrawn="1"/>
          </p:nvSpPr>
          <p:spPr bwMode="auto">
            <a:xfrm flipV="1">
              <a:off x="4457946" y="3811315"/>
              <a:ext cx="398068" cy="564341"/>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2" name="Freeform 30"/>
            <p:cNvSpPr>
              <a:spLocks/>
            </p:cNvSpPr>
            <p:nvPr userDrawn="1"/>
          </p:nvSpPr>
          <p:spPr bwMode="auto">
            <a:xfrm rot="15296182">
              <a:off x="4518326" y="4259401"/>
              <a:ext cx="276101" cy="32971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3" name="Freeform 12"/>
            <p:cNvSpPr>
              <a:spLocks/>
            </p:cNvSpPr>
            <p:nvPr userDrawn="1"/>
          </p:nvSpPr>
          <p:spPr bwMode="auto">
            <a:xfrm rot="7160246">
              <a:off x="4384290" y="4491306"/>
              <a:ext cx="546136"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14" name="组合 19"/>
          <p:cNvGrpSpPr>
            <a:grpSpLocks/>
          </p:cNvGrpSpPr>
          <p:nvPr/>
        </p:nvGrpSpPr>
        <p:grpSpPr bwMode="auto">
          <a:xfrm rot="2280000" flipV="1">
            <a:off x="8799513" y="6251575"/>
            <a:ext cx="158750" cy="604838"/>
            <a:chOff x="4454660" y="3810474"/>
            <a:chExt cx="406107" cy="1155987"/>
          </a:xfrm>
        </p:grpSpPr>
        <p:sp>
          <p:nvSpPr>
            <p:cNvPr id="15" name="Freeform 16"/>
            <p:cNvSpPr>
              <a:spLocks/>
            </p:cNvSpPr>
            <p:nvPr userDrawn="1"/>
          </p:nvSpPr>
          <p:spPr bwMode="auto">
            <a:xfrm flipV="1">
              <a:off x="4457978" y="3811316"/>
              <a:ext cx="397985" cy="564340"/>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6" name="Freeform 30"/>
            <p:cNvSpPr>
              <a:spLocks/>
            </p:cNvSpPr>
            <p:nvPr userDrawn="1"/>
          </p:nvSpPr>
          <p:spPr bwMode="auto">
            <a:xfrm rot="15296182">
              <a:off x="4521162" y="4259522"/>
              <a:ext cx="276101" cy="328945"/>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7" name="Freeform 12"/>
            <p:cNvSpPr>
              <a:spLocks/>
            </p:cNvSpPr>
            <p:nvPr userDrawn="1"/>
          </p:nvSpPr>
          <p:spPr bwMode="auto">
            <a:xfrm rot="7160246">
              <a:off x="4384287" y="4491304"/>
              <a:ext cx="546135"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1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a:spLocks/>
            </p:cNvSpPr>
            <p:nvPr userDrawn="1"/>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4" name="Freeform 30"/>
            <p:cNvSpPr>
              <a:spLocks/>
            </p:cNvSpPr>
            <p:nvPr userDrawn="1"/>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5" name="Freeform 12"/>
            <p:cNvSpPr>
              <a:spLocks/>
            </p:cNvSpPr>
            <p:nvPr userDrawn="1"/>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6" name="组合 5"/>
          <p:cNvGrpSpPr/>
          <p:nvPr/>
        </p:nvGrpSpPr>
        <p:grpSpPr>
          <a:xfrm rot="2731254">
            <a:off x="296890" y="38826"/>
            <a:ext cx="566183" cy="1208734"/>
            <a:chOff x="4454660" y="3810474"/>
            <a:chExt cx="406107" cy="1155987"/>
          </a:xfrm>
        </p:grpSpPr>
        <p:sp>
          <p:nvSpPr>
            <p:cNvPr id="7"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8"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9"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2"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3"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6"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7"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925314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a:spLocks/>
            </p:cNvSpPr>
            <p:nvPr userDrawn="1"/>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4" name="Freeform 30"/>
            <p:cNvSpPr>
              <a:spLocks/>
            </p:cNvSpPr>
            <p:nvPr userDrawn="1"/>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5" name="Freeform 12"/>
            <p:cNvSpPr>
              <a:spLocks/>
            </p:cNvSpPr>
            <p:nvPr userDrawn="1"/>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6" name="组合 5"/>
          <p:cNvGrpSpPr/>
          <p:nvPr/>
        </p:nvGrpSpPr>
        <p:grpSpPr>
          <a:xfrm rot="2731254">
            <a:off x="296890" y="38826"/>
            <a:ext cx="566183" cy="1208734"/>
            <a:chOff x="4454660" y="3810474"/>
            <a:chExt cx="406107" cy="1155987"/>
          </a:xfrm>
        </p:grpSpPr>
        <p:sp>
          <p:nvSpPr>
            <p:cNvPr id="7"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8"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9"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2"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3"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6"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7"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92531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t>2020/4/17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1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宋体" pitchFamily="2" charset="-122"/>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宋体" pitchFamily="2" charset="-122"/>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宋体" pitchFamily="2" charset="-122"/>
              </a:defRPr>
            </a:lvl1pPr>
          </a:lstStyle>
          <a:p>
            <a:fld id="{47220B3E-0B70-4192-BF79-208596B0B384}" type="slidenum">
              <a:rPr lang="zh-CN" altLang="en-US" smtClean="0"/>
              <a:t>‹#›</a:t>
            </a:fld>
            <a:endParaRPr lang="zh-CN" altLang="en-US"/>
          </a:p>
        </p:txBody>
      </p:sp>
      <p:pic>
        <p:nvPicPr>
          <p:cNvPr id="9223" name="Picture 2"/>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楷体" pitchFamily="49" charset="-122"/>
        </a:defRPr>
      </a:lvl2pPr>
      <a:lvl3pPr algn="ctr" rtl="0" eaLnBrk="1" fontAlgn="base" hangingPunct="1">
        <a:spcBef>
          <a:spcPct val="0"/>
        </a:spcBef>
        <a:spcAft>
          <a:spcPct val="0"/>
        </a:spcAft>
        <a:defRPr sz="4400">
          <a:solidFill>
            <a:schemeClr val="tx1"/>
          </a:solidFill>
          <a:latin typeface="Times New Roman" pitchFamily="18" charset="0"/>
          <a:ea typeface="楷体" pitchFamily="49" charset="-122"/>
        </a:defRPr>
      </a:lvl3pPr>
      <a:lvl4pPr algn="ctr" rtl="0" eaLnBrk="1" fontAlgn="base" hangingPunct="1">
        <a:spcBef>
          <a:spcPct val="0"/>
        </a:spcBef>
        <a:spcAft>
          <a:spcPct val="0"/>
        </a:spcAft>
        <a:defRPr sz="4400">
          <a:solidFill>
            <a:schemeClr val="tx1"/>
          </a:solidFill>
          <a:latin typeface="Times New Roman" pitchFamily="18" charset="0"/>
          <a:ea typeface="楷体" pitchFamily="49" charset="-122"/>
        </a:defRPr>
      </a:lvl4pPr>
      <a:lvl5pPr algn="ctr" rtl="0" eaLnBrk="1" fontAlgn="base" hangingPunct="1">
        <a:spcBef>
          <a:spcPct val="0"/>
        </a:spcBef>
        <a:spcAft>
          <a:spcPct val="0"/>
        </a:spcAft>
        <a:defRPr sz="4400">
          <a:solidFill>
            <a:schemeClr val="tx1"/>
          </a:solidFill>
          <a:latin typeface="Times New Roman" pitchFamily="18" charset="0"/>
          <a:ea typeface="楷体" pitchFamily="49" charset="-122"/>
        </a:defRPr>
      </a:lvl5pPr>
      <a:lvl6pPr marL="457200" algn="ctr" rtl="0" eaLnBrk="1" fontAlgn="base" hangingPunct="1">
        <a:spcBef>
          <a:spcPct val="0"/>
        </a:spcBef>
        <a:spcAft>
          <a:spcPct val="0"/>
        </a:spcAft>
        <a:defRPr sz="4400">
          <a:solidFill>
            <a:schemeClr val="tx1"/>
          </a:solidFill>
          <a:latin typeface="Times New Roman" pitchFamily="18" charset="0"/>
          <a:ea typeface="楷体" pitchFamily="49" charset="-122"/>
        </a:defRPr>
      </a:lvl6pPr>
      <a:lvl7pPr marL="914400" algn="ctr" rtl="0" eaLnBrk="1" fontAlgn="base" hangingPunct="1">
        <a:spcBef>
          <a:spcPct val="0"/>
        </a:spcBef>
        <a:spcAft>
          <a:spcPct val="0"/>
        </a:spcAft>
        <a:defRPr sz="4400">
          <a:solidFill>
            <a:schemeClr val="tx1"/>
          </a:solidFill>
          <a:latin typeface="Times New Roman" pitchFamily="18" charset="0"/>
          <a:ea typeface="楷体" pitchFamily="49" charset="-122"/>
        </a:defRPr>
      </a:lvl7pPr>
      <a:lvl8pPr marL="1371600" algn="ctr" rtl="0" eaLnBrk="1" fontAlgn="base" hangingPunct="1">
        <a:spcBef>
          <a:spcPct val="0"/>
        </a:spcBef>
        <a:spcAft>
          <a:spcPct val="0"/>
        </a:spcAft>
        <a:defRPr sz="4400">
          <a:solidFill>
            <a:schemeClr val="tx1"/>
          </a:solidFill>
          <a:latin typeface="Times New Roman" pitchFamily="18" charset="0"/>
          <a:ea typeface="楷体" pitchFamily="49" charset="-122"/>
        </a:defRPr>
      </a:lvl8pPr>
      <a:lvl9pPr marL="1828800" algn="ctr" rtl="0" eaLnBrk="1" fontAlgn="base" hangingPunct="1">
        <a:spcBef>
          <a:spcPct val="0"/>
        </a:spcBef>
        <a:spcAft>
          <a:spcPct val="0"/>
        </a:spcAft>
        <a:defRPr sz="4400">
          <a:solidFill>
            <a:schemeClr val="tx1"/>
          </a:solidFill>
          <a:latin typeface="Times New Roman" pitchFamily="18" charset="0"/>
          <a:ea typeface="楷体" pitchFamily="49"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20B3E-0B70-4192-BF79-208596B0B384}" type="slidenum">
              <a:rPr lang="zh-CN" altLang="en-US" smtClean="0"/>
              <a:t>‹#›</a:t>
            </a:fld>
            <a:endParaRPr lang="zh-CN" altLang="en-US"/>
          </a:p>
        </p:txBody>
      </p:sp>
      <p:pic>
        <p:nvPicPr>
          <p:cNvPr id="7"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EB78-FD3C-45D2-8176-057131C1B7D5}" type="datetimeFigureOut">
              <a:rPr lang="zh-CN" altLang="en-US" smtClean="0"/>
              <a:t>2020/4/17</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20B3E-0B70-4192-BF79-208596B0B384}" type="slidenum">
              <a:rPr lang="zh-CN" altLang="en-US" smtClean="0"/>
              <a:t>‹#›</a:t>
            </a:fld>
            <a:endParaRPr lang="zh-CN" altLang="en-US"/>
          </a:p>
        </p:txBody>
      </p:sp>
      <p:pic>
        <p:nvPicPr>
          <p:cNvPr id="7"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4.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4.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3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4.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34.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文本框 1"/>
          <p:cNvSpPr txBox="1">
            <a:spLocks noChangeArrowheads="1"/>
          </p:cNvSpPr>
          <p:nvPr/>
        </p:nvSpPr>
        <p:spPr bwMode="auto">
          <a:xfrm>
            <a:off x="685800" y="2514600"/>
            <a:ext cx="8001000" cy="769441"/>
          </a:xfrm>
          <a:prstGeom prst="rect">
            <a:avLst/>
          </a:prstGeom>
          <a:noFill/>
          <a:ln w="9525">
            <a:noFill/>
            <a:miter lim="800000"/>
            <a:headEnd/>
            <a:tailEnd/>
          </a:ln>
        </p:spPr>
        <p:txBody>
          <a:bodyPr wrap="square">
            <a:spAutoFit/>
          </a:bodyPr>
          <a:lstStyle/>
          <a:p>
            <a:r>
              <a:rPr lang="zh-CN" altLang="en-US" sz="4400" b="1" dirty="0">
                <a:solidFill>
                  <a:srgbClr val="FF0000"/>
                </a:solidFill>
                <a:latin typeface="+mn-ea"/>
                <a:ea typeface="+mn-ea"/>
              </a:rPr>
              <a:t>第十一</a:t>
            </a:r>
            <a:r>
              <a:rPr lang="zh-CN" altLang="en-US" sz="4400" b="1" dirty="0" smtClean="0">
                <a:solidFill>
                  <a:srgbClr val="FF0000"/>
                </a:solidFill>
                <a:latin typeface="+mn-ea"/>
              </a:rPr>
              <a:t>章 功</a:t>
            </a:r>
            <a:r>
              <a:rPr lang="zh-CN" altLang="en-US" sz="4400" b="1" dirty="0">
                <a:solidFill>
                  <a:srgbClr val="FF0000"/>
                </a:solidFill>
                <a:latin typeface="+mn-ea"/>
              </a:rPr>
              <a:t>与</a:t>
            </a:r>
            <a:r>
              <a:rPr lang="zh-CN" altLang="en-US" sz="4400" b="1" dirty="0" smtClean="0">
                <a:solidFill>
                  <a:srgbClr val="FF0000"/>
                </a:solidFill>
                <a:latin typeface="+mn-ea"/>
              </a:rPr>
              <a:t>机械 </a:t>
            </a:r>
            <a:r>
              <a:rPr lang="zh-CN" altLang="en-US" sz="4400" b="1" dirty="0">
                <a:solidFill>
                  <a:srgbClr val="FF0000"/>
                </a:solidFill>
                <a:latin typeface="+mn-ea"/>
                <a:ea typeface="+mn-ea"/>
              </a:rPr>
              <a:t>复习课件</a:t>
            </a:r>
          </a:p>
        </p:txBody>
      </p:sp>
    </p:spTree>
    <p:extLst>
      <p:ext uri="{BB962C8B-B14F-4D97-AF65-F5344CB8AC3E}">
        <p14:creationId xmlns:p14="http://schemas.microsoft.com/office/powerpoint/2010/main" val="413302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52400" y="1524000"/>
            <a:ext cx="8991600" cy="3416320"/>
          </a:xfrm>
          <a:prstGeom prst="rect">
            <a:avLst/>
          </a:prstGeom>
        </p:spPr>
        <p:txBody>
          <a:bodyPr wrap="square">
            <a:spAutoFit/>
          </a:bodyPr>
          <a:lstStyle/>
          <a:p>
            <a:r>
              <a:rPr lang="en-US" altLang="zh-CN" sz="2400" dirty="0"/>
              <a:t>【</a:t>
            </a:r>
            <a:r>
              <a:rPr lang="zh-CN" altLang="en-US" sz="2400" dirty="0"/>
              <a:t>解析</a:t>
            </a:r>
            <a:r>
              <a:rPr lang="en-US" altLang="zh-CN" sz="2400" dirty="0"/>
              <a:t>】</a:t>
            </a:r>
            <a:r>
              <a:rPr lang="zh-CN" altLang="en-US" sz="2400" dirty="0"/>
              <a:t>（</a:t>
            </a:r>
            <a:r>
              <a:rPr lang="en-US" altLang="zh-CN" sz="2400" dirty="0"/>
              <a:t>1</a:t>
            </a:r>
            <a:r>
              <a:rPr lang="zh-CN" altLang="en-US" sz="2400" dirty="0"/>
              <a:t>）使杠杆在水平位置平衡，这样做的目的是为了便于直接读出力臂；杠杆不在水平位置，左端向下倾斜，则重心应向右移动，故应向右调节左端或右端的平衡螺母；（</a:t>
            </a:r>
            <a:r>
              <a:rPr lang="en-US" altLang="zh-CN" sz="2400" dirty="0"/>
              <a:t>2</a:t>
            </a:r>
            <a:r>
              <a:rPr lang="zh-CN" altLang="en-US" sz="2400" dirty="0"/>
              <a:t>）只有一次实验总结实验结论是不合理的，一次实验具有偶然性，要多进行多次实验，避免偶然性；若</a:t>
            </a:r>
            <a:r>
              <a:rPr lang="en-US" altLang="zh-CN" sz="2400" dirty="0"/>
              <a:t>A</a:t>
            </a:r>
            <a:r>
              <a:rPr lang="zh-CN" altLang="en-US" sz="2400" dirty="0"/>
              <a:t>、</a:t>
            </a:r>
            <a:r>
              <a:rPr lang="en-US" altLang="zh-CN" sz="2400" dirty="0"/>
              <a:t>B</a:t>
            </a:r>
            <a:r>
              <a:rPr lang="zh-CN" altLang="en-US" sz="2400" dirty="0"/>
              <a:t>两点的钩码同时向远离支点的方向移动一个格，则左侧</a:t>
            </a:r>
            <a:r>
              <a:rPr lang="en-US" altLang="zh-CN" sz="2400" dirty="0"/>
              <a:t>3G×3L=9GL</a:t>
            </a:r>
            <a:r>
              <a:rPr lang="zh-CN" altLang="en-US" sz="2400" dirty="0"/>
              <a:t>，右侧</a:t>
            </a:r>
            <a:r>
              <a:rPr lang="en-US" altLang="zh-CN" sz="2400" dirty="0"/>
              <a:t>2G×4L=8GL</a:t>
            </a:r>
            <a:r>
              <a:rPr lang="zh-CN" altLang="en-US" sz="2400" dirty="0"/>
              <a:t>，因为</a:t>
            </a:r>
            <a:r>
              <a:rPr lang="en-US" altLang="zh-CN" sz="2400" dirty="0"/>
              <a:t>9GL&gt;8GL</a:t>
            </a:r>
            <a:r>
              <a:rPr lang="zh-CN" altLang="en-US" sz="2400" dirty="0"/>
              <a:t>，所以杠杆不能平衡，左端下沉；（</a:t>
            </a:r>
            <a:r>
              <a:rPr lang="en-US" altLang="zh-CN" sz="2400" dirty="0"/>
              <a:t>3</a:t>
            </a:r>
            <a:r>
              <a:rPr lang="zh-CN" altLang="en-US" sz="2400" dirty="0"/>
              <a:t>）保持</a:t>
            </a:r>
            <a:r>
              <a:rPr lang="en-US" altLang="zh-CN" sz="2400" dirty="0"/>
              <a:t>B</a:t>
            </a:r>
            <a:r>
              <a:rPr lang="zh-CN" altLang="en-US" sz="2400" dirty="0"/>
              <a:t>点不变，当拉力</a:t>
            </a:r>
            <a:r>
              <a:rPr lang="en-US" altLang="zh-CN" sz="2400" dirty="0"/>
              <a:t>F</a:t>
            </a:r>
            <a:r>
              <a:rPr lang="zh-CN" altLang="en-US" sz="2400" dirty="0"/>
              <a:t>从</a:t>
            </a:r>
            <a:r>
              <a:rPr lang="en-US" altLang="zh-CN" sz="2400" dirty="0"/>
              <a:t>a</a:t>
            </a:r>
            <a:r>
              <a:rPr lang="zh-CN" altLang="en-US" sz="2400" dirty="0"/>
              <a:t>到</a:t>
            </a:r>
            <a:r>
              <a:rPr lang="en-US" altLang="zh-CN" sz="2400" dirty="0"/>
              <a:t>b</a:t>
            </a:r>
            <a:r>
              <a:rPr lang="zh-CN" altLang="en-US" sz="2400" dirty="0"/>
              <a:t>倾斜时，</a:t>
            </a:r>
            <a:r>
              <a:rPr lang="en-US" altLang="zh-CN" sz="2400" dirty="0"/>
              <a:t>F</a:t>
            </a:r>
            <a:r>
              <a:rPr lang="zh-CN" altLang="en-US" sz="2400" dirty="0"/>
              <a:t>的力臂变短，根据杠杆的平衡条件，力变大。</a:t>
            </a:r>
          </a:p>
        </p:txBody>
      </p:sp>
    </p:spTree>
    <p:extLst>
      <p:ext uri="{BB962C8B-B14F-4D97-AF65-F5344CB8AC3E}">
        <p14:creationId xmlns:p14="http://schemas.microsoft.com/office/powerpoint/2010/main" val="198168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矩形 1"/>
          <p:cNvSpPr>
            <a:spLocks noChangeArrowheads="1"/>
          </p:cNvSpPr>
          <p:nvPr/>
        </p:nvSpPr>
        <p:spPr bwMode="auto">
          <a:xfrm>
            <a:off x="1143000" y="2590800"/>
            <a:ext cx="7662863" cy="1384300"/>
          </a:xfrm>
          <a:prstGeom prst="rect">
            <a:avLst/>
          </a:prstGeom>
          <a:noFill/>
          <a:ln w="9525">
            <a:noFill/>
            <a:miter lim="800000"/>
            <a:headEnd/>
            <a:tailEnd/>
          </a:ln>
        </p:spPr>
        <p:txBody>
          <a:bodyPr>
            <a:spAutoFit/>
          </a:bodyPr>
          <a:lstStyle/>
          <a:p>
            <a:pPr algn="just"/>
            <a:r>
              <a:rPr lang="en-US" altLang="zh-CN" sz="2800" dirty="0">
                <a:solidFill>
                  <a:srgbClr val="ED028C"/>
                </a:solidFill>
                <a:latin typeface="Times New Roman" pitchFamily="18" charset="0"/>
              </a:rPr>
              <a:t>【</a:t>
            </a:r>
            <a:r>
              <a:rPr lang="zh-CN" altLang="en-US" sz="2800" dirty="0">
                <a:solidFill>
                  <a:srgbClr val="ED028C"/>
                </a:solidFill>
                <a:latin typeface="Times New Roman" pitchFamily="18" charset="0"/>
              </a:rPr>
              <a:t>答案</a:t>
            </a:r>
            <a:r>
              <a:rPr lang="en-US" altLang="zh-CN" sz="2800" dirty="0">
                <a:solidFill>
                  <a:srgbClr val="ED028C"/>
                </a:solidFill>
                <a:latin typeface="Times New Roman" pitchFamily="18" charset="0"/>
              </a:rPr>
              <a:t>】</a:t>
            </a:r>
            <a:r>
              <a:rPr lang="zh-CN" altLang="en-US" sz="2800" dirty="0">
                <a:solidFill>
                  <a:srgbClr val="ED028C"/>
                </a:solidFill>
                <a:latin typeface="Times New Roman" pitchFamily="18" charset="0"/>
              </a:rPr>
              <a:t>（</a:t>
            </a:r>
            <a:r>
              <a:rPr lang="en-US" altLang="zh-CN" sz="2800" dirty="0">
                <a:solidFill>
                  <a:srgbClr val="ED028C"/>
                </a:solidFill>
                <a:latin typeface="Times New Roman" pitchFamily="18" charset="0"/>
              </a:rPr>
              <a:t>1</a:t>
            </a:r>
            <a:r>
              <a:rPr lang="zh-CN" altLang="en-US" sz="2800" dirty="0">
                <a:solidFill>
                  <a:srgbClr val="ED028C"/>
                </a:solidFill>
                <a:latin typeface="Times New Roman" pitchFamily="18" charset="0"/>
              </a:rPr>
              <a:t>）便于直接读出力臂    右</a:t>
            </a:r>
            <a:endParaRPr lang="en-US" altLang="zh-CN" sz="2800" dirty="0">
              <a:solidFill>
                <a:srgbClr val="ED028C"/>
              </a:solidFill>
              <a:latin typeface="Times New Roman" pitchFamily="18" charset="0"/>
            </a:endParaRPr>
          </a:p>
          <a:p>
            <a:pPr algn="just"/>
            <a:r>
              <a:rPr lang="zh-CN" altLang="en-US" sz="2800" dirty="0">
                <a:solidFill>
                  <a:srgbClr val="ED028C"/>
                </a:solidFill>
                <a:latin typeface="Times New Roman" pitchFamily="18" charset="0"/>
              </a:rPr>
              <a:t>（</a:t>
            </a:r>
            <a:r>
              <a:rPr lang="en-US" altLang="zh-CN" sz="2800" dirty="0">
                <a:solidFill>
                  <a:srgbClr val="ED028C"/>
                </a:solidFill>
                <a:latin typeface="Times New Roman" pitchFamily="18" charset="0"/>
              </a:rPr>
              <a:t>2</a:t>
            </a:r>
            <a:r>
              <a:rPr lang="zh-CN" altLang="en-US" sz="2800" dirty="0">
                <a:solidFill>
                  <a:srgbClr val="ED028C"/>
                </a:solidFill>
                <a:latin typeface="Times New Roman" pitchFamily="18" charset="0"/>
              </a:rPr>
              <a:t>）一次实验具有偶然性</a:t>
            </a:r>
            <a:r>
              <a:rPr lang="en-US" altLang="zh-CN" sz="2800" dirty="0">
                <a:solidFill>
                  <a:srgbClr val="ED028C"/>
                </a:solidFill>
                <a:latin typeface="Times New Roman" pitchFamily="18" charset="0"/>
              </a:rPr>
              <a:t>	</a:t>
            </a:r>
            <a:r>
              <a:rPr lang="zh-CN" altLang="en-US" sz="2800" dirty="0">
                <a:solidFill>
                  <a:srgbClr val="ED028C"/>
                </a:solidFill>
                <a:latin typeface="Times New Roman" pitchFamily="18" charset="0"/>
              </a:rPr>
              <a:t>左端下沉</a:t>
            </a:r>
            <a:endParaRPr lang="en-US" altLang="zh-CN" sz="2800" dirty="0">
              <a:solidFill>
                <a:srgbClr val="ED028C"/>
              </a:solidFill>
              <a:latin typeface="Times New Roman" pitchFamily="18" charset="0"/>
            </a:endParaRPr>
          </a:p>
          <a:p>
            <a:pPr algn="just"/>
            <a:r>
              <a:rPr lang="zh-CN" altLang="en-US" sz="2800" dirty="0">
                <a:solidFill>
                  <a:srgbClr val="ED028C"/>
                </a:solidFill>
                <a:latin typeface="Times New Roman" pitchFamily="18" charset="0"/>
              </a:rPr>
              <a:t>（</a:t>
            </a:r>
            <a:r>
              <a:rPr lang="en-US" altLang="zh-CN" sz="2800" dirty="0">
                <a:solidFill>
                  <a:srgbClr val="ED028C"/>
                </a:solidFill>
                <a:latin typeface="Times New Roman" pitchFamily="18" charset="0"/>
              </a:rPr>
              <a:t>3</a:t>
            </a:r>
            <a:r>
              <a:rPr lang="zh-CN" altLang="en-US" sz="2800" dirty="0">
                <a:solidFill>
                  <a:srgbClr val="ED028C"/>
                </a:solidFill>
                <a:latin typeface="Times New Roman" pitchFamily="18" charset="0"/>
              </a:rPr>
              <a:t>）变大</a:t>
            </a:r>
            <a:endParaRPr lang="zh-CN" altLang="en-US" sz="2800" dirty="0">
              <a:solidFill>
                <a:srgbClr val="ED028C"/>
              </a:solidFill>
            </a:endParaRPr>
          </a:p>
        </p:txBody>
      </p:sp>
    </p:spTree>
    <p:extLst>
      <p:ext uri="{BB962C8B-B14F-4D97-AF65-F5344CB8AC3E}">
        <p14:creationId xmlns:p14="http://schemas.microsoft.com/office/powerpoint/2010/main" val="371185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1219200" y="914400"/>
            <a:ext cx="7162800" cy="4400550"/>
          </a:xfrm>
          <a:prstGeom prst="rect">
            <a:avLst/>
          </a:prstGeom>
          <a:noFill/>
          <a:ln w="9525">
            <a:noFill/>
            <a:miter lim="800000"/>
            <a:headEnd/>
            <a:tailEnd/>
          </a:ln>
        </p:spPr>
        <p:txBody>
          <a:bodyPr>
            <a:spAutoFit/>
          </a:bodyPr>
          <a:lstStyle/>
          <a:p>
            <a:pPr algn="just"/>
            <a:r>
              <a:rPr lang="zh-CN" altLang="en-US" sz="2800" dirty="0">
                <a:latin typeface="Times New Roman" pitchFamily="18" charset="0"/>
              </a:rPr>
              <a:t>        例</a:t>
            </a:r>
            <a:r>
              <a:rPr lang="en-US" altLang="zh-CN" sz="2800" dirty="0">
                <a:latin typeface="Times New Roman" pitchFamily="18" charset="0"/>
              </a:rPr>
              <a:t>4 </a:t>
            </a:r>
            <a:r>
              <a:rPr lang="zh-CN" altLang="en-US" sz="2800" dirty="0">
                <a:latin typeface="Times New Roman" pitchFamily="18" charset="0"/>
              </a:rPr>
              <a:t>如图</a:t>
            </a:r>
            <a:r>
              <a:rPr lang="en-US" altLang="zh-CN" sz="2800" dirty="0">
                <a:latin typeface="Times New Roman" pitchFamily="18" charset="0"/>
              </a:rPr>
              <a:t>11-2</a:t>
            </a:r>
            <a:r>
              <a:rPr lang="zh-CN" altLang="en-US" sz="2800" dirty="0">
                <a:latin typeface="Times New Roman" pitchFamily="18" charset="0"/>
              </a:rPr>
              <a:t>所示是一辆汽车通过滑轮组将深井中的物体拉至井口的装置图，已知井深</a:t>
            </a:r>
            <a:r>
              <a:rPr lang="en-US" altLang="zh-CN" sz="2800" dirty="0">
                <a:latin typeface="Times New Roman" pitchFamily="18" charset="0"/>
              </a:rPr>
              <a:t>10m</a:t>
            </a:r>
            <a:r>
              <a:rPr lang="zh-CN" altLang="en-US" sz="2800" dirty="0">
                <a:latin typeface="Times New Roman" pitchFamily="18" charset="0"/>
              </a:rPr>
              <a:t>，物体重</a:t>
            </a:r>
            <a:r>
              <a:rPr lang="en-US" altLang="zh-CN" sz="2800" dirty="0">
                <a:latin typeface="Times New Roman" pitchFamily="18" charset="0"/>
              </a:rPr>
              <a:t>G=4×10</a:t>
            </a:r>
            <a:r>
              <a:rPr lang="en-US" altLang="zh-CN" sz="2800" baseline="30000" dirty="0">
                <a:latin typeface="Times New Roman" pitchFamily="18" charset="0"/>
              </a:rPr>
              <a:t>3</a:t>
            </a:r>
            <a:r>
              <a:rPr lang="en-US" altLang="zh-CN" sz="2800" dirty="0">
                <a:latin typeface="Times New Roman" pitchFamily="18" charset="0"/>
              </a:rPr>
              <a:t>N</a:t>
            </a:r>
            <a:r>
              <a:rPr lang="zh-CN" altLang="en-US" sz="2800" dirty="0">
                <a:latin typeface="Times New Roman" pitchFamily="18" charset="0"/>
              </a:rPr>
              <a:t>，汽车重</a:t>
            </a:r>
            <a:r>
              <a:rPr lang="en-US" altLang="zh-CN" sz="2800" dirty="0">
                <a:latin typeface="Times New Roman" pitchFamily="18" charset="0"/>
              </a:rPr>
              <a:t>G</a:t>
            </a:r>
            <a:r>
              <a:rPr lang="zh-CN" altLang="en-US" sz="2800" dirty="0">
                <a:latin typeface="Times New Roman" pitchFamily="18" charset="0"/>
              </a:rPr>
              <a:t>车</a:t>
            </a:r>
            <a:r>
              <a:rPr lang="en-US" altLang="zh-CN" sz="2800" dirty="0">
                <a:latin typeface="Times New Roman" pitchFamily="18" charset="0"/>
              </a:rPr>
              <a:t>=3×10</a:t>
            </a:r>
            <a:r>
              <a:rPr lang="en-US" altLang="zh-CN" sz="2800" baseline="30000" dirty="0">
                <a:latin typeface="Times New Roman" pitchFamily="18" charset="0"/>
              </a:rPr>
              <a:t>4</a:t>
            </a:r>
            <a:r>
              <a:rPr lang="en-US" altLang="zh-CN" sz="2800" dirty="0">
                <a:latin typeface="Times New Roman" pitchFamily="18" charset="0"/>
              </a:rPr>
              <a:t>N</a:t>
            </a:r>
            <a:r>
              <a:rPr lang="zh-CN" altLang="en-US" sz="2800" dirty="0">
                <a:latin typeface="Times New Roman" pitchFamily="18" charset="0"/>
              </a:rPr>
              <a:t>，汽车匀速拉绳子时的拉力</a:t>
            </a:r>
            <a:r>
              <a:rPr lang="en-US" altLang="zh-CN" sz="2800" dirty="0">
                <a:latin typeface="Times New Roman" pitchFamily="18" charset="0"/>
              </a:rPr>
              <a:t>F=2×10</a:t>
            </a:r>
            <a:r>
              <a:rPr lang="en-US" altLang="zh-CN" sz="2800" baseline="30000" dirty="0">
                <a:latin typeface="Times New Roman" pitchFamily="18" charset="0"/>
              </a:rPr>
              <a:t>3</a:t>
            </a:r>
            <a:r>
              <a:rPr lang="en-US" altLang="zh-CN" sz="2800" dirty="0">
                <a:latin typeface="Times New Roman" pitchFamily="18" charset="0"/>
              </a:rPr>
              <a:t>N</a:t>
            </a:r>
            <a:r>
              <a:rPr lang="zh-CN" altLang="en-US" sz="2800" dirty="0">
                <a:latin typeface="Times New Roman" pitchFamily="18" charset="0"/>
              </a:rPr>
              <a:t>，汽车受到的阻力为车重的</a:t>
            </a:r>
            <a:r>
              <a:rPr lang="en-US" altLang="zh-CN" sz="2800" dirty="0">
                <a:latin typeface="Times New Roman" pitchFamily="18" charset="0"/>
              </a:rPr>
              <a:t>0.05</a:t>
            </a:r>
            <a:r>
              <a:rPr lang="zh-CN" altLang="en-US" sz="2800" dirty="0">
                <a:latin typeface="Times New Roman" pitchFamily="18" charset="0"/>
              </a:rPr>
              <a:t>。</a:t>
            </a:r>
          </a:p>
          <a:p>
            <a:pPr algn="just"/>
            <a:r>
              <a:rPr lang="zh-CN" altLang="en-US" sz="2800" dirty="0">
                <a:latin typeface="Times New Roman" pitchFamily="18" charset="0"/>
              </a:rPr>
              <a:t>（</a:t>
            </a:r>
            <a:r>
              <a:rPr lang="en-US" altLang="zh-CN" sz="2800" dirty="0">
                <a:latin typeface="Times New Roman" pitchFamily="18" charset="0"/>
              </a:rPr>
              <a:t>1</a:t>
            </a:r>
            <a:r>
              <a:rPr lang="zh-CN" altLang="en-US" sz="2800" dirty="0">
                <a:latin typeface="Times New Roman" pitchFamily="18" charset="0"/>
              </a:rPr>
              <a:t>）若汽车运动的速度为</a:t>
            </a:r>
            <a:r>
              <a:rPr lang="en-US" altLang="zh-CN" sz="2800" dirty="0">
                <a:latin typeface="Times New Roman" pitchFamily="18" charset="0"/>
              </a:rPr>
              <a:t>1.2m</a:t>
            </a:r>
            <a:r>
              <a:rPr lang="zh-CN" altLang="en-US" sz="2800" dirty="0">
                <a:latin typeface="Times New Roman" pitchFamily="18" charset="0"/>
              </a:rPr>
              <a:t>／</a:t>
            </a:r>
            <a:r>
              <a:rPr lang="en-US" altLang="zh-CN" sz="2800" dirty="0">
                <a:latin typeface="Times New Roman" pitchFamily="18" charset="0"/>
              </a:rPr>
              <a:t>s</a:t>
            </a:r>
            <a:r>
              <a:rPr lang="zh-CN" altLang="en-US" sz="2800" dirty="0">
                <a:latin typeface="Times New Roman" pitchFamily="18" charset="0"/>
              </a:rPr>
              <a:t>，则将物体由井底拉至井口需要多长时间？</a:t>
            </a:r>
          </a:p>
          <a:p>
            <a:pPr algn="just"/>
            <a:r>
              <a:rPr lang="zh-CN" altLang="en-US" sz="2800" dirty="0">
                <a:latin typeface="Times New Roman" pitchFamily="18" charset="0"/>
              </a:rPr>
              <a:t>（</a:t>
            </a:r>
            <a:r>
              <a:rPr lang="en-US" altLang="zh-CN" sz="2800" dirty="0">
                <a:latin typeface="Times New Roman" pitchFamily="18" charset="0"/>
              </a:rPr>
              <a:t>2</a:t>
            </a:r>
            <a:r>
              <a:rPr lang="zh-CN" altLang="en-US" sz="2800" dirty="0">
                <a:latin typeface="Times New Roman" pitchFamily="18" charset="0"/>
              </a:rPr>
              <a:t>）滑轮组的机械效率是多少？（保留一位小数）</a:t>
            </a:r>
          </a:p>
          <a:p>
            <a:pPr algn="just"/>
            <a:r>
              <a:rPr lang="zh-CN" altLang="en-US" sz="2800" dirty="0">
                <a:latin typeface="Times New Roman" pitchFamily="18" charset="0"/>
              </a:rPr>
              <a:t>（</a:t>
            </a:r>
            <a:r>
              <a:rPr lang="en-US" altLang="zh-CN" sz="2800" dirty="0">
                <a:latin typeface="Times New Roman" pitchFamily="18" charset="0"/>
              </a:rPr>
              <a:t>3</a:t>
            </a:r>
            <a:r>
              <a:rPr lang="zh-CN" altLang="en-US" sz="2800" dirty="0">
                <a:latin typeface="Times New Roman" pitchFamily="18" charset="0"/>
              </a:rPr>
              <a:t>）汽车的牵引力是多大？</a:t>
            </a:r>
          </a:p>
        </p:txBody>
      </p:sp>
    </p:spTree>
    <p:extLst>
      <p:ext uri="{BB962C8B-B14F-4D97-AF65-F5344CB8AC3E}">
        <p14:creationId xmlns:p14="http://schemas.microsoft.com/office/powerpoint/2010/main" val="248795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a:stretch>
            <a:fillRect/>
          </a:stretch>
        </p:blipFill>
        <p:spPr bwMode="auto">
          <a:xfrm>
            <a:off x="5181600" y="1703388"/>
            <a:ext cx="3529013" cy="3460750"/>
          </a:xfrm>
          <a:prstGeom prst="rect">
            <a:avLst/>
          </a:prstGeom>
          <a:noFill/>
          <a:ln w="9525" algn="ctr">
            <a:noFill/>
            <a:miter lim="800000"/>
            <a:headEnd/>
            <a:tailEnd/>
          </a:ln>
          <a:effectLst/>
        </p:spPr>
      </p:pic>
      <p:pic>
        <p:nvPicPr>
          <p:cNvPr id="400389" name="Picture 5"/>
          <p:cNvPicPr>
            <a:picLocks noChangeAspect="1" noChangeArrowheads="1"/>
          </p:cNvPicPr>
          <p:nvPr/>
        </p:nvPicPr>
        <p:blipFill>
          <a:blip r:embed="rId4" cstate="print"/>
          <a:srcRect t="17831"/>
          <a:stretch>
            <a:fillRect/>
          </a:stretch>
        </p:blipFill>
        <p:spPr bwMode="auto">
          <a:xfrm>
            <a:off x="914400" y="3200400"/>
            <a:ext cx="3181350" cy="1792288"/>
          </a:xfrm>
          <a:prstGeom prst="rect">
            <a:avLst/>
          </a:prstGeom>
          <a:noFill/>
          <a:ln w="9525" algn="ctr">
            <a:noFill/>
            <a:miter lim="800000"/>
            <a:headEnd/>
            <a:tailEnd/>
          </a:ln>
          <a:effectLst/>
        </p:spPr>
      </p:pic>
      <p:pic>
        <p:nvPicPr>
          <p:cNvPr id="400390" name="Picture 6"/>
          <p:cNvPicPr>
            <a:picLocks noChangeAspect="1" noChangeArrowheads="1"/>
          </p:cNvPicPr>
          <p:nvPr/>
        </p:nvPicPr>
        <p:blipFill>
          <a:blip r:embed="rId5" cstate="print"/>
          <a:srcRect/>
          <a:stretch>
            <a:fillRect/>
          </a:stretch>
        </p:blipFill>
        <p:spPr bwMode="auto">
          <a:xfrm>
            <a:off x="914400" y="5181600"/>
            <a:ext cx="1819275" cy="428625"/>
          </a:xfrm>
          <a:prstGeom prst="rect">
            <a:avLst/>
          </a:prstGeom>
          <a:noFill/>
          <a:ln w="9525" algn="ctr">
            <a:noFill/>
            <a:miter lim="800000"/>
            <a:headEnd/>
            <a:tailEnd/>
          </a:ln>
          <a:effectLst/>
        </p:spPr>
      </p:pic>
      <p:sp>
        <p:nvSpPr>
          <p:cNvPr id="15366" name="矩形 1"/>
          <p:cNvSpPr>
            <a:spLocks noChangeArrowheads="1"/>
          </p:cNvSpPr>
          <p:nvPr/>
        </p:nvSpPr>
        <p:spPr bwMode="auto">
          <a:xfrm>
            <a:off x="876300" y="752475"/>
            <a:ext cx="7543800" cy="954088"/>
          </a:xfrm>
          <a:prstGeom prst="rect">
            <a:avLst/>
          </a:prstGeom>
          <a:noFill/>
          <a:ln w="9525">
            <a:noFill/>
            <a:miter lim="800000"/>
            <a:headEnd/>
            <a:tailEnd/>
          </a:ln>
        </p:spPr>
        <p:txBody>
          <a:bodyPr>
            <a:spAutoFit/>
          </a:bodyPr>
          <a:lstStyle/>
          <a:p>
            <a:r>
              <a:rPr lang="zh-CN" altLang="en-US" sz="2800">
                <a:latin typeface="Times New Roman" pitchFamily="18" charset="0"/>
              </a:rPr>
              <a:t>（</a:t>
            </a:r>
            <a:r>
              <a:rPr lang="en-US" altLang="zh-CN" sz="2800">
                <a:latin typeface="Times New Roman" pitchFamily="18" charset="0"/>
              </a:rPr>
              <a:t>4</a:t>
            </a:r>
            <a:r>
              <a:rPr lang="zh-CN" altLang="en-US" sz="2800">
                <a:latin typeface="Times New Roman" pitchFamily="18" charset="0"/>
              </a:rPr>
              <a:t>）将物体由井底拉至井口，汽车的牵引力做的功是多少？</a:t>
            </a:r>
            <a:endParaRPr lang="zh-CN" altLang="en-US" sz="2800"/>
          </a:p>
        </p:txBody>
      </p:sp>
      <p:sp>
        <p:nvSpPr>
          <p:cNvPr id="7" name="矩形 6"/>
          <p:cNvSpPr/>
          <p:nvPr/>
        </p:nvSpPr>
        <p:spPr>
          <a:xfrm>
            <a:off x="457200" y="1905000"/>
            <a:ext cx="4572000" cy="1200329"/>
          </a:xfrm>
          <a:prstGeom prst="rect">
            <a:avLst/>
          </a:prstGeom>
        </p:spPr>
        <p:txBody>
          <a:bodyPr>
            <a:spAutoFit/>
          </a:bodyPr>
          <a:lstStyle/>
          <a:p>
            <a:r>
              <a:rPr lang="en-US" altLang="zh-CN" sz="2400" dirty="0"/>
              <a:t>【</a:t>
            </a:r>
            <a:r>
              <a:rPr lang="zh-CN" altLang="en-US" sz="2400" dirty="0"/>
              <a:t>解</a:t>
            </a:r>
            <a:r>
              <a:rPr lang="en-US" altLang="zh-CN" sz="2400" dirty="0"/>
              <a:t>】</a:t>
            </a:r>
            <a:r>
              <a:rPr lang="zh-CN" altLang="en-US" sz="2400" dirty="0"/>
              <a:t>（</a:t>
            </a:r>
            <a:r>
              <a:rPr lang="en-US" altLang="zh-CN" sz="2400" dirty="0"/>
              <a:t>1</a:t>
            </a:r>
            <a:r>
              <a:rPr lang="zh-CN" altLang="en-US" sz="2400" dirty="0"/>
              <a:t>）由图可知，滑轮组中由</a:t>
            </a:r>
            <a:r>
              <a:rPr lang="en-US" altLang="zh-CN" sz="2400" dirty="0"/>
              <a:t>3</a:t>
            </a:r>
            <a:r>
              <a:rPr lang="zh-CN" altLang="en-US" sz="2400" dirty="0"/>
              <a:t>段绳子承担重物，则物体上升的速度：</a:t>
            </a:r>
          </a:p>
        </p:txBody>
      </p:sp>
    </p:spTree>
    <p:extLst>
      <p:ext uri="{BB962C8B-B14F-4D97-AF65-F5344CB8AC3E}">
        <p14:creationId xmlns:p14="http://schemas.microsoft.com/office/powerpoint/2010/main" val="782737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blinds(horizontal)">
                                      <p:cBhvr>
                                        <p:cTn id="7" dur="500"/>
                                        <p:tgtEl>
                                          <p:spTgt spid="400390"/>
                                        </p:tgtEl>
                                      </p:cBhvr>
                                    </p:animEffect>
                                  </p:childTnLst>
                                </p:cTn>
                              </p:par>
                              <p:par>
                                <p:cTn id="8" presetID="3" presetClass="entr" presetSubtype="10" fill="hold" nodeType="withEffect">
                                  <p:stCondLst>
                                    <p:cond delay="0"/>
                                  </p:stCondLst>
                                  <p:childTnLst>
                                    <p:set>
                                      <p:cBhvr>
                                        <p:cTn id="9" dur="1" fill="hold">
                                          <p:stCondLst>
                                            <p:cond delay="0"/>
                                          </p:stCondLst>
                                        </p:cTn>
                                        <p:tgtEl>
                                          <p:spTgt spid="400389"/>
                                        </p:tgtEl>
                                        <p:attrNameLst>
                                          <p:attrName>style.visibility</p:attrName>
                                        </p:attrNameLst>
                                      </p:cBhvr>
                                      <p:to>
                                        <p:strVal val="visible"/>
                                      </p:to>
                                    </p:set>
                                    <p:animEffect transition="in" filter="blinds(horizontal)">
                                      <p:cBhvr>
                                        <p:cTn id="10"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1410" name="Picture 2"/>
          <p:cNvPicPr>
            <a:picLocks noChangeAspect="1" noChangeArrowheads="1"/>
          </p:cNvPicPr>
          <p:nvPr/>
        </p:nvPicPr>
        <p:blipFill>
          <a:blip r:embed="rId3" cstate="print"/>
          <a:srcRect t="35099"/>
          <a:stretch>
            <a:fillRect/>
          </a:stretch>
        </p:blipFill>
        <p:spPr bwMode="auto">
          <a:xfrm>
            <a:off x="1116013" y="838200"/>
            <a:ext cx="5238750" cy="933450"/>
          </a:xfrm>
          <a:prstGeom prst="rect">
            <a:avLst/>
          </a:prstGeom>
          <a:noFill/>
          <a:ln w="9525" algn="ctr">
            <a:noFill/>
            <a:miter lim="800000"/>
            <a:headEnd/>
            <a:tailEnd/>
          </a:ln>
          <a:effectLst/>
        </p:spPr>
      </p:pic>
      <p:pic>
        <p:nvPicPr>
          <p:cNvPr id="401411" name="Picture 3"/>
          <p:cNvPicPr>
            <a:picLocks noChangeAspect="1" noChangeArrowheads="1"/>
          </p:cNvPicPr>
          <p:nvPr/>
        </p:nvPicPr>
        <p:blipFill>
          <a:blip r:embed="rId4" cstate="print"/>
          <a:srcRect t="15686"/>
          <a:stretch>
            <a:fillRect/>
          </a:stretch>
        </p:blipFill>
        <p:spPr bwMode="auto">
          <a:xfrm>
            <a:off x="1219200" y="2438400"/>
            <a:ext cx="3981450" cy="2457450"/>
          </a:xfrm>
          <a:prstGeom prst="rect">
            <a:avLst/>
          </a:prstGeom>
          <a:noFill/>
          <a:ln w="9525" algn="ctr">
            <a:noFill/>
            <a:miter lim="800000"/>
            <a:headEnd/>
            <a:tailEnd/>
          </a:ln>
          <a:effectLst/>
        </p:spPr>
      </p:pic>
      <p:pic>
        <p:nvPicPr>
          <p:cNvPr id="401412" name="Picture 4"/>
          <p:cNvPicPr>
            <a:picLocks noChangeAspect="1" noChangeArrowheads="1"/>
          </p:cNvPicPr>
          <p:nvPr/>
        </p:nvPicPr>
        <p:blipFill>
          <a:blip r:embed="rId5" cstate="print"/>
          <a:srcRect t="48693" r="4778"/>
          <a:stretch>
            <a:fillRect/>
          </a:stretch>
        </p:blipFill>
        <p:spPr bwMode="auto">
          <a:xfrm>
            <a:off x="1187450" y="5486400"/>
            <a:ext cx="5441950" cy="498475"/>
          </a:xfrm>
          <a:prstGeom prst="rect">
            <a:avLst/>
          </a:prstGeom>
          <a:noFill/>
          <a:ln w="9525" algn="ctr">
            <a:noFill/>
            <a:miter lim="800000"/>
            <a:headEnd/>
            <a:tailEnd/>
          </a:ln>
          <a:effectLst/>
        </p:spPr>
      </p:pic>
      <p:sp>
        <p:nvSpPr>
          <p:cNvPr id="5" name="矩形 4"/>
          <p:cNvSpPr/>
          <p:nvPr/>
        </p:nvSpPr>
        <p:spPr>
          <a:xfrm>
            <a:off x="1143000" y="228600"/>
            <a:ext cx="4801314" cy="461665"/>
          </a:xfrm>
          <a:prstGeom prst="rect">
            <a:avLst/>
          </a:prstGeom>
        </p:spPr>
        <p:txBody>
          <a:bodyPr wrap="none">
            <a:spAutoFit/>
          </a:bodyPr>
          <a:lstStyle/>
          <a:p>
            <a:r>
              <a:rPr lang="zh-CN" altLang="en-US" sz="2400" dirty="0"/>
              <a:t>物体由井底拉至井口需要的时间：</a:t>
            </a:r>
          </a:p>
        </p:txBody>
      </p:sp>
      <p:sp>
        <p:nvSpPr>
          <p:cNvPr id="6" name="矩形 5"/>
          <p:cNvSpPr/>
          <p:nvPr/>
        </p:nvSpPr>
        <p:spPr>
          <a:xfrm>
            <a:off x="1143000" y="1905000"/>
            <a:ext cx="3741730" cy="461665"/>
          </a:xfrm>
          <a:prstGeom prst="rect">
            <a:avLst/>
          </a:prstGeom>
        </p:spPr>
        <p:txBody>
          <a:bodyPr wrap="none">
            <a:spAutoFit/>
          </a:bodyPr>
          <a:lstStyle/>
          <a:p>
            <a:r>
              <a:rPr lang="zh-CN" altLang="en-US" sz="2400" dirty="0"/>
              <a:t>（</a:t>
            </a:r>
            <a:r>
              <a:rPr lang="en-US" altLang="zh-CN" sz="2400" dirty="0"/>
              <a:t>2</a:t>
            </a:r>
            <a:r>
              <a:rPr lang="zh-CN" altLang="en-US" sz="2400" dirty="0"/>
              <a:t>）滑轮组的机械效率：</a:t>
            </a:r>
          </a:p>
        </p:txBody>
      </p:sp>
      <p:sp>
        <p:nvSpPr>
          <p:cNvPr id="7" name="矩形 6"/>
          <p:cNvSpPr/>
          <p:nvPr/>
        </p:nvSpPr>
        <p:spPr>
          <a:xfrm>
            <a:off x="990600" y="4953000"/>
            <a:ext cx="5280613" cy="461665"/>
          </a:xfrm>
          <a:prstGeom prst="rect">
            <a:avLst/>
          </a:prstGeom>
        </p:spPr>
        <p:txBody>
          <a:bodyPr wrap="none">
            <a:spAutoFit/>
          </a:bodyPr>
          <a:lstStyle/>
          <a:p>
            <a:r>
              <a:rPr lang="zh-CN" altLang="en-US" sz="2400" dirty="0"/>
              <a:t>（</a:t>
            </a:r>
            <a:r>
              <a:rPr lang="en-US" altLang="zh-CN" sz="2400" dirty="0"/>
              <a:t>3</a:t>
            </a:r>
            <a:r>
              <a:rPr lang="zh-CN" altLang="en-US" sz="2400" dirty="0"/>
              <a:t>）由题意可得，汽车受到的阻力：</a:t>
            </a:r>
          </a:p>
        </p:txBody>
      </p:sp>
    </p:spTree>
    <p:extLst>
      <p:ext uri="{BB962C8B-B14F-4D97-AF65-F5344CB8AC3E}">
        <p14:creationId xmlns:p14="http://schemas.microsoft.com/office/powerpoint/2010/main" val="339054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blinds(horizontal)">
                                      <p:cBhvr>
                                        <p:cTn id="7" dur="500"/>
                                        <p:tgtEl>
                                          <p:spTgt spid="401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1411"/>
                                        </p:tgtEl>
                                        <p:attrNameLst>
                                          <p:attrName>style.visibility</p:attrName>
                                        </p:attrNameLst>
                                      </p:cBhvr>
                                      <p:to>
                                        <p:strVal val="visible"/>
                                      </p:to>
                                    </p:set>
                                    <p:animEffect transition="in" filter="blinds(horizontal)">
                                      <p:cBhvr>
                                        <p:cTn id="12" dur="500"/>
                                        <p:tgtEl>
                                          <p:spTgt spid="401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1412"/>
                                        </p:tgtEl>
                                        <p:attrNameLst>
                                          <p:attrName>style.visibility</p:attrName>
                                        </p:attrNameLst>
                                      </p:cBhvr>
                                      <p:to>
                                        <p:strVal val="visible"/>
                                      </p:to>
                                    </p:set>
                                    <p:animEffect transition="in" filter="blinds(horizontal)">
                                      <p:cBhvr>
                                        <p:cTn id="17" dur="500"/>
                                        <p:tgtEl>
                                          <p:spTgt spid="401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2435" name="Picture 3"/>
          <p:cNvPicPr>
            <a:picLocks noChangeAspect="1" noChangeArrowheads="1"/>
          </p:cNvPicPr>
          <p:nvPr/>
        </p:nvPicPr>
        <p:blipFill>
          <a:blip r:embed="rId3" cstate="print"/>
          <a:srcRect t="50485"/>
          <a:stretch>
            <a:fillRect/>
          </a:stretch>
        </p:blipFill>
        <p:spPr bwMode="auto">
          <a:xfrm>
            <a:off x="1143000" y="2286000"/>
            <a:ext cx="4533900" cy="485775"/>
          </a:xfrm>
          <a:prstGeom prst="rect">
            <a:avLst/>
          </a:prstGeom>
          <a:noFill/>
          <a:ln w="9525" algn="ctr">
            <a:noFill/>
            <a:miter lim="800000"/>
            <a:headEnd/>
            <a:tailEnd/>
          </a:ln>
          <a:effectLst/>
        </p:spPr>
      </p:pic>
      <p:pic>
        <p:nvPicPr>
          <p:cNvPr id="402436" name="Picture 4"/>
          <p:cNvPicPr>
            <a:picLocks noChangeAspect="1" noChangeArrowheads="1"/>
          </p:cNvPicPr>
          <p:nvPr/>
        </p:nvPicPr>
        <p:blipFill>
          <a:blip r:embed="rId4" cstate="print"/>
          <a:srcRect t="39506"/>
          <a:stretch>
            <a:fillRect/>
          </a:stretch>
        </p:blipFill>
        <p:spPr bwMode="auto">
          <a:xfrm>
            <a:off x="990600" y="3352800"/>
            <a:ext cx="6657975" cy="622300"/>
          </a:xfrm>
          <a:prstGeom prst="rect">
            <a:avLst/>
          </a:prstGeom>
          <a:noFill/>
          <a:ln w="9525" algn="ctr">
            <a:noFill/>
            <a:miter lim="800000"/>
            <a:headEnd/>
            <a:tailEnd/>
          </a:ln>
          <a:effectLst/>
        </p:spPr>
      </p:pic>
      <p:sp>
        <p:nvSpPr>
          <p:cNvPr id="6" name="矩形 5"/>
          <p:cNvSpPr/>
          <p:nvPr/>
        </p:nvSpPr>
        <p:spPr>
          <a:xfrm>
            <a:off x="685800" y="4572000"/>
            <a:ext cx="82296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dirty="0"/>
              <a:t>答：（</a:t>
            </a:r>
            <a:r>
              <a:rPr lang="en-US" altLang="zh-CN" sz="2400" dirty="0"/>
              <a:t>1</a:t>
            </a:r>
            <a:r>
              <a:rPr lang="zh-CN" altLang="en-US" sz="2400" dirty="0"/>
              <a:t>）若汽车运动的速度为</a:t>
            </a:r>
            <a:r>
              <a:rPr lang="en-US" altLang="zh-CN" sz="2400" dirty="0"/>
              <a:t>1.2m</a:t>
            </a:r>
            <a:r>
              <a:rPr lang="zh-CN" altLang="en-US" sz="2400" dirty="0"/>
              <a:t>／</a:t>
            </a:r>
            <a:r>
              <a:rPr lang="en-US" altLang="zh-CN" sz="2400" dirty="0"/>
              <a:t>s</a:t>
            </a:r>
            <a:r>
              <a:rPr lang="zh-CN" altLang="en-US" sz="2400" dirty="0"/>
              <a:t>，则将物体由井底拉至井口需要</a:t>
            </a:r>
            <a:r>
              <a:rPr lang="en-US" altLang="zh-CN" sz="2400" dirty="0"/>
              <a:t>25s</a:t>
            </a:r>
            <a:r>
              <a:rPr lang="zh-CN" altLang="en-US" sz="2400" dirty="0"/>
              <a:t>；（</a:t>
            </a:r>
            <a:r>
              <a:rPr lang="en-US" altLang="zh-CN" sz="2400" dirty="0"/>
              <a:t>2</a:t>
            </a:r>
            <a:r>
              <a:rPr lang="zh-CN" altLang="en-US" sz="2400" dirty="0"/>
              <a:t>）滑轮组的机械效率是</a:t>
            </a:r>
            <a:r>
              <a:rPr lang="en-US" altLang="zh-CN" sz="2400" dirty="0"/>
              <a:t>66.7%</a:t>
            </a:r>
            <a:r>
              <a:rPr lang="zh-CN" altLang="en-US" sz="2400" dirty="0"/>
              <a:t>；（</a:t>
            </a:r>
            <a:r>
              <a:rPr lang="en-US" altLang="zh-CN" sz="2400" dirty="0"/>
              <a:t>3</a:t>
            </a:r>
            <a:r>
              <a:rPr lang="zh-CN" altLang="en-US" sz="2400" dirty="0"/>
              <a:t>）汽车的牵引力是</a:t>
            </a:r>
            <a:r>
              <a:rPr lang="en-US" altLang="zh-CN" sz="2400" dirty="0"/>
              <a:t>3500N</a:t>
            </a:r>
            <a:r>
              <a:rPr lang="zh-CN" altLang="en-US" sz="2400" dirty="0"/>
              <a:t>；（</a:t>
            </a:r>
            <a:r>
              <a:rPr lang="en-US" altLang="zh-CN" sz="2400" dirty="0"/>
              <a:t>4</a:t>
            </a:r>
            <a:r>
              <a:rPr lang="zh-CN" altLang="en-US" sz="2400" dirty="0"/>
              <a:t>）将物体由井底拉至井口，汽车的牵引力做的功是</a:t>
            </a:r>
            <a:r>
              <a:rPr lang="en-US" altLang="zh-CN" sz="2400" dirty="0"/>
              <a:t>1.05×10J</a:t>
            </a:r>
            <a:r>
              <a:rPr lang="zh-CN" altLang="en-US" sz="2400" dirty="0"/>
              <a:t>。</a:t>
            </a:r>
          </a:p>
        </p:txBody>
      </p:sp>
      <p:sp>
        <p:nvSpPr>
          <p:cNvPr id="7" name="矩形 6"/>
          <p:cNvSpPr/>
          <p:nvPr/>
        </p:nvSpPr>
        <p:spPr>
          <a:xfrm>
            <a:off x="381000" y="609600"/>
            <a:ext cx="8382000" cy="1200329"/>
          </a:xfrm>
          <a:prstGeom prst="rect">
            <a:avLst/>
          </a:prstGeom>
        </p:spPr>
        <p:txBody>
          <a:bodyPr wrap="square">
            <a:spAutoFit/>
          </a:bodyPr>
          <a:lstStyle/>
          <a:p>
            <a:r>
              <a:rPr lang="zh-CN" altLang="en-US" sz="2400" dirty="0" smtClean="0"/>
              <a:t>       汽车</a:t>
            </a:r>
            <a:r>
              <a:rPr lang="zh-CN" altLang="en-US" sz="2400" dirty="0"/>
              <a:t>匀速直线运动，受到平衡力作用，在水平方向上，汽车受到向右的牵引力、向左的拉力和向左的阻力，由力的平衡条件可得</a:t>
            </a:r>
            <a:r>
              <a:rPr lang="zh-CN" altLang="en-US" sz="2400" dirty="0" smtClean="0"/>
              <a:t>牵引力</a:t>
            </a:r>
            <a:r>
              <a:rPr lang="zh-CN" altLang="en-US" sz="2400" dirty="0"/>
              <a:t>：</a:t>
            </a:r>
          </a:p>
        </p:txBody>
      </p:sp>
      <p:sp>
        <p:nvSpPr>
          <p:cNvPr id="8" name="矩形 7"/>
          <p:cNvSpPr/>
          <p:nvPr/>
        </p:nvSpPr>
        <p:spPr>
          <a:xfrm>
            <a:off x="1066800" y="1828800"/>
            <a:ext cx="3433953" cy="461665"/>
          </a:xfrm>
          <a:prstGeom prst="rect">
            <a:avLst/>
          </a:prstGeom>
        </p:spPr>
        <p:txBody>
          <a:bodyPr wrap="none">
            <a:spAutoFit/>
          </a:bodyPr>
          <a:lstStyle/>
          <a:p>
            <a:r>
              <a:rPr lang="zh-CN" altLang="en-US" sz="2400" dirty="0"/>
              <a:t>（</a:t>
            </a:r>
            <a:r>
              <a:rPr lang="en-US" altLang="zh-CN" sz="2400" dirty="0"/>
              <a:t>4</a:t>
            </a:r>
            <a:r>
              <a:rPr lang="zh-CN" altLang="en-US" sz="2400" dirty="0"/>
              <a:t>）汽车运动的距离：</a:t>
            </a:r>
          </a:p>
        </p:txBody>
      </p:sp>
      <p:sp>
        <p:nvSpPr>
          <p:cNvPr id="9" name="矩形 8"/>
          <p:cNvSpPr/>
          <p:nvPr/>
        </p:nvSpPr>
        <p:spPr>
          <a:xfrm>
            <a:off x="1905000" y="2895600"/>
            <a:ext cx="2031325" cy="461665"/>
          </a:xfrm>
          <a:prstGeom prst="rect">
            <a:avLst/>
          </a:prstGeom>
        </p:spPr>
        <p:txBody>
          <a:bodyPr wrap="none">
            <a:spAutoFit/>
          </a:bodyPr>
          <a:lstStyle/>
          <a:p>
            <a:r>
              <a:rPr lang="zh-CN" altLang="en-US" sz="2400" dirty="0"/>
              <a:t>牵引力做功：</a:t>
            </a:r>
          </a:p>
        </p:txBody>
      </p:sp>
    </p:spTree>
    <p:extLst>
      <p:ext uri="{BB962C8B-B14F-4D97-AF65-F5344CB8AC3E}">
        <p14:creationId xmlns:p14="http://schemas.microsoft.com/office/powerpoint/2010/main" val="360015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blinds(horizontal)">
                                      <p:cBhvr>
                                        <p:cTn id="7" dur="500"/>
                                        <p:tgtEl>
                                          <p:spTgt spid="402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2436"/>
                                        </p:tgtEl>
                                        <p:attrNameLst>
                                          <p:attrName>style.visibility</p:attrName>
                                        </p:attrNameLst>
                                      </p:cBhvr>
                                      <p:to>
                                        <p:strVal val="visible"/>
                                      </p:to>
                                    </p:set>
                                    <p:animEffect transition="in" filter="blinds(horizontal)">
                                      <p:cBhvr>
                                        <p:cTn id="12" dur="500"/>
                                        <p:tgtEl>
                                          <p:spTgt spid="402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t="25448"/>
          <a:stretch>
            <a:fillRect/>
          </a:stretch>
        </p:blipFill>
        <p:spPr bwMode="auto">
          <a:xfrm>
            <a:off x="652463" y="2514600"/>
            <a:ext cx="7839075" cy="2776538"/>
          </a:xfrm>
          <a:prstGeom prst="rect">
            <a:avLst/>
          </a:prstGeom>
          <a:noFill/>
          <a:ln w="9525" algn="ctr">
            <a:noFill/>
            <a:miter lim="800000"/>
            <a:headEnd/>
            <a:tailEnd/>
          </a:ln>
          <a:effectLst/>
        </p:spPr>
      </p:pic>
      <p:pic>
        <p:nvPicPr>
          <p:cNvPr id="403460" name="Picture 4"/>
          <p:cNvPicPr>
            <a:picLocks noChangeAspect="1" noChangeArrowheads="1"/>
          </p:cNvPicPr>
          <p:nvPr/>
        </p:nvPicPr>
        <p:blipFill>
          <a:blip r:embed="rId4" cstate="print"/>
          <a:srcRect/>
          <a:stretch>
            <a:fillRect/>
          </a:stretch>
        </p:blipFill>
        <p:spPr bwMode="auto">
          <a:xfrm>
            <a:off x="7543800" y="1981200"/>
            <a:ext cx="504825" cy="361950"/>
          </a:xfrm>
          <a:prstGeom prst="rect">
            <a:avLst/>
          </a:prstGeom>
          <a:noFill/>
          <a:ln w="9525" algn="ctr">
            <a:noFill/>
            <a:miter lim="800000"/>
            <a:headEnd/>
            <a:tailEnd/>
          </a:ln>
          <a:effectLst/>
        </p:spPr>
      </p:pic>
      <p:sp>
        <p:nvSpPr>
          <p:cNvPr id="5" name="矩形 4"/>
          <p:cNvSpPr/>
          <p:nvPr/>
        </p:nvSpPr>
        <p:spPr>
          <a:xfrm>
            <a:off x="2362200" y="457200"/>
            <a:ext cx="435888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单元过关自测</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矩形 5"/>
          <p:cNvSpPr/>
          <p:nvPr/>
        </p:nvSpPr>
        <p:spPr>
          <a:xfrm>
            <a:off x="685800" y="1600200"/>
            <a:ext cx="8001000" cy="830997"/>
          </a:xfrm>
          <a:prstGeom prst="rect">
            <a:avLst/>
          </a:prstGeom>
        </p:spPr>
        <p:txBody>
          <a:bodyPr wrap="square">
            <a:spAutoFit/>
          </a:bodyPr>
          <a:lstStyle/>
          <a:p>
            <a:r>
              <a:rPr lang="zh-CN" altLang="en-US" sz="2400" dirty="0"/>
              <a:t>一、选择题</a:t>
            </a:r>
          </a:p>
          <a:p>
            <a:r>
              <a:rPr lang="en-US" altLang="zh-CN" sz="2400" dirty="0"/>
              <a:t>1.</a:t>
            </a:r>
            <a:r>
              <a:rPr lang="zh-CN" altLang="en-US" sz="2400" dirty="0"/>
              <a:t>下列图中的简单机械，不能省力但能省距离的</a:t>
            </a:r>
            <a:r>
              <a:rPr lang="zh-CN" altLang="en-US" sz="2400" dirty="0" smtClean="0"/>
              <a:t>是</a:t>
            </a:r>
            <a:endParaRPr lang="zh-CN" altLang="en-US" sz="2400" dirty="0"/>
          </a:p>
        </p:txBody>
      </p:sp>
    </p:spTree>
    <p:extLst>
      <p:ext uri="{BB962C8B-B14F-4D97-AF65-F5344CB8AC3E}">
        <p14:creationId xmlns:p14="http://schemas.microsoft.com/office/powerpoint/2010/main" val="2590543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3460"/>
                                        </p:tgtEl>
                                        <p:attrNameLst>
                                          <p:attrName>style.visibility</p:attrName>
                                        </p:attrNameLst>
                                      </p:cBhvr>
                                      <p:to>
                                        <p:strVal val="visible"/>
                                      </p:to>
                                    </p:set>
                                    <p:animEffect transition="in" filter="blinds(horizontal)">
                                      <p:cBhvr>
                                        <p:cTn id="7" dur="500"/>
                                        <p:tgtEl>
                                          <p:spTgt spid="403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4483" name="Picture 3"/>
          <p:cNvPicPr>
            <a:picLocks noChangeAspect="1" noChangeArrowheads="1"/>
          </p:cNvPicPr>
          <p:nvPr/>
        </p:nvPicPr>
        <p:blipFill>
          <a:blip r:embed="rId3" cstate="print"/>
          <a:srcRect/>
          <a:stretch>
            <a:fillRect/>
          </a:stretch>
        </p:blipFill>
        <p:spPr bwMode="auto">
          <a:xfrm>
            <a:off x="5257800" y="1905000"/>
            <a:ext cx="400050" cy="381000"/>
          </a:xfrm>
          <a:prstGeom prst="rect">
            <a:avLst/>
          </a:prstGeom>
          <a:noFill/>
          <a:ln w="9525" algn="ctr">
            <a:noFill/>
            <a:miter lim="800000"/>
            <a:headEnd/>
            <a:tailEnd/>
          </a:ln>
          <a:effectLst/>
        </p:spPr>
      </p:pic>
      <p:sp>
        <p:nvSpPr>
          <p:cNvPr id="4" name="矩形 3"/>
          <p:cNvSpPr/>
          <p:nvPr/>
        </p:nvSpPr>
        <p:spPr>
          <a:xfrm>
            <a:off x="533400" y="1828800"/>
            <a:ext cx="7924800" cy="3539430"/>
          </a:xfrm>
          <a:prstGeom prst="rect">
            <a:avLst/>
          </a:prstGeom>
        </p:spPr>
        <p:txBody>
          <a:bodyPr wrap="square">
            <a:spAutoFit/>
          </a:bodyPr>
          <a:lstStyle/>
          <a:p>
            <a:r>
              <a:rPr lang="en-US" altLang="zh-CN" sz="2800" dirty="0"/>
              <a:t>2.</a:t>
            </a:r>
            <a:r>
              <a:rPr lang="zh-CN" altLang="en-US" sz="2800" dirty="0"/>
              <a:t>下列有关功的说法正确的</a:t>
            </a:r>
            <a:r>
              <a:rPr lang="zh-CN" altLang="en-US" sz="2800" dirty="0" smtClean="0"/>
              <a:t>是</a:t>
            </a:r>
            <a:endParaRPr lang="en-US" altLang="zh-CN" sz="2800" dirty="0" smtClean="0"/>
          </a:p>
          <a:p>
            <a:r>
              <a:rPr lang="en-US" altLang="zh-CN" sz="2800" dirty="0" smtClean="0"/>
              <a:t>A</a:t>
            </a:r>
            <a:r>
              <a:rPr lang="en-US" altLang="zh-CN" sz="2800" dirty="0"/>
              <a:t>.</a:t>
            </a:r>
            <a:r>
              <a:rPr lang="zh-CN" altLang="en-US" sz="2800" dirty="0"/>
              <a:t>足球在水平地面上滚动时重力对足球没有做功</a:t>
            </a:r>
            <a:r>
              <a:rPr lang="en-US" altLang="zh-CN" sz="2800" dirty="0"/>
              <a:t>B.</a:t>
            </a:r>
            <a:r>
              <a:rPr lang="zh-CN" altLang="en-US" sz="2800" dirty="0"/>
              <a:t>吊车吊着重物使其沿水平方向匀速移动的过程中，吊车对重物做了功</a:t>
            </a:r>
          </a:p>
          <a:p>
            <a:r>
              <a:rPr lang="en-US" altLang="zh-CN" sz="2800" dirty="0"/>
              <a:t>C.</a:t>
            </a:r>
            <a:r>
              <a:rPr lang="zh-CN" altLang="en-US" sz="2800" dirty="0"/>
              <a:t>运动员举着杠铃在空中停留的时间内对杠铃要做很大的功</a:t>
            </a:r>
          </a:p>
          <a:p>
            <a:r>
              <a:rPr lang="en-US" altLang="zh-CN" sz="2800" dirty="0"/>
              <a:t>D.</a:t>
            </a:r>
            <a:r>
              <a:rPr lang="zh-CN" altLang="en-US" sz="2800" dirty="0"/>
              <a:t>用相同的力将质量不同的两个物体沿力的方向移动相同的距离所做的功不同</a:t>
            </a:r>
          </a:p>
        </p:txBody>
      </p:sp>
    </p:spTree>
    <p:extLst>
      <p:ext uri="{BB962C8B-B14F-4D97-AF65-F5344CB8AC3E}">
        <p14:creationId xmlns:p14="http://schemas.microsoft.com/office/powerpoint/2010/main" val="815433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4483"/>
                                        </p:tgtEl>
                                        <p:attrNameLst>
                                          <p:attrName>style.visibility</p:attrName>
                                        </p:attrNameLst>
                                      </p:cBhvr>
                                      <p:to>
                                        <p:strVal val="visible"/>
                                      </p:to>
                                    </p:set>
                                    <p:animEffect transition="in" filter="blinds(horizontal)">
                                      <p:cBhvr>
                                        <p:cTn id="7" dur="500"/>
                                        <p:tgtEl>
                                          <p:spTgt spid="40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5507" name="Picture 3"/>
          <p:cNvPicPr>
            <a:picLocks noChangeAspect="1" noChangeArrowheads="1"/>
          </p:cNvPicPr>
          <p:nvPr/>
        </p:nvPicPr>
        <p:blipFill>
          <a:blip r:embed="rId3" cstate="print"/>
          <a:srcRect/>
          <a:stretch>
            <a:fillRect/>
          </a:stretch>
        </p:blipFill>
        <p:spPr bwMode="auto">
          <a:xfrm>
            <a:off x="7086600" y="2667000"/>
            <a:ext cx="561975" cy="457200"/>
          </a:xfrm>
          <a:prstGeom prst="rect">
            <a:avLst/>
          </a:prstGeom>
          <a:noFill/>
          <a:ln w="9525" algn="ctr">
            <a:noFill/>
            <a:miter lim="800000"/>
            <a:headEnd/>
            <a:tailEnd/>
          </a:ln>
          <a:effectLst/>
        </p:spPr>
      </p:pic>
      <p:sp>
        <p:nvSpPr>
          <p:cNvPr id="4" name="矩形 3"/>
          <p:cNvSpPr/>
          <p:nvPr/>
        </p:nvSpPr>
        <p:spPr>
          <a:xfrm>
            <a:off x="609600" y="2209800"/>
            <a:ext cx="7772400" cy="1384995"/>
          </a:xfrm>
          <a:prstGeom prst="rect">
            <a:avLst/>
          </a:prstGeom>
        </p:spPr>
        <p:txBody>
          <a:bodyPr wrap="square">
            <a:spAutoFit/>
          </a:bodyPr>
          <a:lstStyle/>
          <a:p>
            <a:r>
              <a:rPr lang="en-US" altLang="zh-CN" sz="2800" dirty="0"/>
              <a:t>3.</a:t>
            </a:r>
            <a:r>
              <a:rPr lang="zh-CN" altLang="en-US" sz="2800" dirty="0"/>
              <a:t>（</a:t>
            </a:r>
            <a:r>
              <a:rPr lang="en-US" altLang="zh-CN" sz="2800" dirty="0"/>
              <a:t>2018</a:t>
            </a:r>
            <a:r>
              <a:rPr lang="zh-CN" altLang="en-US" sz="2800" dirty="0"/>
              <a:t>盐城）小明将掉在地面上的物理书捡起来放在课桌上，他对课本所做功最接近</a:t>
            </a:r>
            <a:r>
              <a:rPr lang="zh-CN" altLang="en-US" sz="2800" dirty="0" smtClean="0"/>
              <a:t>于</a:t>
            </a:r>
            <a:endParaRPr lang="zh-CN" altLang="en-US" sz="2800" dirty="0"/>
          </a:p>
          <a:p>
            <a:r>
              <a:rPr lang="en-US" altLang="zh-CN" sz="2800" dirty="0" smtClean="0"/>
              <a:t>A.0.02J    B.0.2J    C.2J   D.20J</a:t>
            </a:r>
            <a:endParaRPr lang="zh-CN" altLang="en-US" sz="2800" dirty="0"/>
          </a:p>
        </p:txBody>
      </p:sp>
    </p:spTree>
    <p:extLst>
      <p:ext uri="{BB962C8B-B14F-4D97-AF65-F5344CB8AC3E}">
        <p14:creationId xmlns:p14="http://schemas.microsoft.com/office/powerpoint/2010/main" val="261377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5507"/>
                                        </p:tgtEl>
                                        <p:attrNameLst>
                                          <p:attrName>style.visibility</p:attrName>
                                        </p:attrNameLst>
                                      </p:cBhvr>
                                      <p:to>
                                        <p:strVal val="visible"/>
                                      </p:to>
                                    </p:set>
                                    <p:animEffect transition="in" filter="blinds(horizontal)">
                                      <p:cBhvr>
                                        <p:cTn id="7" dur="500"/>
                                        <p:tgtEl>
                                          <p:spTgt spid="405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6531" name="Picture 3"/>
          <p:cNvPicPr>
            <a:picLocks noChangeAspect="1" noChangeArrowheads="1"/>
          </p:cNvPicPr>
          <p:nvPr/>
        </p:nvPicPr>
        <p:blipFill>
          <a:blip r:embed="rId3" cstate="print"/>
          <a:srcRect/>
          <a:stretch>
            <a:fillRect/>
          </a:stretch>
        </p:blipFill>
        <p:spPr bwMode="auto">
          <a:xfrm>
            <a:off x="7772400" y="2286000"/>
            <a:ext cx="561975" cy="457200"/>
          </a:xfrm>
          <a:prstGeom prst="rect">
            <a:avLst/>
          </a:prstGeom>
          <a:noFill/>
          <a:ln w="9525" algn="ctr">
            <a:noFill/>
            <a:miter lim="800000"/>
            <a:headEnd/>
            <a:tailEnd/>
          </a:ln>
          <a:effectLst/>
        </p:spPr>
      </p:pic>
      <p:sp>
        <p:nvSpPr>
          <p:cNvPr id="4" name="矩形 3"/>
          <p:cNvSpPr/>
          <p:nvPr/>
        </p:nvSpPr>
        <p:spPr>
          <a:xfrm>
            <a:off x="228600" y="1752600"/>
            <a:ext cx="7696200" cy="3046988"/>
          </a:xfrm>
          <a:prstGeom prst="rect">
            <a:avLst/>
          </a:prstGeom>
        </p:spPr>
        <p:txBody>
          <a:bodyPr wrap="square">
            <a:spAutoFit/>
          </a:bodyPr>
          <a:lstStyle/>
          <a:p>
            <a:r>
              <a:rPr lang="en-US" altLang="zh-CN" sz="3200" dirty="0"/>
              <a:t>4.</a:t>
            </a:r>
            <a:r>
              <a:rPr lang="zh-CN" altLang="en-US" sz="3200" dirty="0"/>
              <a:t>用一个重为</a:t>
            </a:r>
            <a:r>
              <a:rPr lang="en-US" altLang="zh-CN" sz="3200" dirty="0"/>
              <a:t>10N</a:t>
            </a:r>
            <a:r>
              <a:rPr lang="zh-CN" altLang="en-US" sz="3200" dirty="0"/>
              <a:t>的动滑轮来提升重为</a:t>
            </a:r>
            <a:r>
              <a:rPr lang="en-US" altLang="zh-CN" sz="3200" dirty="0"/>
              <a:t>100N</a:t>
            </a:r>
            <a:r>
              <a:rPr lang="zh-CN" altLang="en-US" sz="3200" dirty="0"/>
              <a:t>的重物。实际工作时，拉力</a:t>
            </a:r>
            <a:r>
              <a:rPr lang="en-US" altLang="zh-CN" sz="3200" dirty="0"/>
              <a:t>F</a:t>
            </a:r>
            <a:r>
              <a:rPr lang="zh-CN" altLang="en-US" sz="3200" dirty="0"/>
              <a:t>的</a:t>
            </a:r>
            <a:r>
              <a:rPr lang="zh-CN" altLang="en-US" sz="3200" dirty="0" smtClean="0"/>
              <a:t>大小</a:t>
            </a:r>
            <a:endParaRPr lang="zh-CN" altLang="en-US" sz="3200" dirty="0"/>
          </a:p>
          <a:p>
            <a:r>
              <a:rPr lang="en-US" altLang="zh-CN" sz="3200" dirty="0"/>
              <a:t>A.</a:t>
            </a:r>
            <a:r>
              <a:rPr lang="zh-CN" altLang="en-US" sz="3200" dirty="0"/>
              <a:t>可能等于</a:t>
            </a:r>
            <a:r>
              <a:rPr lang="en-US" altLang="zh-CN" sz="3200" dirty="0" smtClean="0"/>
              <a:t>55N</a:t>
            </a:r>
          </a:p>
          <a:p>
            <a:r>
              <a:rPr lang="en-US" altLang="zh-CN" sz="3200" dirty="0" smtClean="0"/>
              <a:t>B</a:t>
            </a:r>
            <a:r>
              <a:rPr lang="en-US" altLang="zh-CN" sz="3200" dirty="0"/>
              <a:t>.</a:t>
            </a:r>
            <a:r>
              <a:rPr lang="zh-CN" altLang="en-US" sz="3200" dirty="0"/>
              <a:t>一定等于</a:t>
            </a:r>
            <a:r>
              <a:rPr lang="en-US" altLang="zh-CN" sz="3200" dirty="0" smtClean="0"/>
              <a:t>55N</a:t>
            </a:r>
          </a:p>
          <a:p>
            <a:r>
              <a:rPr lang="en-US" altLang="zh-CN" sz="3200" dirty="0" smtClean="0"/>
              <a:t>C</a:t>
            </a:r>
            <a:r>
              <a:rPr lang="en-US" altLang="zh-CN" sz="3200" dirty="0"/>
              <a:t>.</a:t>
            </a:r>
            <a:r>
              <a:rPr lang="zh-CN" altLang="en-US" sz="3200" dirty="0"/>
              <a:t>一定大于</a:t>
            </a:r>
            <a:r>
              <a:rPr lang="en-US" altLang="zh-CN" sz="3200" dirty="0" smtClean="0"/>
              <a:t>55N</a:t>
            </a:r>
          </a:p>
          <a:p>
            <a:r>
              <a:rPr lang="en-US" altLang="zh-CN" sz="3200" dirty="0" smtClean="0"/>
              <a:t>D</a:t>
            </a:r>
            <a:r>
              <a:rPr lang="en-US" altLang="zh-CN" sz="3200" dirty="0"/>
              <a:t>.</a:t>
            </a:r>
            <a:r>
              <a:rPr lang="zh-CN" altLang="en-US" sz="3200" dirty="0"/>
              <a:t>一定小于</a:t>
            </a:r>
            <a:r>
              <a:rPr lang="en-US" altLang="zh-CN" sz="3200" dirty="0"/>
              <a:t>55N</a:t>
            </a:r>
            <a:endParaRPr lang="zh-CN" altLang="en-US" sz="3200" dirty="0"/>
          </a:p>
        </p:txBody>
      </p:sp>
    </p:spTree>
    <p:extLst>
      <p:ext uri="{BB962C8B-B14F-4D97-AF65-F5344CB8AC3E}">
        <p14:creationId xmlns:p14="http://schemas.microsoft.com/office/powerpoint/2010/main" val="1479309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blinds(horizontal)">
                                      <p:cBhvr>
                                        <p:cTn id="7" dur="5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763713" y="908050"/>
            <a:ext cx="5440362" cy="5545138"/>
          </a:xfrm>
          <a:prstGeom prst="rect">
            <a:avLst/>
          </a:prstGeom>
          <a:noFill/>
          <a:ln w="9525" algn="ctr">
            <a:noFill/>
            <a:miter lim="800000"/>
            <a:headEnd/>
            <a:tailEnd/>
          </a:ln>
          <a:effectLst/>
        </p:spPr>
      </p:pic>
      <p:sp>
        <p:nvSpPr>
          <p:cNvPr id="4" name="矩形 3"/>
          <p:cNvSpPr/>
          <p:nvPr/>
        </p:nvSpPr>
        <p:spPr>
          <a:xfrm>
            <a:off x="2209800" y="0"/>
            <a:ext cx="435888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本章知识梳理</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3879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7555" name="Picture 3"/>
          <p:cNvPicPr>
            <a:picLocks noChangeAspect="1" noChangeArrowheads="1"/>
          </p:cNvPicPr>
          <p:nvPr/>
        </p:nvPicPr>
        <p:blipFill>
          <a:blip r:embed="rId3" cstate="print"/>
          <a:srcRect/>
          <a:stretch>
            <a:fillRect/>
          </a:stretch>
        </p:blipFill>
        <p:spPr bwMode="auto">
          <a:xfrm>
            <a:off x="7924800" y="1981200"/>
            <a:ext cx="381000" cy="314325"/>
          </a:xfrm>
          <a:prstGeom prst="rect">
            <a:avLst/>
          </a:prstGeom>
          <a:noFill/>
          <a:ln w="9525" algn="ctr">
            <a:noFill/>
            <a:miter lim="800000"/>
            <a:headEnd/>
            <a:tailEnd/>
          </a:ln>
          <a:effectLst/>
        </p:spPr>
      </p:pic>
      <p:sp>
        <p:nvSpPr>
          <p:cNvPr id="4" name="矩形 3"/>
          <p:cNvSpPr/>
          <p:nvPr/>
        </p:nvSpPr>
        <p:spPr>
          <a:xfrm>
            <a:off x="1371600" y="1447800"/>
            <a:ext cx="6934200" cy="2677656"/>
          </a:xfrm>
          <a:prstGeom prst="rect">
            <a:avLst/>
          </a:prstGeom>
        </p:spPr>
        <p:txBody>
          <a:bodyPr wrap="square">
            <a:spAutoFit/>
          </a:bodyPr>
          <a:lstStyle/>
          <a:p>
            <a:r>
              <a:rPr lang="en-US" altLang="zh-CN" sz="2800" dirty="0"/>
              <a:t>5.</a:t>
            </a:r>
            <a:r>
              <a:rPr lang="zh-CN" altLang="en-US" sz="2800" dirty="0"/>
              <a:t>电工在安装家庭电路时，需用螺丝钉将灯座固定在天花板上，下列组合最省力的</a:t>
            </a:r>
            <a:r>
              <a:rPr lang="zh-CN" altLang="en-US" sz="2800" dirty="0" smtClean="0"/>
              <a:t>是</a:t>
            </a:r>
            <a:endParaRPr lang="zh-CN" altLang="en-US" sz="2800" dirty="0"/>
          </a:p>
          <a:p>
            <a:r>
              <a:rPr lang="en-US" altLang="zh-CN" sz="2800" dirty="0"/>
              <a:t>A.</a:t>
            </a:r>
            <a:r>
              <a:rPr lang="zh-CN" altLang="en-US" sz="2800" dirty="0"/>
              <a:t>细柄螺丝刀，密纹</a:t>
            </a:r>
            <a:r>
              <a:rPr lang="zh-CN" altLang="en-US" sz="2800" dirty="0" smtClean="0"/>
              <a:t>螺丝钉</a:t>
            </a:r>
            <a:endParaRPr lang="en-US" altLang="zh-CN" sz="2800" dirty="0" smtClean="0"/>
          </a:p>
          <a:p>
            <a:r>
              <a:rPr lang="en-US" altLang="zh-CN" sz="2800" dirty="0" smtClean="0"/>
              <a:t>B</a:t>
            </a:r>
            <a:r>
              <a:rPr lang="en-US" altLang="zh-CN" sz="2800" dirty="0"/>
              <a:t>.</a:t>
            </a:r>
            <a:r>
              <a:rPr lang="zh-CN" altLang="en-US" sz="2800" dirty="0"/>
              <a:t>粗柄螺丝刀，密纹</a:t>
            </a:r>
            <a:r>
              <a:rPr lang="zh-CN" altLang="en-US" sz="2800" dirty="0" smtClean="0"/>
              <a:t>螺丝钉</a:t>
            </a:r>
            <a:endParaRPr lang="en-US" altLang="zh-CN" sz="2800" dirty="0" smtClean="0"/>
          </a:p>
          <a:p>
            <a:r>
              <a:rPr lang="en-US" altLang="zh-CN" sz="2800" dirty="0" smtClean="0"/>
              <a:t>C</a:t>
            </a:r>
            <a:r>
              <a:rPr lang="en-US" altLang="zh-CN" sz="2800" dirty="0"/>
              <a:t>.</a:t>
            </a:r>
            <a:r>
              <a:rPr lang="zh-CN" altLang="en-US" sz="2800" dirty="0"/>
              <a:t>粗柄螺丝刀，疏纹</a:t>
            </a:r>
            <a:r>
              <a:rPr lang="zh-CN" altLang="en-US" sz="2800" dirty="0" smtClean="0"/>
              <a:t>螺丝钉</a:t>
            </a:r>
            <a:endParaRPr lang="en-US" altLang="zh-CN" sz="2800" dirty="0" smtClean="0"/>
          </a:p>
          <a:p>
            <a:r>
              <a:rPr lang="en-US" altLang="zh-CN" sz="2800" dirty="0" smtClean="0"/>
              <a:t>D</a:t>
            </a:r>
            <a:r>
              <a:rPr lang="en-US" altLang="zh-CN" sz="2800" dirty="0"/>
              <a:t>.</a:t>
            </a:r>
            <a:r>
              <a:rPr lang="zh-CN" altLang="en-US" sz="2800" dirty="0"/>
              <a:t>细柄螺丝刀，疏纹螺丝钉</a:t>
            </a:r>
          </a:p>
        </p:txBody>
      </p:sp>
    </p:spTree>
    <p:extLst>
      <p:ext uri="{BB962C8B-B14F-4D97-AF65-F5344CB8AC3E}">
        <p14:creationId xmlns:p14="http://schemas.microsoft.com/office/powerpoint/2010/main" val="1662625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7555"/>
                                        </p:tgtEl>
                                        <p:attrNameLst>
                                          <p:attrName>style.visibility</p:attrName>
                                        </p:attrNameLst>
                                      </p:cBhvr>
                                      <p:to>
                                        <p:strVal val="visible"/>
                                      </p:to>
                                    </p:set>
                                    <p:animEffect transition="in" filter="blinds(horizontal)">
                                      <p:cBhvr>
                                        <p:cTn id="7" dur="500"/>
                                        <p:tgtEl>
                                          <p:spTgt spid="407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8579" name="Picture 3"/>
          <p:cNvPicPr>
            <a:picLocks noChangeAspect="1" noChangeArrowheads="1"/>
          </p:cNvPicPr>
          <p:nvPr/>
        </p:nvPicPr>
        <p:blipFill>
          <a:blip r:embed="rId3" cstate="print"/>
          <a:srcRect/>
          <a:stretch>
            <a:fillRect/>
          </a:stretch>
        </p:blipFill>
        <p:spPr bwMode="auto">
          <a:xfrm>
            <a:off x="2895600" y="1295400"/>
            <a:ext cx="403225" cy="403225"/>
          </a:xfrm>
          <a:prstGeom prst="rect">
            <a:avLst/>
          </a:prstGeom>
          <a:noFill/>
          <a:ln w="9525" algn="ctr">
            <a:noFill/>
            <a:miter lim="800000"/>
            <a:headEnd/>
            <a:tailEnd/>
          </a:ln>
          <a:effectLst/>
        </p:spPr>
      </p:pic>
      <p:sp>
        <p:nvSpPr>
          <p:cNvPr id="4" name="矩形 3"/>
          <p:cNvSpPr/>
          <p:nvPr/>
        </p:nvSpPr>
        <p:spPr>
          <a:xfrm>
            <a:off x="609600" y="381000"/>
            <a:ext cx="8001000" cy="3539430"/>
          </a:xfrm>
          <a:prstGeom prst="rect">
            <a:avLst/>
          </a:prstGeom>
        </p:spPr>
        <p:txBody>
          <a:bodyPr wrap="square">
            <a:spAutoFit/>
          </a:bodyPr>
          <a:lstStyle/>
          <a:p>
            <a:r>
              <a:rPr lang="en-US" altLang="zh-CN" sz="2800" dirty="0"/>
              <a:t>6.</a:t>
            </a:r>
            <a:r>
              <a:rPr lang="zh-CN" altLang="en-US" sz="2800" dirty="0"/>
              <a:t>如图</a:t>
            </a:r>
            <a:r>
              <a:rPr lang="en-US" altLang="zh-CN" sz="2800" dirty="0"/>
              <a:t>11-3</a:t>
            </a:r>
            <a:r>
              <a:rPr lang="zh-CN" altLang="en-US" sz="2800" dirty="0"/>
              <a:t>所示，保持杠杆在水平位置平衡，在其他条件不变的情况下，下列操作能使弹簧测力计示数变大的</a:t>
            </a:r>
            <a:r>
              <a:rPr lang="zh-CN" altLang="en-US" sz="2800" dirty="0" smtClean="0"/>
              <a:t>是</a:t>
            </a:r>
            <a:endParaRPr lang="zh-CN" altLang="en-US" sz="2800" dirty="0"/>
          </a:p>
          <a:p>
            <a:r>
              <a:rPr lang="en-US" altLang="zh-CN" sz="2800" dirty="0"/>
              <a:t>A.</a:t>
            </a:r>
            <a:r>
              <a:rPr lang="zh-CN" altLang="en-US" sz="2800" dirty="0"/>
              <a:t>减少钩码的个数</a:t>
            </a:r>
            <a:r>
              <a:rPr lang="zh-CN" altLang="en-US" sz="2800" dirty="0" smtClean="0"/>
              <a:t>自</a:t>
            </a:r>
            <a:endParaRPr lang="en-US" altLang="zh-CN" sz="2800" dirty="0" smtClean="0"/>
          </a:p>
          <a:p>
            <a:r>
              <a:rPr lang="en-US" altLang="zh-CN" sz="2800" dirty="0" smtClean="0"/>
              <a:t>B</a:t>
            </a:r>
            <a:r>
              <a:rPr lang="en-US" altLang="zh-CN" sz="2800" dirty="0"/>
              <a:t>.</a:t>
            </a:r>
            <a:r>
              <a:rPr lang="zh-CN" altLang="en-US" sz="2800" dirty="0"/>
              <a:t>将钩码悬挂点的</a:t>
            </a:r>
            <a:r>
              <a:rPr lang="zh-CN" altLang="en-US" sz="2800" dirty="0" smtClean="0"/>
              <a:t>位置</a:t>
            </a:r>
            <a:r>
              <a:rPr lang="zh-CN" altLang="en-US" sz="2800" dirty="0"/>
              <a:t>向右移</a:t>
            </a:r>
          </a:p>
          <a:p>
            <a:r>
              <a:rPr lang="en-US" altLang="zh-CN" sz="2800" dirty="0"/>
              <a:t>C.</a:t>
            </a:r>
            <a:r>
              <a:rPr lang="zh-CN" altLang="en-US" sz="2800" dirty="0"/>
              <a:t>保持拉力</a:t>
            </a:r>
            <a:r>
              <a:rPr lang="zh-CN" altLang="en-US" sz="2800" dirty="0" smtClean="0"/>
              <a:t>方向不变</a:t>
            </a:r>
            <a:r>
              <a:rPr lang="zh-CN" altLang="en-US" sz="2800" dirty="0"/>
              <a:t>，将弹簧测力计向右移</a:t>
            </a:r>
          </a:p>
          <a:p>
            <a:r>
              <a:rPr lang="en-US" altLang="zh-CN" sz="2800" dirty="0"/>
              <a:t>D.</a:t>
            </a:r>
            <a:r>
              <a:rPr lang="zh-CN" altLang="en-US" sz="2800" dirty="0"/>
              <a:t>保持弹簧测力计悬挂点的位置不变，使其向右倾斜</a:t>
            </a:r>
          </a:p>
        </p:txBody>
      </p:sp>
      <p:pic>
        <p:nvPicPr>
          <p:cNvPr id="23556" name="Picture 4"/>
          <p:cNvPicPr>
            <a:picLocks noChangeAspect="1" noChangeArrowheads="1"/>
          </p:cNvPicPr>
          <p:nvPr/>
        </p:nvPicPr>
        <p:blipFill>
          <a:blip r:embed="rId4" cstate="print"/>
          <a:srcRect/>
          <a:stretch>
            <a:fillRect/>
          </a:stretch>
        </p:blipFill>
        <p:spPr bwMode="auto">
          <a:xfrm>
            <a:off x="2438400" y="3886200"/>
            <a:ext cx="4343400" cy="2776674"/>
          </a:xfrm>
          <a:prstGeom prst="rect">
            <a:avLst/>
          </a:prstGeom>
          <a:noFill/>
          <a:ln w="9525">
            <a:noFill/>
            <a:miter lim="800000"/>
            <a:headEnd/>
            <a:tailEnd/>
          </a:ln>
        </p:spPr>
      </p:pic>
    </p:spTree>
    <p:extLst>
      <p:ext uri="{BB962C8B-B14F-4D97-AF65-F5344CB8AC3E}">
        <p14:creationId xmlns:p14="http://schemas.microsoft.com/office/powerpoint/2010/main" val="303230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8579"/>
                                        </p:tgtEl>
                                        <p:attrNameLst>
                                          <p:attrName>style.visibility</p:attrName>
                                        </p:attrNameLst>
                                      </p:cBhvr>
                                      <p:to>
                                        <p:strVal val="visible"/>
                                      </p:to>
                                    </p:set>
                                    <p:animEffect transition="in" filter="blinds(horizontal)">
                                      <p:cBhvr>
                                        <p:cTn id="7" dur="500"/>
                                        <p:tgtEl>
                                          <p:spTgt spid="408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6781800" y="1981200"/>
            <a:ext cx="1295400" cy="3124200"/>
          </a:xfrm>
          <a:prstGeom prst="rect">
            <a:avLst/>
          </a:prstGeom>
          <a:noFill/>
          <a:ln w="9525" algn="ctr">
            <a:noFill/>
            <a:miter lim="800000"/>
            <a:headEnd/>
            <a:tailEnd/>
          </a:ln>
          <a:effectLst/>
        </p:spPr>
      </p:pic>
      <p:pic>
        <p:nvPicPr>
          <p:cNvPr id="409604" name="Picture 4"/>
          <p:cNvPicPr>
            <a:picLocks noChangeAspect="1" noChangeArrowheads="1"/>
          </p:cNvPicPr>
          <p:nvPr/>
        </p:nvPicPr>
        <p:blipFill>
          <a:blip r:embed="rId4" cstate="print"/>
          <a:srcRect/>
          <a:stretch>
            <a:fillRect/>
          </a:stretch>
        </p:blipFill>
        <p:spPr bwMode="auto">
          <a:xfrm>
            <a:off x="4114800" y="1752600"/>
            <a:ext cx="438150" cy="447675"/>
          </a:xfrm>
          <a:prstGeom prst="rect">
            <a:avLst/>
          </a:prstGeom>
          <a:noFill/>
          <a:ln w="9525" algn="ctr">
            <a:noFill/>
            <a:miter lim="800000"/>
            <a:headEnd/>
            <a:tailEnd/>
          </a:ln>
          <a:effectLst/>
        </p:spPr>
      </p:pic>
      <p:sp>
        <p:nvSpPr>
          <p:cNvPr id="5" name="矩形 4"/>
          <p:cNvSpPr/>
          <p:nvPr/>
        </p:nvSpPr>
        <p:spPr>
          <a:xfrm>
            <a:off x="609600" y="457200"/>
            <a:ext cx="8001000" cy="3539430"/>
          </a:xfrm>
          <a:prstGeom prst="rect">
            <a:avLst/>
          </a:prstGeom>
        </p:spPr>
        <p:txBody>
          <a:bodyPr wrap="square">
            <a:spAutoFit/>
          </a:bodyPr>
          <a:lstStyle/>
          <a:p>
            <a:r>
              <a:rPr lang="en-US" altLang="zh-CN" sz="2800" dirty="0"/>
              <a:t>7.</a:t>
            </a:r>
            <a:r>
              <a:rPr lang="zh-CN" altLang="en-US" sz="2800" dirty="0"/>
              <a:t>用如图</a:t>
            </a:r>
            <a:r>
              <a:rPr lang="en-US" altLang="zh-CN" sz="2800" dirty="0"/>
              <a:t>11-4</a:t>
            </a:r>
            <a:r>
              <a:rPr lang="zh-CN" altLang="en-US" sz="2800" dirty="0"/>
              <a:t>所示滑轮组提升</a:t>
            </a:r>
            <a:r>
              <a:rPr lang="en-US" altLang="zh-CN" sz="2800" dirty="0"/>
              <a:t>100N</a:t>
            </a:r>
            <a:r>
              <a:rPr lang="zh-CN" altLang="en-US" sz="2800" dirty="0"/>
              <a:t>重物时，机械效率为</a:t>
            </a:r>
            <a:r>
              <a:rPr lang="en-US" altLang="zh-CN" sz="2800" dirty="0"/>
              <a:t>50%</a:t>
            </a:r>
            <a:r>
              <a:rPr lang="zh-CN" altLang="en-US" sz="2800" dirty="0"/>
              <a:t>；用同一滑轮组提起</a:t>
            </a:r>
            <a:r>
              <a:rPr lang="en-US" altLang="zh-CN" sz="2800" dirty="0"/>
              <a:t>300N</a:t>
            </a:r>
            <a:r>
              <a:rPr lang="zh-CN" altLang="en-US" sz="2800" dirty="0"/>
              <a:t>重物，重物以</a:t>
            </a:r>
            <a:r>
              <a:rPr lang="en-US" altLang="zh-CN" sz="2800" dirty="0"/>
              <a:t>2m</a:t>
            </a:r>
            <a:r>
              <a:rPr lang="zh-CN" altLang="en-US" sz="2800" dirty="0"/>
              <a:t>／</a:t>
            </a:r>
            <a:r>
              <a:rPr lang="en-US" altLang="zh-CN" sz="2800" dirty="0"/>
              <a:t>s</a:t>
            </a:r>
            <a:r>
              <a:rPr lang="zh-CN" altLang="en-US" sz="2800" dirty="0"/>
              <a:t>速度匀速上升</a:t>
            </a:r>
            <a:r>
              <a:rPr lang="en-US" altLang="zh-CN" sz="2800" dirty="0"/>
              <a:t>5s</a:t>
            </a:r>
            <a:r>
              <a:rPr lang="zh-CN" altLang="en-US" sz="2800" dirty="0"/>
              <a:t>时（不计绳重与摩擦），下列说法不正确的是</a:t>
            </a:r>
          </a:p>
          <a:p>
            <a:r>
              <a:rPr lang="en-US" altLang="zh-CN" sz="2800" dirty="0" smtClean="0"/>
              <a:t>A</a:t>
            </a:r>
            <a:r>
              <a:rPr lang="en-US" altLang="zh-CN" sz="2800" dirty="0"/>
              <a:t>.</a:t>
            </a:r>
            <a:r>
              <a:rPr lang="zh-CN" altLang="en-US" sz="2800" dirty="0"/>
              <a:t>动滑轮自重为</a:t>
            </a:r>
            <a:r>
              <a:rPr lang="en-US" altLang="zh-CN" sz="2800" dirty="0" smtClean="0"/>
              <a:t>100N</a:t>
            </a:r>
          </a:p>
          <a:p>
            <a:r>
              <a:rPr lang="en-US" altLang="zh-CN" sz="2800" dirty="0" smtClean="0"/>
              <a:t>B</a:t>
            </a:r>
            <a:r>
              <a:rPr lang="en-US" altLang="zh-CN" sz="2800" dirty="0"/>
              <a:t>.</a:t>
            </a:r>
            <a:r>
              <a:rPr lang="zh-CN" altLang="en-US" sz="2800" dirty="0"/>
              <a:t>拉力做功</a:t>
            </a:r>
            <a:r>
              <a:rPr lang="en-US" altLang="zh-CN" sz="2800" dirty="0" smtClean="0"/>
              <a:t>4000J</a:t>
            </a:r>
          </a:p>
          <a:p>
            <a:r>
              <a:rPr lang="en-US" altLang="zh-CN" sz="2800" dirty="0" smtClean="0"/>
              <a:t>C</a:t>
            </a:r>
            <a:r>
              <a:rPr lang="en-US" altLang="zh-CN" sz="2800" dirty="0"/>
              <a:t>.</a:t>
            </a:r>
            <a:r>
              <a:rPr lang="zh-CN" altLang="en-US" sz="2800" dirty="0"/>
              <a:t>拉力做功功率为</a:t>
            </a:r>
            <a:r>
              <a:rPr lang="en-US" altLang="zh-CN" sz="2800" dirty="0" smtClean="0"/>
              <a:t>400W</a:t>
            </a:r>
          </a:p>
          <a:p>
            <a:r>
              <a:rPr lang="en-US" altLang="zh-CN" sz="2800" dirty="0" smtClean="0"/>
              <a:t>D</a:t>
            </a:r>
            <a:r>
              <a:rPr lang="en-US" altLang="zh-CN" sz="2800" dirty="0"/>
              <a:t>.</a:t>
            </a:r>
            <a:r>
              <a:rPr lang="zh-CN" altLang="en-US" sz="2800" dirty="0"/>
              <a:t>机械效率为</a:t>
            </a:r>
            <a:r>
              <a:rPr lang="en-US" altLang="zh-CN" sz="2800" dirty="0"/>
              <a:t>75%</a:t>
            </a:r>
            <a:endParaRPr lang="zh-CN" altLang="en-US" sz="2800" dirty="0"/>
          </a:p>
        </p:txBody>
      </p:sp>
    </p:spTree>
    <p:extLst>
      <p:ext uri="{BB962C8B-B14F-4D97-AF65-F5344CB8AC3E}">
        <p14:creationId xmlns:p14="http://schemas.microsoft.com/office/powerpoint/2010/main" val="2350909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04"/>
                                        </p:tgtEl>
                                        <p:attrNameLst>
                                          <p:attrName>style.visibility</p:attrName>
                                        </p:attrNameLst>
                                      </p:cBhvr>
                                      <p:to>
                                        <p:strVal val="visible"/>
                                      </p:to>
                                    </p:set>
                                    <p:animEffect transition="in" filter="blinds(horizontal)">
                                      <p:cBhvr>
                                        <p:cTn id="7" dur="5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042988" y="115888"/>
            <a:ext cx="7202487" cy="3881437"/>
          </a:xfrm>
          <a:prstGeom prst="rect">
            <a:avLst/>
          </a:prstGeom>
          <a:noFill/>
          <a:ln w="9525" algn="ctr">
            <a:noFill/>
            <a:miter lim="800000"/>
            <a:headEnd/>
            <a:tailEnd/>
          </a:ln>
          <a:effectLst/>
        </p:spPr>
      </p:pic>
      <p:pic>
        <p:nvPicPr>
          <p:cNvPr id="25603" name="Picture 3"/>
          <p:cNvPicPr>
            <a:picLocks noChangeAspect="1" noChangeArrowheads="1"/>
          </p:cNvPicPr>
          <p:nvPr/>
        </p:nvPicPr>
        <p:blipFill>
          <a:blip r:embed="rId4" cstate="print"/>
          <a:srcRect/>
          <a:stretch>
            <a:fillRect/>
          </a:stretch>
        </p:blipFill>
        <p:spPr bwMode="auto">
          <a:xfrm>
            <a:off x="2916238" y="4005263"/>
            <a:ext cx="2735262" cy="2517775"/>
          </a:xfrm>
          <a:prstGeom prst="rect">
            <a:avLst/>
          </a:prstGeom>
          <a:noFill/>
          <a:ln w="9525" algn="ctr">
            <a:noFill/>
            <a:miter lim="800000"/>
            <a:headEnd/>
            <a:tailEnd/>
          </a:ln>
          <a:effectLst/>
        </p:spPr>
      </p:pic>
      <p:pic>
        <p:nvPicPr>
          <p:cNvPr id="410628" name="Picture 4"/>
          <p:cNvPicPr>
            <a:picLocks noChangeAspect="1" noChangeArrowheads="1"/>
          </p:cNvPicPr>
          <p:nvPr/>
        </p:nvPicPr>
        <p:blipFill>
          <a:blip r:embed="rId5" cstate="print"/>
          <a:srcRect/>
          <a:stretch>
            <a:fillRect/>
          </a:stretch>
        </p:blipFill>
        <p:spPr bwMode="auto">
          <a:xfrm>
            <a:off x="7524750" y="1557338"/>
            <a:ext cx="438150" cy="447675"/>
          </a:xfrm>
          <a:prstGeom prst="rect">
            <a:avLst/>
          </a:prstGeom>
          <a:noFill/>
          <a:ln w="9525" algn="ctr">
            <a:noFill/>
            <a:miter lim="800000"/>
            <a:headEnd/>
            <a:tailEnd/>
          </a:ln>
          <a:effectLst/>
        </p:spPr>
      </p:pic>
    </p:spTree>
    <p:extLst>
      <p:ext uri="{BB962C8B-B14F-4D97-AF65-F5344CB8AC3E}">
        <p14:creationId xmlns:p14="http://schemas.microsoft.com/office/powerpoint/2010/main" val="2255551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628"/>
                                        </p:tgtEl>
                                        <p:attrNameLst>
                                          <p:attrName>style.visibility</p:attrName>
                                        </p:attrNameLst>
                                      </p:cBhvr>
                                      <p:to>
                                        <p:strVal val="visible"/>
                                      </p:to>
                                    </p:set>
                                    <p:animEffect transition="in" filter="blinds(horizontal)">
                                      <p:cBhvr>
                                        <p:cTn id="7" dur="500"/>
                                        <p:tgtEl>
                                          <p:spTgt spid="41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print"/>
          <a:srcRect/>
          <a:stretch>
            <a:fillRect/>
          </a:stretch>
        </p:blipFill>
        <p:spPr bwMode="auto">
          <a:xfrm>
            <a:off x="2700338" y="3357563"/>
            <a:ext cx="3676650" cy="2571750"/>
          </a:xfrm>
          <a:prstGeom prst="rect">
            <a:avLst/>
          </a:prstGeom>
          <a:noFill/>
          <a:ln w="9525" algn="ctr">
            <a:noFill/>
            <a:miter lim="800000"/>
            <a:headEnd/>
            <a:tailEnd/>
          </a:ln>
          <a:effectLst/>
        </p:spPr>
      </p:pic>
      <p:pic>
        <p:nvPicPr>
          <p:cNvPr id="411653" name="Picture 5"/>
          <p:cNvPicPr>
            <a:picLocks noChangeAspect="1" noChangeArrowheads="1"/>
          </p:cNvPicPr>
          <p:nvPr/>
        </p:nvPicPr>
        <p:blipFill>
          <a:blip r:embed="rId4" cstate="print"/>
          <a:srcRect/>
          <a:stretch>
            <a:fillRect/>
          </a:stretch>
        </p:blipFill>
        <p:spPr bwMode="auto">
          <a:xfrm>
            <a:off x="6019800" y="2286000"/>
            <a:ext cx="800100" cy="314325"/>
          </a:xfrm>
          <a:prstGeom prst="rect">
            <a:avLst/>
          </a:prstGeom>
          <a:noFill/>
          <a:ln w="9525" algn="ctr">
            <a:noFill/>
            <a:miter lim="800000"/>
            <a:headEnd/>
            <a:tailEnd/>
          </a:ln>
          <a:effectLst/>
        </p:spPr>
      </p:pic>
      <p:pic>
        <p:nvPicPr>
          <p:cNvPr id="411654" name="Picture 6"/>
          <p:cNvPicPr>
            <a:picLocks noChangeAspect="1" noChangeArrowheads="1"/>
          </p:cNvPicPr>
          <p:nvPr/>
        </p:nvPicPr>
        <p:blipFill>
          <a:blip r:embed="rId5" cstate="print"/>
          <a:srcRect/>
          <a:stretch>
            <a:fillRect/>
          </a:stretch>
        </p:blipFill>
        <p:spPr bwMode="auto">
          <a:xfrm>
            <a:off x="4114800" y="2743200"/>
            <a:ext cx="428625" cy="266700"/>
          </a:xfrm>
          <a:prstGeom prst="rect">
            <a:avLst/>
          </a:prstGeom>
          <a:noFill/>
          <a:ln w="9525" algn="ctr">
            <a:noFill/>
            <a:miter lim="800000"/>
            <a:headEnd/>
            <a:tailEnd/>
          </a:ln>
          <a:effectLst/>
        </p:spPr>
      </p:pic>
      <p:sp>
        <p:nvSpPr>
          <p:cNvPr id="7" name="矩形 6"/>
          <p:cNvSpPr/>
          <p:nvPr/>
        </p:nvSpPr>
        <p:spPr>
          <a:xfrm>
            <a:off x="1219200" y="914400"/>
            <a:ext cx="7391400" cy="2246769"/>
          </a:xfrm>
          <a:prstGeom prst="rect">
            <a:avLst/>
          </a:prstGeom>
        </p:spPr>
        <p:txBody>
          <a:bodyPr wrap="square">
            <a:spAutoFit/>
          </a:bodyPr>
          <a:lstStyle/>
          <a:p>
            <a:r>
              <a:rPr lang="zh-CN" altLang="en-US" sz="2800" dirty="0"/>
              <a:t>二、填空题</a:t>
            </a:r>
          </a:p>
          <a:p>
            <a:r>
              <a:rPr lang="en-US" altLang="zh-CN" sz="2800" dirty="0"/>
              <a:t>9.</a:t>
            </a:r>
            <a:r>
              <a:rPr lang="zh-CN" altLang="en-US" sz="2800" dirty="0"/>
              <a:t>如图</a:t>
            </a:r>
            <a:r>
              <a:rPr lang="en-US" altLang="zh-CN" sz="2800" dirty="0"/>
              <a:t>11-6</a:t>
            </a:r>
            <a:r>
              <a:rPr lang="zh-CN" altLang="en-US" sz="2800" dirty="0"/>
              <a:t>所示，用弹簧测力计水平拉着重为</a:t>
            </a:r>
            <a:r>
              <a:rPr lang="en-US" altLang="zh-CN" sz="2800" dirty="0"/>
              <a:t>8N</a:t>
            </a:r>
            <a:r>
              <a:rPr lang="zh-CN" altLang="en-US" sz="2800" dirty="0"/>
              <a:t>的木块，在水平长木板沿直线匀速移动</a:t>
            </a:r>
            <a:r>
              <a:rPr lang="en-US" altLang="zh-CN" sz="2800" dirty="0"/>
              <a:t>0.5m</a:t>
            </a:r>
            <a:r>
              <a:rPr lang="zh-CN" altLang="en-US" sz="2800" dirty="0"/>
              <a:t>，木块受到的摩擦力</a:t>
            </a:r>
            <a:r>
              <a:rPr lang="zh-CN" altLang="en-US" sz="2800" dirty="0" smtClean="0"/>
              <a:t>是（        ）</a:t>
            </a:r>
            <a:r>
              <a:rPr lang="en-US" altLang="zh-CN" sz="2800" dirty="0" smtClean="0"/>
              <a:t>N</a:t>
            </a:r>
            <a:r>
              <a:rPr lang="zh-CN" altLang="en-US" sz="2800" dirty="0"/>
              <a:t>，木块所受的重力</a:t>
            </a:r>
            <a:r>
              <a:rPr lang="zh-CN" altLang="en-US" sz="2800" dirty="0" smtClean="0"/>
              <a:t>做功（    ）</a:t>
            </a:r>
            <a:r>
              <a:rPr lang="en-US" altLang="zh-CN" sz="2800" dirty="0" smtClean="0"/>
              <a:t>J</a:t>
            </a:r>
            <a:r>
              <a:rPr lang="zh-CN" altLang="en-US" sz="2800" dirty="0"/>
              <a:t>。</a:t>
            </a:r>
          </a:p>
        </p:txBody>
      </p:sp>
    </p:spTree>
    <p:extLst>
      <p:ext uri="{BB962C8B-B14F-4D97-AF65-F5344CB8AC3E}">
        <p14:creationId xmlns:p14="http://schemas.microsoft.com/office/powerpoint/2010/main" val="2762007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1653"/>
                                        </p:tgtEl>
                                        <p:attrNameLst>
                                          <p:attrName>style.visibility</p:attrName>
                                        </p:attrNameLst>
                                      </p:cBhvr>
                                      <p:to>
                                        <p:strVal val="visible"/>
                                      </p:to>
                                    </p:set>
                                    <p:animEffect transition="in" filter="blinds(horizontal)">
                                      <p:cBhvr>
                                        <p:cTn id="7" dur="500"/>
                                        <p:tgtEl>
                                          <p:spTgt spid="411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1654"/>
                                        </p:tgtEl>
                                        <p:attrNameLst>
                                          <p:attrName>style.visibility</p:attrName>
                                        </p:attrNameLst>
                                      </p:cBhvr>
                                      <p:to>
                                        <p:strVal val="visible"/>
                                      </p:to>
                                    </p:set>
                                    <p:animEffect transition="in" filter="blinds(horizontal)">
                                      <p:cBhvr>
                                        <p:cTn id="12"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900113" y="981075"/>
            <a:ext cx="7658100" cy="1428750"/>
          </a:xfrm>
          <a:prstGeom prst="rect">
            <a:avLst/>
          </a:prstGeom>
          <a:noFill/>
          <a:ln w="9525" algn="ctr">
            <a:noFill/>
            <a:miter lim="800000"/>
            <a:headEnd/>
            <a:tailEnd/>
          </a:ln>
          <a:effectLst/>
        </p:spPr>
      </p:pic>
      <p:pic>
        <p:nvPicPr>
          <p:cNvPr id="27651" name="Picture 3"/>
          <p:cNvPicPr>
            <a:picLocks noChangeAspect="1" noChangeArrowheads="1"/>
          </p:cNvPicPr>
          <p:nvPr/>
        </p:nvPicPr>
        <p:blipFill>
          <a:blip r:embed="rId4" cstate="print"/>
          <a:srcRect/>
          <a:stretch>
            <a:fillRect/>
          </a:stretch>
        </p:blipFill>
        <p:spPr bwMode="auto">
          <a:xfrm>
            <a:off x="3492500" y="2781300"/>
            <a:ext cx="2152650" cy="2876550"/>
          </a:xfrm>
          <a:prstGeom prst="rect">
            <a:avLst/>
          </a:prstGeom>
          <a:noFill/>
          <a:ln w="9525" algn="ctr">
            <a:noFill/>
            <a:miter lim="800000"/>
            <a:headEnd/>
            <a:tailEnd/>
          </a:ln>
          <a:effectLst/>
        </p:spPr>
      </p:pic>
      <p:pic>
        <p:nvPicPr>
          <p:cNvPr id="412676" name="Picture 4"/>
          <p:cNvPicPr>
            <a:picLocks noChangeAspect="1" noChangeArrowheads="1"/>
          </p:cNvPicPr>
          <p:nvPr/>
        </p:nvPicPr>
        <p:blipFill>
          <a:blip r:embed="rId5" cstate="print"/>
          <a:srcRect/>
          <a:stretch>
            <a:fillRect/>
          </a:stretch>
        </p:blipFill>
        <p:spPr bwMode="auto">
          <a:xfrm>
            <a:off x="2339975" y="1989138"/>
            <a:ext cx="409575" cy="361950"/>
          </a:xfrm>
          <a:prstGeom prst="rect">
            <a:avLst/>
          </a:prstGeom>
          <a:noFill/>
          <a:ln w="9525" algn="ctr">
            <a:noFill/>
            <a:miter lim="800000"/>
            <a:headEnd/>
            <a:tailEnd/>
          </a:ln>
          <a:effectLst/>
        </p:spPr>
      </p:pic>
      <p:pic>
        <p:nvPicPr>
          <p:cNvPr id="412677" name="Picture 5"/>
          <p:cNvPicPr>
            <a:picLocks noChangeAspect="1" noChangeArrowheads="1"/>
          </p:cNvPicPr>
          <p:nvPr/>
        </p:nvPicPr>
        <p:blipFill>
          <a:blip r:embed="rId6" cstate="print"/>
          <a:srcRect/>
          <a:stretch>
            <a:fillRect/>
          </a:stretch>
        </p:blipFill>
        <p:spPr bwMode="auto">
          <a:xfrm>
            <a:off x="6588125" y="1916113"/>
            <a:ext cx="476250" cy="371475"/>
          </a:xfrm>
          <a:prstGeom prst="rect">
            <a:avLst/>
          </a:prstGeom>
          <a:noFill/>
          <a:ln w="9525" algn="ctr">
            <a:noFill/>
            <a:miter lim="800000"/>
            <a:headEnd/>
            <a:tailEnd/>
          </a:ln>
          <a:effectLst/>
        </p:spPr>
      </p:pic>
    </p:spTree>
    <p:extLst>
      <p:ext uri="{BB962C8B-B14F-4D97-AF65-F5344CB8AC3E}">
        <p14:creationId xmlns:p14="http://schemas.microsoft.com/office/powerpoint/2010/main" val="3902151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2676"/>
                                        </p:tgtEl>
                                        <p:attrNameLst>
                                          <p:attrName>style.visibility</p:attrName>
                                        </p:attrNameLst>
                                      </p:cBhvr>
                                      <p:to>
                                        <p:strVal val="visible"/>
                                      </p:to>
                                    </p:set>
                                    <p:animEffect transition="in" filter="blinds(horizontal)">
                                      <p:cBhvr>
                                        <p:cTn id="7" dur="500"/>
                                        <p:tgtEl>
                                          <p:spTgt spid="412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2677"/>
                                        </p:tgtEl>
                                        <p:attrNameLst>
                                          <p:attrName>style.visibility</p:attrName>
                                        </p:attrNameLst>
                                      </p:cBhvr>
                                      <p:to>
                                        <p:strVal val="visible"/>
                                      </p:to>
                                    </p:set>
                                    <p:animEffect transition="in" filter="blinds(horizontal)">
                                      <p:cBhvr>
                                        <p:cTn id="12" dur="500"/>
                                        <p:tgtEl>
                                          <p:spTgt spid="412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3699" name="Picture 3"/>
          <p:cNvPicPr>
            <a:picLocks noChangeAspect="1" noChangeArrowheads="1"/>
          </p:cNvPicPr>
          <p:nvPr/>
        </p:nvPicPr>
        <p:blipFill>
          <a:blip r:embed="rId3" cstate="print"/>
          <a:srcRect/>
          <a:stretch>
            <a:fillRect/>
          </a:stretch>
        </p:blipFill>
        <p:spPr bwMode="auto">
          <a:xfrm>
            <a:off x="5791200" y="1295400"/>
            <a:ext cx="752475" cy="361950"/>
          </a:xfrm>
          <a:prstGeom prst="rect">
            <a:avLst/>
          </a:prstGeom>
          <a:noFill/>
          <a:ln w="9525" algn="ctr">
            <a:noFill/>
            <a:miter lim="800000"/>
            <a:headEnd/>
            <a:tailEnd/>
          </a:ln>
          <a:effectLst/>
        </p:spPr>
      </p:pic>
      <p:pic>
        <p:nvPicPr>
          <p:cNvPr id="413700" name="Picture 4"/>
          <p:cNvPicPr>
            <a:picLocks noChangeAspect="1" noChangeArrowheads="1"/>
          </p:cNvPicPr>
          <p:nvPr/>
        </p:nvPicPr>
        <p:blipFill>
          <a:blip r:embed="rId4" cstate="print"/>
          <a:srcRect/>
          <a:stretch>
            <a:fillRect/>
          </a:stretch>
        </p:blipFill>
        <p:spPr bwMode="auto">
          <a:xfrm>
            <a:off x="2438400" y="2514600"/>
            <a:ext cx="647700" cy="304800"/>
          </a:xfrm>
          <a:prstGeom prst="rect">
            <a:avLst/>
          </a:prstGeom>
          <a:noFill/>
          <a:ln w="9525" algn="ctr">
            <a:noFill/>
            <a:miter lim="800000"/>
            <a:headEnd/>
            <a:tailEnd/>
          </a:ln>
          <a:effectLst/>
        </p:spPr>
      </p:pic>
      <p:sp>
        <p:nvSpPr>
          <p:cNvPr id="5" name="矩形 4"/>
          <p:cNvSpPr/>
          <p:nvPr/>
        </p:nvSpPr>
        <p:spPr>
          <a:xfrm>
            <a:off x="762000" y="762000"/>
            <a:ext cx="7467600" cy="2246769"/>
          </a:xfrm>
          <a:prstGeom prst="rect">
            <a:avLst/>
          </a:prstGeom>
        </p:spPr>
        <p:txBody>
          <a:bodyPr wrap="square">
            <a:spAutoFit/>
          </a:bodyPr>
          <a:lstStyle/>
          <a:p>
            <a:r>
              <a:rPr lang="en-US" altLang="zh-CN" sz="2800" dirty="0"/>
              <a:t>11.</a:t>
            </a:r>
            <a:r>
              <a:rPr lang="zh-CN" altLang="en-US" sz="2800" dirty="0"/>
              <a:t>如图</a:t>
            </a:r>
            <a:r>
              <a:rPr lang="en-US" altLang="zh-CN" sz="2800" dirty="0"/>
              <a:t>11-8</a:t>
            </a:r>
            <a:r>
              <a:rPr lang="zh-CN" altLang="en-US" sz="2800" dirty="0"/>
              <a:t>是人抬独轮车车个作把时的简化示意图，此时独轮车相当于一</a:t>
            </a:r>
            <a:r>
              <a:rPr lang="zh-CN" altLang="en-US" sz="2800" dirty="0" smtClean="0"/>
              <a:t>个（        ）（</a:t>
            </a:r>
            <a:r>
              <a:rPr lang="zh-CN" altLang="en-US" sz="2800" dirty="0"/>
              <a:t>选填“省力”或“费力”）杠杆；若动力臂是阻力臂的</a:t>
            </a:r>
            <a:r>
              <a:rPr lang="en-US" altLang="zh-CN" sz="2800" dirty="0" smtClean="0"/>
              <a:t>3</a:t>
            </a:r>
            <a:r>
              <a:rPr lang="zh-CN" altLang="en-US" sz="2800" dirty="0" smtClean="0"/>
              <a:t>倍</a:t>
            </a:r>
            <a:r>
              <a:rPr lang="zh-CN" altLang="en-US" sz="2800" dirty="0"/>
              <a:t>，物体和车总重</a:t>
            </a:r>
            <a:r>
              <a:rPr lang="en-US" altLang="zh-CN" sz="2800" dirty="0"/>
              <a:t>G</a:t>
            </a:r>
            <a:r>
              <a:rPr lang="zh-CN" altLang="en-US" sz="2800" dirty="0"/>
              <a:t>为</a:t>
            </a:r>
            <a:r>
              <a:rPr lang="en-US" altLang="zh-CN" sz="2800" dirty="0"/>
              <a:t>1200N</a:t>
            </a:r>
            <a:r>
              <a:rPr lang="zh-CN" altLang="en-US" sz="2800" dirty="0"/>
              <a:t>，抬起车把的力</a:t>
            </a:r>
            <a:r>
              <a:rPr lang="en-US" altLang="zh-CN" sz="2800" dirty="0"/>
              <a:t>F</a:t>
            </a:r>
            <a:r>
              <a:rPr lang="zh-CN" altLang="en-US" sz="2800" dirty="0" smtClean="0"/>
              <a:t>为（      ）</a:t>
            </a:r>
            <a:r>
              <a:rPr lang="en-US" altLang="zh-CN" sz="2800" dirty="0" smtClean="0"/>
              <a:t>N</a:t>
            </a:r>
            <a:r>
              <a:rPr lang="zh-CN" altLang="en-US" sz="2800" dirty="0"/>
              <a:t>。</a:t>
            </a:r>
          </a:p>
        </p:txBody>
      </p:sp>
      <p:pic>
        <p:nvPicPr>
          <p:cNvPr id="28677" name="Picture 5"/>
          <p:cNvPicPr>
            <a:picLocks noChangeAspect="1" noChangeArrowheads="1"/>
          </p:cNvPicPr>
          <p:nvPr/>
        </p:nvPicPr>
        <p:blipFill>
          <a:blip r:embed="rId5" cstate="print"/>
          <a:srcRect/>
          <a:stretch>
            <a:fillRect/>
          </a:stretch>
        </p:blipFill>
        <p:spPr bwMode="auto">
          <a:xfrm>
            <a:off x="4876800" y="3352800"/>
            <a:ext cx="3657600" cy="3067135"/>
          </a:xfrm>
          <a:prstGeom prst="rect">
            <a:avLst/>
          </a:prstGeom>
          <a:noFill/>
          <a:ln w="9525">
            <a:noFill/>
            <a:miter lim="800000"/>
            <a:headEnd/>
            <a:tailEnd/>
          </a:ln>
        </p:spPr>
      </p:pic>
    </p:spTree>
    <p:extLst>
      <p:ext uri="{BB962C8B-B14F-4D97-AF65-F5344CB8AC3E}">
        <p14:creationId xmlns:p14="http://schemas.microsoft.com/office/powerpoint/2010/main" val="60132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3699"/>
                                        </p:tgtEl>
                                        <p:attrNameLst>
                                          <p:attrName>style.visibility</p:attrName>
                                        </p:attrNameLst>
                                      </p:cBhvr>
                                      <p:to>
                                        <p:strVal val="visible"/>
                                      </p:to>
                                    </p:set>
                                    <p:animEffect transition="in" filter="blinds(horizontal)">
                                      <p:cBhvr>
                                        <p:cTn id="7" dur="500"/>
                                        <p:tgtEl>
                                          <p:spTgt spid="413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3700"/>
                                        </p:tgtEl>
                                        <p:attrNameLst>
                                          <p:attrName>style.visibility</p:attrName>
                                        </p:attrNameLst>
                                      </p:cBhvr>
                                      <p:to>
                                        <p:strVal val="visible"/>
                                      </p:to>
                                    </p:set>
                                    <p:animEffect transition="in" filter="blinds(horizontal)">
                                      <p:cBhvr>
                                        <p:cTn id="12" dur="500"/>
                                        <p:tgtEl>
                                          <p:spTgt spid="41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4723" name="Picture 3"/>
          <p:cNvPicPr>
            <a:picLocks noChangeAspect="1" noChangeArrowheads="1"/>
          </p:cNvPicPr>
          <p:nvPr/>
        </p:nvPicPr>
        <p:blipFill>
          <a:blip r:embed="rId3" cstate="print"/>
          <a:srcRect/>
          <a:stretch>
            <a:fillRect/>
          </a:stretch>
        </p:blipFill>
        <p:spPr bwMode="auto">
          <a:xfrm>
            <a:off x="5791200" y="2743200"/>
            <a:ext cx="666750" cy="314325"/>
          </a:xfrm>
          <a:prstGeom prst="rect">
            <a:avLst/>
          </a:prstGeom>
          <a:noFill/>
          <a:ln w="9525" algn="ctr">
            <a:noFill/>
            <a:miter lim="800000"/>
            <a:headEnd/>
            <a:tailEnd/>
          </a:ln>
          <a:effectLst/>
        </p:spPr>
      </p:pic>
      <p:pic>
        <p:nvPicPr>
          <p:cNvPr id="414724" name="Picture 4"/>
          <p:cNvPicPr>
            <a:picLocks noChangeAspect="1" noChangeArrowheads="1"/>
          </p:cNvPicPr>
          <p:nvPr/>
        </p:nvPicPr>
        <p:blipFill>
          <a:blip r:embed="rId4" cstate="print"/>
          <a:srcRect/>
          <a:stretch>
            <a:fillRect/>
          </a:stretch>
        </p:blipFill>
        <p:spPr bwMode="auto">
          <a:xfrm>
            <a:off x="2209800" y="3276600"/>
            <a:ext cx="476250" cy="304800"/>
          </a:xfrm>
          <a:prstGeom prst="rect">
            <a:avLst/>
          </a:prstGeom>
          <a:noFill/>
          <a:ln w="9525" algn="ctr">
            <a:noFill/>
            <a:miter lim="800000"/>
            <a:headEnd/>
            <a:tailEnd/>
          </a:ln>
          <a:effectLst/>
        </p:spPr>
      </p:pic>
      <p:sp>
        <p:nvSpPr>
          <p:cNvPr id="5" name="矩形 4"/>
          <p:cNvSpPr/>
          <p:nvPr/>
        </p:nvSpPr>
        <p:spPr>
          <a:xfrm>
            <a:off x="533400" y="1752600"/>
            <a:ext cx="8001000" cy="1815882"/>
          </a:xfrm>
          <a:prstGeom prst="rect">
            <a:avLst/>
          </a:prstGeom>
        </p:spPr>
        <p:txBody>
          <a:bodyPr wrap="square">
            <a:spAutoFit/>
          </a:bodyPr>
          <a:lstStyle/>
          <a:p>
            <a:r>
              <a:rPr lang="en-US" altLang="zh-CN" sz="2800" dirty="0"/>
              <a:t>12.</a:t>
            </a:r>
            <a:r>
              <a:rPr lang="zh-CN" altLang="en-US" sz="2800" dirty="0"/>
              <a:t>在开展课外活动时，小李同学遥控一小型无人机匀速竖直上升，速度为</a:t>
            </a:r>
            <a:r>
              <a:rPr lang="en-US" altLang="zh-CN" sz="2800" dirty="0"/>
              <a:t>2m/s</a:t>
            </a:r>
            <a:r>
              <a:rPr lang="zh-CN" altLang="en-US" sz="2800" dirty="0"/>
              <a:t>，功率为</a:t>
            </a:r>
            <a:r>
              <a:rPr lang="en-US" altLang="zh-CN" sz="2800" dirty="0"/>
              <a:t>30W</a:t>
            </a:r>
            <a:r>
              <a:rPr lang="zh-CN" altLang="en-US" sz="2800" dirty="0"/>
              <a:t>，则无人机上升</a:t>
            </a:r>
            <a:r>
              <a:rPr lang="en-US" altLang="zh-CN" sz="2800" dirty="0"/>
              <a:t>10s</a:t>
            </a:r>
            <a:r>
              <a:rPr lang="zh-CN" altLang="en-US" sz="2800" dirty="0"/>
              <a:t>升力所做的功</a:t>
            </a:r>
            <a:r>
              <a:rPr lang="zh-CN" altLang="en-US" sz="2800" dirty="0" smtClean="0"/>
              <a:t>为（       ）</a:t>
            </a:r>
            <a:r>
              <a:rPr lang="en-US" altLang="zh-CN" sz="2800" dirty="0" smtClean="0"/>
              <a:t>J</a:t>
            </a:r>
            <a:r>
              <a:rPr lang="zh-CN" altLang="en-US" sz="2800" dirty="0"/>
              <a:t>，无人机重</a:t>
            </a:r>
            <a:r>
              <a:rPr lang="zh-CN" altLang="en-US" sz="2800" dirty="0" smtClean="0"/>
              <a:t>为（       ）</a:t>
            </a:r>
            <a:r>
              <a:rPr lang="en-US" altLang="zh-CN" sz="2800" dirty="0" smtClean="0"/>
              <a:t>N</a:t>
            </a:r>
            <a:r>
              <a:rPr lang="zh-CN" altLang="en-US" sz="2800" dirty="0"/>
              <a:t>。</a:t>
            </a:r>
          </a:p>
        </p:txBody>
      </p:sp>
    </p:spTree>
    <p:extLst>
      <p:ext uri="{BB962C8B-B14F-4D97-AF65-F5344CB8AC3E}">
        <p14:creationId xmlns:p14="http://schemas.microsoft.com/office/powerpoint/2010/main" val="3551238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4723"/>
                                        </p:tgtEl>
                                        <p:attrNameLst>
                                          <p:attrName>style.visibility</p:attrName>
                                        </p:attrNameLst>
                                      </p:cBhvr>
                                      <p:to>
                                        <p:strVal val="visible"/>
                                      </p:to>
                                    </p:set>
                                    <p:animEffect transition="in" filter="blinds(horizontal)">
                                      <p:cBhvr>
                                        <p:cTn id="7" dur="500"/>
                                        <p:tgtEl>
                                          <p:spTgt spid="414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4724"/>
                                        </p:tgtEl>
                                        <p:attrNameLst>
                                          <p:attrName>style.visibility</p:attrName>
                                        </p:attrNameLst>
                                      </p:cBhvr>
                                      <p:to>
                                        <p:strVal val="visible"/>
                                      </p:to>
                                    </p:set>
                                    <p:animEffect transition="in" filter="blinds(horizontal)">
                                      <p:cBhvr>
                                        <p:cTn id="12" dur="500"/>
                                        <p:tgtEl>
                                          <p:spTgt spid="414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5747" name="Picture 3"/>
          <p:cNvPicPr>
            <a:picLocks noChangeAspect="1" noChangeArrowheads="1"/>
          </p:cNvPicPr>
          <p:nvPr/>
        </p:nvPicPr>
        <p:blipFill>
          <a:blip r:embed="rId3" cstate="print"/>
          <a:srcRect/>
          <a:stretch>
            <a:fillRect/>
          </a:stretch>
        </p:blipFill>
        <p:spPr bwMode="auto">
          <a:xfrm>
            <a:off x="3505200" y="2438400"/>
            <a:ext cx="914400" cy="304800"/>
          </a:xfrm>
          <a:prstGeom prst="rect">
            <a:avLst/>
          </a:prstGeom>
          <a:noFill/>
          <a:ln w="9525" algn="ctr">
            <a:noFill/>
            <a:miter lim="800000"/>
            <a:headEnd/>
            <a:tailEnd/>
          </a:ln>
          <a:effectLst/>
        </p:spPr>
      </p:pic>
      <p:pic>
        <p:nvPicPr>
          <p:cNvPr id="415748" name="Picture 4"/>
          <p:cNvPicPr>
            <a:picLocks noChangeAspect="1" noChangeArrowheads="1"/>
          </p:cNvPicPr>
          <p:nvPr/>
        </p:nvPicPr>
        <p:blipFill>
          <a:blip r:embed="rId4" cstate="print"/>
          <a:srcRect/>
          <a:stretch>
            <a:fillRect/>
          </a:stretch>
        </p:blipFill>
        <p:spPr bwMode="auto">
          <a:xfrm>
            <a:off x="4267200" y="2819400"/>
            <a:ext cx="876300" cy="390525"/>
          </a:xfrm>
          <a:prstGeom prst="rect">
            <a:avLst/>
          </a:prstGeom>
          <a:noFill/>
          <a:ln w="9525" algn="ctr">
            <a:noFill/>
            <a:miter lim="800000"/>
            <a:headEnd/>
            <a:tailEnd/>
          </a:ln>
          <a:effectLst/>
        </p:spPr>
      </p:pic>
      <p:pic>
        <p:nvPicPr>
          <p:cNvPr id="415749" name="Picture 5"/>
          <p:cNvPicPr>
            <a:picLocks noChangeAspect="1" noChangeArrowheads="1"/>
          </p:cNvPicPr>
          <p:nvPr/>
        </p:nvPicPr>
        <p:blipFill>
          <a:blip r:embed="rId5" cstate="print"/>
          <a:srcRect/>
          <a:stretch>
            <a:fillRect/>
          </a:stretch>
        </p:blipFill>
        <p:spPr bwMode="auto">
          <a:xfrm>
            <a:off x="1752600" y="3276600"/>
            <a:ext cx="866775" cy="304800"/>
          </a:xfrm>
          <a:prstGeom prst="rect">
            <a:avLst/>
          </a:prstGeom>
          <a:noFill/>
          <a:ln w="9525" algn="ctr">
            <a:noFill/>
            <a:miter lim="800000"/>
            <a:headEnd/>
            <a:tailEnd/>
          </a:ln>
          <a:effectLst/>
        </p:spPr>
      </p:pic>
      <p:sp>
        <p:nvSpPr>
          <p:cNvPr id="6" name="矩形 5"/>
          <p:cNvSpPr/>
          <p:nvPr/>
        </p:nvSpPr>
        <p:spPr>
          <a:xfrm>
            <a:off x="533400" y="1066800"/>
            <a:ext cx="8153400" cy="2677656"/>
          </a:xfrm>
          <a:prstGeom prst="rect">
            <a:avLst/>
          </a:prstGeom>
        </p:spPr>
        <p:txBody>
          <a:bodyPr wrap="square">
            <a:spAutoFit/>
          </a:bodyPr>
          <a:lstStyle/>
          <a:p>
            <a:r>
              <a:rPr lang="en-US" altLang="zh-CN" sz="2800" dirty="0"/>
              <a:t>13.</a:t>
            </a:r>
            <a:r>
              <a:rPr lang="zh-CN" altLang="en-US" sz="2800" dirty="0"/>
              <a:t>往车上装重物时，常常用长木板搭个斜面，把重物沿斜面推上去，如图</a:t>
            </a:r>
            <a:r>
              <a:rPr lang="en-US" altLang="zh-CN" sz="2800" dirty="0"/>
              <a:t>11-9</a:t>
            </a:r>
            <a:r>
              <a:rPr lang="zh-CN" altLang="en-US" sz="2800" dirty="0"/>
              <a:t>所示，工人用</a:t>
            </a:r>
            <a:r>
              <a:rPr lang="en-US" altLang="zh-CN" sz="2800" dirty="0"/>
              <a:t>3m</a:t>
            </a:r>
            <a:r>
              <a:rPr lang="zh-CN" altLang="en-US" sz="2800" dirty="0"/>
              <a:t>长的斜面，</a:t>
            </a:r>
            <a:r>
              <a:rPr lang="zh-CN" altLang="en-US" sz="2800" dirty="0" smtClean="0"/>
              <a:t>把</a:t>
            </a:r>
            <a:r>
              <a:rPr lang="en-US" altLang="zh-CN" sz="2800" dirty="0" smtClean="0"/>
              <a:t>120kg</a:t>
            </a:r>
            <a:r>
              <a:rPr lang="zh-CN" altLang="en-US" sz="2800" dirty="0"/>
              <a:t>的重物提高</a:t>
            </a:r>
            <a:r>
              <a:rPr lang="en-US" altLang="zh-CN" sz="2800" dirty="0"/>
              <a:t>1m</a:t>
            </a:r>
            <a:r>
              <a:rPr lang="zh-CN" altLang="en-US" sz="2800" dirty="0"/>
              <a:t>。</a:t>
            </a:r>
            <a:r>
              <a:rPr lang="zh-CN" altLang="en-US" sz="2800" dirty="0" smtClean="0"/>
              <a:t>假设斜面</a:t>
            </a:r>
            <a:r>
              <a:rPr lang="zh-CN" altLang="en-US" sz="2800" dirty="0"/>
              <a:t>光滑，则需要施加的推力</a:t>
            </a:r>
            <a:r>
              <a:rPr lang="zh-CN" altLang="en-US" sz="2800" dirty="0" smtClean="0"/>
              <a:t>为（          ）；</a:t>
            </a:r>
            <a:r>
              <a:rPr lang="zh-CN" altLang="en-US" sz="2800" dirty="0"/>
              <a:t>若实际用力为</a:t>
            </a:r>
            <a:r>
              <a:rPr lang="en-US" altLang="zh-CN" sz="2800" dirty="0"/>
              <a:t>500N</a:t>
            </a:r>
            <a:r>
              <a:rPr lang="zh-CN" altLang="en-US" sz="2800" dirty="0"/>
              <a:t>，则斜面的机械效率</a:t>
            </a:r>
            <a:r>
              <a:rPr lang="zh-CN" altLang="en-US" sz="2800" dirty="0" smtClean="0"/>
              <a:t>为（          ），</a:t>
            </a:r>
            <a:r>
              <a:rPr lang="zh-CN" altLang="en-US" sz="2800" dirty="0"/>
              <a:t>重物受到的摩擦力</a:t>
            </a:r>
            <a:r>
              <a:rPr lang="zh-CN" altLang="en-US" sz="2800" dirty="0" smtClean="0"/>
              <a:t>为（          ）。</a:t>
            </a:r>
            <a:r>
              <a:rPr lang="zh-CN" altLang="en-US" sz="2800" dirty="0"/>
              <a:t>（</a:t>
            </a:r>
            <a:r>
              <a:rPr lang="en-US" altLang="zh-CN" sz="2800" dirty="0"/>
              <a:t>g</a:t>
            </a:r>
            <a:r>
              <a:rPr lang="zh-CN" altLang="en-US" sz="2800" dirty="0"/>
              <a:t>取</a:t>
            </a:r>
            <a:r>
              <a:rPr lang="en-US" altLang="zh-CN" sz="2800" dirty="0"/>
              <a:t>10N/kg</a:t>
            </a:r>
            <a:r>
              <a:rPr lang="zh-CN" altLang="en-US" sz="2800" dirty="0"/>
              <a:t>）。</a:t>
            </a:r>
          </a:p>
        </p:txBody>
      </p:sp>
      <p:pic>
        <p:nvPicPr>
          <p:cNvPr id="30726" name="Picture 6"/>
          <p:cNvPicPr>
            <a:picLocks noChangeAspect="1" noChangeArrowheads="1"/>
          </p:cNvPicPr>
          <p:nvPr/>
        </p:nvPicPr>
        <p:blipFill>
          <a:blip r:embed="rId6" cstate="print"/>
          <a:srcRect/>
          <a:stretch>
            <a:fillRect/>
          </a:stretch>
        </p:blipFill>
        <p:spPr bwMode="auto">
          <a:xfrm>
            <a:off x="2133600" y="3962400"/>
            <a:ext cx="3048000" cy="2425959"/>
          </a:xfrm>
          <a:prstGeom prst="rect">
            <a:avLst/>
          </a:prstGeom>
          <a:noFill/>
          <a:ln w="9525">
            <a:noFill/>
            <a:miter lim="800000"/>
            <a:headEnd/>
            <a:tailEnd/>
          </a:ln>
        </p:spPr>
      </p:pic>
    </p:spTree>
    <p:extLst>
      <p:ext uri="{BB962C8B-B14F-4D97-AF65-F5344CB8AC3E}">
        <p14:creationId xmlns:p14="http://schemas.microsoft.com/office/powerpoint/2010/main" val="215015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5747"/>
                                        </p:tgtEl>
                                        <p:attrNameLst>
                                          <p:attrName>style.visibility</p:attrName>
                                        </p:attrNameLst>
                                      </p:cBhvr>
                                      <p:to>
                                        <p:strVal val="visible"/>
                                      </p:to>
                                    </p:set>
                                    <p:animEffect transition="in" filter="blinds(horizontal)">
                                      <p:cBhvr>
                                        <p:cTn id="7" dur="500"/>
                                        <p:tgtEl>
                                          <p:spTgt spid="415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5748"/>
                                        </p:tgtEl>
                                        <p:attrNameLst>
                                          <p:attrName>style.visibility</p:attrName>
                                        </p:attrNameLst>
                                      </p:cBhvr>
                                      <p:to>
                                        <p:strVal val="visible"/>
                                      </p:to>
                                    </p:set>
                                    <p:animEffect transition="in" filter="blinds(horizontal)">
                                      <p:cBhvr>
                                        <p:cTn id="12" dur="500"/>
                                        <p:tgtEl>
                                          <p:spTgt spid="415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5749"/>
                                        </p:tgtEl>
                                        <p:attrNameLst>
                                          <p:attrName>style.visibility</p:attrName>
                                        </p:attrNameLst>
                                      </p:cBhvr>
                                      <p:to>
                                        <p:strVal val="visible"/>
                                      </p:to>
                                    </p:set>
                                    <p:animEffect transition="in" filter="blinds(horizontal)">
                                      <p:cBhvr>
                                        <p:cTn id="17" dur="500"/>
                                        <p:tgtEl>
                                          <p:spTgt spid="415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6771" name="Picture 3"/>
          <p:cNvPicPr>
            <a:picLocks noChangeAspect="1" noChangeArrowheads="1"/>
          </p:cNvPicPr>
          <p:nvPr/>
        </p:nvPicPr>
        <p:blipFill>
          <a:blip r:embed="rId3" cstate="print"/>
          <a:srcRect/>
          <a:stretch>
            <a:fillRect/>
          </a:stretch>
        </p:blipFill>
        <p:spPr bwMode="auto">
          <a:xfrm>
            <a:off x="2819400" y="3124200"/>
            <a:ext cx="2695575" cy="2581275"/>
          </a:xfrm>
          <a:prstGeom prst="rect">
            <a:avLst/>
          </a:prstGeom>
          <a:noFill/>
          <a:ln w="9525" algn="ctr">
            <a:noFill/>
            <a:miter lim="800000"/>
            <a:headEnd/>
            <a:tailEnd/>
          </a:ln>
          <a:effectLst/>
        </p:spPr>
      </p:pic>
      <p:sp>
        <p:nvSpPr>
          <p:cNvPr id="4" name="矩形 3"/>
          <p:cNvSpPr/>
          <p:nvPr/>
        </p:nvSpPr>
        <p:spPr>
          <a:xfrm>
            <a:off x="1524000" y="1295400"/>
            <a:ext cx="6705600" cy="1384995"/>
          </a:xfrm>
          <a:prstGeom prst="rect">
            <a:avLst/>
          </a:prstGeom>
        </p:spPr>
        <p:txBody>
          <a:bodyPr wrap="square">
            <a:spAutoFit/>
          </a:bodyPr>
          <a:lstStyle/>
          <a:p>
            <a:r>
              <a:rPr lang="zh-CN" altLang="en-US" sz="2800" dirty="0"/>
              <a:t>三、作图题</a:t>
            </a:r>
          </a:p>
          <a:p>
            <a:r>
              <a:rPr lang="en-US" altLang="zh-CN" sz="2800" dirty="0"/>
              <a:t>14.</a:t>
            </a:r>
            <a:r>
              <a:rPr lang="zh-CN" altLang="en-US" sz="2800" dirty="0"/>
              <a:t>（</a:t>
            </a:r>
            <a:r>
              <a:rPr lang="en-US" altLang="zh-CN" sz="2800" dirty="0"/>
              <a:t>1</a:t>
            </a:r>
            <a:r>
              <a:rPr lang="zh-CN" altLang="en-US" sz="2800" dirty="0"/>
              <a:t>）如图</a:t>
            </a:r>
            <a:r>
              <a:rPr lang="en-US" altLang="zh-CN" sz="2800" dirty="0"/>
              <a:t>11-10</a:t>
            </a:r>
            <a:r>
              <a:rPr lang="zh-CN" altLang="en-US" sz="2800" dirty="0"/>
              <a:t>所示，某人在</a:t>
            </a:r>
            <a:r>
              <a:rPr lang="en-US" altLang="zh-CN" sz="2800" dirty="0"/>
              <a:t>A</a:t>
            </a:r>
            <a:r>
              <a:rPr lang="zh-CN" altLang="en-US" sz="2800" dirty="0"/>
              <a:t>处提起物体，请在图中画出最省力的绳子绕法。</a:t>
            </a:r>
          </a:p>
        </p:txBody>
      </p:sp>
    </p:spTree>
    <p:extLst>
      <p:ext uri="{BB962C8B-B14F-4D97-AF65-F5344CB8AC3E}">
        <p14:creationId xmlns:p14="http://schemas.microsoft.com/office/powerpoint/2010/main" val="89857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6771"/>
                                        </p:tgtEl>
                                        <p:attrNameLst>
                                          <p:attrName>style.visibility</p:attrName>
                                        </p:attrNameLst>
                                      </p:cBhvr>
                                      <p:to>
                                        <p:strVal val="visible"/>
                                      </p:to>
                                    </p:set>
                                    <p:animEffect transition="in" filter="blinds(horizontal)">
                                      <p:cBhvr>
                                        <p:cTn id="7" dur="500"/>
                                        <p:tgtEl>
                                          <p:spTgt spid="416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58888" y="333375"/>
            <a:ext cx="5953125" cy="6065838"/>
          </a:xfrm>
          <a:prstGeom prst="rect">
            <a:avLst/>
          </a:prstGeom>
          <a:noFill/>
          <a:ln w="9525" algn="ctr">
            <a:noFill/>
            <a:miter lim="800000"/>
            <a:headEnd/>
            <a:tailEnd/>
          </a:ln>
          <a:effectLst/>
        </p:spPr>
      </p:pic>
    </p:spTree>
    <p:extLst>
      <p:ext uri="{BB962C8B-B14F-4D97-AF65-F5344CB8AC3E}">
        <p14:creationId xmlns:p14="http://schemas.microsoft.com/office/powerpoint/2010/main" val="3932591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971550" y="836613"/>
            <a:ext cx="7181850" cy="990600"/>
          </a:xfrm>
          <a:prstGeom prst="rect">
            <a:avLst/>
          </a:prstGeom>
          <a:noFill/>
          <a:ln w="9525" algn="ctr">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2555875" y="2276475"/>
            <a:ext cx="3905250" cy="3381375"/>
          </a:xfrm>
          <a:prstGeom prst="rect">
            <a:avLst/>
          </a:prstGeom>
          <a:noFill/>
          <a:ln w="9525" algn="ctr">
            <a:noFill/>
            <a:miter lim="800000"/>
            <a:headEnd/>
            <a:tailEnd/>
          </a:ln>
          <a:effectLst/>
        </p:spPr>
      </p:pic>
      <p:pic>
        <p:nvPicPr>
          <p:cNvPr id="417796" name="Picture 4"/>
          <p:cNvPicPr>
            <a:picLocks noChangeAspect="1" noChangeArrowheads="1"/>
          </p:cNvPicPr>
          <p:nvPr/>
        </p:nvPicPr>
        <p:blipFill>
          <a:blip r:embed="rId5" cstate="print"/>
          <a:srcRect/>
          <a:stretch>
            <a:fillRect/>
          </a:stretch>
        </p:blipFill>
        <p:spPr bwMode="auto">
          <a:xfrm>
            <a:off x="2411413" y="2349500"/>
            <a:ext cx="4314825" cy="2971800"/>
          </a:xfrm>
          <a:prstGeom prst="rect">
            <a:avLst/>
          </a:prstGeom>
          <a:noFill/>
          <a:ln w="9525" algn="ctr">
            <a:noFill/>
            <a:miter lim="800000"/>
            <a:headEnd/>
            <a:tailEnd/>
          </a:ln>
          <a:effectLst/>
        </p:spPr>
      </p:pic>
    </p:spTree>
    <p:extLst>
      <p:ext uri="{BB962C8B-B14F-4D97-AF65-F5344CB8AC3E}">
        <p14:creationId xmlns:p14="http://schemas.microsoft.com/office/powerpoint/2010/main" val="4154958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blinds(horizontal)">
                                      <p:cBhvr>
                                        <p:cTn id="7" dur="500"/>
                                        <p:tgtEl>
                                          <p:spTgt spid="41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8819" name="Picture 3"/>
          <p:cNvPicPr>
            <a:picLocks noChangeAspect="1" noChangeArrowheads="1"/>
          </p:cNvPicPr>
          <p:nvPr/>
        </p:nvPicPr>
        <p:blipFill>
          <a:blip r:embed="rId3" cstate="print"/>
          <a:srcRect/>
          <a:stretch>
            <a:fillRect/>
          </a:stretch>
        </p:blipFill>
        <p:spPr bwMode="auto">
          <a:xfrm>
            <a:off x="4038600" y="1752600"/>
            <a:ext cx="476250" cy="390525"/>
          </a:xfrm>
          <a:prstGeom prst="rect">
            <a:avLst/>
          </a:prstGeom>
          <a:noFill/>
          <a:ln w="9525" algn="ctr">
            <a:noFill/>
            <a:miter lim="800000"/>
            <a:headEnd/>
            <a:tailEnd/>
          </a:ln>
          <a:effectLst/>
        </p:spPr>
      </p:pic>
      <p:pic>
        <p:nvPicPr>
          <p:cNvPr id="418820" name="Picture 4"/>
          <p:cNvPicPr>
            <a:picLocks noChangeAspect="1" noChangeArrowheads="1"/>
          </p:cNvPicPr>
          <p:nvPr/>
        </p:nvPicPr>
        <p:blipFill>
          <a:blip r:embed="rId4" cstate="print"/>
          <a:srcRect/>
          <a:stretch>
            <a:fillRect/>
          </a:stretch>
        </p:blipFill>
        <p:spPr bwMode="auto">
          <a:xfrm>
            <a:off x="1143000" y="3962400"/>
            <a:ext cx="514350" cy="342900"/>
          </a:xfrm>
          <a:prstGeom prst="rect">
            <a:avLst/>
          </a:prstGeom>
          <a:noFill/>
          <a:ln w="9525" algn="ctr">
            <a:noFill/>
            <a:miter lim="800000"/>
            <a:headEnd/>
            <a:tailEnd/>
          </a:ln>
          <a:effectLst/>
        </p:spPr>
      </p:pic>
      <p:sp>
        <p:nvSpPr>
          <p:cNvPr id="5" name="矩形 4"/>
          <p:cNvSpPr/>
          <p:nvPr/>
        </p:nvSpPr>
        <p:spPr>
          <a:xfrm>
            <a:off x="609600" y="457200"/>
            <a:ext cx="8229600" cy="3970318"/>
          </a:xfrm>
          <a:prstGeom prst="rect">
            <a:avLst/>
          </a:prstGeom>
        </p:spPr>
        <p:txBody>
          <a:bodyPr wrap="square">
            <a:spAutoFit/>
          </a:bodyPr>
          <a:lstStyle/>
          <a:p>
            <a:r>
              <a:rPr lang="zh-CN" altLang="en-US" sz="2800" dirty="0"/>
              <a:t>四、实验探究题</a:t>
            </a:r>
          </a:p>
          <a:p>
            <a:r>
              <a:rPr lang="en-US" altLang="zh-CN" sz="2800" dirty="0"/>
              <a:t>15.</a:t>
            </a:r>
            <a:r>
              <a:rPr lang="zh-CN" altLang="en-US" sz="2800" dirty="0"/>
              <a:t>如图</a:t>
            </a:r>
            <a:r>
              <a:rPr lang="en-US" altLang="zh-CN" sz="2800" dirty="0"/>
              <a:t>11-12</a:t>
            </a:r>
            <a:r>
              <a:rPr lang="zh-CN" altLang="en-US" sz="2800" dirty="0"/>
              <a:t>所示是“探究杠杆的平衡条件”</a:t>
            </a:r>
            <a:r>
              <a:rPr lang="zh-CN" altLang="en-US" sz="2800" dirty="0" smtClean="0"/>
              <a:t>的</a:t>
            </a:r>
            <a:r>
              <a:rPr lang="zh-CN" altLang="en-US" sz="2800" dirty="0"/>
              <a:t>实验</a:t>
            </a:r>
            <a:r>
              <a:rPr lang="zh-CN" altLang="en-US" sz="2800" dirty="0" smtClean="0"/>
              <a:t>装置。</a:t>
            </a:r>
            <a:endParaRPr lang="zh-CN" altLang="en-US" sz="2800" dirty="0"/>
          </a:p>
          <a:p>
            <a:r>
              <a:rPr lang="zh-CN" altLang="en-US" sz="2800" dirty="0"/>
              <a:t>（</a:t>
            </a:r>
            <a:r>
              <a:rPr lang="en-US" altLang="zh-CN" sz="2800" dirty="0"/>
              <a:t>1</a:t>
            </a:r>
            <a:r>
              <a:rPr lang="zh-CN" altLang="en-US" sz="2800" dirty="0"/>
              <a:t>）实验前，</a:t>
            </a:r>
            <a:r>
              <a:rPr lang="zh-CN" altLang="en-US" sz="2800" dirty="0" smtClean="0"/>
              <a:t>杠杆（    ）端</a:t>
            </a:r>
            <a:r>
              <a:rPr lang="zh-CN" altLang="en-US" sz="2800" dirty="0"/>
              <a:t>偏高</a:t>
            </a:r>
            <a:r>
              <a:rPr lang="zh-CN" altLang="en-US" sz="2800" dirty="0" smtClean="0"/>
              <a:t>，应</a:t>
            </a:r>
            <a:r>
              <a:rPr lang="zh-CN" altLang="en-US" sz="2800" dirty="0"/>
              <a:t>将两端的平衡螺母向右调节，使杠杆在水</a:t>
            </a:r>
            <a:r>
              <a:rPr lang="zh-CN" altLang="en-US" sz="2800" dirty="0" smtClean="0"/>
              <a:t>平位置</a:t>
            </a:r>
            <a:r>
              <a:rPr lang="zh-CN" altLang="en-US" sz="2800" dirty="0"/>
              <a:t>平衡</a:t>
            </a:r>
            <a:r>
              <a:rPr lang="zh-CN" altLang="en-US" sz="2800" dirty="0" smtClean="0"/>
              <a:t>。</a:t>
            </a:r>
            <a:endParaRPr lang="zh-CN" altLang="en-US" sz="2800" dirty="0"/>
          </a:p>
          <a:p>
            <a:r>
              <a:rPr lang="zh-CN" altLang="en-US" sz="2800" dirty="0"/>
              <a:t>（</a:t>
            </a:r>
            <a:r>
              <a:rPr lang="en-US" altLang="zh-CN" sz="2800" dirty="0"/>
              <a:t>2</a:t>
            </a:r>
            <a:r>
              <a:rPr lang="zh-CN" altLang="en-US" sz="2800" dirty="0"/>
              <a:t>）杠杆平衡后，在左侧挂两个钩码，每个钩码重</a:t>
            </a:r>
            <a:r>
              <a:rPr lang="en-US" altLang="zh-CN" sz="2800" dirty="0"/>
              <a:t>1N</a:t>
            </a:r>
            <a:r>
              <a:rPr lang="zh-CN" altLang="en-US" sz="2800" dirty="0"/>
              <a:t>，在右端竖直向下拉着弹簧测力计，使杠杆在水平位置平衡，如图所示，此时弹簧测力计的示数</a:t>
            </a:r>
            <a:r>
              <a:rPr lang="en-US" altLang="zh-CN" sz="2800" dirty="0" smtClean="0"/>
              <a:t>F=</a:t>
            </a:r>
            <a:r>
              <a:rPr lang="zh-CN" altLang="en-US" sz="2800" dirty="0" smtClean="0"/>
              <a:t>（      ）</a:t>
            </a:r>
            <a:r>
              <a:rPr lang="en-US" altLang="zh-CN" sz="2800" dirty="0" smtClean="0"/>
              <a:t>N</a:t>
            </a:r>
            <a:r>
              <a:rPr lang="zh-CN" altLang="en-US" sz="2800" dirty="0"/>
              <a:t>。</a:t>
            </a:r>
          </a:p>
        </p:txBody>
      </p:sp>
      <p:pic>
        <p:nvPicPr>
          <p:cNvPr id="33797" name="Picture 5"/>
          <p:cNvPicPr>
            <a:picLocks noChangeAspect="1" noChangeArrowheads="1"/>
          </p:cNvPicPr>
          <p:nvPr/>
        </p:nvPicPr>
        <p:blipFill>
          <a:blip r:embed="rId5" cstate="print"/>
          <a:srcRect/>
          <a:stretch>
            <a:fillRect/>
          </a:stretch>
        </p:blipFill>
        <p:spPr bwMode="auto">
          <a:xfrm>
            <a:off x="3124200" y="4343399"/>
            <a:ext cx="2438400" cy="2181081"/>
          </a:xfrm>
          <a:prstGeom prst="rect">
            <a:avLst/>
          </a:prstGeom>
          <a:noFill/>
          <a:ln w="9525">
            <a:noFill/>
            <a:miter lim="800000"/>
            <a:headEnd/>
            <a:tailEnd/>
          </a:ln>
        </p:spPr>
      </p:pic>
    </p:spTree>
    <p:extLst>
      <p:ext uri="{BB962C8B-B14F-4D97-AF65-F5344CB8AC3E}">
        <p14:creationId xmlns:p14="http://schemas.microsoft.com/office/powerpoint/2010/main" val="130986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8819"/>
                                        </p:tgtEl>
                                        <p:attrNameLst>
                                          <p:attrName>style.visibility</p:attrName>
                                        </p:attrNameLst>
                                      </p:cBhvr>
                                      <p:to>
                                        <p:strVal val="visible"/>
                                      </p:to>
                                    </p:set>
                                    <p:animEffect transition="in" filter="blinds(horizontal)">
                                      <p:cBhvr>
                                        <p:cTn id="7" dur="500"/>
                                        <p:tgtEl>
                                          <p:spTgt spid="418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8820"/>
                                        </p:tgtEl>
                                        <p:attrNameLst>
                                          <p:attrName>style.visibility</p:attrName>
                                        </p:attrNameLst>
                                      </p:cBhvr>
                                      <p:to>
                                        <p:strVal val="visible"/>
                                      </p:to>
                                    </p:set>
                                    <p:animEffect transition="in" filter="blinds(horizontal)">
                                      <p:cBhvr>
                                        <p:cTn id="12" dur="500"/>
                                        <p:tgtEl>
                                          <p:spTgt spid="418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43" name="Picture 3"/>
          <p:cNvPicPr>
            <a:picLocks noChangeAspect="1" noChangeArrowheads="1"/>
          </p:cNvPicPr>
          <p:nvPr/>
        </p:nvPicPr>
        <p:blipFill>
          <a:blip r:embed="rId3" cstate="print"/>
          <a:srcRect/>
          <a:stretch>
            <a:fillRect/>
          </a:stretch>
        </p:blipFill>
        <p:spPr bwMode="auto">
          <a:xfrm>
            <a:off x="6019800" y="3733800"/>
            <a:ext cx="504825" cy="361950"/>
          </a:xfrm>
          <a:prstGeom prst="rect">
            <a:avLst/>
          </a:prstGeom>
          <a:noFill/>
          <a:ln w="9525" algn="ctr">
            <a:noFill/>
            <a:miter lim="800000"/>
            <a:headEnd/>
            <a:tailEnd/>
          </a:ln>
          <a:effectLst/>
        </p:spPr>
      </p:pic>
      <p:sp>
        <p:nvSpPr>
          <p:cNvPr id="4" name="矩形 3"/>
          <p:cNvSpPr/>
          <p:nvPr/>
        </p:nvSpPr>
        <p:spPr>
          <a:xfrm>
            <a:off x="762000" y="2828836"/>
            <a:ext cx="7467600" cy="1815882"/>
          </a:xfrm>
          <a:prstGeom prst="rect">
            <a:avLst/>
          </a:prstGeom>
        </p:spPr>
        <p:txBody>
          <a:bodyPr wrap="square">
            <a:spAutoFit/>
          </a:bodyPr>
          <a:lstStyle/>
          <a:p>
            <a:r>
              <a:rPr lang="zh-CN" altLang="en-US" sz="2800" dirty="0"/>
              <a:t>（</a:t>
            </a:r>
            <a:r>
              <a:rPr lang="en-US" altLang="zh-CN" sz="2800" dirty="0"/>
              <a:t>3</a:t>
            </a:r>
            <a:r>
              <a:rPr lang="zh-CN" altLang="en-US" sz="2800" dirty="0"/>
              <a:t>）当弹簧测力计处于图中的虚线（斜拉）位置时，若使杠杆在水平位置平衡且弹簧测力计的示数仍等于</a:t>
            </a:r>
            <a:r>
              <a:rPr lang="en-US" altLang="zh-CN" sz="2800" dirty="0"/>
              <a:t>F</a:t>
            </a:r>
            <a:r>
              <a:rPr lang="zh-CN" altLang="en-US" sz="2800" dirty="0"/>
              <a:t>，应将钩码</a:t>
            </a:r>
            <a:r>
              <a:rPr lang="zh-CN" altLang="en-US" sz="2800" dirty="0" smtClean="0"/>
              <a:t>向（      ）移动</a:t>
            </a:r>
            <a:r>
              <a:rPr lang="zh-CN" altLang="en-US" sz="2800" dirty="0"/>
              <a:t>适当的距离。</a:t>
            </a:r>
          </a:p>
        </p:txBody>
      </p:sp>
    </p:spTree>
    <p:extLst>
      <p:ext uri="{BB962C8B-B14F-4D97-AF65-F5344CB8AC3E}">
        <p14:creationId xmlns:p14="http://schemas.microsoft.com/office/powerpoint/2010/main" val="3748244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43"/>
                                        </p:tgtEl>
                                        <p:attrNameLst>
                                          <p:attrName>style.visibility</p:attrName>
                                        </p:attrNameLst>
                                      </p:cBhvr>
                                      <p:to>
                                        <p:strVal val="visible"/>
                                      </p:to>
                                    </p:set>
                                    <p:animEffect transition="in" filter="blinds(horizontal)">
                                      <p:cBhvr>
                                        <p:cTn id="7" dur="500"/>
                                        <p:tgtEl>
                                          <p:spTgt spid="419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t="19112"/>
          <a:stretch>
            <a:fillRect/>
          </a:stretch>
        </p:blipFill>
        <p:spPr bwMode="auto">
          <a:xfrm>
            <a:off x="666750" y="1905000"/>
            <a:ext cx="7810500" cy="3990975"/>
          </a:xfrm>
          <a:prstGeom prst="rect">
            <a:avLst/>
          </a:prstGeom>
          <a:noFill/>
          <a:ln w="9525" algn="ctr">
            <a:noFill/>
            <a:miter lim="800000"/>
            <a:headEnd/>
            <a:tailEnd/>
          </a:ln>
          <a:effectLst/>
        </p:spPr>
      </p:pic>
      <p:pic>
        <p:nvPicPr>
          <p:cNvPr id="420867" name="Picture 3"/>
          <p:cNvPicPr>
            <a:picLocks noChangeAspect="1" noChangeArrowheads="1"/>
          </p:cNvPicPr>
          <p:nvPr/>
        </p:nvPicPr>
        <p:blipFill>
          <a:blip r:embed="rId4" cstate="print"/>
          <a:srcRect/>
          <a:stretch>
            <a:fillRect/>
          </a:stretch>
        </p:blipFill>
        <p:spPr bwMode="auto">
          <a:xfrm>
            <a:off x="6156325" y="5300663"/>
            <a:ext cx="552450" cy="323850"/>
          </a:xfrm>
          <a:prstGeom prst="rect">
            <a:avLst/>
          </a:prstGeom>
          <a:noFill/>
          <a:ln w="9525" algn="ctr">
            <a:noFill/>
            <a:miter lim="800000"/>
            <a:headEnd/>
            <a:tailEnd/>
          </a:ln>
          <a:effectLst/>
        </p:spPr>
      </p:pic>
      <p:pic>
        <p:nvPicPr>
          <p:cNvPr id="420868" name="Picture 4"/>
          <p:cNvPicPr>
            <a:picLocks noChangeAspect="1" noChangeArrowheads="1"/>
          </p:cNvPicPr>
          <p:nvPr/>
        </p:nvPicPr>
        <p:blipFill>
          <a:blip r:embed="rId5" cstate="print"/>
          <a:srcRect/>
          <a:stretch>
            <a:fillRect/>
          </a:stretch>
        </p:blipFill>
        <p:spPr bwMode="auto">
          <a:xfrm>
            <a:off x="7380288" y="5300663"/>
            <a:ext cx="742950" cy="323850"/>
          </a:xfrm>
          <a:prstGeom prst="rect">
            <a:avLst/>
          </a:prstGeom>
          <a:noFill/>
          <a:ln w="9525" algn="ctr">
            <a:noFill/>
            <a:miter lim="800000"/>
            <a:headEnd/>
            <a:tailEnd/>
          </a:ln>
          <a:effectLst/>
        </p:spPr>
      </p:pic>
      <p:sp>
        <p:nvSpPr>
          <p:cNvPr id="5" name="矩形 4"/>
          <p:cNvSpPr/>
          <p:nvPr/>
        </p:nvSpPr>
        <p:spPr>
          <a:xfrm>
            <a:off x="609600" y="685800"/>
            <a:ext cx="7924800" cy="954107"/>
          </a:xfrm>
          <a:prstGeom prst="rect">
            <a:avLst/>
          </a:prstGeom>
        </p:spPr>
        <p:txBody>
          <a:bodyPr wrap="square">
            <a:spAutoFit/>
          </a:bodyPr>
          <a:lstStyle/>
          <a:p>
            <a:r>
              <a:rPr lang="en-US" altLang="zh-CN" sz="2800" dirty="0"/>
              <a:t>16.</a:t>
            </a:r>
            <a:r>
              <a:rPr lang="zh-CN" altLang="en-US" sz="2800" dirty="0"/>
              <a:t>某小组在“测滑轮组机械效率的实验”中得到的数据如下表所示，实验装置如图</a:t>
            </a:r>
            <a:r>
              <a:rPr lang="en-US" altLang="zh-CN" sz="2800" dirty="0"/>
              <a:t>11-13</a:t>
            </a:r>
            <a:r>
              <a:rPr lang="zh-CN" altLang="en-US" sz="2800" dirty="0"/>
              <a:t>所示。</a:t>
            </a:r>
          </a:p>
        </p:txBody>
      </p:sp>
    </p:spTree>
    <p:extLst>
      <p:ext uri="{BB962C8B-B14F-4D97-AF65-F5344CB8AC3E}">
        <p14:creationId xmlns:p14="http://schemas.microsoft.com/office/powerpoint/2010/main" val="72890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0867"/>
                                        </p:tgtEl>
                                        <p:attrNameLst>
                                          <p:attrName>style.visibility</p:attrName>
                                        </p:attrNameLst>
                                      </p:cBhvr>
                                      <p:to>
                                        <p:strVal val="visible"/>
                                      </p:to>
                                    </p:set>
                                    <p:animEffect transition="in" filter="blinds(horizontal)">
                                      <p:cBhvr>
                                        <p:cTn id="7" dur="500"/>
                                        <p:tgtEl>
                                          <p:spTgt spid="420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0868"/>
                                        </p:tgtEl>
                                        <p:attrNameLst>
                                          <p:attrName>style.visibility</p:attrName>
                                        </p:attrNameLst>
                                      </p:cBhvr>
                                      <p:to>
                                        <p:strVal val="visible"/>
                                      </p:to>
                                    </p:set>
                                    <p:animEffect transition="in" filter="blinds(horizontal)">
                                      <p:cBhvr>
                                        <p:cTn id="12" dur="500"/>
                                        <p:tgtEl>
                                          <p:spTgt spid="42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2051050" y="115888"/>
            <a:ext cx="5126038" cy="3163887"/>
          </a:xfrm>
          <a:prstGeom prst="rect">
            <a:avLst/>
          </a:prstGeom>
          <a:noFill/>
          <a:ln w="9525" algn="ctr">
            <a:noFill/>
            <a:miter lim="800000"/>
            <a:headEnd/>
            <a:tailEnd/>
          </a:ln>
          <a:effectLst/>
        </p:spPr>
      </p:pic>
      <p:pic>
        <p:nvPicPr>
          <p:cNvPr id="421892" name="Picture 4"/>
          <p:cNvPicPr>
            <a:picLocks noChangeAspect="1" noChangeArrowheads="1"/>
          </p:cNvPicPr>
          <p:nvPr/>
        </p:nvPicPr>
        <p:blipFill>
          <a:blip r:embed="rId4" cstate="print"/>
          <a:srcRect/>
          <a:stretch>
            <a:fillRect/>
          </a:stretch>
        </p:blipFill>
        <p:spPr bwMode="auto">
          <a:xfrm>
            <a:off x="3962400" y="3657600"/>
            <a:ext cx="809625" cy="342900"/>
          </a:xfrm>
          <a:prstGeom prst="rect">
            <a:avLst/>
          </a:prstGeom>
          <a:noFill/>
          <a:ln w="9525" algn="ctr">
            <a:noFill/>
            <a:miter lim="800000"/>
            <a:headEnd/>
            <a:tailEnd/>
          </a:ln>
          <a:effectLst/>
        </p:spPr>
      </p:pic>
      <p:pic>
        <p:nvPicPr>
          <p:cNvPr id="421893" name="Picture 5"/>
          <p:cNvPicPr>
            <a:picLocks noChangeAspect="1" noChangeArrowheads="1"/>
          </p:cNvPicPr>
          <p:nvPr/>
        </p:nvPicPr>
        <p:blipFill>
          <a:blip r:embed="rId5" cstate="print"/>
          <a:srcRect/>
          <a:stretch>
            <a:fillRect/>
          </a:stretch>
        </p:blipFill>
        <p:spPr bwMode="auto">
          <a:xfrm>
            <a:off x="5715000" y="4343400"/>
            <a:ext cx="1123950" cy="371475"/>
          </a:xfrm>
          <a:prstGeom prst="rect">
            <a:avLst/>
          </a:prstGeom>
          <a:noFill/>
          <a:ln w="9525" algn="ctr">
            <a:noFill/>
            <a:miter lim="800000"/>
            <a:headEnd/>
            <a:tailEnd/>
          </a:ln>
          <a:effectLst/>
        </p:spPr>
      </p:pic>
      <p:pic>
        <p:nvPicPr>
          <p:cNvPr id="421894" name="Picture 6"/>
          <p:cNvPicPr>
            <a:picLocks noChangeAspect="1" noChangeArrowheads="1"/>
          </p:cNvPicPr>
          <p:nvPr/>
        </p:nvPicPr>
        <p:blipFill>
          <a:blip r:embed="rId6" cstate="print"/>
          <a:srcRect/>
          <a:stretch>
            <a:fillRect/>
          </a:stretch>
        </p:blipFill>
        <p:spPr bwMode="auto">
          <a:xfrm>
            <a:off x="6019800" y="4800600"/>
            <a:ext cx="762000" cy="371475"/>
          </a:xfrm>
          <a:prstGeom prst="rect">
            <a:avLst/>
          </a:prstGeom>
          <a:noFill/>
          <a:ln w="9525" algn="ctr">
            <a:noFill/>
            <a:miter lim="800000"/>
            <a:headEnd/>
            <a:tailEnd/>
          </a:ln>
          <a:effectLst/>
        </p:spPr>
      </p:pic>
      <p:sp>
        <p:nvSpPr>
          <p:cNvPr id="7" name="矩形 6"/>
          <p:cNvSpPr/>
          <p:nvPr/>
        </p:nvSpPr>
        <p:spPr>
          <a:xfrm>
            <a:off x="0" y="3657600"/>
            <a:ext cx="9144000" cy="1938992"/>
          </a:xfrm>
          <a:prstGeom prst="rect">
            <a:avLst/>
          </a:prstGeom>
        </p:spPr>
        <p:txBody>
          <a:bodyPr wrap="square">
            <a:spAutoFit/>
          </a:bodyPr>
          <a:lstStyle/>
          <a:p>
            <a:r>
              <a:rPr lang="zh-CN" altLang="en-US" sz="2400" dirty="0"/>
              <a:t>（</a:t>
            </a:r>
            <a:r>
              <a:rPr lang="en-US" altLang="zh-CN" sz="2400" dirty="0"/>
              <a:t>1</a:t>
            </a:r>
            <a:r>
              <a:rPr lang="zh-CN" altLang="en-US" sz="2400" dirty="0"/>
              <a:t>）实验中应沿竖直</a:t>
            </a:r>
            <a:r>
              <a:rPr lang="zh-CN" altLang="en-US" sz="2400" dirty="0" smtClean="0"/>
              <a:t>方向（           ）缓慢</a:t>
            </a:r>
            <a:r>
              <a:rPr lang="zh-CN" altLang="en-US" sz="2400" dirty="0"/>
              <a:t>拉动弹簧测力计。</a:t>
            </a:r>
          </a:p>
          <a:p>
            <a:r>
              <a:rPr lang="zh-CN" altLang="en-US" sz="2400" dirty="0"/>
              <a:t>（</a:t>
            </a:r>
            <a:r>
              <a:rPr lang="en-US" altLang="zh-CN" sz="2400" dirty="0"/>
              <a:t>2</a:t>
            </a:r>
            <a:r>
              <a:rPr lang="zh-CN" altLang="en-US" sz="2400" dirty="0"/>
              <a:t>）小组同学发现实验过程中边拉动边读数，弹簧测力计示数不稳定，应该静止读数，你认为他的</a:t>
            </a:r>
            <a:r>
              <a:rPr lang="zh-CN" altLang="en-US" sz="2400" dirty="0" smtClean="0"/>
              <a:t>想法（                 ）（</a:t>
            </a:r>
            <a:r>
              <a:rPr lang="zh-CN" altLang="en-US" sz="2400" dirty="0"/>
              <a:t>选填“正确”或“不正确”），因为他没有考虑</a:t>
            </a:r>
            <a:r>
              <a:rPr lang="zh-CN" altLang="en-US" sz="2400" dirty="0" smtClean="0"/>
              <a:t>到（           ）对</a:t>
            </a:r>
            <a:r>
              <a:rPr lang="zh-CN" altLang="en-US" sz="2400" dirty="0"/>
              <a:t>滑轮组机械效率的影响。</a:t>
            </a:r>
          </a:p>
        </p:txBody>
      </p:sp>
    </p:spTree>
    <p:extLst>
      <p:ext uri="{BB962C8B-B14F-4D97-AF65-F5344CB8AC3E}">
        <p14:creationId xmlns:p14="http://schemas.microsoft.com/office/powerpoint/2010/main" val="286016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1892"/>
                                        </p:tgtEl>
                                        <p:attrNameLst>
                                          <p:attrName>style.visibility</p:attrName>
                                        </p:attrNameLst>
                                      </p:cBhvr>
                                      <p:to>
                                        <p:strVal val="visible"/>
                                      </p:to>
                                    </p:set>
                                    <p:animEffect transition="in" filter="blinds(horizontal)">
                                      <p:cBhvr>
                                        <p:cTn id="7" dur="500"/>
                                        <p:tgtEl>
                                          <p:spTgt spid="421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1893"/>
                                        </p:tgtEl>
                                        <p:attrNameLst>
                                          <p:attrName>style.visibility</p:attrName>
                                        </p:attrNameLst>
                                      </p:cBhvr>
                                      <p:to>
                                        <p:strVal val="visible"/>
                                      </p:to>
                                    </p:set>
                                    <p:animEffect transition="in" filter="blinds(horizontal)">
                                      <p:cBhvr>
                                        <p:cTn id="12" dur="500"/>
                                        <p:tgtEl>
                                          <p:spTgt spid="421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1894"/>
                                        </p:tgtEl>
                                        <p:attrNameLst>
                                          <p:attrName>style.visibility</p:attrName>
                                        </p:attrNameLst>
                                      </p:cBhvr>
                                      <p:to>
                                        <p:strVal val="visible"/>
                                      </p:to>
                                    </p:set>
                                    <p:animEffect transition="in" filter="blinds(horizontal)">
                                      <p:cBhvr>
                                        <p:cTn id="17" dur="500"/>
                                        <p:tgtEl>
                                          <p:spTgt spid="421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2915" name="Picture 3"/>
          <p:cNvPicPr>
            <a:picLocks noChangeAspect="1" noChangeArrowheads="1"/>
          </p:cNvPicPr>
          <p:nvPr/>
        </p:nvPicPr>
        <p:blipFill>
          <a:blip r:embed="rId3" cstate="print"/>
          <a:srcRect/>
          <a:stretch>
            <a:fillRect/>
          </a:stretch>
        </p:blipFill>
        <p:spPr bwMode="auto">
          <a:xfrm>
            <a:off x="3276600" y="1700213"/>
            <a:ext cx="714375" cy="323850"/>
          </a:xfrm>
          <a:prstGeom prst="rect">
            <a:avLst/>
          </a:prstGeom>
          <a:noFill/>
          <a:ln w="9525" algn="ctr">
            <a:noFill/>
            <a:miter lim="800000"/>
            <a:headEnd/>
            <a:tailEnd/>
          </a:ln>
          <a:effectLst/>
        </p:spPr>
      </p:pic>
      <p:pic>
        <p:nvPicPr>
          <p:cNvPr id="422916" name="Picture 4"/>
          <p:cNvPicPr>
            <a:picLocks noChangeAspect="1" noChangeArrowheads="1"/>
          </p:cNvPicPr>
          <p:nvPr/>
        </p:nvPicPr>
        <p:blipFill>
          <a:blip r:embed="rId4" cstate="print"/>
          <a:srcRect/>
          <a:stretch>
            <a:fillRect/>
          </a:stretch>
        </p:blipFill>
        <p:spPr bwMode="auto">
          <a:xfrm>
            <a:off x="3200400" y="2895600"/>
            <a:ext cx="638175" cy="371475"/>
          </a:xfrm>
          <a:prstGeom prst="rect">
            <a:avLst/>
          </a:prstGeom>
          <a:noFill/>
          <a:ln w="9525" algn="ctr">
            <a:noFill/>
            <a:miter lim="800000"/>
            <a:headEnd/>
            <a:tailEnd/>
          </a:ln>
          <a:effectLst/>
        </p:spPr>
      </p:pic>
      <p:sp>
        <p:nvSpPr>
          <p:cNvPr id="6" name="矩形 5"/>
          <p:cNvSpPr/>
          <p:nvPr/>
        </p:nvSpPr>
        <p:spPr>
          <a:xfrm>
            <a:off x="381000" y="762000"/>
            <a:ext cx="8305800" cy="4832092"/>
          </a:xfrm>
          <a:prstGeom prst="rect">
            <a:avLst/>
          </a:prstGeom>
        </p:spPr>
        <p:txBody>
          <a:bodyPr wrap="square">
            <a:spAutoFit/>
          </a:bodyPr>
          <a:lstStyle/>
          <a:p>
            <a:r>
              <a:rPr lang="zh-CN" altLang="en-US" sz="2800" dirty="0"/>
              <a:t>（</a:t>
            </a:r>
            <a:r>
              <a:rPr lang="en-US" altLang="zh-CN" sz="2800" dirty="0"/>
              <a:t>3</a:t>
            </a:r>
            <a:r>
              <a:rPr lang="zh-CN" altLang="en-US" sz="2800" dirty="0"/>
              <a:t>）用丁图装置进行实验，得出表中第</a:t>
            </a:r>
            <a:r>
              <a:rPr lang="en-US" altLang="zh-CN" sz="2800" dirty="0"/>
              <a:t>4</a:t>
            </a:r>
            <a:r>
              <a:rPr lang="zh-CN" altLang="en-US" sz="2800" dirty="0"/>
              <a:t>次实验数据，请将表中的两个数据填写完整。</a:t>
            </a:r>
          </a:p>
          <a:p>
            <a:r>
              <a:rPr lang="zh-CN" altLang="en-US" sz="2800" dirty="0"/>
              <a:t>（</a:t>
            </a:r>
            <a:r>
              <a:rPr lang="en-US" altLang="zh-CN" sz="2800" dirty="0"/>
              <a:t>4</a:t>
            </a:r>
            <a:r>
              <a:rPr lang="zh-CN" altLang="en-US" sz="2800" dirty="0"/>
              <a:t>）通过</a:t>
            </a:r>
            <a:r>
              <a:rPr lang="zh-CN" altLang="en-US" sz="2800" dirty="0" smtClean="0"/>
              <a:t>比较（         ）两</a:t>
            </a:r>
            <a:r>
              <a:rPr lang="zh-CN" altLang="en-US" sz="2800" dirty="0"/>
              <a:t>次实验数据得出结论：使用同一滑轮组提升同一重物时，滑轮组的机械效率与绳子段数无关。</a:t>
            </a:r>
          </a:p>
          <a:p>
            <a:r>
              <a:rPr lang="zh-CN" altLang="en-US" sz="2800" dirty="0"/>
              <a:t>（</a:t>
            </a:r>
            <a:r>
              <a:rPr lang="en-US" altLang="zh-CN" sz="2800" dirty="0"/>
              <a:t>5</a:t>
            </a:r>
            <a:r>
              <a:rPr lang="zh-CN" altLang="en-US" sz="2800" dirty="0"/>
              <a:t>）通过</a:t>
            </a:r>
            <a:r>
              <a:rPr lang="zh-CN" altLang="en-US" sz="2800" dirty="0" smtClean="0"/>
              <a:t>比较（        ）两</a:t>
            </a:r>
            <a:r>
              <a:rPr lang="zh-CN" altLang="en-US" sz="2800" dirty="0"/>
              <a:t>次实验数据得出结论：同一滑轮组提升重物时，物重越大，滑轮组的机械效率越高。</a:t>
            </a:r>
          </a:p>
          <a:p>
            <a:r>
              <a:rPr lang="zh-CN" altLang="en-US" sz="2800" dirty="0"/>
              <a:t>（</a:t>
            </a:r>
            <a:r>
              <a:rPr lang="en-US" altLang="zh-CN" sz="2800" dirty="0"/>
              <a:t>6</a:t>
            </a:r>
            <a:r>
              <a:rPr lang="zh-CN" altLang="en-US" sz="2800" dirty="0"/>
              <a:t>）通过比较</a:t>
            </a:r>
            <a:r>
              <a:rPr lang="en-US" altLang="zh-CN" sz="2800" dirty="0"/>
              <a:t>3</a:t>
            </a:r>
            <a:r>
              <a:rPr lang="zh-CN" altLang="en-US" sz="2800" dirty="0"/>
              <a:t>、</a:t>
            </a:r>
            <a:r>
              <a:rPr lang="en-US" altLang="zh-CN" sz="2800" dirty="0"/>
              <a:t>4</a:t>
            </a:r>
            <a:r>
              <a:rPr lang="zh-CN" altLang="en-US" sz="2800" dirty="0"/>
              <a:t>两次实验数据可得出结论：</a:t>
            </a:r>
            <a:r>
              <a:rPr lang="zh-CN" altLang="en-US" sz="2800" dirty="0">
                <a:solidFill>
                  <a:srgbClr val="FF0000"/>
                </a:solidFill>
              </a:rPr>
              <a:t>不同滑轮组提升相同重物时，动滑轮越轻，滑轮组机械效率越高</a:t>
            </a:r>
            <a:r>
              <a:rPr lang="zh-CN" altLang="en-US" sz="2800" dirty="0" smtClean="0">
                <a:solidFill>
                  <a:srgbClr val="FF0000"/>
                </a:solidFill>
              </a:rPr>
              <a:t>。</a:t>
            </a:r>
            <a:endParaRPr lang="zh-CN" altLang="en-US" sz="2800" dirty="0">
              <a:solidFill>
                <a:srgbClr val="FF0000"/>
              </a:solidFill>
            </a:endParaRPr>
          </a:p>
        </p:txBody>
      </p:sp>
    </p:spTree>
    <p:extLst>
      <p:ext uri="{BB962C8B-B14F-4D97-AF65-F5344CB8AC3E}">
        <p14:creationId xmlns:p14="http://schemas.microsoft.com/office/powerpoint/2010/main" val="2560563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2915"/>
                                        </p:tgtEl>
                                        <p:attrNameLst>
                                          <p:attrName>style.visibility</p:attrName>
                                        </p:attrNameLst>
                                      </p:cBhvr>
                                      <p:to>
                                        <p:strVal val="visible"/>
                                      </p:to>
                                    </p:set>
                                    <p:animEffect transition="in" filter="blinds(horizontal)">
                                      <p:cBhvr>
                                        <p:cTn id="7" dur="500"/>
                                        <p:tgtEl>
                                          <p:spTgt spid="422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2916"/>
                                        </p:tgtEl>
                                        <p:attrNameLst>
                                          <p:attrName>style.visibility</p:attrName>
                                        </p:attrNameLst>
                                      </p:cBhvr>
                                      <p:to>
                                        <p:strVal val="visible"/>
                                      </p:to>
                                    </p:set>
                                    <p:animEffect transition="in" filter="blinds(horizontal)">
                                      <p:cBhvr>
                                        <p:cTn id="12" dur="500"/>
                                        <p:tgtEl>
                                          <p:spTgt spid="422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81000" y="457200"/>
            <a:ext cx="8229600" cy="3970318"/>
          </a:xfrm>
          <a:prstGeom prst="rect">
            <a:avLst/>
          </a:prstGeom>
        </p:spPr>
        <p:txBody>
          <a:bodyPr wrap="square">
            <a:spAutoFit/>
          </a:bodyPr>
          <a:lstStyle/>
          <a:p>
            <a:r>
              <a:rPr lang="zh-CN" altLang="en-US" sz="2800" dirty="0"/>
              <a:t>五、计算题</a:t>
            </a:r>
          </a:p>
          <a:p>
            <a:r>
              <a:rPr lang="en-US" altLang="zh-CN" sz="2800" dirty="0"/>
              <a:t>17.</a:t>
            </a:r>
            <a:r>
              <a:rPr lang="zh-CN" altLang="en-US" sz="2800" dirty="0"/>
              <a:t>如图</a:t>
            </a:r>
            <a:r>
              <a:rPr lang="en-US" altLang="zh-CN" sz="2800" dirty="0"/>
              <a:t>11-14</a:t>
            </a:r>
            <a:r>
              <a:rPr lang="zh-CN" altLang="en-US" sz="2800" dirty="0"/>
              <a:t>所示，质量为</a:t>
            </a:r>
            <a:r>
              <a:rPr lang="en-US" altLang="zh-CN" sz="2800" dirty="0"/>
              <a:t>80kg</a:t>
            </a:r>
            <a:r>
              <a:rPr lang="zh-CN" altLang="en-US" sz="2800" dirty="0"/>
              <a:t>，棱长为</a:t>
            </a:r>
            <a:r>
              <a:rPr lang="en-US" altLang="zh-CN" sz="2800" dirty="0"/>
              <a:t>20cm</a:t>
            </a:r>
            <a:r>
              <a:rPr lang="zh-CN" altLang="en-US" sz="2800" dirty="0"/>
              <a:t>的正方体物块</a:t>
            </a:r>
            <a:r>
              <a:rPr lang="en-US" altLang="zh-CN" sz="2800" dirty="0"/>
              <a:t>A</a:t>
            </a:r>
            <a:r>
              <a:rPr lang="zh-CN" altLang="en-US" sz="2800" dirty="0"/>
              <a:t>置于水平地面上，通过轻绳系于轻质杠杆</a:t>
            </a:r>
            <a:r>
              <a:rPr lang="en-US" altLang="zh-CN" sz="2800" dirty="0"/>
              <a:t>BOC</a:t>
            </a:r>
            <a:r>
              <a:rPr lang="zh-CN" altLang="en-US" sz="2800" dirty="0"/>
              <a:t>的</a:t>
            </a:r>
            <a:r>
              <a:rPr lang="en-US" altLang="zh-CN" sz="2800" dirty="0"/>
              <a:t>B</a:t>
            </a:r>
            <a:r>
              <a:rPr lang="zh-CN" altLang="en-US" sz="2800" dirty="0"/>
              <a:t>端，杠杆可绕</a:t>
            </a:r>
            <a:r>
              <a:rPr lang="en-US" altLang="zh-CN" sz="2800" dirty="0"/>
              <a:t>O</a:t>
            </a:r>
            <a:r>
              <a:rPr lang="zh-CN" altLang="en-US" sz="2800" dirty="0"/>
              <a:t>点转动，且</a:t>
            </a:r>
            <a:r>
              <a:rPr lang="en-US" altLang="zh-CN" sz="2800" dirty="0" smtClean="0"/>
              <a:t>BC=3BO</a:t>
            </a:r>
            <a:r>
              <a:rPr lang="zh-CN" altLang="en-US" sz="2800" dirty="0"/>
              <a:t>。在</a:t>
            </a:r>
            <a:r>
              <a:rPr lang="en-US" altLang="zh-CN" sz="2800" dirty="0"/>
              <a:t>C</a:t>
            </a:r>
            <a:r>
              <a:rPr lang="zh-CN" altLang="en-US" sz="2800" dirty="0"/>
              <a:t>端用</a:t>
            </a:r>
            <a:r>
              <a:rPr lang="en-US" altLang="zh-CN" sz="2800" dirty="0"/>
              <a:t>F=120N</a:t>
            </a:r>
            <a:r>
              <a:rPr lang="zh-CN" altLang="en-US" sz="2800" dirty="0"/>
              <a:t>的力竖直向下拉杠杆，使杠杆在水平位置平衡，且轻绳被拉直。（绳重不计，</a:t>
            </a:r>
            <a:r>
              <a:rPr lang="en-US" altLang="zh-CN" sz="2800" dirty="0"/>
              <a:t>g</a:t>
            </a:r>
            <a:r>
              <a:rPr lang="zh-CN" altLang="en-US" sz="2800" dirty="0"/>
              <a:t>取</a:t>
            </a:r>
            <a:r>
              <a:rPr lang="en-US" altLang="zh-CN" sz="2800" dirty="0"/>
              <a:t>10N/kg</a:t>
            </a:r>
            <a:r>
              <a:rPr lang="zh-CN" altLang="en-US" sz="2800" dirty="0"/>
              <a:t>）求：</a:t>
            </a:r>
          </a:p>
          <a:p>
            <a:r>
              <a:rPr lang="zh-CN" altLang="en-US" sz="2800" dirty="0"/>
              <a:t>（</a:t>
            </a:r>
            <a:r>
              <a:rPr lang="en-US" altLang="zh-CN" sz="2800" dirty="0"/>
              <a:t>1</a:t>
            </a:r>
            <a:r>
              <a:rPr lang="zh-CN" altLang="en-US" sz="2800" dirty="0"/>
              <a:t>）此时绳对</a:t>
            </a:r>
            <a:r>
              <a:rPr lang="en-US" altLang="zh-CN" sz="2800" dirty="0"/>
              <a:t>B</a:t>
            </a:r>
            <a:r>
              <a:rPr lang="zh-CN" altLang="en-US" sz="2800" dirty="0"/>
              <a:t>端的拉力</a:t>
            </a:r>
            <a:r>
              <a:rPr lang="en-US" altLang="zh-CN" sz="2800" dirty="0" smtClean="0"/>
              <a:t>F</a:t>
            </a:r>
            <a:r>
              <a:rPr lang="zh-CN" altLang="en-US" sz="2800" dirty="0" smtClean="0"/>
              <a:t>；</a:t>
            </a:r>
            <a:endParaRPr lang="zh-CN" altLang="en-US" sz="2800" dirty="0"/>
          </a:p>
          <a:p>
            <a:r>
              <a:rPr lang="zh-CN" altLang="en-US" sz="2800" dirty="0"/>
              <a:t>（</a:t>
            </a:r>
            <a:r>
              <a:rPr lang="en-US" altLang="zh-CN" sz="2800" dirty="0"/>
              <a:t>2</a:t>
            </a:r>
            <a:r>
              <a:rPr lang="zh-CN" altLang="en-US" sz="2800" dirty="0"/>
              <a:t>）物体</a:t>
            </a:r>
            <a:r>
              <a:rPr lang="en-US" altLang="zh-CN" sz="2800" dirty="0"/>
              <a:t>A</a:t>
            </a:r>
            <a:r>
              <a:rPr lang="zh-CN" altLang="en-US" sz="2800" dirty="0"/>
              <a:t>对地面的压强</a:t>
            </a:r>
            <a:r>
              <a:rPr lang="en-US" altLang="zh-CN" sz="2800" dirty="0"/>
              <a:t>p</a:t>
            </a:r>
            <a:r>
              <a:rPr lang="zh-CN" altLang="en-US" sz="2800" dirty="0"/>
              <a:t>。</a:t>
            </a:r>
          </a:p>
        </p:txBody>
      </p:sp>
      <p:pic>
        <p:nvPicPr>
          <p:cNvPr id="38915" name="Picture 3"/>
          <p:cNvPicPr>
            <a:picLocks noChangeAspect="1" noChangeArrowheads="1"/>
          </p:cNvPicPr>
          <p:nvPr/>
        </p:nvPicPr>
        <p:blipFill>
          <a:blip r:embed="rId3" cstate="print"/>
          <a:srcRect/>
          <a:stretch>
            <a:fillRect/>
          </a:stretch>
        </p:blipFill>
        <p:spPr bwMode="auto">
          <a:xfrm>
            <a:off x="1676400" y="4495800"/>
            <a:ext cx="3581400" cy="2117847"/>
          </a:xfrm>
          <a:prstGeom prst="rect">
            <a:avLst/>
          </a:prstGeom>
          <a:noFill/>
          <a:ln w="9525">
            <a:noFill/>
            <a:miter lim="800000"/>
            <a:headEnd/>
            <a:tailEnd/>
          </a:ln>
        </p:spPr>
      </p:pic>
    </p:spTree>
    <p:extLst>
      <p:ext uri="{BB962C8B-B14F-4D97-AF65-F5344CB8AC3E}">
        <p14:creationId xmlns:p14="http://schemas.microsoft.com/office/powerpoint/2010/main" val="3970539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3" cstate="print"/>
          <a:srcRect/>
          <a:stretch>
            <a:fillRect/>
          </a:stretch>
        </p:blipFill>
        <p:spPr bwMode="auto">
          <a:xfrm>
            <a:off x="381000" y="304800"/>
            <a:ext cx="8287657" cy="5791200"/>
          </a:xfrm>
          <a:prstGeom prst="rect">
            <a:avLst/>
          </a:prstGeom>
          <a:noFill/>
          <a:ln w="9525">
            <a:noFill/>
            <a:miter lim="800000"/>
            <a:headEnd/>
            <a:tailEnd/>
          </a:ln>
        </p:spPr>
      </p:pic>
    </p:spTree>
    <p:extLst>
      <p:ext uri="{BB962C8B-B14F-4D97-AF65-F5344CB8AC3E}">
        <p14:creationId xmlns:p14="http://schemas.microsoft.com/office/powerpoint/2010/main" val="3223723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6" name="Picture 6"/>
          <p:cNvPicPr>
            <a:picLocks noChangeAspect="1" noChangeArrowheads="1"/>
          </p:cNvPicPr>
          <p:nvPr/>
        </p:nvPicPr>
        <p:blipFill>
          <a:blip r:embed="rId3" cstate="print"/>
          <a:srcRect/>
          <a:stretch>
            <a:fillRect/>
          </a:stretch>
        </p:blipFill>
        <p:spPr bwMode="auto">
          <a:xfrm>
            <a:off x="685800" y="533400"/>
            <a:ext cx="7924800" cy="5673104"/>
          </a:xfrm>
          <a:prstGeom prst="rect">
            <a:avLst/>
          </a:prstGeom>
          <a:noFill/>
          <a:ln w="9525">
            <a:noFill/>
            <a:miter lim="800000"/>
            <a:headEnd/>
            <a:tailEnd/>
          </a:ln>
        </p:spPr>
      </p:pic>
    </p:spTree>
    <p:extLst>
      <p:ext uri="{BB962C8B-B14F-4D97-AF65-F5344CB8AC3E}">
        <p14:creationId xmlns:p14="http://schemas.microsoft.com/office/powerpoint/2010/main" val="2739921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7011" name="Picture 3"/>
          <p:cNvPicPr>
            <a:picLocks noChangeAspect="1" noChangeArrowheads="1"/>
          </p:cNvPicPr>
          <p:nvPr/>
        </p:nvPicPr>
        <p:blipFill>
          <a:blip r:embed="rId3" cstate="print"/>
          <a:srcRect/>
          <a:stretch>
            <a:fillRect/>
          </a:stretch>
        </p:blipFill>
        <p:spPr bwMode="auto">
          <a:xfrm>
            <a:off x="5257800" y="2514600"/>
            <a:ext cx="781050" cy="352425"/>
          </a:xfrm>
          <a:prstGeom prst="rect">
            <a:avLst/>
          </a:prstGeom>
          <a:noFill/>
          <a:ln w="9525" algn="ctr">
            <a:noFill/>
            <a:miter lim="800000"/>
            <a:headEnd/>
            <a:tailEnd/>
          </a:ln>
          <a:effectLst/>
        </p:spPr>
      </p:pic>
      <p:pic>
        <p:nvPicPr>
          <p:cNvPr id="427012" name="Picture 4"/>
          <p:cNvPicPr>
            <a:picLocks noChangeAspect="1" noChangeArrowheads="1"/>
          </p:cNvPicPr>
          <p:nvPr/>
        </p:nvPicPr>
        <p:blipFill>
          <a:blip r:embed="rId4" cstate="print"/>
          <a:srcRect/>
          <a:stretch>
            <a:fillRect/>
          </a:stretch>
        </p:blipFill>
        <p:spPr bwMode="auto">
          <a:xfrm>
            <a:off x="1752600" y="3352800"/>
            <a:ext cx="476250" cy="314325"/>
          </a:xfrm>
          <a:prstGeom prst="rect">
            <a:avLst/>
          </a:prstGeom>
          <a:noFill/>
          <a:ln w="9525" algn="ctr">
            <a:noFill/>
            <a:miter lim="800000"/>
            <a:headEnd/>
            <a:tailEnd/>
          </a:ln>
          <a:effectLst/>
        </p:spPr>
      </p:pic>
      <p:sp>
        <p:nvSpPr>
          <p:cNvPr id="5" name="矩形 4"/>
          <p:cNvSpPr/>
          <p:nvPr/>
        </p:nvSpPr>
        <p:spPr>
          <a:xfrm>
            <a:off x="533400" y="304800"/>
            <a:ext cx="7391400" cy="4401205"/>
          </a:xfrm>
          <a:prstGeom prst="rect">
            <a:avLst/>
          </a:prstGeom>
        </p:spPr>
        <p:txBody>
          <a:bodyPr wrap="square">
            <a:spAutoFit/>
          </a:bodyPr>
          <a:lstStyle/>
          <a:p>
            <a:r>
              <a:rPr lang="en-US" altLang="zh-CN" sz="2800" dirty="0"/>
              <a:t>18.</a:t>
            </a:r>
            <a:r>
              <a:rPr lang="zh-CN" altLang="en-US" sz="2800" dirty="0"/>
              <a:t>小华和妈妈去超市购物，她们将</a:t>
            </a:r>
            <a:r>
              <a:rPr lang="en-US" altLang="zh-CN" sz="2800" dirty="0"/>
              <a:t>17kg</a:t>
            </a:r>
            <a:r>
              <a:rPr lang="zh-CN" altLang="en-US" sz="2800" dirty="0"/>
              <a:t>物品放在小推车中推行，小推车在某段时间内速度</a:t>
            </a:r>
            <a:r>
              <a:rPr lang="en-US" altLang="zh-CN" sz="2800" dirty="0"/>
              <a:t>v</a:t>
            </a:r>
            <a:r>
              <a:rPr lang="zh-CN" altLang="en-US" sz="2800" dirty="0"/>
              <a:t>随时间</a:t>
            </a:r>
            <a:r>
              <a:rPr lang="en-US" altLang="zh-CN" sz="2800" dirty="0"/>
              <a:t>t</a:t>
            </a:r>
            <a:r>
              <a:rPr lang="zh-CN" altLang="en-US" sz="2800" dirty="0"/>
              <a:t>变化的关系图像如图</a:t>
            </a:r>
            <a:r>
              <a:rPr lang="en-US" altLang="zh-CN" sz="2800" dirty="0"/>
              <a:t>11-15</a:t>
            </a:r>
            <a:r>
              <a:rPr lang="zh-CN" altLang="en-US" sz="2800" dirty="0"/>
              <a:t>所示。已知小推车重</a:t>
            </a:r>
            <a:r>
              <a:rPr lang="en-US" altLang="zh-CN" sz="2800" dirty="0"/>
              <a:t>130N</a:t>
            </a:r>
            <a:r>
              <a:rPr lang="zh-CN" altLang="en-US" sz="2800" dirty="0"/>
              <a:t>，所受阻力是总重的</a:t>
            </a:r>
            <a:r>
              <a:rPr lang="en-US" altLang="zh-CN" sz="2800" dirty="0"/>
              <a:t>0.15</a:t>
            </a:r>
            <a:r>
              <a:rPr lang="zh-CN" altLang="en-US" sz="2800" dirty="0"/>
              <a:t>。（</a:t>
            </a:r>
            <a:r>
              <a:rPr lang="en-US" altLang="zh-CN" sz="2800" dirty="0"/>
              <a:t>g</a:t>
            </a:r>
            <a:r>
              <a:rPr lang="zh-CN" altLang="en-US" sz="2800" dirty="0"/>
              <a:t>取</a:t>
            </a:r>
            <a:r>
              <a:rPr lang="en-US" altLang="zh-CN" sz="2800" dirty="0"/>
              <a:t>10N/kg</a:t>
            </a:r>
            <a:r>
              <a:rPr lang="zh-CN" altLang="en-US" sz="2800" dirty="0"/>
              <a:t>）</a:t>
            </a:r>
          </a:p>
          <a:p>
            <a:r>
              <a:rPr lang="zh-CN" altLang="en-US" sz="2800" dirty="0"/>
              <a:t>（</a:t>
            </a:r>
            <a:r>
              <a:rPr lang="en-US" altLang="zh-CN" sz="2800" dirty="0"/>
              <a:t>1</a:t>
            </a:r>
            <a:r>
              <a:rPr lang="zh-CN" altLang="en-US" sz="2800" dirty="0"/>
              <a:t>）在</a:t>
            </a:r>
            <a:r>
              <a:rPr lang="en-US" altLang="zh-CN" sz="2800" dirty="0"/>
              <a:t>0~10s</a:t>
            </a:r>
            <a:r>
              <a:rPr lang="zh-CN" altLang="en-US" sz="2800" dirty="0"/>
              <a:t>内，水平</a:t>
            </a:r>
            <a:r>
              <a:rPr lang="zh-CN" altLang="en-US" sz="2800" dirty="0" smtClean="0"/>
              <a:t>推力（         ）（</a:t>
            </a:r>
            <a:r>
              <a:rPr lang="zh-CN" altLang="en-US" sz="2800" dirty="0"/>
              <a:t>选填</a:t>
            </a:r>
            <a:r>
              <a:rPr lang="zh-CN" altLang="en-US" sz="2800" dirty="0" smtClean="0"/>
              <a:t>“大于”“小于”</a:t>
            </a:r>
            <a:r>
              <a:rPr lang="zh-CN" altLang="en-US" sz="2800" dirty="0"/>
              <a:t>或“等于”）阻力，阻力大小</a:t>
            </a:r>
            <a:r>
              <a:rPr lang="zh-CN" altLang="en-US" sz="2800" dirty="0" smtClean="0"/>
              <a:t>为（     ）</a:t>
            </a:r>
            <a:r>
              <a:rPr lang="en-US" altLang="zh-CN" sz="2800" dirty="0" smtClean="0"/>
              <a:t>N</a:t>
            </a:r>
            <a:r>
              <a:rPr lang="zh-CN" altLang="en-US" sz="2800" dirty="0"/>
              <a:t>。</a:t>
            </a:r>
          </a:p>
          <a:p>
            <a:r>
              <a:rPr lang="zh-CN" altLang="en-US" sz="2800" dirty="0"/>
              <a:t>（</a:t>
            </a:r>
            <a:r>
              <a:rPr lang="en-US" altLang="zh-CN" sz="2800" dirty="0"/>
              <a:t>2</a:t>
            </a:r>
            <a:r>
              <a:rPr lang="zh-CN" altLang="en-US" sz="2800" dirty="0"/>
              <a:t>）</a:t>
            </a:r>
            <a:r>
              <a:rPr lang="en-US" altLang="zh-CN" sz="2800" dirty="0"/>
              <a:t>10~20s</a:t>
            </a:r>
            <a:r>
              <a:rPr lang="zh-CN" altLang="en-US" sz="2800" dirty="0"/>
              <a:t>内水平推力做了多少功？</a:t>
            </a:r>
          </a:p>
          <a:p>
            <a:r>
              <a:rPr lang="zh-CN" altLang="en-US" sz="2800" dirty="0"/>
              <a:t>（</a:t>
            </a:r>
            <a:r>
              <a:rPr lang="en-US" altLang="zh-CN" sz="2800" dirty="0"/>
              <a:t>3</a:t>
            </a:r>
            <a:r>
              <a:rPr lang="zh-CN" altLang="en-US" sz="2800" dirty="0"/>
              <a:t>）</a:t>
            </a:r>
            <a:r>
              <a:rPr lang="en-US" altLang="zh-CN" sz="2800" dirty="0"/>
              <a:t>10~20s</a:t>
            </a:r>
            <a:r>
              <a:rPr lang="zh-CN" altLang="en-US" sz="2800" dirty="0"/>
              <a:t>内水平推力的功率多大</a:t>
            </a:r>
            <a:r>
              <a:rPr lang="zh-CN" altLang="en-US" sz="2800" dirty="0" smtClean="0"/>
              <a:t>？</a:t>
            </a:r>
            <a:endParaRPr lang="zh-CN" altLang="en-US" sz="2800" dirty="0"/>
          </a:p>
        </p:txBody>
      </p:sp>
      <p:pic>
        <p:nvPicPr>
          <p:cNvPr id="41989" name="Picture 5"/>
          <p:cNvPicPr>
            <a:picLocks noChangeAspect="1" noChangeArrowheads="1"/>
          </p:cNvPicPr>
          <p:nvPr/>
        </p:nvPicPr>
        <p:blipFill>
          <a:blip r:embed="rId5" cstate="print"/>
          <a:srcRect/>
          <a:stretch>
            <a:fillRect/>
          </a:stretch>
        </p:blipFill>
        <p:spPr bwMode="auto">
          <a:xfrm>
            <a:off x="6477000" y="4267200"/>
            <a:ext cx="2514600" cy="2248505"/>
          </a:xfrm>
          <a:prstGeom prst="rect">
            <a:avLst/>
          </a:prstGeom>
          <a:noFill/>
          <a:ln w="9525">
            <a:noFill/>
            <a:miter lim="800000"/>
            <a:headEnd/>
            <a:tailEnd/>
          </a:ln>
        </p:spPr>
      </p:pic>
    </p:spTree>
    <p:extLst>
      <p:ext uri="{BB962C8B-B14F-4D97-AF65-F5344CB8AC3E}">
        <p14:creationId xmlns:p14="http://schemas.microsoft.com/office/powerpoint/2010/main" val="146337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7011"/>
                                        </p:tgtEl>
                                        <p:attrNameLst>
                                          <p:attrName>style.visibility</p:attrName>
                                        </p:attrNameLst>
                                      </p:cBhvr>
                                      <p:to>
                                        <p:strVal val="visible"/>
                                      </p:to>
                                    </p:set>
                                    <p:animEffect transition="in" filter="blinds(horizontal)">
                                      <p:cBhvr>
                                        <p:cTn id="7" dur="500"/>
                                        <p:tgtEl>
                                          <p:spTgt spid="427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7012"/>
                                        </p:tgtEl>
                                        <p:attrNameLst>
                                          <p:attrName>style.visibility</p:attrName>
                                        </p:attrNameLst>
                                      </p:cBhvr>
                                      <p:to>
                                        <p:strVal val="visible"/>
                                      </p:to>
                                    </p:set>
                                    <p:animEffect transition="in" filter="blinds(horizontal)">
                                      <p:cBhvr>
                                        <p:cTn id="12" dur="500"/>
                                        <p:tgtEl>
                                          <p:spTgt spid="427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矩形 1"/>
          <p:cNvSpPr>
            <a:spLocks noChangeArrowheads="1"/>
          </p:cNvSpPr>
          <p:nvPr/>
        </p:nvSpPr>
        <p:spPr bwMode="auto">
          <a:xfrm>
            <a:off x="1371600" y="1657350"/>
            <a:ext cx="6629400" cy="3416300"/>
          </a:xfrm>
          <a:prstGeom prst="rect">
            <a:avLst/>
          </a:prstGeom>
          <a:noFill/>
          <a:ln w="9525">
            <a:noFill/>
            <a:miter lim="800000"/>
            <a:headEnd/>
            <a:tailEnd/>
          </a:ln>
        </p:spPr>
        <p:txBody>
          <a:bodyPr>
            <a:spAutoFit/>
          </a:bodyPr>
          <a:lstStyle/>
          <a:p>
            <a:pPr algn="just">
              <a:lnSpc>
                <a:spcPct val="150000"/>
              </a:lnSpc>
            </a:pPr>
            <a:r>
              <a:rPr lang="zh-CN" altLang="en-US" sz="2400">
                <a:latin typeface="Times New Roman" pitchFamily="18" charset="0"/>
              </a:rPr>
              <a:t>    例</a:t>
            </a:r>
            <a:r>
              <a:rPr lang="en-US" altLang="zh-CN" sz="2400">
                <a:latin typeface="Times New Roman" pitchFamily="18" charset="0"/>
              </a:rPr>
              <a:t>1 </a:t>
            </a:r>
            <a:r>
              <a:rPr lang="zh-CN" altLang="en-US" sz="2400">
                <a:latin typeface="Times New Roman" pitchFamily="18" charset="0"/>
              </a:rPr>
              <a:t>下列关于简单机械在实际应用中的说法正确的是（   ）</a:t>
            </a:r>
          </a:p>
          <a:p>
            <a:pPr algn="just">
              <a:lnSpc>
                <a:spcPct val="150000"/>
              </a:lnSpc>
            </a:pPr>
            <a:r>
              <a:rPr lang="en-US" altLang="zh-CN" sz="2400">
                <a:latin typeface="Times New Roman" pitchFamily="18" charset="0"/>
              </a:rPr>
              <a:t>A.</a:t>
            </a:r>
            <a:r>
              <a:rPr lang="zh-CN" altLang="en-US" sz="2400">
                <a:latin typeface="Times New Roman" pitchFamily="18" charset="0"/>
              </a:rPr>
              <a:t>指甲剪是省力省功的机械</a:t>
            </a:r>
            <a:endParaRPr lang="en-US" altLang="zh-CN" sz="2400">
              <a:latin typeface="Times New Roman" pitchFamily="18" charset="0"/>
            </a:endParaRPr>
          </a:p>
          <a:p>
            <a:pPr algn="just">
              <a:lnSpc>
                <a:spcPct val="150000"/>
              </a:lnSpc>
            </a:pPr>
            <a:r>
              <a:rPr lang="en-US" altLang="zh-CN" sz="2400">
                <a:latin typeface="Times New Roman" pitchFamily="18" charset="0"/>
              </a:rPr>
              <a:t>B.</a:t>
            </a:r>
            <a:r>
              <a:rPr lang="zh-CN" altLang="en-US" sz="2400">
                <a:latin typeface="Times New Roman" pitchFamily="18" charset="0"/>
              </a:rPr>
              <a:t>定滑轮不省力，但能改变力的方向</a:t>
            </a:r>
            <a:endParaRPr lang="en-US" altLang="zh-CN" sz="2400">
              <a:latin typeface="Times New Roman" pitchFamily="18" charset="0"/>
            </a:endParaRPr>
          </a:p>
          <a:p>
            <a:pPr algn="just">
              <a:lnSpc>
                <a:spcPct val="150000"/>
              </a:lnSpc>
            </a:pPr>
            <a:r>
              <a:rPr lang="en-US" altLang="zh-CN" sz="2400">
                <a:latin typeface="Times New Roman" pitchFamily="18" charset="0"/>
              </a:rPr>
              <a:t>C.</a:t>
            </a:r>
            <a:r>
              <a:rPr lang="zh-CN" altLang="en-US" sz="2400">
                <a:latin typeface="Times New Roman" pitchFamily="18" charset="0"/>
              </a:rPr>
              <a:t>滑轮组既省力，又省距离，还省功</a:t>
            </a:r>
            <a:endParaRPr lang="en-US" altLang="zh-CN" sz="2400">
              <a:latin typeface="Times New Roman" pitchFamily="18" charset="0"/>
            </a:endParaRPr>
          </a:p>
          <a:p>
            <a:pPr algn="just">
              <a:lnSpc>
                <a:spcPct val="150000"/>
              </a:lnSpc>
            </a:pPr>
            <a:r>
              <a:rPr lang="en-US" altLang="zh-CN" sz="2400">
                <a:latin typeface="Times New Roman" pitchFamily="18" charset="0"/>
              </a:rPr>
              <a:t>D.</a:t>
            </a:r>
            <a:r>
              <a:rPr lang="zh-CN" altLang="en-US" sz="2400">
                <a:latin typeface="Times New Roman" pitchFamily="18" charset="0"/>
              </a:rPr>
              <a:t>斜面的机械效率可以达到</a:t>
            </a:r>
            <a:r>
              <a:rPr lang="en-US" altLang="zh-CN" sz="2400">
                <a:latin typeface="Times New Roman" pitchFamily="18" charset="0"/>
              </a:rPr>
              <a:t>100%</a:t>
            </a:r>
            <a:endParaRPr lang="zh-CN" altLang="en-US" sz="2400"/>
          </a:p>
        </p:txBody>
      </p:sp>
      <p:sp>
        <p:nvSpPr>
          <p:cNvPr id="4" name="矩形 3"/>
          <p:cNvSpPr/>
          <p:nvPr/>
        </p:nvSpPr>
        <p:spPr>
          <a:xfrm>
            <a:off x="2209800" y="609600"/>
            <a:ext cx="435888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核心考点聚焦</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817851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4" name="Picture 6"/>
          <p:cNvPicPr>
            <a:picLocks noChangeAspect="1" noChangeArrowheads="1"/>
          </p:cNvPicPr>
          <p:nvPr/>
        </p:nvPicPr>
        <p:blipFill>
          <a:blip r:embed="rId3" cstate="print"/>
          <a:srcRect/>
          <a:stretch>
            <a:fillRect/>
          </a:stretch>
        </p:blipFill>
        <p:spPr bwMode="auto">
          <a:xfrm>
            <a:off x="533400" y="533400"/>
            <a:ext cx="8229600" cy="6042518"/>
          </a:xfrm>
          <a:prstGeom prst="rect">
            <a:avLst/>
          </a:prstGeom>
          <a:noFill/>
          <a:ln w="9525">
            <a:noFill/>
            <a:miter lim="800000"/>
            <a:headEnd/>
            <a:tailEnd/>
          </a:ln>
        </p:spPr>
      </p:pic>
    </p:spTree>
    <p:extLst>
      <p:ext uri="{BB962C8B-B14F-4D97-AF65-F5344CB8AC3E}">
        <p14:creationId xmlns:p14="http://schemas.microsoft.com/office/powerpoint/2010/main" val="1184978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8" name="Picture 6"/>
          <p:cNvPicPr>
            <a:picLocks noChangeAspect="1" noChangeArrowheads="1"/>
          </p:cNvPicPr>
          <p:nvPr/>
        </p:nvPicPr>
        <p:blipFill>
          <a:blip r:embed="rId3" cstate="print"/>
          <a:srcRect/>
          <a:stretch>
            <a:fillRect/>
          </a:stretch>
        </p:blipFill>
        <p:spPr bwMode="auto">
          <a:xfrm>
            <a:off x="533400" y="304800"/>
            <a:ext cx="7848600" cy="6059921"/>
          </a:xfrm>
          <a:prstGeom prst="rect">
            <a:avLst/>
          </a:prstGeom>
          <a:noFill/>
          <a:ln w="9525">
            <a:noFill/>
            <a:miter lim="800000"/>
            <a:headEnd/>
            <a:tailEnd/>
          </a:ln>
        </p:spPr>
      </p:pic>
    </p:spTree>
    <p:extLst>
      <p:ext uri="{BB962C8B-B14F-4D97-AF65-F5344CB8AC3E}">
        <p14:creationId xmlns:p14="http://schemas.microsoft.com/office/powerpoint/2010/main" val="2992692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124200" y="2590800"/>
            <a:ext cx="3657600" cy="769441"/>
          </a:xfrm>
          <a:prstGeom prst="rect">
            <a:avLst/>
          </a:prstGeom>
          <a:noFill/>
        </p:spPr>
        <p:txBody>
          <a:bodyPr wrap="square" rtlCol="0">
            <a:spAutoFit/>
          </a:bodyPr>
          <a:lstStyle/>
          <a:p>
            <a:r>
              <a:rPr lang="zh-CN" altLang="en-US" sz="4400" dirty="0" smtClean="0">
                <a:latin typeface="+mn-ea"/>
                <a:ea typeface="+mn-ea"/>
              </a:rPr>
              <a:t>谢    谢</a:t>
            </a:r>
            <a:endParaRPr lang="zh-CN" altLang="en-US" sz="4400" dirty="0">
              <a:latin typeface="+mn-ea"/>
              <a:ea typeface="+mn-ea"/>
            </a:endParaRPr>
          </a:p>
        </p:txBody>
      </p:sp>
    </p:spTree>
    <p:extLst>
      <p:ext uri="{BB962C8B-B14F-4D97-AF65-F5344CB8AC3E}">
        <p14:creationId xmlns:p14="http://schemas.microsoft.com/office/powerpoint/2010/main" val="162037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矩形 1"/>
          <p:cNvSpPr>
            <a:spLocks noChangeArrowheads="1"/>
          </p:cNvSpPr>
          <p:nvPr/>
        </p:nvSpPr>
        <p:spPr bwMode="auto">
          <a:xfrm>
            <a:off x="1219200" y="1066800"/>
            <a:ext cx="7010400" cy="4400550"/>
          </a:xfrm>
          <a:prstGeom prst="rect">
            <a:avLst/>
          </a:prstGeom>
          <a:noFill/>
          <a:ln w="9525">
            <a:noFill/>
            <a:miter lim="800000"/>
            <a:headEnd/>
            <a:tailEnd/>
          </a:ln>
        </p:spPr>
        <p:txBody>
          <a:bodyPr>
            <a:spAutoFit/>
          </a:bodyPr>
          <a:lstStyle/>
          <a:p>
            <a:pPr algn="just"/>
            <a:r>
              <a:rPr lang="en-US" altLang="zh-CN" sz="2800">
                <a:latin typeface="Times New Roman" pitchFamily="18" charset="0"/>
              </a:rPr>
              <a:t>【</a:t>
            </a:r>
            <a:r>
              <a:rPr lang="zh-CN" altLang="en-US" sz="2800">
                <a:latin typeface="Times New Roman" pitchFamily="18" charset="0"/>
              </a:rPr>
              <a:t>解析</a:t>
            </a:r>
            <a:r>
              <a:rPr lang="en-US" altLang="zh-CN" sz="2800">
                <a:latin typeface="Times New Roman" pitchFamily="18" charset="0"/>
              </a:rPr>
              <a:t>】</a:t>
            </a:r>
            <a:r>
              <a:rPr lang="zh-CN" altLang="en-US" sz="2800">
                <a:latin typeface="Times New Roman" pitchFamily="18" charset="0"/>
              </a:rPr>
              <a:t>指甲剪由一个省力杠杆和两个费力杠杆组成，其最终可以达到省力的目的，所以为省力机械，但使用任何机械都不省功，故</a:t>
            </a:r>
            <a:r>
              <a:rPr lang="en-US" altLang="zh-CN" sz="2800">
                <a:latin typeface="Times New Roman" pitchFamily="18" charset="0"/>
              </a:rPr>
              <a:t>A</a:t>
            </a:r>
            <a:r>
              <a:rPr lang="zh-CN" altLang="en-US" sz="2800">
                <a:latin typeface="Times New Roman" pitchFamily="18" charset="0"/>
              </a:rPr>
              <a:t>错误；定滑轮的实质是等臂杠杆，不省力也不费力，但可以改变力的方向，故</a:t>
            </a:r>
            <a:r>
              <a:rPr lang="en-US" altLang="zh-CN" sz="2800">
                <a:latin typeface="Times New Roman" pitchFamily="18" charset="0"/>
              </a:rPr>
              <a:t>B</a:t>
            </a:r>
            <a:r>
              <a:rPr lang="zh-CN" altLang="en-US" sz="2800">
                <a:latin typeface="Times New Roman" pitchFamily="18" charset="0"/>
              </a:rPr>
              <a:t>正确；滑轮组可以省力，但费距离，且不可能省功，故</a:t>
            </a:r>
            <a:r>
              <a:rPr lang="en-US" altLang="zh-CN" sz="2800">
                <a:latin typeface="Times New Roman" pitchFamily="18" charset="0"/>
              </a:rPr>
              <a:t>C</a:t>
            </a:r>
            <a:r>
              <a:rPr lang="zh-CN" altLang="en-US" sz="2800">
                <a:latin typeface="Times New Roman" pitchFamily="18" charset="0"/>
              </a:rPr>
              <a:t>错误；使用任何机械都要做额外功，所以机械效率不可能达到</a:t>
            </a:r>
            <a:r>
              <a:rPr lang="en-US" altLang="zh-CN" sz="2800">
                <a:latin typeface="Times New Roman" pitchFamily="18" charset="0"/>
              </a:rPr>
              <a:t>100%</a:t>
            </a:r>
            <a:r>
              <a:rPr lang="zh-CN" altLang="en-US" sz="2800">
                <a:latin typeface="Times New Roman" pitchFamily="18" charset="0"/>
              </a:rPr>
              <a:t>，故</a:t>
            </a:r>
            <a:r>
              <a:rPr lang="en-US" altLang="zh-CN" sz="2800">
                <a:latin typeface="Times New Roman" pitchFamily="18" charset="0"/>
              </a:rPr>
              <a:t>D</a:t>
            </a:r>
            <a:r>
              <a:rPr lang="zh-CN" altLang="en-US" sz="2800">
                <a:latin typeface="Times New Roman" pitchFamily="18" charset="0"/>
              </a:rPr>
              <a:t>错误。</a:t>
            </a:r>
          </a:p>
          <a:p>
            <a:pPr algn="just"/>
            <a:r>
              <a:rPr lang="en-US" altLang="zh-CN" sz="2800">
                <a:latin typeface="Times New Roman" pitchFamily="18" charset="0"/>
              </a:rPr>
              <a:t>【</a:t>
            </a:r>
            <a:r>
              <a:rPr lang="zh-CN" altLang="en-US" sz="2800">
                <a:latin typeface="Times New Roman" pitchFamily="18" charset="0"/>
              </a:rPr>
              <a:t>答案</a:t>
            </a:r>
            <a:r>
              <a:rPr lang="en-US" altLang="zh-CN" sz="2800">
                <a:latin typeface="Times New Roman" pitchFamily="18" charset="0"/>
              </a:rPr>
              <a:t>】B</a:t>
            </a:r>
            <a:endParaRPr lang="zh-CN" altLang="en-US" sz="2800">
              <a:latin typeface="Times New Roman" pitchFamily="18" charset="0"/>
            </a:endParaRPr>
          </a:p>
        </p:txBody>
      </p:sp>
    </p:spTree>
    <p:extLst>
      <p:ext uri="{BB962C8B-B14F-4D97-AF65-F5344CB8AC3E}">
        <p14:creationId xmlns:p14="http://schemas.microsoft.com/office/powerpoint/2010/main" val="100617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矩形 1"/>
          <p:cNvSpPr>
            <a:spLocks noChangeArrowheads="1"/>
          </p:cNvSpPr>
          <p:nvPr/>
        </p:nvSpPr>
        <p:spPr bwMode="auto">
          <a:xfrm>
            <a:off x="1028700" y="1219200"/>
            <a:ext cx="7200900" cy="3108325"/>
          </a:xfrm>
          <a:prstGeom prst="rect">
            <a:avLst/>
          </a:prstGeom>
          <a:noFill/>
          <a:ln w="9525">
            <a:noFill/>
            <a:miter lim="800000"/>
            <a:headEnd/>
            <a:tailEnd/>
          </a:ln>
        </p:spPr>
        <p:txBody>
          <a:bodyPr>
            <a:spAutoFit/>
          </a:bodyPr>
          <a:lstStyle/>
          <a:p>
            <a:pPr algn="just"/>
            <a:r>
              <a:rPr lang="zh-CN" altLang="en-US" sz="2800" dirty="0" smtClean="0">
                <a:latin typeface="Times New Roman" pitchFamily="18" charset="0"/>
              </a:rPr>
              <a:t>        例</a:t>
            </a:r>
            <a:r>
              <a:rPr lang="en-US" altLang="zh-CN" sz="2800" dirty="0">
                <a:latin typeface="Times New Roman" pitchFamily="18" charset="0"/>
              </a:rPr>
              <a:t>2</a:t>
            </a:r>
            <a:r>
              <a:rPr lang="zh-CN" altLang="en-US" sz="2800" dirty="0">
                <a:latin typeface="Times New Roman" pitchFamily="18" charset="0"/>
              </a:rPr>
              <a:t>（</a:t>
            </a:r>
            <a:r>
              <a:rPr lang="en-US" altLang="zh-CN" sz="2800" dirty="0">
                <a:latin typeface="Times New Roman" pitchFamily="18" charset="0"/>
              </a:rPr>
              <a:t>2018</a:t>
            </a:r>
            <a:r>
              <a:rPr lang="zh-CN" altLang="en-US" sz="2800" dirty="0">
                <a:latin typeface="Times New Roman" pitchFamily="18" charset="0"/>
              </a:rPr>
              <a:t>临沂）新能源汽车因节能、环保等优点深受广大家庭的喜爱。小明爸爸驾驶电动汽车在平直公路上匀速行驶</a:t>
            </a:r>
            <a:r>
              <a:rPr lang="en-US" altLang="zh-CN" sz="2800" dirty="0">
                <a:latin typeface="Times New Roman" pitchFamily="18" charset="0"/>
              </a:rPr>
              <a:t>12km</a:t>
            </a:r>
            <a:r>
              <a:rPr lang="zh-CN" altLang="en-US" sz="2800" dirty="0">
                <a:latin typeface="Times New Roman" pitchFamily="18" charset="0"/>
              </a:rPr>
              <a:t>，用时</a:t>
            </a:r>
            <a:r>
              <a:rPr lang="en-US" altLang="zh-CN" sz="2800" dirty="0">
                <a:latin typeface="Times New Roman" pitchFamily="18" charset="0"/>
              </a:rPr>
              <a:t>10min</a:t>
            </a:r>
            <a:r>
              <a:rPr lang="zh-CN" altLang="en-US" sz="2800" dirty="0">
                <a:latin typeface="Times New Roman" pitchFamily="18" charset="0"/>
              </a:rPr>
              <a:t>。已知该车的总质量为</a:t>
            </a:r>
            <a:r>
              <a:rPr lang="en-US" altLang="zh-CN" sz="2800" dirty="0">
                <a:latin typeface="Times New Roman" pitchFamily="18" charset="0"/>
              </a:rPr>
              <a:t>1.6×103kg</a:t>
            </a:r>
            <a:r>
              <a:rPr lang="zh-CN" altLang="en-US" sz="2800" dirty="0">
                <a:latin typeface="Times New Roman" pitchFamily="18" charset="0"/>
              </a:rPr>
              <a:t>，行驶中阻力为车重的</a:t>
            </a:r>
            <a:r>
              <a:rPr lang="en-US" altLang="zh-CN" sz="2800" dirty="0">
                <a:latin typeface="Times New Roman" pitchFamily="18" charset="0"/>
              </a:rPr>
              <a:t>0.05</a:t>
            </a:r>
            <a:r>
              <a:rPr lang="zh-CN" altLang="en-US" sz="2800" dirty="0">
                <a:latin typeface="Times New Roman" pitchFamily="18" charset="0"/>
              </a:rPr>
              <a:t>倍，此过程中该车牵引力做功</a:t>
            </a:r>
            <a:r>
              <a:rPr lang="en-US" altLang="zh-CN" sz="2800" dirty="0">
                <a:latin typeface="Times New Roman" pitchFamily="18" charset="0"/>
              </a:rPr>
              <a:t>____J</a:t>
            </a:r>
            <a:r>
              <a:rPr lang="zh-CN" altLang="en-US" sz="2800" dirty="0">
                <a:latin typeface="Times New Roman" pitchFamily="18" charset="0"/>
              </a:rPr>
              <a:t>，功率为</a:t>
            </a:r>
            <a:r>
              <a:rPr lang="en-US" altLang="zh-CN" sz="2800" dirty="0">
                <a:latin typeface="Times New Roman" pitchFamily="18" charset="0"/>
              </a:rPr>
              <a:t>_____kW</a:t>
            </a:r>
            <a:r>
              <a:rPr lang="zh-CN" altLang="en-US" sz="2800" dirty="0">
                <a:latin typeface="Times New Roman" pitchFamily="18" charset="0"/>
              </a:rPr>
              <a:t>。</a:t>
            </a:r>
          </a:p>
          <a:p>
            <a:pPr algn="just"/>
            <a:r>
              <a:rPr lang="zh-CN" altLang="en-US" sz="2800" dirty="0">
                <a:latin typeface="Times New Roman" pitchFamily="18" charset="0"/>
              </a:rPr>
              <a:t>（</a:t>
            </a:r>
            <a:r>
              <a:rPr lang="en-US" altLang="zh-CN" sz="2800" dirty="0">
                <a:latin typeface="Times New Roman" pitchFamily="18" charset="0"/>
              </a:rPr>
              <a:t>g=10N/kg</a:t>
            </a:r>
            <a:r>
              <a:rPr lang="zh-CN" altLang="en-US" sz="2800" dirty="0">
                <a:latin typeface="Times New Roman" pitchFamily="18" charset="0"/>
              </a:rPr>
              <a:t>）</a:t>
            </a:r>
            <a:endParaRPr lang="zh-CN" altLang="en-US" sz="2800" dirty="0"/>
          </a:p>
        </p:txBody>
      </p:sp>
    </p:spTree>
    <p:extLst>
      <p:ext uri="{BB962C8B-B14F-4D97-AF65-F5344CB8AC3E}">
        <p14:creationId xmlns:p14="http://schemas.microsoft.com/office/powerpoint/2010/main" val="3841497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4242" name="Picture 2"/>
          <p:cNvPicPr>
            <a:picLocks noChangeAspect="1" noChangeArrowheads="1"/>
          </p:cNvPicPr>
          <p:nvPr/>
        </p:nvPicPr>
        <p:blipFill>
          <a:blip r:embed="rId3" cstate="print"/>
          <a:srcRect/>
          <a:stretch>
            <a:fillRect/>
          </a:stretch>
        </p:blipFill>
        <p:spPr bwMode="auto">
          <a:xfrm>
            <a:off x="684213" y="836613"/>
            <a:ext cx="7696200" cy="3333750"/>
          </a:xfrm>
          <a:prstGeom prst="rect">
            <a:avLst/>
          </a:prstGeom>
          <a:noFill/>
          <a:ln w="9525" algn="ctr">
            <a:noFill/>
            <a:miter lim="800000"/>
            <a:headEnd/>
            <a:tailEnd/>
          </a:ln>
          <a:effectLst/>
        </p:spPr>
      </p:pic>
      <p:pic>
        <p:nvPicPr>
          <p:cNvPr id="394243" name="Picture 3"/>
          <p:cNvPicPr>
            <a:picLocks noChangeAspect="1" noChangeArrowheads="1"/>
          </p:cNvPicPr>
          <p:nvPr/>
        </p:nvPicPr>
        <p:blipFill>
          <a:blip r:embed="rId4" cstate="print"/>
          <a:srcRect/>
          <a:stretch>
            <a:fillRect/>
          </a:stretch>
        </p:blipFill>
        <p:spPr bwMode="auto">
          <a:xfrm>
            <a:off x="1331913" y="4437063"/>
            <a:ext cx="3400425" cy="504825"/>
          </a:xfrm>
          <a:prstGeom prst="rect">
            <a:avLst/>
          </a:prstGeom>
          <a:noFill/>
          <a:ln w="9525" algn="ctr">
            <a:noFill/>
            <a:miter lim="800000"/>
            <a:headEnd/>
            <a:tailEnd/>
          </a:ln>
          <a:effectLst/>
        </p:spPr>
      </p:pic>
    </p:spTree>
    <p:extLst>
      <p:ext uri="{BB962C8B-B14F-4D97-AF65-F5344CB8AC3E}">
        <p14:creationId xmlns:p14="http://schemas.microsoft.com/office/powerpoint/2010/main" val="3207253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blinds(horizontal)">
                                      <p:cBhvr>
                                        <p:cTn id="7" dur="500"/>
                                        <p:tgtEl>
                                          <p:spTgt spid="394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4243"/>
                                        </p:tgtEl>
                                        <p:attrNameLst>
                                          <p:attrName>style.visibility</p:attrName>
                                        </p:attrNameLst>
                                      </p:cBhvr>
                                      <p:to>
                                        <p:strVal val="visible"/>
                                      </p:to>
                                    </p:set>
                                    <p:animEffect transition="in" filter="blinds(horizontal)">
                                      <p:cBhvr>
                                        <p:cTn id="12"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矩形 1"/>
          <p:cNvSpPr>
            <a:spLocks noChangeArrowheads="1"/>
          </p:cNvSpPr>
          <p:nvPr/>
        </p:nvSpPr>
        <p:spPr bwMode="auto">
          <a:xfrm>
            <a:off x="989013" y="455613"/>
            <a:ext cx="7315200" cy="954087"/>
          </a:xfrm>
          <a:prstGeom prst="rect">
            <a:avLst/>
          </a:prstGeom>
          <a:noFill/>
          <a:ln w="9525">
            <a:noFill/>
            <a:miter lim="800000"/>
            <a:headEnd/>
            <a:tailEnd/>
          </a:ln>
        </p:spPr>
        <p:txBody>
          <a:bodyPr>
            <a:spAutoFit/>
          </a:bodyPr>
          <a:lstStyle/>
          <a:p>
            <a:pPr algn="just"/>
            <a:r>
              <a:rPr lang="zh-CN" altLang="en-US" sz="2800" dirty="0">
                <a:latin typeface="Times New Roman" pitchFamily="18" charset="0"/>
              </a:rPr>
              <a:t>        例</a:t>
            </a:r>
            <a:r>
              <a:rPr lang="en-US" altLang="zh-CN" sz="2800" dirty="0">
                <a:latin typeface="Times New Roman" pitchFamily="18" charset="0"/>
              </a:rPr>
              <a:t>3  </a:t>
            </a:r>
            <a:r>
              <a:rPr lang="zh-CN" altLang="en-US" sz="2800" dirty="0">
                <a:latin typeface="Times New Roman" pitchFamily="18" charset="0"/>
              </a:rPr>
              <a:t>利用如图</a:t>
            </a:r>
            <a:r>
              <a:rPr lang="en-US" altLang="zh-CN" sz="2800" dirty="0">
                <a:latin typeface="Times New Roman" pitchFamily="18" charset="0"/>
              </a:rPr>
              <a:t>11-1</a:t>
            </a:r>
            <a:r>
              <a:rPr lang="zh-CN" altLang="en-US" sz="2800" dirty="0">
                <a:latin typeface="Times New Roman" pitchFamily="18" charset="0"/>
              </a:rPr>
              <a:t>所示的实验装置探究</a:t>
            </a:r>
          </a:p>
          <a:p>
            <a:pPr algn="just"/>
            <a:r>
              <a:rPr lang="zh-CN" altLang="en-US" sz="2800" dirty="0" smtClean="0">
                <a:latin typeface="Times New Roman" pitchFamily="18" charset="0"/>
              </a:rPr>
              <a:t>“杠杆的平衡条件”。</a:t>
            </a:r>
            <a:endParaRPr lang="zh-CN" altLang="en-US" sz="2800" dirty="0"/>
          </a:p>
        </p:txBody>
      </p:sp>
      <p:sp>
        <p:nvSpPr>
          <p:cNvPr id="5" name="矩形 4"/>
          <p:cNvSpPr/>
          <p:nvPr/>
        </p:nvSpPr>
        <p:spPr>
          <a:xfrm>
            <a:off x="304800" y="4611231"/>
            <a:ext cx="8534400" cy="1815882"/>
          </a:xfrm>
          <a:prstGeom prst="rect">
            <a:avLst/>
          </a:prstGeom>
        </p:spPr>
        <p:txBody>
          <a:bodyPr wrap="square">
            <a:spAutoFit/>
          </a:bodyPr>
          <a:lstStyle/>
          <a:p>
            <a:r>
              <a:rPr lang="zh-CN" altLang="en-US" sz="2800" dirty="0" smtClean="0"/>
              <a:t>       （</a:t>
            </a:r>
            <a:r>
              <a:rPr lang="en-US" altLang="zh-CN" sz="2800" dirty="0"/>
              <a:t>1</a:t>
            </a:r>
            <a:r>
              <a:rPr lang="zh-CN" altLang="en-US" sz="2800" dirty="0"/>
              <a:t>）实验前应先调节杠杆在水平位置平衡，</a:t>
            </a:r>
            <a:r>
              <a:rPr lang="zh-CN" altLang="en-US" sz="2800" dirty="0" smtClean="0"/>
              <a:t>这样</a:t>
            </a:r>
            <a:r>
              <a:rPr lang="zh-CN" altLang="en-US" sz="2800" dirty="0"/>
              <a:t>做的目的</a:t>
            </a:r>
            <a:r>
              <a:rPr lang="zh-CN" altLang="en-US" sz="2800" dirty="0" smtClean="0"/>
              <a:t>是</a:t>
            </a:r>
            <a:r>
              <a:rPr lang="en-US" altLang="zh-CN" sz="2800" dirty="0" smtClean="0"/>
              <a:t>_______</a:t>
            </a:r>
            <a:r>
              <a:rPr lang="zh-CN" altLang="en-US" sz="2800" dirty="0" smtClean="0"/>
              <a:t>，</a:t>
            </a:r>
            <a:r>
              <a:rPr lang="zh-CN" altLang="en-US" sz="2800" dirty="0"/>
              <a:t>若出现图</a:t>
            </a:r>
            <a:r>
              <a:rPr lang="en-US" altLang="zh-CN" sz="2800" dirty="0"/>
              <a:t>11-1</a:t>
            </a:r>
            <a:r>
              <a:rPr lang="zh-CN" altLang="en-US" sz="2800" dirty="0"/>
              <a:t>甲所示情况，应将杠杆的螺母</a:t>
            </a:r>
            <a:r>
              <a:rPr lang="zh-CN" altLang="en-US" sz="2800" dirty="0" smtClean="0"/>
              <a:t>向</a:t>
            </a:r>
            <a:r>
              <a:rPr lang="en-US" altLang="zh-CN" sz="2800" dirty="0" smtClean="0"/>
              <a:t>_______</a:t>
            </a:r>
            <a:r>
              <a:rPr lang="zh-CN" altLang="en-US" sz="2800" dirty="0" smtClean="0"/>
              <a:t>（</a:t>
            </a:r>
            <a:r>
              <a:rPr lang="zh-CN" altLang="en-US" sz="2800" dirty="0"/>
              <a:t>选填“左”或</a:t>
            </a:r>
            <a:r>
              <a:rPr lang="zh-CN" altLang="en-US" sz="2800" dirty="0" smtClean="0"/>
              <a:t>“右”）调。</a:t>
            </a:r>
            <a:endParaRPr lang="zh-CN" altLang="en-US" sz="2800" dirty="0"/>
          </a:p>
        </p:txBody>
      </p:sp>
      <p:pic>
        <p:nvPicPr>
          <p:cNvPr id="10245" name="Picture 5"/>
          <p:cNvPicPr>
            <a:picLocks noChangeAspect="1" noChangeArrowheads="1"/>
          </p:cNvPicPr>
          <p:nvPr/>
        </p:nvPicPr>
        <p:blipFill>
          <a:blip r:embed="rId3" cstate="print"/>
          <a:srcRect/>
          <a:stretch>
            <a:fillRect/>
          </a:stretch>
        </p:blipFill>
        <p:spPr bwMode="auto">
          <a:xfrm>
            <a:off x="1676400" y="1752600"/>
            <a:ext cx="6096000" cy="2525833"/>
          </a:xfrm>
          <a:prstGeom prst="rect">
            <a:avLst/>
          </a:prstGeom>
          <a:noFill/>
          <a:ln w="9525">
            <a:noFill/>
            <a:miter lim="800000"/>
            <a:headEnd/>
            <a:tailEnd/>
          </a:ln>
        </p:spPr>
      </p:pic>
    </p:spTree>
    <p:extLst>
      <p:ext uri="{BB962C8B-B14F-4D97-AF65-F5344CB8AC3E}">
        <p14:creationId xmlns:p14="http://schemas.microsoft.com/office/powerpoint/2010/main" val="621136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81000" y="1219200"/>
            <a:ext cx="8458200" cy="4832092"/>
          </a:xfrm>
          <a:prstGeom prst="rect">
            <a:avLst/>
          </a:prstGeom>
        </p:spPr>
        <p:txBody>
          <a:bodyPr wrap="square">
            <a:spAutoFit/>
          </a:bodyPr>
          <a:lstStyle/>
          <a:p>
            <a:r>
              <a:rPr lang="zh-CN" altLang="en-US" sz="2800" dirty="0" smtClean="0"/>
              <a:t>       （</a:t>
            </a:r>
            <a:r>
              <a:rPr lang="en-US" altLang="zh-CN" sz="2800" dirty="0"/>
              <a:t>2</a:t>
            </a:r>
            <a:r>
              <a:rPr lang="zh-CN" altLang="en-US" sz="2800" dirty="0"/>
              <a:t>）如图</a:t>
            </a:r>
            <a:r>
              <a:rPr lang="en-US" altLang="zh-CN" sz="2800" dirty="0"/>
              <a:t>11-1</a:t>
            </a:r>
            <a:r>
              <a:rPr lang="zh-CN" altLang="en-US" sz="2800" dirty="0"/>
              <a:t>乙所示，杠杆在水平位置平衡，记录数据。根据这一次实验数据，小明立即分析得出杠杆的平衡条件，他这种做法的不足</a:t>
            </a:r>
            <a:r>
              <a:rPr lang="zh-CN" altLang="en-US" sz="2800" dirty="0" smtClean="0"/>
              <a:t>是</a:t>
            </a:r>
            <a:r>
              <a:rPr lang="en-US" altLang="zh-CN" sz="2800" dirty="0" smtClean="0"/>
              <a:t>_______</a:t>
            </a:r>
            <a:r>
              <a:rPr lang="zh-CN" altLang="en-US" sz="2800" dirty="0" smtClean="0"/>
              <a:t>。</a:t>
            </a:r>
            <a:r>
              <a:rPr lang="zh-CN" altLang="en-US" sz="2800" dirty="0"/>
              <a:t>经老师提醒后，小明继续进行实验，如图</a:t>
            </a:r>
            <a:r>
              <a:rPr lang="en-US" altLang="zh-CN" sz="2800" dirty="0"/>
              <a:t>11-1</a:t>
            </a:r>
            <a:r>
              <a:rPr lang="zh-CN" altLang="en-US" sz="2800" dirty="0"/>
              <a:t>乙，若将</a:t>
            </a:r>
            <a:r>
              <a:rPr lang="en-US" altLang="zh-CN" sz="2800" dirty="0"/>
              <a:t>A</a:t>
            </a:r>
            <a:r>
              <a:rPr lang="zh-CN" altLang="en-US" sz="2800" dirty="0"/>
              <a:t>、</a:t>
            </a:r>
            <a:r>
              <a:rPr lang="en-US" altLang="zh-CN" sz="2800" dirty="0"/>
              <a:t>B</a:t>
            </a:r>
            <a:r>
              <a:rPr lang="zh-CN" altLang="en-US" sz="2800" dirty="0"/>
              <a:t>两点下方挂的钩码同时朝远离支点</a:t>
            </a:r>
            <a:r>
              <a:rPr lang="en-US" altLang="zh-CN" sz="2800" dirty="0"/>
              <a:t>O</a:t>
            </a:r>
            <a:r>
              <a:rPr lang="zh-CN" altLang="en-US" sz="2800" dirty="0"/>
              <a:t>方向移动一小格，则</a:t>
            </a:r>
            <a:r>
              <a:rPr lang="zh-CN" altLang="en-US" sz="2800" dirty="0" smtClean="0"/>
              <a:t>杠杆</a:t>
            </a:r>
            <a:r>
              <a:rPr lang="en-US" altLang="zh-CN" sz="2800" dirty="0" smtClean="0"/>
              <a:t>______</a:t>
            </a:r>
            <a:r>
              <a:rPr lang="zh-CN" altLang="en-US" sz="2800" dirty="0" smtClean="0"/>
              <a:t>（</a:t>
            </a:r>
            <a:r>
              <a:rPr lang="zh-CN" altLang="en-US" sz="2800" dirty="0"/>
              <a:t>选填“仍保持平衡”“左端下沉”或“右端下沉”）。</a:t>
            </a:r>
          </a:p>
          <a:p>
            <a:r>
              <a:rPr lang="zh-CN" altLang="en-US" sz="2800" dirty="0" smtClean="0"/>
              <a:t>       （</a:t>
            </a:r>
            <a:r>
              <a:rPr lang="en-US" altLang="zh-CN" sz="2800" dirty="0"/>
              <a:t>3</a:t>
            </a:r>
            <a:r>
              <a:rPr lang="zh-CN" altLang="en-US" sz="2800" dirty="0"/>
              <a:t>）如图</a:t>
            </a:r>
            <a:r>
              <a:rPr lang="en-US" altLang="zh-CN" sz="2800" dirty="0"/>
              <a:t>12-1</a:t>
            </a:r>
            <a:r>
              <a:rPr lang="zh-CN" altLang="en-US" sz="2800" dirty="0"/>
              <a:t>丙所示，若不在</a:t>
            </a:r>
            <a:r>
              <a:rPr lang="en-US" altLang="zh-CN" sz="2800" dirty="0"/>
              <a:t>B</a:t>
            </a:r>
            <a:r>
              <a:rPr lang="zh-CN" altLang="en-US" sz="2800" dirty="0"/>
              <a:t>点挂钩码，可改用弹簧测力计在</a:t>
            </a:r>
            <a:r>
              <a:rPr lang="en-US" altLang="zh-CN" sz="2800" dirty="0"/>
              <a:t>B</a:t>
            </a:r>
            <a:r>
              <a:rPr lang="zh-CN" altLang="en-US" sz="2800" dirty="0"/>
              <a:t>点向下拉杠杆，当测力计从</a:t>
            </a:r>
            <a:r>
              <a:rPr lang="en-US" altLang="zh-CN" sz="2800" dirty="0"/>
              <a:t>a</a:t>
            </a:r>
            <a:r>
              <a:rPr lang="zh-CN" altLang="en-US" sz="2800" dirty="0"/>
              <a:t>位置转动到</a:t>
            </a:r>
            <a:r>
              <a:rPr lang="en-US" altLang="zh-CN" sz="2800" dirty="0"/>
              <a:t>b</a:t>
            </a:r>
            <a:r>
              <a:rPr lang="zh-CN" altLang="en-US" sz="2800" dirty="0"/>
              <a:t>位置时，使杠杆仍在水平位置平衡，其示数大</a:t>
            </a:r>
            <a:r>
              <a:rPr lang="zh-CN" altLang="en-US" sz="2800" dirty="0" smtClean="0"/>
              <a:t>小将</a:t>
            </a:r>
            <a:r>
              <a:rPr lang="en-US" altLang="zh-CN" sz="2800" dirty="0" smtClean="0"/>
              <a:t>______</a:t>
            </a:r>
            <a:r>
              <a:rPr lang="zh-CN" altLang="en-US" sz="2800" dirty="0" smtClean="0"/>
              <a:t>。</a:t>
            </a:r>
            <a:endParaRPr lang="zh-CN" altLang="en-US" sz="2800" dirty="0"/>
          </a:p>
        </p:txBody>
      </p:sp>
    </p:spTree>
    <p:extLst>
      <p:ext uri="{BB962C8B-B14F-4D97-AF65-F5344CB8AC3E}">
        <p14:creationId xmlns:p14="http://schemas.microsoft.com/office/powerpoint/2010/main" val="419625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第九章 压强 复习课件</Template>
  <TotalTime>3</TotalTime>
  <Words>2254</Words>
  <Application>Microsoft Office PowerPoint</Application>
  <PresentationFormat>全屏显示(4:3)</PresentationFormat>
  <Paragraphs>133</Paragraphs>
  <Slides>42</Slides>
  <Notes>42</Notes>
  <HiddenSlides>0</HiddenSlides>
  <MMClips>0</MMClips>
  <ScaleCrop>false</ScaleCrop>
  <HeadingPairs>
    <vt:vector size="4" baseType="variant">
      <vt:variant>
        <vt:lpstr>主题</vt:lpstr>
      </vt:variant>
      <vt:variant>
        <vt:i4>3</vt:i4>
      </vt:variant>
      <vt:variant>
        <vt:lpstr>幻灯片标题</vt:lpstr>
      </vt:variant>
      <vt:variant>
        <vt:i4>42</vt:i4>
      </vt:variant>
    </vt:vector>
  </HeadingPairs>
  <TitlesOfParts>
    <vt:vector size="45" baseType="lpstr">
      <vt:lpstr>主题1</vt:lpstr>
      <vt:lpstr>1_主题1</vt:lpstr>
      <vt:lpstr>2_主题1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5</cp:revision>
  <dcterms:created xsi:type="dcterms:W3CDTF">2020-01-09T14:47:08Z</dcterms:created>
  <dcterms:modified xsi:type="dcterms:W3CDTF">2020-04-17T14:11:34Z</dcterms:modified>
</cp:coreProperties>
</file>