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88054-51CC-40EC-B3E7-6095A42702A4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61EA1-C864-455C-A732-72EC755546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643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9218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9219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726A3CC-685E-4E9F-9F3C-115CF19F7C2A}" type="slidenum">
              <a:rPr sz="1200">
                <a:solidFill>
                  <a:prstClr val="black"/>
                </a:solidFill>
              </a:rPr>
              <a:pPr algn="r"/>
              <a:t>4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1266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1267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4D72257D-FA32-4381-9E71-EF80B198AEB8}" type="slidenum">
              <a:rPr sz="1200">
                <a:solidFill>
                  <a:prstClr val="black"/>
                </a:solidFill>
              </a:rPr>
              <a:pPr algn="r"/>
              <a:t>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3314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3315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B0A8B7F5-6671-43B6-8A79-C0110E859AA6}" type="slidenum">
              <a:rPr sz="1200">
                <a:solidFill>
                  <a:prstClr val="black"/>
                </a:solidFill>
              </a:rPr>
              <a:pPr algn="r"/>
              <a:t>6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536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536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654B0B6A-4347-452D-A290-B888F02519B8}" type="slidenum">
              <a:rPr sz="1200">
                <a:solidFill>
                  <a:prstClr val="black"/>
                </a:solidFill>
              </a:rPr>
              <a:pPr algn="r"/>
              <a:t>7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17410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17411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52D22E3A-F8AF-4B28-AF85-5AFF754F6142}" type="slidenum">
              <a:rPr sz="1200">
                <a:solidFill>
                  <a:prstClr val="black"/>
                </a:solidFill>
              </a:rPr>
              <a:pPr algn="r"/>
              <a:t>8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 noTextEdit="1"/>
          </p:cNvSpPr>
          <p:nvPr>
            <p:ph type="sldImg" idx="4294967295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4294967295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lvl="0"/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vert="horz" wrap="square" lIns="91440" tIns="45720" rIns="91440" bIns="45720" anchor="b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r"/>
            <a:fld id="{D2ABF980-3563-4886-9A74-9A64A1CE6B17}" type="slidenum">
              <a:rPr sz="1200">
                <a:solidFill>
                  <a:prstClr val="black"/>
                </a:solidFill>
              </a:rPr>
              <a:pPr algn="r"/>
              <a:t>15</a:t>
            </a:fld>
            <a:endParaRPr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52180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074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fld id="{1F492DCD-6AAB-4437-B70B-1BDB6AF1DC91}" type="datetime1">
              <a:rPr kern="0">
                <a:solidFill>
                  <a:prstClr val="black"/>
                </a:solidFill>
              </a:rPr>
              <a:pPr/>
              <a:t>2021/3/14</a:t>
            </a:fld>
            <a:endParaRPr kern="0">
              <a:solidFill>
                <a:prstClr val="black"/>
              </a:solidFill>
            </a:endParaRPr>
          </a:p>
        </p:txBody>
      </p:sp>
      <p:sp>
        <p:nvSpPr>
          <p:cNvPr id="3075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endParaRPr kern="0">
              <a:solidFill>
                <a:prstClr val="black"/>
              </a:solidFill>
            </a:endParaRPr>
          </a:p>
        </p:txBody>
      </p:sp>
      <p:sp>
        <p:nvSpPr>
          <p:cNvPr id="3076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t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fld id="{67B2C956-3D8E-4AA3-8115-C002ECF46213}" type="slidenum">
              <a:rPr kern="0">
                <a:solidFill>
                  <a:prstClr val="black"/>
                </a:solidFill>
              </a:rPr>
              <a:pPr/>
              <a:t>‹#›</a:t>
            </a:fld>
            <a:endParaRPr ker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88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6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4400" kern="1200">
          <a:solidFill>
            <a:schemeClr val="tx1"/>
          </a:solidFill>
          <a:latin typeface="Calibri" pitchFamily="34" charset="0"/>
          <a:ea typeface="宋体" pitchFamily="2" charset="-122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emf"/><Relationship Id="rId5" Type="http://schemas.openxmlformats.org/officeDocument/2006/relationships/oleObject" Target="../embeddings/Microsoft_Word_97_-_2003___1.doc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emf"/><Relationship Id="rId5" Type="http://schemas.openxmlformats.org/officeDocument/2006/relationships/oleObject" Target="../embeddings/Microsoft_Word_97_-_2003___2.doc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oleObject" Target="../embeddings/Microsoft_Word_97_-_2003___3.doc"/><Relationship Id="rId3" Type="http://schemas.openxmlformats.org/officeDocument/2006/relationships/slideLayout" Target="../slideLayouts/slideLayout13.xml"/><Relationship Id="rId7" Type="http://schemas.openxmlformats.org/officeDocument/2006/relationships/image" Target="file:///F:\&#37045;\21&#26149;\&#29289;&#29702;\&#28857;&#25320;&#20013;&#32771;\word\&#35762;&#26412;\&#22270;+205.tif" TargetMode="External"/><Relationship Id="rId12" Type="http://schemas.openxmlformats.org/officeDocument/2006/relationships/oleObject" Target="../embeddings/oleObject3.bin"/><Relationship Id="rId2" Type="http://schemas.openxmlformats.org/officeDocument/2006/relationships/tags" Target="../tags/tag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png"/><Relationship Id="rId11" Type="http://schemas.openxmlformats.org/officeDocument/2006/relationships/image" Target="../media/image7.png"/><Relationship Id="rId5" Type="http://schemas.openxmlformats.org/officeDocument/2006/relationships/image" Target="file:///F:\&#37045;\21&#26149;\&#29289;&#29702;\&#28857;&#25320;&#20013;&#32771;\word\&#35762;&#26412;\&#22270;+204.tif" TargetMode="External"/><Relationship Id="rId10" Type="http://schemas.openxmlformats.org/officeDocument/2006/relationships/slide" Target="slide8.xml"/><Relationship Id="rId4" Type="http://schemas.openxmlformats.org/officeDocument/2006/relationships/image" Target="../media/image21.png"/><Relationship Id="rId9" Type="http://schemas.openxmlformats.org/officeDocument/2006/relationships/image" Target="file:///F:\&#37045;\21&#26149;\&#29289;&#29702;\&#28857;&#25320;&#20013;&#32771;\word\&#35762;&#26412;\&#22270;+206.tif" TargetMode="External"/><Relationship Id="rId14" Type="http://schemas.openxmlformats.org/officeDocument/2006/relationships/image" Target="../media/image20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11" Type="http://schemas.openxmlformats.org/officeDocument/2006/relationships/slide" Target="slide3.xml"/><Relationship Id="rId5" Type="http://schemas.openxmlformats.org/officeDocument/2006/relationships/image" Target="../media/image3.png"/><Relationship Id="rId10" Type="http://schemas.openxmlformats.org/officeDocument/2006/relationships/slide" Target="slide28.xml"/><Relationship Id="rId4" Type="http://schemas.openxmlformats.org/officeDocument/2006/relationships/image" Target="../media/image2.png"/><Relationship Id="rId9" Type="http://schemas.openxmlformats.org/officeDocument/2006/relationships/slide" Target="slide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7.xml"/><Relationship Id="rId5" Type="http://schemas.openxmlformats.org/officeDocument/2006/relationships/image" Target="../media/image7.png"/><Relationship Id="rId4" Type="http://schemas.openxmlformats.org/officeDocument/2006/relationships/slide" Target="slide8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9.xml"/><Relationship Id="rId7" Type="http://schemas.openxmlformats.org/officeDocument/2006/relationships/slide" Target="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8.xml"/><Relationship Id="rId6" Type="http://schemas.openxmlformats.org/officeDocument/2006/relationships/slide" Target="slide31.xml"/><Relationship Id="rId5" Type="http://schemas.openxmlformats.org/officeDocument/2006/relationships/slide" Target="slide30.xml"/><Relationship Id="rId4" Type="http://schemas.openxmlformats.org/officeDocument/2006/relationships/image" Target="../media/image29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9.xml"/><Relationship Id="rId5" Type="http://schemas.openxmlformats.org/officeDocument/2006/relationships/image" Target="../media/image30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0.xml"/><Relationship Id="rId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3.xml"/><Relationship Id="rId7" Type="http://schemas.openxmlformats.org/officeDocument/2006/relationships/slide" Target="slide28.xml"/><Relationship Id="rId2" Type="http://schemas.openxmlformats.org/officeDocument/2006/relationships/tags" Target="../tags/tag3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5" Type="http://schemas.openxmlformats.org/officeDocument/2006/relationships/oleObject" Target="../embeddings/Microsoft_Word_97_-_2003___4.doc"/><Relationship Id="rId4" Type="http://schemas.openxmlformats.org/officeDocument/2006/relationships/oleObject" Target="../embeddings/oleObject4.bin"/><Relationship Id="rId9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6" Type="http://schemas.openxmlformats.org/officeDocument/2006/relationships/image" Target="../media/image7.png"/><Relationship Id="rId5" Type="http://schemas.openxmlformats.org/officeDocument/2006/relationships/slide" Target="slide3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6" Type="http://schemas.openxmlformats.org/officeDocument/2006/relationships/image" Target="../media/image7.png"/><Relationship Id="rId5" Type="http://schemas.openxmlformats.org/officeDocument/2006/relationships/slide" Target="slide3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5.xml"/><Relationship Id="rId7" Type="http://schemas.openxmlformats.org/officeDocument/2006/relationships/slide" Target="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6" Type="http://schemas.openxmlformats.org/officeDocument/2006/relationships/slide" Target="slide19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文本框 6"/>
          <p:cNvSpPr/>
          <p:nvPr/>
        </p:nvSpPr>
        <p:spPr>
          <a:xfrm>
            <a:off x="1474788" y="1690688"/>
            <a:ext cx="6157912" cy="81817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ctr">
              <a:lnSpc>
                <a:spcPct val="150000"/>
              </a:lnSpc>
            </a:pPr>
            <a:r>
              <a:rPr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第</a:t>
            </a:r>
            <a:r>
              <a:rPr lang="en-US" altLang="zh-CN" sz="3600" b="1" kern="0" dirty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11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课时 液体</a:t>
            </a:r>
            <a:r>
              <a:rPr lang="zh-CN" altLang="en-US"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的</a:t>
            </a:r>
            <a:r>
              <a:rPr sz="3600" b="1" kern="0" dirty="0" smtClean="0">
                <a:solidFill>
                  <a:srgbClr val="0070C0"/>
                </a:solidFill>
                <a:latin typeface="Times New Roman" pitchFamily="18" charset="0"/>
                <a:ea typeface="黑体" pitchFamily="49" charset="-122"/>
                <a:sym typeface="Times New Roman" pitchFamily="18" charset="0"/>
              </a:rPr>
              <a:t>压强</a:t>
            </a:r>
            <a:endParaRPr sz="3600" b="1" kern="0" dirty="0">
              <a:solidFill>
                <a:srgbClr val="0070C0"/>
              </a:solidFill>
              <a:latin typeface="Times New Roman" pitchFamily="18" charset="0"/>
              <a:ea typeface="黑体" pitchFamily="49" charset="-122"/>
              <a:sym typeface="Times New Roman" pitchFamily="18" charset="0"/>
            </a:endParaRPr>
          </a:p>
        </p:txBody>
      </p:sp>
      <p:sp>
        <p:nvSpPr>
          <p:cNvPr id="5122" name="Text Box 22"/>
          <p:cNvSpPr txBox="1">
            <a:spLocks noChangeArrowheads="1"/>
          </p:cNvSpPr>
          <p:nvPr/>
        </p:nvSpPr>
        <p:spPr bwMode="auto">
          <a:xfrm>
            <a:off x="6227763" y="411163"/>
            <a:ext cx="24495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540385" indent="-540385" algn="ctr">
              <a:lnSpc>
                <a:spcPct val="150000"/>
              </a:lnSpc>
            </a:pPr>
            <a:r>
              <a:rPr sz="3000" b="1" kern="0">
                <a:solidFill>
                  <a:srgbClr val="7030A0"/>
                </a:solidFill>
                <a:latin typeface="宋体" pitchFamily="2" charset="-122"/>
              </a:rPr>
              <a:t>基础梳理篇</a:t>
            </a:r>
            <a:endParaRPr altLang="zh-CN" sz="3000" b="1" kern="0">
              <a:solidFill>
                <a:srgbClr val="7030A0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891252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3"/>
          <p:cNvSpPr>
            <a:spLocks noChangeArrowheads="1"/>
          </p:cNvSpPr>
          <p:nvPr/>
        </p:nvSpPr>
        <p:spPr bwMode="auto">
          <a:xfrm>
            <a:off x="360363" y="627063"/>
            <a:ext cx="8459788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莆田质检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分】如图所示，两容器中分别装有相同高度的水和盐水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(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 pitchFamily="18" charset="0"/>
              </a:rPr>
              <a:t>水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＜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 pitchFamily="18" charset="0"/>
              </a:rPr>
              <a:t>盐水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)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处液体的压强分别为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，则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(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)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＜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＜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　　　　</a:t>
            </a:r>
            <a:endParaRPr lang="en-US" altLang="zh-CN" sz="2400" b="1" kern="0">
              <a:solidFill>
                <a:prstClr val="black"/>
              </a:solidFill>
              <a:latin typeface="Times New Roman" pitchFamily="18" charset="0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＞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＞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C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＜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  <a:ea typeface="Times New Roman" panose="02020603050405020304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＝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  </a:t>
            </a: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＝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＝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p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C</a:t>
            </a:r>
            <a:endParaRPr altLang="zh-CN" sz="1000" kern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9458" name="矩形 2"/>
          <p:cNvSpPr/>
          <p:nvPr/>
        </p:nvSpPr>
        <p:spPr>
          <a:xfrm>
            <a:off x="4165600" y="1851025"/>
            <a:ext cx="406400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A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9459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9460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13300" y="2051050"/>
            <a:ext cx="2841625" cy="241617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112856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】如图所示，质量为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500 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的薄壁容器放在水平桌面上，容器底面积为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80 cm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，内装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1.5 L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的水，已知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N/kg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水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1.0× 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，求：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容器对水平桌面的压强；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0482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不规则容器中液体压强的相关计算 </a:t>
            </a:r>
          </a:p>
        </p:txBody>
      </p:sp>
      <p:pic>
        <p:nvPicPr>
          <p:cNvPr id="20483" name="Picture 6" descr="图+20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80063" y="2532063"/>
            <a:ext cx="2425700" cy="16637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165198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5" name="对象 1"/>
          <p:cNvGraphicFramePr>
            <a:graphicFrameLocks noChangeAspect="1"/>
          </p:cNvGraphicFramePr>
          <p:nvPr/>
        </p:nvGraphicFramePr>
        <p:xfrm>
          <a:off x="933450" y="800100"/>
          <a:ext cx="7454900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r:id="rId5" imgW="7454900" imgH="3695700" progId="Word.Document.8">
                  <p:embed/>
                </p:oleObj>
              </mc:Choice>
              <mc:Fallback>
                <p:oleObj r:id="rId5" imgW="7454900" imgH="36957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3450" y="800100"/>
                        <a:ext cx="7454900" cy="3695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7062075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2"/>
          <p:cNvSpPr txBox="1">
            <a:spLocks noChangeArrowheads="1"/>
          </p:cNvSpPr>
          <p:nvPr/>
        </p:nvSpPr>
        <p:spPr bwMode="auto">
          <a:xfrm>
            <a:off x="488950" y="1058863"/>
            <a:ext cx="81153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水对容器底部的压力。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2530" name="矩形 5"/>
          <p:cNvSpPr>
            <a:spLocks noChangeArrowheads="1"/>
          </p:cNvSpPr>
          <p:nvPr/>
        </p:nvSpPr>
        <p:spPr bwMode="auto">
          <a:xfrm>
            <a:off x="828675" y="1851025"/>
            <a:ext cx="74882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水对容器底部的压强：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p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′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ρ</a:t>
            </a:r>
            <a:r>
              <a:rPr altLang="zh-CN" sz="2400" b="1" kern="0" baseline="-25000">
                <a:solidFill>
                  <a:srgbClr val="C00000"/>
                </a:solidFill>
                <a:latin typeface="Times New Roman"/>
              </a:rPr>
              <a:t>水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gh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1.0×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× 10 N/kg× 0.1 m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Pa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，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则水对容器底部的压力：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F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′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p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′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Pa× 80× 10</a:t>
            </a:r>
            <a:r>
              <a:rPr altLang="zh-CN" sz="2400" b="1" kern="0" baseline="30000">
                <a:solidFill>
                  <a:srgbClr val="C00000"/>
                </a:solidFill>
                <a:latin typeface="Times New Roman"/>
              </a:rPr>
              <a:t>－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4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8 N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6939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矩形 3"/>
          <p:cNvSpPr>
            <a:spLocks noChangeArrowheads="1"/>
          </p:cNvSpPr>
          <p:nvPr/>
        </p:nvSpPr>
        <p:spPr bwMode="auto">
          <a:xfrm>
            <a:off x="828675" y="627063"/>
            <a:ext cx="7488238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三明模拟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分】将未装满水且密闭的矿泉水瓶，先正立放置在水平桌面上，再倒立放置，如图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所示。两次放置时，水对瓶底和瓶盖的压强分别为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，水对瓶底和瓶盖的压力分别为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F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3554" name="矩形 2"/>
          <p:cNvSpPr>
            <a:spLocks noChangeArrowheads="1"/>
          </p:cNvSpPr>
          <p:nvPr/>
        </p:nvSpPr>
        <p:spPr bwMode="auto">
          <a:xfrm>
            <a:off x="2051050" y="2744788"/>
            <a:ext cx="4953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＜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3555" name="Picture 5" descr="图+20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35600" y="3003550"/>
            <a:ext cx="1990725" cy="16351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3556" name="矩形 5"/>
          <p:cNvSpPr>
            <a:spLocks noChangeArrowheads="1"/>
          </p:cNvSpPr>
          <p:nvPr/>
        </p:nvSpPr>
        <p:spPr bwMode="auto">
          <a:xfrm>
            <a:off x="3995738" y="2778125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＞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5299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矩形 3"/>
          <p:cNvSpPr>
            <a:spLocks noChangeArrowheads="1"/>
          </p:cNvSpPr>
          <p:nvPr/>
        </p:nvSpPr>
        <p:spPr bwMode="auto">
          <a:xfrm>
            <a:off x="828675" y="627063"/>
            <a:ext cx="7488238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所示，形状不同，底面积和重力相等的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三个容器放在水平桌面上，容器内分别装有质量相等的不同液体。下列分析正确的是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24578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95538" y="2455863"/>
            <a:ext cx="4352925" cy="170021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971265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矩形 3"/>
          <p:cNvSpPr/>
          <p:nvPr/>
        </p:nvSpPr>
        <p:spPr>
          <a:xfrm>
            <a:off x="395288" y="911225"/>
            <a:ext cx="8353425" cy="23082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188" indent="-354012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．液体密度关系为：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ρ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＜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宋体" pitchFamily="2" charset="-122"/>
              </a:rPr>
              <a:t>ρ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宋体" pitchFamily="2" charset="-122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＜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 </a:t>
            </a:r>
            <a:r>
              <a:rPr lang="en-US" altLang="zh-CN" sz="2400" b="1" i="1" kern="0">
                <a:solidFill>
                  <a:prstClr val="black"/>
                </a:solidFill>
                <a:latin typeface="宋体" pitchFamily="2" charset="-122"/>
              </a:rPr>
              <a:t>ρ</a:t>
            </a:r>
            <a:r>
              <a:rPr lang="en-US" altLang="zh-CN" sz="2400" b="1" i="1" kern="0" baseline="-25000">
                <a:solidFill>
                  <a:prstClr val="black"/>
                </a:solidFill>
                <a:latin typeface="宋体" pitchFamily="2" charset="-122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188" indent="-354012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．液体对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容器底部的压强最小，对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容器底部的压强最大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188" indent="-354012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容器对桌面的压强最大，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 pitchFamily="18" charset="0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容器对桌面的压强最小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188" indent="-354012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altLang="zh-CN" sz="2400" b="1" kern="0">
                <a:solidFill>
                  <a:prstClr val="black"/>
                </a:solidFill>
                <a:latin typeface="Times New Roman" pitchFamily="18" charset="0"/>
              </a:rPr>
              <a:t>．三个容器对桌面的压强相等</a:t>
            </a:r>
            <a:endParaRPr altLang="zh-CN" sz="1000" kern="0">
              <a:solidFill>
                <a:prstClr val="black"/>
              </a:solidFill>
              <a:latin typeface="宋体" pitchFamily="2" charset="-122"/>
              <a:ea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475824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49" name="对象 1"/>
          <p:cNvGraphicFramePr>
            <a:graphicFrameLocks noChangeAspect="1"/>
          </p:cNvGraphicFramePr>
          <p:nvPr/>
        </p:nvGraphicFramePr>
        <p:xfrm>
          <a:off x="901700" y="627063"/>
          <a:ext cx="745490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r:id="rId5" imgW="7454900" imgH="3505200" progId="Word.Document.8">
                  <p:embed/>
                </p:oleObj>
              </mc:Choice>
              <mc:Fallback>
                <p:oleObj r:id="rId5" imgW="7454900" imgH="35052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01700" y="627063"/>
                        <a:ext cx="7454900" cy="3505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0" name="矩形 5"/>
          <p:cNvSpPr/>
          <p:nvPr/>
        </p:nvSpPr>
        <p:spPr>
          <a:xfrm>
            <a:off x="809625" y="3940175"/>
            <a:ext cx="6426200" cy="646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>
              <a:lnSpc>
                <a:spcPct val="150000"/>
              </a:lnSpc>
            </a:pP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00B050"/>
                </a:solidFill>
                <a:latin typeface="Times New Roman" pitchFamily="18" charset="0"/>
              </a:rPr>
              <a:t>答案</a:t>
            </a:r>
            <a:r>
              <a:rPr lang="en-US" altLang="zh-CN" sz="2400" b="1" kern="0">
                <a:solidFill>
                  <a:srgbClr val="00B050"/>
                </a:solidFill>
                <a:latin typeface="Times New Roman" pitchFamily="18" charset="0"/>
              </a:rPr>
              <a:t>】</a:t>
            </a:r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D</a:t>
            </a:r>
            <a:endParaRPr sz="2400" b="1" kern="0">
              <a:solidFill>
                <a:srgbClr val="C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77656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3" name="表格 3"/>
          <p:cNvGraphicFramePr>
            <a:graphicFrameLocks noGrp="1"/>
          </p:cNvGraphicFramePr>
          <p:nvPr/>
        </p:nvGraphicFramePr>
        <p:xfrm>
          <a:off x="900112" y="652462"/>
          <a:ext cx="7488236" cy="3887471"/>
        </p:xfrm>
        <a:graphic>
          <a:graphicData uri="http://schemas.openxmlformats.org/drawingml/2006/table">
            <a:tbl>
              <a:tblPr/>
              <a:tblGrid>
                <a:gridCol w="1547812"/>
                <a:gridCol w="1981200"/>
                <a:gridCol w="1979612"/>
                <a:gridCol w="1979612"/>
              </a:tblGrid>
              <a:tr h="879475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>
                          <a:latin typeface="Times New Roman" pitchFamily="18" charset="0"/>
                        </a:rPr>
                        <a:t> 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3025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容器底受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到的压强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1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1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gh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2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2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gh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3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ρ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3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gh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812800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容器底受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到的压力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F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1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1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S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F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1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＞</a:t>
                      </a:r>
                      <a:r>
                        <a:rPr lang="en-US" altLang="zh-CN" sz="2400" b="1" i="1">
                          <a:latin typeface="Times New Roman" pitchFamily="18" charset="0"/>
                          <a:ea typeface="Times New Roman" panose="02020603050405020304"/>
                        </a:rPr>
                        <a:t>G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1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F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2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2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S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F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2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  <a:ea typeface="Times New Roman" panose="02020603050405020304"/>
                        </a:rPr>
                        <a:t>G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2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F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3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p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3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S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F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3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＜</a:t>
                      </a:r>
                      <a:r>
                        <a:rPr lang="en-US" altLang="zh-CN" sz="2400" b="1" i="1">
                          <a:latin typeface="Times New Roman" pitchFamily="18" charset="0"/>
                          <a:ea typeface="Times New Roman" panose="02020603050405020304"/>
                        </a:rPr>
                        <a:t>G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液</a:t>
                      </a:r>
                      <a:r>
                        <a:rPr lang="en-US" altLang="zh-CN" sz="2400" b="1" baseline="-25000">
                          <a:latin typeface="Times New Roman" pitchFamily="18" charset="0"/>
                        </a:rPr>
                        <a:t>3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7318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对支持面的压力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gridSpan="3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r>
                        <a:rPr lang="en-US" altLang="zh-CN" sz="2400" b="1" i="1">
                          <a:latin typeface="Times New Roman" pitchFamily="18" charset="0"/>
                        </a:rPr>
                        <a:t>F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＝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G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液</a:t>
                      </a: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＋</a:t>
                      </a:r>
                      <a:r>
                        <a:rPr lang="en-US" altLang="zh-CN" sz="2400" b="1" i="1">
                          <a:latin typeface="Times New Roman" pitchFamily="18" charset="0"/>
                        </a:rPr>
                        <a:t>G</a:t>
                      </a:r>
                      <a:r>
                        <a:rPr lang="zh-CN" altLang="zh-CN" sz="2400" b="1" baseline="-25000">
                          <a:latin typeface="Times New Roman" pitchFamily="18" charset="0"/>
                          <a:ea typeface="宋体" pitchFamily="2" charset="-122"/>
                        </a:rPr>
                        <a:t>容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</a:tr>
              <a:tr h="731838">
                <a:tc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3175" algn="ctr">
                        <a:spcAft>
                          <a:spcPct val="0"/>
                        </a:spcAft>
                      </a:pPr>
                      <a:r>
                        <a:rPr lang="zh-CN" altLang="zh-CN" sz="2400" b="1">
                          <a:latin typeface="Times New Roman" pitchFamily="18" charset="0"/>
                          <a:ea typeface="宋体" pitchFamily="2" charset="-122"/>
                        </a:rPr>
                        <a:t>对支持面的压强</a:t>
                      </a: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gridSpan="3">
                  <a:txBody>
                    <a:bodyPr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alibri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357188" lvl="0" indent="-354012" algn="ctr">
                        <a:spcAft>
                          <a:spcPct val="0"/>
                        </a:spcAft>
                      </a:pPr>
                      <a:endParaRPr lang="zh-CN" altLang="zh-CN" sz="2400"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marL="38569" marR="38569" marT="0" marB="0" anchor="ctr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R w="12700"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</a:tcPr>
                </a:tc>
              </a:tr>
            </a:tbl>
          </a:graphicData>
        </a:graphic>
      </p:graphicFrame>
      <p:pic>
        <p:nvPicPr>
          <p:cNvPr id="28701" name="Picture 6" descr="F:\邵\21春\物理\点拨中考\word\讲本\图+204.tif"/>
          <p:cNvPicPr>
            <a:picLocks noChangeAspect="1"/>
          </p:cNvPicPr>
          <p:nvPr/>
        </p:nvPicPr>
        <p:blipFill>
          <a:blip r:embed="rId4" r:link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22575" y="700088"/>
            <a:ext cx="1154113" cy="7842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702" name="Picture 5" descr="F:\邵\21春\物理\点拨中考\word\讲本\图+205.tif"/>
          <p:cNvPicPr>
            <a:picLocks noChangeAspect="1"/>
          </p:cNvPicPr>
          <p:nvPr/>
        </p:nvPicPr>
        <p:blipFill>
          <a:blip r:embed="rId6" r:link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18075" y="679450"/>
            <a:ext cx="993775" cy="8255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703" name="Picture 4" descr="F:\邵\21春\物理\点拨中考\word\讲本\图+206.tif"/>
          <p:cNvPicPr>
            <a:picLocks noChangeAspect="1"/>
          </p:cNvPicPr>
          <p:nvPr/>
        </p:nvPicPr>
        <p:blipFill>
          <a:blip r:embed="rId8" r:link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04038" y="765175"/>
            <a:ext cx="993775" cy="70008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8704" name="Picture 7" descr="C:\Users\Administrator\Desktop\习题课件\返回框.png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661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28705" name="对象 4"/>
          <p:cNvGraphicFramePr>
            <a:graphicFrameLocks noChangeAspect="1"/>
          </p:cNvGraphicFramePr>
          <p:nvPr/>
        </p:nvGraphicFramePr>
        <p:xfrm>
          <a:off x="4759325" y="3795713"/>
          <a:ext cx="1612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r:id="rId13" imgW="1612900" imgH="1041400" progId="Word.Document.8">
                  <p:embed/>
                </p:oleObj>
              </mc:Choice>
              <mc:Fallback>
                <p:oleObj r:id="rId13" imgW="1612900" imgH="10414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759325" y="3795713"/>
                        <a:ext cx="1612900" cy="1041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5550065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矩形 5"/>
          <p:cNvSpPr>
            <a:spLocks noChangeArrowheads="1"/>
          </p:cNvSpPr>
          <p:nvPr/>
        </p:nvSpPr>
        <p:spPr bwMode="auto">
          <a:xfrm>
            <a:off x="468313" y="827088"/>
            <a:ext cx="8023225" cy="388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【实验剖析】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．实验器材：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形管压强计。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实验前先要检查装置的气密性：用手按压金属盒上的橡皮膜，观察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形管中两边液柱是否变化，若液柱变化，则气密性良好。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实验前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形管中液面应相平，若不相平，应拆除软管重新安装。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29698" name="矩形 15"/>
          <p:cNvSpPr>
            <a:spLocks noChangeArrowheads="1"/>
          </p:cNvSpPr>
          <p:nvPr/>
        </p:nvSpPr>
        <p:spPr bwMode="auto">
          <a:xfrm>
            <a:off x="539750" y="509588"/>
            <a:ext cx="698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3 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实验：探究液体压强与哪些因素有关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22129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56"/>
          <p:cNvGrpSpPr/>
          <p:nvPr/>
        </p:nvGrpSpPr>
        <p:grpSpPr>
          <a:xfrm>
            <a:off x="3568700" y="-561975"/>
            <a:ext cx="1755775" cy="1755775"/>
            <a:chOff x="2894659" y="1465288"/>
            <a:chExt cx="1727827" cy="1727827"/>
          </a:xfrm>
        </p:grpSpPr>
        <p:grpSp>
          <p:nvGrpSpPr>
            <p:cNvPr id="6146" name="组合 57"/>
            <p:cNvGrpSpPr>
              <a:grpSpLocks noGrp="1" noChangeAspect="1"/>
            </p:cNvGrpSpPr>
            <p:nvPr/>
          </p:nvGrpSpPr>
          <p:grpSpPr>
            <a:xfrm>
              <a:off x="2804310" y="1456286"/>
              <a:ext cx="1856504" cy="1856409"/>
              <a:chOff x="1827622" y="1343919"/>
              <a:chExt cx="2304000" cy="2304000"/>
            </a:xfrm>
          </p:grpSpPr>
        </p:grpSp>
        <p:sp>
          <p:nvSpPr>
            <p:cNvPr id="6147" name="流程图: 联系 32"/>
            <p:cNvSpPr/>
            <p:nvPr/>
          </p:nvSpPr>
          <p:spPr>
            <a:xfrm>
              <a:off x="2894659" y="1465288"/>
              <a:ext cx="1727827" cy="1727827"/>
            </a:xfrm>
            <a:prstGeom prst="flowChartConnector">
              <a:avLst/>
            </a:prstGeom>
            <a:noFill/>
            <a:ln w="3175">
              <a:solidFill>
                <a:srgbClr val="00B7CA"/>
              </a:solidFill>
              <a:round/>
            </a:ln>
          </p:spPr>
          <p:txBody>
            <a:bodyPr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endParaRPr b="1" kern="0">
                <a:solidFill>
                  <a:srgbClr val="FFFFFF"/>
                </a:solidFill>
              </a:endParaRPr>
            </a:p>
          </p:txBody>
        </p:sp>
      </p:grpSp>
      <p:pic>
        <p:nvPicPr>
          <p:cNvPr id="6148" name="组合 6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8025" y="666750"/>
            <a:ext cx="658813" cy="660400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6149" name="组合 64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9813" y="325438"/>
            <a:ext cx="658812" cy="6588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6150" name="组合 67"/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3025" y="736600"/>
            <a:ext cx="612775" cy="612775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6151" name="组合 70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6263" y="762000"/>
            <a:ext cx="769937" cy="769938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6152" name="组合 73"/>
          <p:cNvPicPr>
            <a:picLocks noGrp="1"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62300" y="185738"/>
            <a:ext cx="585788" cy="569912"/>
          </a:xfrm>
          <a:prstGeom prst="rect">
            <a:avLst/>
          </a:prstGeom>
          <a:noFill/>
          <a:ln>
            <a:miter lim="800000"/>
          </a:ln>
        </p:spPr>
      </p:pic>
      <p:pic>
        <p:nvPicPr>
          <p:cNvPr id="6153" name="组合 76"/>
          <p:cNvPicPr>
            <a:picLocks noGrp="1"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59175" y="1103313"/>
            <a:ext cx="601663" cy="60166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6154" name="文本框 131"/>
          <p:cNvSpPr/>
          <p:nvPr/>
        </p:nvSpPr>
        <p:spPr>
          <a:xfrm>
            <a:off x="3757613" y="101600"/>
            <a:ext cx="1414462" cy="7699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4400" b="1" kern="0">
                <a:solidFill>
                  <a:srgbClr val="C00000"/>
                </a:solidFill>
                <a:latin typeface="华文隶书" pitchFamily="2" charset="-122"/>
                <a:ea typeface="华文隶书" pitchFamily="2" charset="-122"/>
              </a:rPr>
              <a:t>目录</a:t>
            </a:r>
          </a:p>
        </p:txBody>
      </p:sp>
      <p:grpSp>
        <p:nvGrpSpPr>
          <p:cNvPr id="6155" name="组合 130"/>
          <p:cNvGrpSpPr/>
          <p:nvPr/>
        </p:nvGrpSpPr>
        <p:grpSpPr>
          <a:xfrm>
            <a:off x="2425700" y="2097088"/>
            <a:ext cx="4235450" cy="2008187"/>
            <a:chOff x="1847662" y="1504750"/>
            <a:chExt cx="5448676" cy="2584754"/>
          </a:xfrm>
        </p:grpSpPr>
        <p:grpSp>
          <p:nvGrpSpPr>
            <p:cNvPr id="6156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6157" name="圆角矩形 132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6158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6159" name="椭圆 153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160" name="椭圆 15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61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6162" name="椭圆 151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163" name="椭圆 152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64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6165" name="文本框 16">
              <a:hlinkClick r:id="rId9" action="ppaction://hlinksldjump"/>
            </p:cNvPr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6166" name="组合 137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6167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6168" name="椭圆 139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169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grpSp>
        <p:nvGrpSpPr>
          <p:cNvPr id="6170" name="组合 159"/>
          <p:cNvGrpSpPr/>
          <p:nvPr/>
        </p:nvGrpSpPr>
        <p:grpSpPr>
          <a:xfrm>
            <a:off x="2425700" y="3222625"/>
            <a:ext cx="4449763" cy="2085975"/>
            <a:chOff x="2000534" y="2474331"/>
            <a:chExt cx="5723839" cy="2584754"/>
          </a:xfrm>
        </p:grpSpPr>
        <p:grpSp>
          <p:nvGrpSpPr>
            <p:cNvPr id="6171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6172" name="圆角矩形 161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6173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6174" name="椭圆 178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175" name="椭圆 179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76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6177" name="椭圆 176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178" name="椭圆 17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79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6180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6181" name="椭圆 172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182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6183" name="组合 166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6184" name="文本框 47">
              <a:hlinkClick r:id="rId10" action="ppaction://hlinksldjump"/>
            </p:cNvPr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Times New Roman" pitchFamily="18" charset="0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6185" name="组合 184"/>
          <p:cNvGrpSpPr/>
          <p:nvPr/>
        </p:nvGrpSpPr>
        <p:grpSpPr>
          <a:xfrm>
            <a:off x="2425700" y="987425"/>
            <a:ext cx="4192588" cy="1992313"/>
            <a:chOff x="1851755" y="1505713"/>
            <a:chExt cx="5440491" cy="2584754"/>
          </a:xfrm>
        </p:grpSpPr>
        <p:grpSp>
          <p:nvGrpSpPr>
            <p:cNvPr id="6186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6187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6188" name="圆角矩形 187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189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90" name="椭圆 200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91" name="椭圆 201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92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6193" name="椭圆 198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94" name="椭圆 199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195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6196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6197" name="椭圆 194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6198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6199" name="文本框 24">
                <a:hlinkClick r:id="rId11" action="ppaction://hlinksldjump"/>
              </p:cNvPr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6200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479538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 fill="hold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 fill="hold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 fill="hold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矩形 5"/>
          <p:cNvSpPr>
            <a:spLocks noChangeArrowheads="1"/>
          </p:cNvSpPr>
          <p:nvPr/>
        </p:nvSpPr>
        <p:spPr bwMode="auto">
          <a:xfrm>
            <a:off x="565150" y="627063"/>
            <a:ext cx="80232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．实验过程：如图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0722" name="矩形 4"/>
          <p:cNvSpPr>
            <a:spLocks noChangeArrowheads="1"/>
          </p:cNvSpPr>
          <p:nvPr/>
        </p:nvSpPr>
        <p:spPr bwMode="auto">
          <a:xfrm>
            <a:off x="1568450" y="2643188"/>
            <a:ext cx="3397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0723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7400" y="1819275"/>
            <a:ext cx="5102225" cy="18446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0724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16613" y="1785938"/>
            <a:ext cx="2533650" cy="1865312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43758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矩形 5"/>
          <p:cNvSpPr>
            <a:spLocks noChangeArrowheads="1"/>
          </p:cNvSpPr>
          <p:nvPr/>
        </p:nvSpPr>
        <p:spPr bwMode="auto">
          <a:xfrm>
            <a:off x="565150" y="530225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．实验方法：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法、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法。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转换法的应用：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来比较压强的大小。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控制变量法的应用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宋体" pitchFamily="2" charset="-122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①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探究液体内部的压强与方向的关系：控制金属盒在同种液体的同一深度，改变金属盒的方向，观察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形管两侧液面的高度差。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6" name="矩形 3"/>
          <p:cNvSpPr>
            <a:spLocks noChangeArrowheads="1"/>
          </p:cNvSpPr>
          <p:nvPr/>
        </p:nvSpPr>
        <p:spPr bwMode="auto">
          <a:xfrm>
            <a:off x="2771775" y="484188"/>
            <a:ext cx="14224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控制变量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7" name="矩形 4"/>
          <p:cNvSpPr>
            <a:spLocks noChangeArrowheads="1"/>
          </p:cNvSpPr>
          <p:nvPr/>
        </p:nvSpPr>
        <p:spPr bwMode="auto">
          <a:xfrm>
            <a:off x="5148263" y="509588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转换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1748" name="矩形 6"/>
          <p:cNvSpPr>
            <a:spLocks noChangeArrowheads="1"/>
          </p:cNvSpPr>
          <p:nvPr/>
        </p:nvSpPr>
        <p:spPr bwMode="auto">
          <a:xfrm>
            <a:off x="3303588" y="1068388"/>
            <a:ext cx="35004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形管两侧液面的高度差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06664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/>
      <p:bldP spid="317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5"/>
          <p:cNvSpPr>
            <a:spLocks noChangeArrowheads="1"/>
          </p:cNvSpPr>
          <p:nvPr/>
        </p:nvSpPr>
        <p:spPr bwMode="auto">
          <a:xfrm>
            <a:off x="565150" y="938213"/>
            <a:ext cx="8023225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②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探究液体内部压强与深度的关系：控制金属盒在同种液体中，金属盒方向不变，改变金属盒的深度，观察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形管两侧液面的高度差。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宋体" pitchFamily="2" charset="-122"/>
              </a:rPr>
              <a:t>③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探究液体内部压强与液体密度的关系：控制金属盒在相同深度，金属盒方向不变，改变液体密度，观察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形管两侧液面的高度差。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014231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矩形 4"/>
          <p:cNvSpPr>
            <a:spLocks noChangeArrowheads="1"/>
          </p:cNvSpPr>
          <p:nvPr/>
        </p:nvSpPr>
        <p:spPr bwMode="auto">
          <a:xfrm>
            <a:off x="565150" y="706438"/>
            <a:ext cx="8023225" cy="388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4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．交流与反思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形管压强计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属于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不属于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连通器。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多次实验的目的：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．实验结论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液体内部向各个方向都有压强，同种液体在同一深度向各个方向的压强大小相等；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同种液体，液体压强随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的增加而变大；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3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不同液体在同一深度，液体密度越大，液体的压强越大。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4" name="矩形 3"/>
          <p:cNvSpPr>
            <a:spLocks noChangeArrowheads="1"/>
          </p:cNvSpPr>
          <p:nvPr/>
        </p:nvSpPr>
        <p:spPr bwMode="auto">
          <a:xfrm>
            <a:off x="2916238" y="1093788"/>
            <a:ext cx="1112838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不属于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5" name="矩形 5"/>
          <p:cNvSpPr>
            <a:spLocks noChangeArrowheads="1"/>
          </p:cNvSpPr>
          <p:nvPr/>
        </p:nvSpPr>
        <p:spPr bwMode="auto">
          <a:xfrm>
            <a:off x="3492500" y="1563688"/>
            <a:ext cx="265906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使结论具有普遍性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3796" name="矩形 6"/>
          <p:cNvSpPr>
            <a:spLocks noChangeArrowheads="1"/>
          </p:cNvSpPr>
          <p:nvPr/>
        </p:nvSpPr>
        <p:spPr bwMode="auto">
          <a:xfrm>
            <a:off x="4322763" y="34909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深度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79528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/>
      <p:bldP spid="337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所示是用压强计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探究影响液体内部压强大小因素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的实验装置。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4818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6725" y="1816100"/>
            <a:ext cx="2089150" cy="23685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4819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7313" y="1863725"/>
            <a:ext cx="6232525" cy="236220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584341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矩形 4"/>
          <p:cNvSpPr>
            <a:spLocks noChangeArrowheads="1"/>
          </p:cNvSpPr>
          <p:nvPr/>
        </p:nvSpPr>
        <p:spPr bwMode="auto">
          <a:xfrm>
            <a:off x="565150" y="647700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形管压强计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属于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不属于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连通器。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在使用压强计前，发现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形管左右两侧的水面有一定的高度差，如图甲所示。其调节的方法是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“A”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“B”)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，使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形管左右两侧的水面相平。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．将右侧支管中高出的水倒出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．取下软管重新安装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2" name="矩形 5"/>
          <p:cNvSpPr>
            <a:spLocks noChangeArrowheads="1"/>
          </p:cNvSpPr>
          <p:nvPr/>
        </p:nvSpPr>
        <p:spPr bwMode="auto">
          <a:xfrm>
            <a:off x="2916238" y="627063"/>
            <a:ext cx="13604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不属于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5843" name="矩形 6"/>
          <p:cNvSpPr>
            <a:spLocks noChangeArrowheads="1"/>
          </p:cNvSpPr>
          <p:nvPr/>
        </p:nvSpPr>
        <p:spPr bwMode="auto">
          <a:xfrm>
            <a:off x="6738938" y="1708150"/>
            <a:ext cx="13620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B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5178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矩形 4"/>
          <p:cNvSpPr>
            <a:spLocks noChangeArrowheads="1"/>
          </p:cNvSpPr>
          <p:nvPr/>
        </p:nvSpPr>
        <p:spPr bwMode="auto">
          <a:xfrm>
            <a:off x="565150" y="576263"/>
            <a:ext cx="8023225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(3)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比较图乙和丙，可以得到：液体的压强与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(4)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比较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两图，可以得到：液体的压强与液体密度有关。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(5)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已知图丁中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形管左右两侧水面的高度差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h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cm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，则橡皮管内气体的压强与大气压强之差为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______Pa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水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1.0×10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盐水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1.1×10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6" name="矩形 5"/>
          <p:cNvSpPr>
            <a:spLocks noChangeArrowheads="1"/>
          </p:cNvSpPr>
          <p:nvPr/>
        </p:nvSpPr>
        <p:spPr bwMode="auto">
          <a:xfrm>
            <a:off x="6732588" y="555625"/>
            <a:ext cx="24479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液体的深度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7" name="矩形 6"/>
          <p:cNvSpPr>
            <a:spLocks noChangeArrowheads="1"/>
          </p:cNvSpPr>
          <p:nvPr/>
        </p:nvSpPr>
        <p:spPr bwMode="auto">
          <a:xfrm>
            <a:off x="1763713" y="1635125"/>
            <a:ext cx="13604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丙和丁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6868" name="矩形 7"/>
          <p:cNvSpPr>
            <a:spLocks noChangeArrowheads="1"/>
          </p:cNvSpPr>
          <p:nvPr/>
        </p:nvSpPr>
        <p:spPr bwMode="auto">
          <a:xfrm>
            <a:off x="6469063" y="3290888"/>
            <a:ext cx="13620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1 000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8480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/>
      <p:bldP spid="3686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4"/>
          <p:cNvSpPr>
            <a:spLocks noChangeArrowheads="1"/>
          </p:cNvSpPr>
          <p:nvPr/>
        </p:nvSpPr>
        <p:spPr bwMode="auto">
          <a:xfrm>
            <a:off x="508000" y="555625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(6)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现将两探头分别放在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、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容器内密度分别为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的两种液体中，且两探头所处的深度相同时，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形管中的液面位置如图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所示，则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＞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＜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；若要使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U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形管中的液面再次相平，应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增大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减小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容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器中的探头在液体中的深度。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7890" name="Picture 2" descr="图+20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51475" y="2284413"/>
            <a:ext cx="3297238" cy="17033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7891" name="Picture 7" descr="C:\Users\Administrator\Desktop\习题课件\返回框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37892" name="矩形 7"/>
          <p:cNvSpPr>
            <a:spLocks noChangeArrowheads="1"/>
          </p:cNvSpPr>
          <p:nvPr/>
        </p:nvSpPr>
        <p:spPr bwMode="auto">
          <a:xfrm>
            <a:off x="4438650" y="1635125"/>
            <a:ext cx="4937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＞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7893" name="矩形 8"/>
          <p:cNvSpPr>
            <a:spLocks noChangeArrowheads="1"/>
          </p:cNvSpPr>
          <p:nvPr/>
        </p:nvSpPr>
        <p:spPr bwMode="auto">
          <a:xfrm>
            <a:off x="1176338" y="2716213"/>
            <a:ext cx="803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增大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4706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3" name="组合 27"/>
          <p:cNvGrpSpPr/>
          <p:nvPr/>
        </p:nvGrpSpPr>
        <p:grpSpPr>
          <a:xfrm>
            <a:off x="2425700" y="269875"/>
            <a:ext cx="4449763" cy="2085975"/>
            <a:chOff x="2000534" y="2474331"/>
            <a:chExt cx="5723839" cy="2584754"/>
          </a:xfrm>
        </p:grpSpPr>
        <p:grpSp>
          <p:nvGrpSpPr>
            <p:cNvPr id="38914" name="组合 31"/>
            <p:cNvGrpSpPr>
              <a:grpSpLocks noGrp="1" noChangeAspect="1"/>
            </p:cNvGrpSpPr>
            <p:nvPr/>
          </p:nvGrpSpPr>
          <p:grpSpPr>
            <a:xfrm>
              <a:off x="1684793" y="2368687"/>
              <a:ext cx="2695413" cy="2568248"/>
              <a:chOff x="3295850" y="1895995"/>
              <a:chExt cx="3725149" cy="4660916"/>
            </a:xfrm>
          </p:grpSpPr>
        </p:grpSp>
        <p:sp>
          <p:nvSpPr>
            <p:cNvPr id="38915" name="圆角矩形 29"/>
            <p:cNvSpPr/>
            <p:nvPr/>
          </p:nvSpPr>
          <p:spPr>
            <a:xfrm>
              <a:off x="3465772" y="2871970"/>
              <a:ext cx="4147968" cy="994810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38916" name="组合 33"/>
            <p:cNvGrpSpPr/>
            <p:nvPr/>
          </p:nvGrpSpPr>
          <p:grpSpPr>
            <a:xfrm>
              <a:off x="3616363" y="3263182"/>
              <a:ext cx="118508" cy="118509"/>
              <a:chOff x="4486616" y="3001075"/>
              <a:chExt cx="274695" cy="274699"/>
            </a:xfrm>
          </p:grpSpPr>
          <p:sp>
            <p:nvSpPr>
              <p:cNvPr id="38917" name="椭圆 46"/>
              <p:cNvSpPr/>
              <p:nvPr/>
            </p:nvSpPr>
            <p:spPr>
              <a:xfrm rot="16200000">
                <a:off x="448576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918" name="椭圆 47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8919" name="组合 34"/>
            <p:cNvGrpSpPr/>
            <p:nvPr/>
          </p:nvGrpSpPr>
          <p:grpSpPr>
            <a:xfrm>
              <a:off x="3316858" y="3263182"/>
              <a:ext cx="118508" cy="118509"/>
              <a:chOff x="4486616" y="3001075"/>
              <a:chExt cx="274695" cy="274699"/>
            </a:xfrm>
          </p:grpSpPr>
          <p:sp>
            <p:nvSpPr>
              <p:cNvPr id="38920" name="椭圆 44"/>
              <p:cNvSpPr/>
              <p:nvPr/>
            </p:nvSpPr>
            <p:spPr>
              <a:xfrm rot="16200000">
                <a:off x="4488931" y="3000483"/>
                <a:ext cx="273579" cy="27453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921" name="椭圆 45"/>
              <p:cNvSpPr/>
              <p:nvPr/>
            </p:nvSpPr>
            <p:spPr>
              <a:xfrm>
                <a:off x="4390939" y="2764996"/>
                <a:ext cx="448668" cy="495325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38922" name="组合 35"/>
            <p:cNvGrpSpPr>
              <a:grpSpLocks noGrp="1" noChangeAspect="1"/>
            </p:cNvGrpSpPr>
            <p:nvPr/>
          </p:nvGrpSpPr>
          <p:grpSpPr>
            <a:xfrm>
              <a:off x="3346774" y="3147881"/>
              <a:ext cx="361523" cy="227756"/>
              <a:chOff x="4312849" y="3104300"/>
              <a:chExt cx="384317" cy="61430"/>
            </a:xfrm>
          </p:grpSpPr>
        </p:grpSp>
        <p:grpSp>
          <p:nvGrpSpPr>
            <p:cNvPr id="38923" name="组合 36"/>
            <p:cNvGrpSpPr/>
            <p:nvPr/>
          </p:nvGrpSpPr>
          <p:grpSpPr>
            <a:xfrm>
              <a:off x="3731804" y="3056740"/>
              <a:ext cx="674163" cy="552077"/>
              <a:chOff x="4777361" y="2784157"/>
              <a:chExt cx="898883" cy="736101"/>
            </a:xfrm>
          </p:grpSpPr>
          <p:sp>
            <p:nvSpPr>
              <p:cNvPr id="38924" name="椭圆 40"/>
              <p:cNvSpPr/>
              <p:nvPr/>
            </p:nvSpPr>
            <p:spPr>
              <a:xfrm>
                <a:off x="4881330" y="2783955"/>
                <a:ext cx="735134" cy="7370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925" name="文本框 41"/>
              <p:cNvSpPr/>
              <p:nvPr/>
            </p:nvSpPr>
            <p:spPr>
              <a:xfrm>
                <a:off x="4777361" y="2821067"/>
                <a:ext cx="898883" cy="69094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01ACBE"/>
                    </a:solidFill>
                    <a:latin typeface="Impact" pitchFamily="34" charset="0"/>
                  </a:rPr>
                  <a:t>03</a:t>
                </a:r>
                <a:endParaRPr sz="2100" b="1" kern="0">
                  <a:solidFill>
                    <a:srgbClr val="01ACBE"/>
                  </a:solidFill>
                  <a:latin typeface="Impact" pitchFamily="34" charset="0"/>
                </a:endParaRPr>
              </a:p>
            </p:txBody>
          </p:sp>
        </p:grpSp>
        <p:grpSp>
          <p:nvGrpSpPr>
            <p:cNvPr id="38926" name="组合 34"/>
            <p:cNvGrpSpPr>
              <a:grpSpLocks noGrp="1" noChangeAspect="1"/>
            </p:cNvGrpSpPr>
            <p:nvPr/>
          </p:nvGrpSpPr>
          <p:grpSpPr>
            <a:xfrm>
              <a:off x="2434145" y="3056739"/>
              <a:ext cx="623455" cy="497016"/>
              <a:chOff x="9404083" y="1238855"/>
              <a:chExt cx="801342" cy="665020"/>
            </a:xfrm>
          </p:grpSpPr>
        </p:grpSp>
        <p:sp>
          <p:nvSpPr>
            <p:cNvPr id="38927" name="文本框 47"/>
            <p:cNvSpPr/>
            <p:nvPr/>
          </p:nvSpPr>
          <p:spPr>
            <a:xfrm>
              <a:off x="4051919" y="3037104"/>
              <a:ext cx="3672454" cy="57205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福建</a:t>
              </a:r>
              <a:r>
                <a:rPr lang="en-US" altLang="zh-CN"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4</a:t>
              </a:r>
              <a:r>
                <a:rPr sz="24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年中考聚焦</a:t>
              </a:r>
            </a:p>
          </p:txBody>
        </p:sp>
      </p:grpSp>
      <p:grpSp>
        <p:nvGrpSpPr>
          <p:cNvPr id="38928" name="组合 1"/>
          <p:cNvGrpSpPr/>
          <p:nvPr/>
        </p:nvGrpSpPr>
        <p:grpSpPr>
          <a:xfrm>
            <a:off x="1592263" y="1924050"/>
            <a:ext cx="542925" cy="547688"/>
            <a:chOff x="1153731" y="1592014"/>
            <a:chExt cx="543166" cy="547688"/>
          </a:xfrm>
        </p:grpSpPr>
        <p:pic>
          <p:nvPicPr>
            <p:cNvPr id="38929" name="Picture 2">
              <a:hlinkClick r:id="rId3" action="ppaction://hlinksldjump"/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8930" name="矩形 53">
              <a:hlinkClick r:id="rId3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1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8931" name="组合 1"/>
          <p:cNvGrpSpPr/>
          <p:nvPr/>
        </p:nvGrpSpPr>
        <p:grpSpPr>
          <a:xfrm>
            <a:off x="2843213" y="1924050"/>
            <a:ext cx="542925" cy="547688"/>
            <a:chOff x="1153731" y="1592014"/>
            <a:chExt cx="543166" cy="547688"/>
          </a:xfrm>
        </p:grpSpPr>
        <p:pic>
          <p:nvPicPr>
            <p:cNvPr id="38932" name="Picture 2">
              <a:hlinkClick r:id="rId3" action="ppaction://hlinksldjump"/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8933" name="矩形 32">
              <a:hlinkClick r:id="rId5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2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grpSp>
        <p:nvGrpSpPr>
          <p:cNvPr id="38934" name="组合 1"/>
          <p:cNvGrpSpPr/>
          <p:nvPr/>
        </p:nvGrpSpPr>
        <p:grpSpPr>
          <a:xfrm>
            <a:off x="4275138" y="1924050"/>
            <a:ext cx="542925" cy="547688"/>
            <a:chOff x="1153731" y="1592014"/>
            <a:chExt cx="543166" cy="547688"/>
          </a:xfrm>
        </p:grpSpPr>
        <p:pic>
          <p:nvPicPr>
            <p:cNvPr id="38935" name="Picture 2">
              <a:hlinkClick r:id="rId3" action="ppaction://hlinksldjump"/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53731" y="1592014"/>
              <a:ext cx="543166" cy="547688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38936" name="矩形 41">
              <a:hlinkClick r:id="rId6" action="ppaction://hlinksldjump"/>
            </p:cNvPr>
            <p:cNvSpPr/>
            <p:nvPr/>
          </p:nvSpPr>
          <p:spPr>
            <a:xfrm>
              <a:off x="1258553" y="1642814"/>
              <a:ext cx="387522" cy="461963"/>
            </a:xfrm>
            <a:prstGeom prst="rect">
              <a:avLst/>
            </a:prstGeom>
            <a:noFill/>
            <a:ln>
              <a:noFill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just"/>
              <a:r>
                <a:rPr lang="en-US" altLang="zh-CN" sz="2400" b="1" kern="0">
                  <a:solidFill>
                    <a:prstClr val="black"/>
                  </a:solidFill>
                  <a:latin typeface="Times New Roman"/>
                </a:rPr>
                <a:t>3</a:t>
              </a:r>
              <a:endParaRPr altLang="zh-CN" sz="1000" kern="0">
                <a:solidFill>
                  <a:prstClr val="black"/>
                </a:solidFill>
                <a:latin typeface="宋体" pitchFamily="2" charset="-122"/>
              </a:endParaRPr>
            </a:p>
          </p:txBody>
        </p:sp>
      </p:grpSp>
      <p:pic>
        <p:nvPicPr>
          <p:cNvPr id="38937" name="Picture 7" descr="C:\Users\Administrator\Desktop\习题课件\返回框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99450" y="41338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66436523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矩形 4"/>
          <p:cNvSpPr>
            <a:spLocks noChangeArrowheads="1"/>
          </p:cNvSpPr>
          <p:nvPr/>
        </p:nvSpPr>
        <p:spPr bwMode="auto">
          <a:xfrm>
            <a:off x="565150" y="555625"/>
            <a:ext cx="802322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2019·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分】如图所示，装有两种不同液体的烧杯置于水平面上，两液体没有混合。上层液体的高度为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h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，密度为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0.8ρ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；下层液体的高度为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 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h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，密度为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altLang="zh-CN" sz="2400" b="1" kern="0">
                <a:solidFill>
                  <a:prstClr val="black"/>
                </a:solidFill>
                <a:latin typeface="宋体" pitchFamily="2" charset="-122"/>
                <a:ea typeface="Times New Roman" panose="02020603050405020304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则液体对烧杯底部的压强为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　　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)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A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2.4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ρgh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	B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2.7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ρgh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  <a:p>
            <a:pPr marL="357505" indent="-190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C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2.8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ρgh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 	D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ρgh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39938" name="矩形 3"/>
          <p:cNvSpPr>
            <a:spLocks noChangeArrowheads="1"/>
          </p:cNvSpPr>
          <p:nvPr/>
        </p:nvSpPr>
        <p:spPr bwMode="auto">
          <a:xfrm>
            <a:off x="4681538" y="2211388"/>
            <a:ext cx="407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C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39939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9940" name="Picture 5" descr="图+209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1500" y="2571750"/>
            <a:ext cx="1885950" cy="1576388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02819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9" name="组合 5"/>
          <p:cNvGrpSpPr/>
          <p:nvPr/>
        </p:nvGrpSpPr>
        <p:grpSpPr>
          <a:xfrm>
            <a:off x="2425700" y="279400"/>
            <a:ext cx="4192588" cy="1992313"/>
            <a:chOff x="1851755" y="1505713"/>
            <a:chExt cx="5440491" cy="2584754"/>
          </a:xfrm>
        </p:grpSpPr>
        <p:grpSp>
          <p:nvGrpSpPr>
            <p:cNvPr id="7170" name="组合 81"/>
            <p:cNvGrpSpPr>
              <a:grpSpLocks noGrp="1" noChangeAspect="1"/>
            </p:cNvGrpSpPr>
            <p:nvPr/>
          </p:nvGrpSpPr>
          <p:grpSpPr>
            <a:xfrm>
              <a:off x="1533189" y="1385529"/>
              <a:ext cx="2664226" cy="2591900"/>
              <a:chOff x="3295850" y="1895995"/>
              <a:chExt cx="3725149" cy="4660916"/>
            </a:xfrm>
          </p:grpSpPr>
        </p:grpSp>
        <p:grpSp>
          <p:nvGrpSpPr>
            <p:cNvPr id="7171" name="组合 82"/>
            <p:cNvGrpSpPr/>
            <p:nvPr/>
          </p:nvGrpSpPr>
          <p:grpSpPr>
            <a:xfrm>
              <a:off x="2302897" y="1980707"/>
              <a:ext cx="4989349" cy="751080"/>
              <a:chOff x="2302897" y="1980707"/>
              <a:chExt cx="4989349" cy="751080"/>
            </a:xfrm>
          </p:grpSpPr>
          <p:sp>
            <p:nvSpPr>
              <p:cNvPr id="7172" name="圆角矩形 8"/>
              <p:cNvSpPr/>
              <p:nvPr/>
            </p:nvSpPr>
            <p:spPr>
              <a:xfrm>
                <a:off x="3316286" y="1899715"/>
                <a:ext cx="4150195" cy="1006268"/>
              </a:xfrm>
              <a:prstGeom prst="roundRect">
                <a:avLst>
                  <a:gd name="adj" fmla="val 9976"/>
                </a:avLst>
              </a:prstGeom>
              <a:solidFill>
                <a:srgbClr val="00B0F0"/>
              </a:solidFill>
              <a:ln w="25400">
                <a:gradFill flip="none" rotWithShape="1">
                  <a:gsLst>
                    <a:gs pos="88000">
                      <a:schemeClr val="bg1"/>
                    </a:gs>
                    <a:gs pos="0">
                      <a:schemeClr val="bg1">
                        <a:lumMod val="75000"/>
                      </a:schemeClr>
                    </a:gs>
                    <a:gs pos="71000">
                      <a:schemeClr val="bg1">
                        <a:lumMod val="85000"/>
                      </a:schemeClr>
                    </a:gs>
                    <a:gs pos="55000">
                      <a:schemeClr val="bg1"/>
                    </a:gs>
                    <a:gs pos="37000">
                      <a:schemeClr val="bg1">
                        <a:lumMod val="85000"/>
                      </a:schemeClr>
                    </a:gs>
                    <a:gs pos="2200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200000" scaled="0"/>
                </a:gradFill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7173" name="组合 84"/>
              <p:cNvGrpSpPr/>
              <p:nvPr/>
            </p:nvGrpSpPr>
            <p:grpSpPr>
              <a:xfrm>
                <a:off x="3467584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7174" name="椭圆 21"/>
                <p:cNvSpPr/>
                <p:nvPr/>
              </p:nvSpPr>
              <p:spPr>
                <a:xfrm rot="16200000">
                  <a:off x="4484837" y="3000957"/>
                  <a:ext cx="276891" cy="27695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175" name="椭圆 22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76" name="组合 85"/>
              <p:cNvGrpSpPr/>
              <p:nvPr/>
            </p:nvGrpSpPr>
            <p:grpSpPr>
              <a:xfrm>
                <a:off x="3168079" y="2294564"/>
                <a:ext cx="118508" cy="118509"/>
                <a:chOff x="4486616" y="3001075"/>
                <a:chExt cx="274695" cy="274699"/>
              </a:xfrm>
            </p:grpSpPr>
            <p:sp>
              <p:nvSpPr>
                <p:cNvPr id="7177" name="椭圆 19"/>
                <p:cNvSpPr/>
                <p:nvPr/>
              </p:nvSpPr>
              <p:spPr>
                <a:xfrm rot="16200000">
                  <a:off x="4479537" y="3008122"/>
                  <a:ext cx="276891" cy="262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7000">
                      <a:srgbClr val="A6A6A6"/>
                    </a:gs>
                    <a:gs pos="35001">
                      <a:srgbClr val="F2F2F2"/>
                    </a:gs>
                    <a:gs pos="55000">
                      <a:srgbClr val="A6A6A6"/>
                    </a:gs>
                    <a:gs pos="75000">
                      <a:srgbClr val="F2F2F2"/>
                    </a:gs>
                    <a:gs pos="100000">
                      <a:srgbClr val="A6A6A6"/>
                    </a:gs>
                  </a:gsLst>
                  <a:lin ang="2700000" scaled="1"/>
                </a:gradFill>
                <a:ln w="25400">
                  <a:noFill/>
                  <a:miter lim="800000"/>
                </a:ln>
                <a:effectLst>
                  <a:outerShdw blurRad="12700" dist="12700" dir="2700000" algn="tl">
                    <a:srgbClr val="000000">
                      <a:alpha val="39999"/>
                    </a:srgbClr>
                  </a:outerShdw>
                </a:effectLst>
              </p:spPr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178" name="椭圆 20"/>
                <p:cNvSpPr/>
                <p:nvPr/>
              </p:nvSpPr>
              <p:spPr>
                <a:xfrm>
                  <a:off x="4385233" y="2756459"/>
                  <a:ext cx="469760" cy="494401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  <a:effectLst>
                  <a:innerShdw blurRad="12700" dist="12700" dir="13500000">
                    <a:prstClr val="black">
                      <a:alpha val="50000"/>
                    </a:prst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1015" b="1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79" name="组合 86"/>
              <p:cNvGrpSpPr>
                <a:grpSpLocks noGrp="1" noChangeAspect="1"/>
              </p:cNvGrpSpPr>
              <p:nvPr/>
            </p:nvGrpSpPr>
            <p:grpSpPr>
              <a:xfrm>
                <a:off x="3197698" y="2171864"/>
                <a:ext cx="362117" cy="236685"/>
                <a:chOff x="4312849" y="3104300"/>
                <a:chExt cx="384317" cy="61430"/>
              </a:xfrm>
            </p:grpSpPr>
          </p:grpSp>
          <p:grpSp>
            <p:nvGrpSpPr>
              <p:cNvPr id="7180" name="组合 87"/>
              <p:cNvGrpSpPr/>
              <p:nvPr/>
            </p:nvGrpSpPr>
            <p:grpSpPr>
              <a:xfrm>
                <a:off x="3635164" y="2097014"/>
                <a:ext cx="630643" cy="550614"/>
                <a:chOff x="4846885" y="2796017"/>
                <a:chExt cx="840857" cy="734151"/>
              </a:xfrm>
            </p:grpSpPr>
            <p:sp>
              <p:nvSpPr>
                <p:cNvPr id="7181" name="椭圆 15"/>
                <p:cNvSpPr/>
                <p:nvPr/>
              </p:nvSpPr>
              <p:spPr>
                <a:xfrm>
                  <a:off x="4902566" y="2795742"/>
                  <a:ext cx="722379" cy="755172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endParaRPr sz="1000" b="1" ker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7182" name="文本框 18"/>
                <p:cNvSpPr/>
                <p:nvPr/>
              </p:nvSpPr>
              <p:spPr>
                <a:xfrm>
                  <a:off x="4846885" y="2811166"/>
                  <a:ext cx="840857" cy="719002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alibri" pitchFamily="34" charset="0"/>
                      <a:ea typeface="宋体" pitchFamily="2" charset="-122"/>
                    </a:defRPr>
                  </a:lvl5pPr>
                </a:lstStyle>
                <a:p>
                  <a:pPr algn="ctr"/>
                  <a:r>
                    <a:rPr lang="en-US" altLang="zh-CN" sz="2100" b="1" kern="0">
                      <a:solidFill>
                        <a:srgbClr val="00B0F0"/>
                      </a:solidFill>
                      <a:latin typeface="Impact" pitchFamily="34" charset="0"/>
                    </a:rPr>
                    <a:t>01</a:t>
                  </a:r>
                  <a:endParaRPr sz="2100" b="1" kern="0">
                    <a:solidFill>
                      <a:srgbClr val="00B0F0"/>
                    </a:solidFill>
                    <a:latin typeface="Impact" pitchFamily="34" charset="0"/>
                  </a:endParaRPr>
                </a:p>
              </p:txBody>
            </p:sp>
          </p:grpSp>
          <p:sp>
            <p:nvSpPr>
              <p:cNvPr id="7183" name="文本框 24"/>
              <p:cNvSpPr/>
              <p:nvPr/>
            </p:nvSpPr>
            <p:spPr>
              <a:xfrm>
                <a:off x="4035549" y="2014039"/>
                <a:ext cx="2629911" cy="659085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sz="2700" b="1" kern="0">
                    <a:solidFill>
                      <a:prstClr val="white"/>
                    </a:solidFill>
                    <a:latin typeface="黑体" pitchFamily="49" charset="-122"/>
                    <a:ea typeface="黑体" pitchFamily="49" charset="-122"/>
                  </a:rPr>
                  <a:t>知识梳理</a:t>
                </a:r>
              </a:p>
            </p:txBody>
          </p:sp>
          <p:sp>
            <p:nvSpPr>
              <p:cNvPr id="7184" name="KSO_Shape"/>
              <p:cNvSpPr/>
              <p:nvPr/>
            </p:nvSpPr>
            <p:spPr>
              <a:xfrm>
                <a:off x="2302898" y="2098867"/>
                <a:ext cx="558262" cy="533428"/>
              </a:xfrm>
              <a:custGeom>
                <a:avLst/>
                <a:gdLst/>
                <a:ahLst/>
                <a:cxnLst/>
                <a:rect l="l" t="t" r="r" b="b"/>
                <a:pathLst>
                  <a:path w="1889279" h="1810503">
                    <a:moveTo>
                      <a:pt x="1408636" y="1462945"/>
                    </a:moveTo>
                    <a:cubicBezTo>
                      <a:pt x="1471912" y="1494489"/>
                      <a:pt x="1528819" y="1532588"/>
                      <a:pt x="1575786" y="1578162"/>
                    </a:cubicBezTo>
                    <a:cubicBezTo>
                      <a:pt x="1467281" y="1672800"/>
                      <a:pt x="1335058" y="1742507"/>
                      <a:pt x="1188886" y="1779443"/>
                    </a:cubicBezTo>
                    <a:cubicBezTo>
                      <a:pt x="1278166" y="1700386"/>
                      <a:pt x="1353810" y="1592053"/>
                      <a:pt x="1408636" y="1462945"/>
                    </a:cubicBezTo>
                    <a:close/>
                    <a:moveTo>
                      <a:pt x="494888" y="1445849"/>
                    </a:moveTo>
                    <a:cubicBezTo>
                      <a:pt x="556747" y="1590569"/>
                      <a:pt x="643865" y="1709702"/>
                      <a:pt x="747068" y="1790925"/>
                    </a:cubicBezTo>
                    <a:cubicBezTo>
                      <a:pt x="576321" y="1756303"/>
                      <a:pt x="422614" y="1677538"/>
                      <a:pt x="300900" y="1566189"/>
                    </a:cubicBezTo>
                    <a:cubicBezTo>
                      <a:pt x="355309" y="1517036"/>
                      <a:pt x="421005" y="1476420"/>
                      <a:pt x="494888" y="1445849"/>
                    </a:cubicBezTo>
                    <a:close/>
                    <a:moveTo>
                      <a:pt x="900586" y="1355871"/>
                    </a:moveTo>
                    <a:lnTo>
                      <a:pt x="900586" y="1808904"/>
                    </a:lnTo>
                    <a:lnTo>
                      <a:pt x="884222" y="1808113"/>
                    </a:lnTo>
                    <a:cubicBezTo>
                      <a:pt x="745280" y="1742581"/>
                      <a:pt x="627378" y="1604992"/>
                      <a:pt x="551037" y="1423344"/>
                    </a:cubicBezTo>
                    <a:cubicBezTo>
                      <a:pt x="655969" y="1381011"/>
                      <a:pt x="774745" y="1357337"/>
                      <a:pt x="900586" y="1355871"/>
                    </a:cubicBezTo>
                    <a:close/>
                    <a:moveTo>
                      <a:pt x="953521" y="1355186"/>
                    </a:moveTo>
                    <a:cubicBezTo>
                      <a:pt x="1099660" y="1356509"/>
                      <a:pt x="1236550" y="1386650"/>
                      <a:pt x="1354036" y="1440083"/>
                    </a:cubicBezTo>
                    <a:cubicBezTo>
                      <a:pt x="1283551" y="1605630"/>
                      <a:pt x="1178611" y="1734316"/>
                      <a:pt x="1054486" y="1804443"/>
                    </a:cubicBezTo>
                    <a:lnTo>
                      <a:pt x="953521" y="1810503"/>
                    </a:lnTo>
                    <a:close/>
                    <a:moveTo>
                      <a:pt x="1517159" y="931303"/>
                    </a:moveTo>
                    <a:lnTo>
                      <a:pt x="1889279" y="931303"/>
                    </a:lnTo>
                    <a:cubicBezTo>
                      <a:pt x="1883282" y="1167646"/>
                      <a:pt x="1781715" y="1381244"/>
                      <a:pt x="1618873" y="1536894"/>
                    </a:cubicBezTo>
                    <a:cubicBezTo>
                      <a:pt x="1566437" y="1485571"/>
                      <a:pt x="1502786" y="1442774"/>
                      <a:pt x="1431939" y="1407715"/>
                    </a:cubicBezTo>
                    <a:cubicBezTo>
                      <a:pt x="1485774" y="1266553"/>
                      <a:pt x="1516428" y="1104135"/>
                      <a:pt x="1517159" y="931303"/>
                    </a:cubicBezTo>
                    <a:close/>
                    <a:moveTo>
                      <a:pt x="953521" y="931303"/>
                    </a:moveTo>
                    <a:lnTo>
                      <a:pt x="1456842" y="931303"/>
                    </a:lnTo>
                    <a:cubicBezTo>
                      <a:pt x="1456123" y="1096196"/>
                      <a:pt x="1427268" y="1250986"/>
                      <a:pt x="1375819" y="1384691"/>
                    </a:cubicBezTo>
                    <a:cubicBezTo>
                      <a:pt x="1251537" y="1327928"/>
                      <a:pt x="1107288" y="1296191"/>
                      <a:pt x="953521" y="1294902"/>
                    </a:cubicBezTo>
                    <a:close/>
                    <a:moveTo>
                      <a:pt x="448568" y="931303"/>
                    </a:moveTo>
                    <a:lnTo>
                      <a:pt x="900586" y="931303"/>
                    </a:lnTo>
                    <a:lnTo>
                      <a:pt x="900586" y="1295603"/>
                    </a:lnTo>
                    <a:cubicBezTo>
                      <a:pt x="766605" y="1297053"/>
                      <a:pt x="640053" y="1322469"/>
                      <a:pt x="528061" y="1368046"/>
                    </a:cubicBezTo>
                    <a:cubicBezTo>
                      <a:pt x="478984" y="1238632"/>
                      <a:pt x="450499" y="1089843"/>
                      <a:pt x="448568" y="931303"/>
                    </a:cubicBezTo>
                    <a:close/>
                    <a:moveTo>
                      <a:pt x="0" y="931303"/>
                    </a:moveTo>
                    <a:lnTo>
                      <a:pt x="388264" y="931303"/>
                    </a:lnTo>
                    <a:cubicBezTo>
                      <a:pt x="390220" y="1097785"/>
                      <a:pt x="420532" y="1254193"/>
                      <a:pt x="473139" y="1390578"/>
                    </a:cubicBezTo>
                    <a:cubicBezTo>
                      <a:pt x="391203" y="1423988"/>
                      <a:pt x="318506" y="1469260"/>
                      <a:pt x="258353" y="1524144"/>
                    </a:cubicBezTo>
                    <a:cubicBezTo>
                      <a:pt x="102364" y="1370026"/>
                      <a:pt x="5849" y="1161456"/>
                      <a:pt x="0" y="931303"/>
                    </a:cubicBezTo>
                    <a:close/>
                    <a:moveTo>
                      <a:pt x="536834" y="421694"/>
                    </a:moveTo>
                    <a:cubicBezTo>
                      <a:pt x="646682" y="464986"/>
                      <a:pt x="770110" y="489176"/>
                      <a:pt x="900586" y="490537"/>
                    </a:cubicBezTo>
                    <a:lnTo>
                      <a:pt x="900586" y="875390"/>
                    </a:lnTo>
                    <a:lnTo>
                      <a:pt x="448805" y="875390"/>
                    </a:lnTo>
                    <a:cubicBezTo>
                      <a:pt x="451150" y="709592"/>
                      <a:pt x="482649" y="554587"/>
                      <a:pt x="536834" y="421694"/>
                    </a:cubicBezTo>
                    <a:close/>
                    <a:moveTo>
                      <a:pt x="1356131" y="409527"/>
                    </a:moveTo>
                    <a:cubicBezTo>
                      <a:pt x="1415590" y="544412"/>
                      <a:pt x="1451132" y="703874"/>
                      <a:pt x="1455052" y="875390"/>
                    </a:cubicBezTo>
                    <a:lnTo>
                      <a:pt x="953521" y="875390"/>
                    </a:lnTo>
                    <a:lnTo>
                      <a:pt x="953521" y="491238"/>
                    </a:lnTo>
                    <a:cubicBezTo>
                      <a:pt x="1099303" y="490092"/>
                      <a:pt x="1236528" y="461431"/>
                      <a:pt x="1356131" y="409527"/>
                    </a:cubicBezTo>
                    <a:close/>
                    <a:moveTo>
                      <a:pt x="271202" y="273767"/>
                    </a:moveTo>
                    <a:cubicBezTo>
                      <a:pt x="330895" y="324894"/>
                      <a:pt x="401533" y="367494"/>
                      <a:pt x="480768" y="398692"/>
                    </a:cubicBezTo>
                    <a:cubicBezTo>
                      <a:pt x="424147" y="539118"/>
                      <a:pt x="390867" y="701724"/>
                      <a:pt x="388496" y="875390"/>
                    </a:cubicBezTo>
                    <a:lnTo>
                      <a:pt x="238" y="875390"/>
                    </a:lnTo>
                    <a:cubicBezTo>
                      <a:pt x="7162" y="640451"/>
                      <a:pt x="108645" y="428248"/>
                      <a:pt x="271202" y="273767"/>
                    </a:cubicBezTo>
                    <a:close/>
                    <a:moveTo>
                      <a:pt x="1605567" y="261436"/>
                    </a:moveTo>
                    <a:cubicBezTo>
                      <a:pt x="1775300" y="417133"/>
                      <a:pt x="1881942" y="634296"/>
                      <a:pt x="1889035" y="875390"/>
                    </a:cubicBezTo>
                    <a:lnTo>
                      <a:pt x="1515364" y="875390"/>
                    </a:lnTo>
                    <a:cubicBezTo>
                      <a:pt x="1511419" y="696081"/>
                      <a:pt x="1474168" y="529014"/>
                      <a:pt x="1413107" y="386152"/>
                    </a:cubicBezTo>
                    <a:cubicBezTo>
                      <a:pt x="1485941" y="353453"/>
                      <a:pt x="1551126" y="311628"/>
                      <a:pt x="1605567" y="261436"/>
                    </a:cubicBezTo>
                    <a:close/>
                    <a:moveTo>
                      <a:pt x="748157" y="19413"/>
                    </a:moveTo>
                    <a:cubicBezTo>
                      <a:pt x="649482" y="96557"/>
                      <a:pt x="565491" y="208310"/>
                      <a:pt x="504779" y="344256"/>
                    </a:cubicBezTo>
                    <a:cubicBezTo>
                      <a:pt x="432706" y="315858"/>
                      <a:pt x="368354" y="277545"/>
                      <a:pt x="313920" y="231604"/>
                    </a:cubicBezTo>
                    <a:cubicBezTo>
                      <a:pt x="434240" y="127070"/>
                      <a:pt x="583275" y="52667"/>
                      <a:pt x="748157" y="19413"/>
                    </a:cubicBezTo>
                    <a:close/>
                    <a:moveTo>
                      <a:pt x="1137621" y="18543"/>
                    </a:moveTo>
                    <a:cubicBezTo>
                      <a:pt x="1297904" y="50310"/>
                      <a:pt x="1443338" y="120918"/>
                      <a:pt x="1562575" y="219802"/>
                    </a:cubicBezTo>
                    <a:cubicBezTo>
                      <a:pt x="1512842" y="265093"/>
                      <a:pt x="1453308" y="302843"/>
                      <a:pt x="1386970" y="332857"/>
                    </a:cubicBezTo>
                    <a:cubicBezTo>
                      <a:pt x="1323718" y="199817"/>
                      <a:pt x="1237626" y="91674"/>
                      <a:pt x="1137621" y="18543"/>
                    </a:cubicBezTo>
                    <a:close/>
                    <a:moveTo>
                      <a:pt x="900586" y="1702"/>
                    </a:moveTo>
                    <a:lnTo>
                      <a:pt x="900586" y="430269"/>
                    </a:lnTo>
                    <a:cubicBezTo>
                      <a:pt x="778345" y="428899"/>
                      <a:pt x="662774" y="406468"/>
                      <a:pt x="560047" y="366408"/>
                    </a:cubicBezTo>
                    <a:cubicBezTo>
                      <a:pt x="637783" y="193348"/>
                      <a:pt x="753999" y="63227"/>
                      <a:pt x="890213" y="2203"/>
                    </a:cubicBezTo>
                    <a:close/>
                    <a:moveTo>
                      <a:pt x="953521" y="0"/>
                    </a:moveTo>
                    <a:lnTo>
                      <a:pt x="981035" y="1330"/>
                    </a:lnTo>
                    <a:cubicBezTo>
                      <a:pt x="1124068" y="53565"/>
                      <a:pt x="1247786" y="180867"/>
                      <a:pt x="1332000" y="354889"/>
                    </a:cubicBezTo>
                    <a:cubicBezTo>
                      <a:pt x="1219743" y="403080"/>
                      <a:pt x="1090709" y="429800"/>
                      <a:pt x="953521" y="43095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lang="zh-CN" altLang="en-US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>
                  <a:solidFill>
                    <a:srgbClr val="FFFFFF"/>
                  </a:solidFill>
                  <a:ea typeface="宋体"/>
                </a:endParaRPr>
              </a:p>
            </p:txBody>
          </p:sp>
        </p:grpSp>
      </p:grpSp>
      <p:sp>
        <p:nvSpPr>
          <p:cNvPr id="7185" name="矩形 1">
            <a:hlinkClick r:id="rId3" action="ppaction://hlinksldjump"/>
          </p:cNvPr>
          <p:cNvSpPr/>
          <p:nvPr/>
        </p:nvSpPr>
        <p:spPr>
          <a:xfrm>
            <a:off x="1835150" y="1685925"/>
            <a:ext cx="5788025" cy="460375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液体压强</a:t>
            </a:r>
          </a:p>
        </p:txBody>
      </p:sp>
      <p:sp>
        <p:nvSpPr>
          <p:cNvPr id="7186" name="矩形 2">
            <a:hlinkClick r:id="rId4" action="ppaction://hlinksldjump"/>
          </p:cNvPr>
          <p:cNvSpPr/>
          <p:nvPr/>
        </p:nvSpPr>
        <p:spPr>
          <a:xfrm>
            <a:off x="1835150" y="2284413"/>
            <a:ext cx="5788025" cy="461962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连通器</a:t>
            </a:r>
          </a:p>
        </p:txBody>
      </p:sp>
      <p:pic>
        <p:nvPicPr>
          <p:cNvPr id="7187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1013" y="4130675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67822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 animBg="1"/>
      <p:bldP spid="718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矩形 4"/>
          <p:cNvSpPr>
            <a:spLocks noChangeArrowheads="1"/>
          </p:cNvSpPr>
          <p:nvPr/>
        </p:nvSpPr>
        <p:spPr bwMode="auto">
          <a:xfrm>
            <a:off x="565150" y="484188"/>
            <a:ext cx="80232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2020·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·6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分】我国自主研制的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海斗一号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全海深自主遥控潜水器，填补了我国万米级作业型无人潜水器的空白。当潜水器下潜到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1.0× 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4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深度静止时，受到海水的压强约为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___________Pa(ρ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海水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1.03× 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N/kg)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；在预定深度完成任务后，潜水器抛掉配重物，潜水器受到的浮力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大于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等于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小于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自重，从而上浮。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0962" name="矩形 3"/>
          <p:cNvSpPr>
            <a:spLocks noChangeArrowheads="1"/>
          </p:cNvSpPr>
          <p:nvPr/>
        </p:nvSpPr>
        <p:spPr bwMode="auto">
          <a:xfrm>
            <a:off x="3340100" y="2117725"/>
            <a:ext cx="15192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1.03×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8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0963" name="Picture 7" descr="C:\Users\Administrator\Desktop\习题课件\返回框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40964" name="矩形 5"/>
          <p:cNvSpPr>
            <a:spLocks noChangeArrowheads="1"/>
          </p:cNvSpPr>
          <p:nvPr/>
        </p:nvSpPr>
        <p:spPr bwMode="auto">
          <a:xfrm>
            <a:off x="4457700" y="3219450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大于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1233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．【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2017·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福建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·3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分】学校进行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注模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艺术品的展示活动。小闵同学制作一底部面积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S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2× 10</a:t>
            </a:r>
            <a:r>
              <a:rPr altLang="zh-CN" sz="2400" b="1" kern="0" baseline="30000">
                <a:solidFill>
                  <a:prstClr val="black"/>
                </a:solidFill>
                <a:latin typeface="Times New Roman"/>
              </a:rPr>
              <a:t>－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，高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h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0.15 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的作品，将密度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ρ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0.8×10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的某种液体注入模具内，用了体积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V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5×10</a:t>
            </a:r>
            <a:r>
              <a:rPr altLang="zh-CN" sz="2400" b="1" kern="0" baseline="30000">
                <a:solidFill>
                  <a:prstClr val="black"/>
                </a:solidFill>
                <a:latin typeface="Times New Roman"/>
              </a:rPr>
              <a:t>－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4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的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液体，如图所示，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N/kg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	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求：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41986" name="Picture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07025" y="2571750"/>
            <a:ext cx="2549525" cy="18097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727691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矩形 4"/>
          <p:cNvSpPr>
            <a:spLocks noChangeArrowheads="1"/>
          </p:cNvSpPr>
          <p:nvPr/>
        </p:nvSpPr>
        <p:spPr bwMode="auto">
          <a:xfrm>
            <a:off x="565150" y="668338"/>
            <a:ext cx="80232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(1)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成型前液体对模具底部的压强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；</a:t>
            </a: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endParaRPr lang="en-US" altLang="zh-CN" sz="2400" b="1" kern="0">
              <a:solidFill>
                <a:prstClr val="black"/>
              </a:solidFill>
              <a:latin typeface="Times New Roman"/>
            </a:endParaRPr>
          </a:p>
          <a:p>
            <a:pPr marL="357505" indent="-354965" algn="just">
              <a:lnSpc>
                <a:spcPct val="150000"/>
              </a:lnSpc>
            </a:pP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(2)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成型作品放在水平桌面上，对桌面的压强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p</a:t>
            </a:r>
            <a:r>
              <a:rPr lang="en-US" altLang="zh-CN" sz="2400" b="1" kern="0" baseline="-25000">
                <a:solidFill>
                  <a:prstClr val="black"/>
                </a:solidFill>
                <a:latin typeface="Times New Roman"/>
              </a:rPr>
              <a:t>2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43010" name="矩形 3"/>
          <p:cNvSpPr>
            <a:spLocks noChangeArrowheads="1"/>
          </p:cNvSpPr>
          <p:nvPr/>
        </p:nvSpPr>
        <p:spPr bwMode="auto">
          <a:xfrm>
            <a:off x="395288" y="1203325"/>
            <a:ext cx="91027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解：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(1)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p</a:t>
            </a:r>
            <a:r>
              <a:rPr lang="en-US" altLang="zh-CN" sz="2400" b="1" kern="0" baseline="-25000">
                <a:solidFill>
                  <a:srgbClr val="C00000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C00000"/>
                </a:solidFill>
                <a:latin typeface="Times New Roman"/>
              </a:rPr>
              <a:t>ρ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gh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0.8× 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×10 N/kg× 0.15 m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srgbClr val="C00000"/>
                </a:solidFill>
                <a:latin typeface="Times New Roman"/>
              </a:rPr>
              <a:t>1 200 Pa</a:t>
            </a: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；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graphicFrame>
        <p:nvGraphicFramePr>
          <p:cNvPr id="43011" name="对象 1"/>
          <p:cNvGraphicFramePr>
            <a:graphicFrameLocks noChangeAspect="1"/>
          </p:cNvGraphicFramePr>
          <p:nvPr/>
        </p:nvGraphicFramePr>
        <p:xfrm>
          <a:off x="939800" y="2355850"/>
          <a:ext cx="7162800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r:id="rId5" imgW="7162800" imgH="2400300" progId="Word.Document.8">
                  <p:embed/>
                </p:oleObj>
              </mc:Choice>
              <mc:Fallback>
                <p:oleObj r:id="rId5" imgW="7162800" imgH="240030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9800" y="2355850"/>
                        <a:ext cx="7162800" cy="2400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012" name="Picture 7" descr="C:\Users\Administrator\Desktop\习题课件\返回框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50225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3013" name="New picture"/>
          <p:cNvPicPr/>
          <p:nvPr/>
        </p:nvPicPr>
        <p:blipFill>
          <a:blip r:embed="rId9"/>
          <a:stretch>
            <a:fillRect/>
          </a:stretch>
        </p:blipFill>
        <p:spPr>
          <a:xfrm>
            <a:off x="12420600" y="10629900"/>
            <a:ext cx="355600" cy="266700"/>
          </a:xfrm>
          <a:prstGeom prst="cube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4456775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液体压强</a:t>
            </a:r>
          </a:p>
        </p:txBody>
      </p:sp>
      <p:pic>
        <p:nvPicPr>
          <p:cNvPr id="8194" name="Pictur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633538" y="1308100"/>
            <a:ext cx="193675" cy="29194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8195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7600" y="2066925"/>
            <a:ext cx="430213" cy="146526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8196" name="Picture 8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9613" y="1203325"/>
            <a:ext cx="6261100" cy="3092450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3025235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68450" y="771525"/>
            <a:ext cx="6964363" cy="3429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42" name="矩形 13"/>
          <p:cNvSpPr/>
          <p:nvPr/>
        </p:nvSpPr>
        <p:spPr>
          <a:xfrm>
            <a:off x="6145213" y="18764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相等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0243" name="矩形 14"/>
          <p:cNvSpPr/>
          <p:nvPr/>
        </p:nvSpPr>
        <p:spPr>
          <a:xfrm>
            <a:off x="6454775" y="2486025"/>
            <a:ext cx="493713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0244" name="Pictur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540"/>
          <a:stretch>
            <a:fillRect/>
          </a:stretch>
        </p:blipFill>
        <p:spPr>
          <a:xfrm>
            <a:off x="1309688" y="908050"/>
            <a:ext cx="193675" cy="291941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0245" name="Picture 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6288" y="1909763"/>
            <a:ext cx="430212" cy="146526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46" name="矩形 10"/>
          <p:cNvSpPr/>
          <p:nvPr/>
        </p:nvSpPr>
        <p:spPr>
          <a:xfrm>
            <a:off x="7318375" y="3100388"/>
            <a:ext cx="493713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大</a:t>
            </a:r>
            <a:endParaRPr ker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6990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  <p:bldP spid="102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1550" y="742950"/>
            <a:ext cx="7599363" cy="33877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0" name="矩形 13"/>
          <p:cNvSpPr/>
          <p:nvPr/>
        </p:nvSpPr>
        <p:spPr>
          <a:xfrm>
            <a:off x="5076825" y="771525"/>
            <a:ext cx="8032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液体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2291" name="矩形 14"/>
          <p:cNvSpPr/>
          <p:nvPr/>
        </p:nvSpPr>
        <p:spPr>
          <a:xfrm>
            <a:off x="2455863" y="2284413"/>
            <a:ext cx="6762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i="1" kern="0">
                <a:solidFill>
                  <a:srgbClr val="C00000"/>
                </a:solidFill>
                <a:latin typeface="Times New Roman" pitchFamily="18" charset="0"/>
              </a:rPr>
              <a:t>ρgh</a:t>
            </a:r>
            <a:endParaRPr i="1" kern="0">
              <a:solidFill>
                <a:prstClr val="black"/>
              </a:solidFill>
            </a:endParaRPr>
          </a:p>
        </p:txBody>
      </p:sp>
      <p:sp>
        <p:nvSpPr>
          <p:cNvPr id="12292" name="矩形 15"/>
          <p:cNvSpPr/>
          <p:nvPr/>
        </p:nvSpPr>
        <p:spPr>
          <a:xfrm>
            <a:off x="4194175" y="1228725"/>
            <a:ext cx="954088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kg/m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3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2293" name="矩形 16"/>
          <p:cNvSpPr/>
          <p:nvPr/>
        </p:nvSpPr>
        <p:spPr>
          <a:xfrm>
            <a:off x="4346575" y="2932113"/>
            <a:ext cx="44132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m</a:t>
            </a:r>
            <a:endParaRPr kern="0">
              <a:solidFill>
                <a:prstClr val="black"/>
              </a:solidFill>
            </a:endParaRPr>
          </a:p>
        </p:txBody>
      </p:sp>
      <p:pic>
        <p:nvPicPr>
          <p:cNvPr id="12294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5" name="矩形 10"/>
          <p:cNvSpPr/>
          <p:nvPr/>
        </p:nvSpPr>
        <p:spPr>
          <a:xfrm>
            <a:off x="4573588" y="3592513"/>
            <a:ext cx="1268412" cy="415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100" b="1" kern="0">
                <a:solidFill>
                  <a:srgbClr val="C00000"/>
                </a:solidFill>
                <a:latin typeface="Times New Roman" pitchFamily="18" charset="0"/>
              </a:rPr>
              <a:t>液体压强</a:t>
            </a:r>
            <a:endParaRPr sz="2100" kern="0">
              <a:solidFill>
                <a:prstClr val="black"/>
              </a:solidFill>
            </a:endParaRPr>
          </a:p>
        </p:txBody>
      </p:sp>
      <p:sp>
        <p:nvSpPr>
          <p:cNvPr id="12296" name="矩形 11"/>
          <p:cNvSpPr/>
          <p:nvPr/>
        </p:nvSpPr>
        <p:spPr>
          <a:xfrm>
            <a:off x="6948488" y="3546475"/>
            <a:ext cx="525462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Pa</a:t>
            </a:r>
            <a:endParaRPr kern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78039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 fill="hold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 fill="hold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 fill="hold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2" grpId="0"/>
      <p:bldP spid="12293" grpId="0"/>
      <p:bldP spid="12295" grpId="0"/>
      <p:bldP spid="122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8850" y="1189038"/>
            <a:ext cx="7226300" cy="31115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4338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知识点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2   </a:t>
            </a:r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连通器</a:t>
            </a:r>
          </a:p>
        </p:txBody>
      </p:sp>
      <p:sp>
        <p:nvSpPr>
          <p:cNvPr id="14339" name="矩形 4"/>
          <p:cNvSpPr/>
          <p:nvPr/>
        </p:nvSpPr>
        <p:spPr>
          <a:xfrm>
            <a:off x="3479800" y="1233488"/>
            <a:ext cx="80486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开口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4340" name="矩形 5"/>
          <p:cNvSpPr/>
          <p:nvPr/>
        </p:nvSpPr>
        <p:spPr>
          <a:xfrm>
            <a:off x="5940425" y="1233488"/>
            <a:ext cx="803275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altLang="zh-CN" sz="2400" b="1" kern="0">
                <a:solidFill>
                  <a:srgbClr val="C00000"/>
                </a:solidFill>
                <a:latin typeface="Times New Roman" pitchFamily="18" charset="0"/>
              </a:rPr>
              <a:t>连通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4341" name="矩形 6"/>
          <p:cNvSpPr>
            <a:spLocks noChangeArrowheads="1"/>
          </p:cNvSpPr>
          <p:nvPr/>
        </p:nvSpPr>
        <p:spPr bwMode="auto">
          <a:xfrm>
            <a:off x="3995738" y="2320925"/>
            <a:ext cx="23495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indent="612140"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同一水平面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pic>
        <p:nvPicPr>
          <p:cNvPr id="14342" name="Picture 7" descr="C:\Users\Administrator\Desktop\习题课件\返回框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1013" y="4122738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71717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 fill="hold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143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组合 2"/>
          <p:cNvGrpSpPr/>
          <p:nvPr/>
        </p:nvGrpSpPr>
        <p:grpSpPr>
          <a:xfrm>
            <a:off x="2517775" y="195263"/>
            <a:ext cx="4235450" cy="2008187"/>
            <a:chOff x="1847662" y="1504750"/>
            <a:chExt cx="5448676" cy="2584754"/>
          </a:xfrm>
        </p:grpSpPr>
        <p:grpSp>
          <p:nvGrpSpPr>
            <p:cNvPr id="16386" name="组合 2"/>
            <p:cNvGrpSpPr>
              <a:grpSpLocks noGrp="1" noChangeAspect="1"/>
            </p:cNvGrpSpPr>
            <p:nvPr/>
          </p:nvGrpSpPr>
          <p:grpSpPr>
            <a:xfrm>
              <a:off x="1531891" y="1379981"/>
              <a:ext cx="2667917" cy="2596667"/>
              <a:chOff x="3295850" y="1908877"/>
              <a:chExt cx="3738030" cy="4660916"/>
            </a:xfrm>
          </p:grpSpPr>
        </p:grpSp>
        <p:sp>
          <p:nvSpPr>
            <p:cNvPr id="16387" name="圆角矩形 4"/>
            <p:cNvSpPr/>
            <p:nvPr/>
          </p:nvSpPr>
          <p:spPr>
            <a:xfrm>
              <a:off x="3321077" y="1888926"/>
              <a:ext cx="4147992" cy="1004251"/>
            </a:xfrm>
            <a:prstGeom prst="roundRect">
              <a:avLst>
                <a:gd name="adj" fmla="val 9976"/>
              </a:avLst>
            </a:prstGeom>
            <a:solidFill>
              <a:srgbClr val="FFB850"/>
            </a:solidFill>
            <a:ln w="2540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</a:gradFill>
            </a:ln>
            <a:effectLst>
              <a:outerShdw blurRad="101600" dist="50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zh-CN" altLang="en-US" sz="1015" b="1">
                <a:solidFill>
                  <a:prstClr val="white"/>
                </a:solidFill>
              </a:endParaRPr>
            </a:p>
          </p:txBody>
        </p:sp>
        <p:grpSp>
          <p:nvGrpSpPr>
            <p:cNvPr id="16388" name="组合 4"/>
            <p:cNvGrpSpPr/>
            <p:nvPr/>
          </p:nvGrpSpPr>
          <p:grpSpPr>
            <a:xfrm>
              <a:off x="3471676" y="2283134"/>
              <a:ext cx="118508" cy="118509"/>
              <a:chOff x="4486616" y="3001075"/>
              <a:chExt cx="274695" cy="274699"/>
            </a:xfrm>
          </p:grpSpPr>
          <p:sp>
            <p:nvSpPr>
              <p:cNvPr id="16389" name="椭圆 25"/>
              <p:cNvSpPr/>
              <p:nvPr/>
            </p:nvSpPr>
            <p:spPr>
              <a:xfrm rot="16200000">
                <a:off x="4485528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90" name="椭圆 26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6391" name="组合 5"/>
            <p:cNvGrpSpPr/>
            <p:nvPr/>
          </p:nvGrpSpPr>
          <p:grpSpPr>
            <a:xfrm>
              <a:off x="3172171" y="2283134"/>
              <a:ext cx="118508" cy="118509"/>
              <a:chOff x="4486616" y="3001075"/>
              <a:chExt cx="274695" cy="274699"/>
            </a:xfrm>
          </p:grpSpPr>
          <p:sp>
            <p:nvSpPr>
              <p:cNvPr id="16392" name="椭圆 23"/>
              <p:cNvSpPr/>
              <p:nvPr/>
            </p:nvSpPr>
            <p:spPr>
              <a:xfrm rot="16200000">
                <a:off x="4488632" y="3001392"/>
                <a:ext cx="274702" cy="27456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7000">
                    <a:srgbClr val="A6A6A6"/>
                  </a:gs>
                  <a:gs pos="35001">
                    <a:srgbClr val="F2F2F2"/>
                  </a:gs>
                  <a:gs pos="55000">
                    <a:srgbClr val="A6A6A6"/>
                  </a:gs>
                  <a:gs pos="75000">
                    <a:srgbClr val="F2F2F2"/>
                  </a:gs>
                  <a:gs pos="100000">
                    <a:srgbClr val="A6A6A6"/>
                  </a:gs>
                </a:gsLst>
                <a:lin ang="2700000" scaled="1"/>
              </a:gradFill>
              <a:ln w="25400">
                <a:noFill/>
                <a:miter lim="800000"/>
              </a:ln>
              <a:effectLst>
                <a:outerShdw blurRad="12700" dist="12700" dir="2700000" algn="tl">
                  <a:srgbClr val="000000">
                    <a:alpha val="39999"/>
                  </a:srgbClr>
                </a:outerShdw>
              </a:effectLst>
            </p:spPr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93" name="椭圆 24"/>
              <p:cNvSpPr/>
              <p:nvPr/>
            </p:nvSpPr>
            <p:spPr>
              <a:xfrm>
                <a:off x="4387220" y="2759656"/>
                <a:ext cx="466047" cy="491021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1015" b="1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6394" name="组合 6"/>
            <p:cNvGrpSpPr>
              <a:grpSpLocks noGrp="1" noChangeAspect="1"/>
            </p:cNvGrpSpPr>
            <p:nvPr/>
          </p:nvGrpSpPr>
          <p:grpSpPr>
            <a:xfrm>
              <a:off x="3202082" y="2161737"/>
              <a:ext cx="361529" cy="235113"/>
              <a:chOff x="4318304" y="3089060"/>
              <a:chExt cx="384317" cy="61430"/>
            </a:xfrm>
          </p:grpSpPr>
        </p:grpSp>
        <p:sp>
          <p:nvSpPr>
            <p:cNvPr id="16395" name="文本框 16"/>
            <p:cNvSpPr/>
            <p:nvPr/>
          </p:nvSpPr>
          <p:spPr>
            <a:xfrm>
              <a:off x="3960320" y="2044671"/>
              <a:ext cx="2919972" cy="65326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</a:lstStyle>
            <a:p>
              <a:pPr algn="ctr"/>
              <a:r>
                <a:rPr sz="2700" b="1" kern="0">
                  <a:solidFill>
                    <a:prstClr val="white"/>
                  </a:solidFill>
                  <a:latin typeface="黑体" pitchFamily="49" charset="-122"/>
                  <a:ea typeface="黑体" pitchFamily="49" charset="-122"/>
                </a:rPr>
                <a:t>重点突破</a:t>
              </a:r>
            </a:p>
          </p:txBody>
        </p:sp>
        <p:grpSp>
          <p:nvGrpSpPr>
            <p:cNvPr id="16396" name="组合 9"/>
            <p:cNvGrpSpPr>
              <a:grpSpLocks noGrp="1" noChangeAspect="1"/>
            </p:cNvGrpSpPr>
            <p:nvPr/>
          </p:nvGrpSpPr>
          <p:grpSpPr>
            <a:xfrm>
              <a:off x="2292908" y="2072845"/>
              <a:ext cx="647360" cy="550720"/>
              <a:chOff x="3108756" y="2110160"/>
              <a:chExt cx="745081" cy="698920"/>
            </a:xfrm>
          </p:grpSpPr>
        </p:grpSp>
        <p:grpSp>
          <p:nvGrpSpPr>
            <p:cNvPr id="16397" name="组合 9"/>
            <p:cNvGrpSpPr/>
            <p:nvPr/>
          </p:nvGrpSpPr>
          <p:grpSpPr>
            <a:xfrm>
              <a:off x="3709827" y="2081394"/>
              <a:ext cx="663073" cy="571160"/>
              <a:chOff x="4946438" y="2775191"/>
              <a:chExt cx="884098" cy="761546"/>
            </a:xfrm>
          </p:grpSpPr>
          <p:sp>
            <p:nvSpPr>
              <p:cNvPr id="16398" name="椭圆 11"/>
              <p:cNvSpPr/>
              <p:nvPr/>
            </p:nvSpPr>
            <p:spPr>
              <a:xfrm>
                <a:off x="4990474" y="2774608"/>
                <a:ext cx="743374" cy="7437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endParaRPr sz="1000" b="1" ker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399" name="文本框 28"/>
              <p:cNvSpPr/>
              <p:nvPr/>
            </p:nvSpPr>
            <p:spPr>
              <a:xfrm>
                <a:off x="4946438" y="2824081"/>
                <a:ext cx="884098" cy="71265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</a:lstStyle>
              <a:p>
                <a:pPr algn="ctr"/>
                <a:r>
                  <a:rPr lang="en-US" altLang="zh-CN" sz="2100" b="1" kern="0">
                    <a:solidFill>
                      <a:srgbClr val="FFB850"/>
                    </a:solidFill>
                    <a:latin typeface="Impact" pitchFamily="34" charset="0"/>
                  </a:rPr>
                  <a:t>02</a:t>
                </a:r>
                <a:endParaRPr sz="2100" b="1" kern="0">
                  <a:solidFill>
                    <a:srgbClr val="FFB850"/>
                  </a:solidFill>
                  <a:latin typeface="Impact" pitchFamily="34" charset="0"/>
                </a:endParaRPr>
              </a:p>
            </p:txBody>
          </p:sp>
        </p:grpSp>
      </p:grpSp>
      <p:sp>
        <p:nvSpPr>
          <p:cNvPr id="16400" name="矩形 1">
            <a:hlinkClick r:id="rId4" action="ppaction://hlinksldjump"/>
          </p:cNvPr>
          <p:cNvSpPr/>
          <p:nvPr/>
        </p:nvSpPr>
        <p:spPr>
          <a:xfrm>
            <a:off x="1471613" y="1563688"/>
            <a:ext cx="6326187" cy="461962"/>
          </a:xfrm>
          <a:prstGeom prst="rect">
            <a:avLst/>
          </a:prstGeom>
          <a:solidFill>
            <a:srgbClr val="E56666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·1 </a:t>
            </a:r>
            <a:r>
              <a:rPr lang="en-US" altLang="zh-CN" sz="2400" b="1" i="1" kern="0">
                <a:solidFill>
                  <a:prstClr val="white"/>
                </a:solidFill>
                <a:latin typeface="Times New Roman" pitchFamily="18" charset="0"/>
                <a:ea typeface="隶书" pitchFamily="49" charset="-122"/>
              </a:rPr>
              <a:t>p</a:t>
            </a:r>
            <a:r>
              <a:rPr sz="2400" b="1" kern="0">
                <a:solidFill>
                  <a:prstClr val="white"/>
                </a:solidFill>
                <a:latin typeface="Times New Roman" pitchFamily="18" charset="0"/>
                <a:ea typeface="隶书" pitchFamily="49" charset="-122"/>
              </a:rPr>
              <a:t>＝</a:t>
            </a:r>
            <a:r>
              <a:rPr lang="en-US" altLang="zh-CN" sz="2400" b="1" i="1" kern="0">
                <a:solidFill>
                  <a:prstClr val="white"/>
                </a:solidFill>
                <a:latin typeface="Times New Roman" pitchFamily="18" charset="0"/>
                <a:ea typeface="隶书" pitchFamily="49" charset="-122"/>
              </a:rPr>
              <a:t>ρgh</a:t>
            </a:r>
            <a:r>
              <a:rPr sz="2400" b="1" kern="0">
                <a:solidFill>
                  <a:prstClr val="white"/>
                </a:solidFill>
                <a:latin typeface="Times New Roman" pitchFamily="18" charset="0"/>
                <a:ea typeface="隶书" pitchFamily="49" charset="-122"/>
              </a:rPr>
              <a:t>的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理解与应用 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[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高频考点</a:t>
            </a:r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]</a:t>
            </a:r>
            <a:endParaRPr sz="2400" b="1" kern="0">
              <a:solidFill>
                <a:prstClr val="white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6401" name="矩形 2">
            <a:hlinkClick r:id="rId5" action="ppaction://hlinksldjump"/>
          </p:cNvPr>
          <p:cNvSpPr/>
          <p:nvPr/>
        </p:nvSpPr>
        <p:spPr>
          <a:xfrm>
            <a:off x="1485900" y="2305050"/>
            <a:ext cx="6326188" cy="461963"/>
          </a:xfrm>
          <a:prstGeom prst="rect">
            <a:avLst/>
          </a:prstGeom>
          <a:solidFill>
            <a:srgbClr val="00B7CA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·2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不规则容器中液体压强的相关计算</a:t>
            </a:r>
          </a:p>
        </p:txBody>
      </p:sp>
      <p:sp>
        <p:nvSpPr>
          <p:cNvPr id="16402" name="矩形 3">
            <a:hlinkClick r:id="rId6" action="ppaction://hlinksldjump"/>
          </p:cNvPr>
          <p:cNvSpPr/>
          <p:nvPr/>
        </p:nvSpPr>
        <p:spPr>
          <a:xfrm>
            <a:off x="1458913" y="3067050"/>
            <a:ext cx="6326187" cy="461963"/>
          </a:xfrm>
          <a:prstGeom prst="rect">
            <a:avLst/>
          </a:prstGeom>
          <a:solidFill>
            <a:srgbClr val="EF9F9F"/>
          </a:solidFill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·3 </a:t>
            </a:r>
            <a:r>
              <a:rPr sz="2400" b="1" kern="0">
                <a:solidFill>
                  <a:prstClr val="white"/>
                </a:solidFill>
                <a:latin typeface="隶书" pitchFamily="49" charset="-122"/>
                <a:ea typeface="隶书" pitchFamily="49" charset="-122"/>
              </a:rPr>
              <a:t>实验：探究液体压强与哪些因素有关</a:t>
            </a:r>
          </a:p>
        </p:txBody>
      </p:sp>
      <p:pic>
        <p:nvPicPr>
          <p:cNvPr id="16403" name="Picture 7" descr="C:\Users\Administrator\Desktop\习题课件\返回框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72450" y="4146550"/>
            <a:ext cx="669925" cy="6699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3804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0" grpId="0" animBg="1"/>
      <p:bldP spid="16401" grpId="0" animBg="1"/>
      <p:bldP spid="164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2"/>
          <p:cNvSpPr txBox="1">
            <a:spLocks noChangeArrowheads="1"/>
          </p:cNvSpPr>
          <p:nvPr/>
        </p:nvSpPr>
        <p:spPr bwMode="auto">
          <a:xfrm>
            <a:off x="468313" y="1058863"/>
            <a:ext cx="81153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539750" indent="-539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lang="zh-CN" altLang="en-US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357505" indent="-354965" algn="just">
              <a:lnSpc>
                <a:spcPct val="150000"/>
              </a:lnSpc>
            </a:pP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【典例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】我国蛟龙号载人潜水器已完成了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 km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级的潜水实验，它潜入海面下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7 km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深处受到海水的压强是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________Pa(ρ</a:t>
            </a:r>
            <a:r>
              <a:rPr altLang="zh-CN" sz="2400" b="1" kern="0" baseline="-25000">
                <a:solidFill>
                  <a:prstClr val="black"/>
                </a:solidFill>
                <a:latin typeface="Times New Roman"/>
              </a:rPr>
              <a:t>海水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＝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1.03× 10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 kg/m</a:t>
            </a:r>
            <a:r>
              <a:rPr lang="en-US" altLang="zh-CN" sz="2400" b="1" kern="0" baseline="30000">
                <a:solidFill>
                  <a:prstClr val="black"/>
                </a:solidFill>
                <a:latin typeface="Times New Roman"/>
              </a:rPr>
              <a:t>3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，</a:t>
            </a:r>
            <a:r>
              <a:rPr lang="en-US" altLang="zh-CN" sz="2400" b="1" i="1" kern="0">
                <a:solidFill>
                  <a:prstClr val="black"/>
                </a:solidFill>
                <a:latin typeface="Times New Roman"/>
              </a:rPr>
              <a:t>g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10 N/kg)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。在逐渐上升返回海面的过程中，所受到海水的压强将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________(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填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变大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不变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或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“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变小</a:t>
            </a:r>
            <a:r>
              <a:rPr lang="en-US" altLang="zh-CN" sz="2400" b="1" kern="0">
                <a:solidFill>
                  <a:prstClr val="black"/>
                </a:solidFill>
                <a:latin typeface="Times New Roman"/>
              </a:rPr>
              <a:t>”)</a:t>
            </a:r>
            <a:r>
              <a:rPr altLang="zh-CN" sz="2400" b="1" kern="0">
                <a:solidFill>
                  <a:prstClr val="black"/>
                </a:solidFill>
                <a:latin typeface="Times New Roman"/>
              </a:rPr>
              <a:t>。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  <p:sp>
        <p:nvSpPr>
          <p:cNvPr id="18434" name="矩形 15"/>
          <p:cNvSpPr>
            <a:spLocks noChangeArrowheads="1"/>
          </p:cNvSpPr>
          <p:nvPr/>
        </p:nvSpPr>
        <p:spPr bwMode="auto">
          <a:xfrm>
            <a:off x="539750" y="614363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sz="2400" b="1" kern="0">
                <a:solidFill>
                  <a:srgbClr val="E46C0A"/>
                </a:solidFill>
                <a:latin typeface="Times New Roman" pitchFamily="18" charset="0"/>
              </a:rPr>
              <a:t>重点</a:t>
            </a:r>
            <a:r>
              <a:rPr lang="en-US" altLang="zh-CN" sz="2400" b="1" kern="0">
                <a:solidFill>
                  <a:srgbClr val="E46C0A"/>
                </a:solidFill>
                <a:latin typeface="Times New Roman" pitchFamily="18" charset="0"/>
              </a:rPr>
              <a:t>1   </a:t>
            </a:r>
            <a:r>
              <a:rPr lang="en-US" altLang="zh-CN" sz="2400" b="1" i="1" kern="0">
                <a:solidFill>
                  <a:srgbClr val="E46C0A"/>
                </a:solidFill>
                <a:latin typeface="Times New Roman"/>
              </a:rPr>
              <a:t>p</a:t>
            </a:r>
            <a:r>
              <a:rPr altLang="zh-CN" sz="2400" b="1" kern="0">
                <a:solidFill>
                  <a:srgbClr val="E46C0A"/>
                </a:solidFill>
                <a:latin typeface="Times New Roman"/>
              </a:rPr>
              <a:t>＝</a:t>
            </a:r>
            <a:r>
              <a:rPr lang="en-US" altLang="zh-CN" sz="2400" b="1" i="1" kern="0">
                <a:solidFill>
                  <a:srgbClr val="E46C0A"/>
                </a:solidFill>
                <a:latin typeface="Times New Roman"/>
              </a:rPr>
              <a:t>ρgh</a:t>
            </a:r>
            <a:r>
              <a:rPr altLang="zh-CN" sz="2400" b="1" kern="0">
                <a:solidFill>
                  <a:srgbClr val="E46C0A"/>
                </a:solidFill>
                <a:latin typeface="Times New Roman"/>
              </a:rPr>
              <a:t>的理解与应用</a:t>
            </a:r>
            <a:r>
              <a:rPr altLang="zh-CN" sz="2400" b="1" kern="0">
                <a:solidFill>
                  <a:srgbClr val="E46C0A"/>
                </a:solidFill>
                <a:ea typeface="Times New Roman" panose="02020603050405020304"/>
              </a:rPr>
              <a:t> 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【</a:t>
            </a:r>
            <a:r>
              <a:rPr sz="2400" b="1" kern="0">
                <a:solidFill>
                  <a:srgbClr val="953735"/>
                </a:solidFill>
                <a:latin typeface="Times New Roman" pitchFamily="18" charset="0"/>
              </a:rPr>
              <a:t>高频考点</a:t>
            </a:r>
            <a:r>
              <a:rPr lang="en-US" altLang="zh-CN" sz="2400" b="1" kern="0">
                <a:solidFill>
                  <a:srgbClr val="953735"/>
                </a:solidFill>
                <a:latin typeface="Times New Roman" pitchFamily="18" charset="0"/>
              </a:rPr>
              <a:t>】</a:t>
            </a:r>
            <a:endParaRPr sz="2400" b="1" kern="0">
              <a:solidFill>
                <a:srgbClr val="953735"/>
              </a:solidFill>
              <a:latin typeface="Times New Roman" pitchFamily="18" charset="0"/>
            </a:endParaRPr>
          </a:p>
        </p:txBody>
      </p:sp>
      <p:sp>
        <p:nvSpPr>
          <p:cNvPr id="18435" name="矩形 5"/>
          <p:cNvSpPr/>
          <p:nvPr/>
        </p:nvSpPr>
        <p:spPr>
          <a:xfrm>
            <a:off x="814388" y="2266950"/>
            <a:ext cx="1443037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r>
              <a:rPr lang="en-US" altLang="zh-CN" sz="2400" b="1" kern="0">
                <a:solidFill>
                  <a:srgbClr val="C00000"/>
                </a:solidFill>
                <a:latin typeface="Times New Roman" pitchFamily="18" charset="0"/>
              </a:rPr>
              <a:t>7.21×10</a:t>
            </a:r>
            <a:r>
              <a:rPr lang="en-US" altLang="zh-CN" sz="2400" b="1" kern="0" baseline="30000">
                <a:solidFill>
                  <a:srgbClr val="C00000"/>
                </a:solidFill>
                <a:latin typeface="Times New Roman" pitchFamily="18" charset="0"/>
              </a:rPr>
              <a:t>7</a:t>
            </a:r>
            <a:endParaRPr kern="0">
              <a:solidFill>
                <a:prstClr val="black"/>
              </a:solidFill>
            </a:endParaRPr>
          </a:p>
        </p:txBody>
      </p:sp>
      <p:sp>
        <p:nvSpPr>
          <p:cNvPr id="18436" name="矩形 6"/>
          <p:cNvSpPr>
            <a:spLocks noChangeArrowheads="1"/>
          </p:cNvSpPr>
          <p:nvPr/>
        </p:nvSpPr>
        <p:spPr bwMode="auto">
          <a:xfrm>
            <a:off x="1176338" y="3235325"/>
            <a:ext cx="80327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</a:lstStyle>
          <a:p>
            <a:pPr algn="just">
              <a:lnSpc>
                <a:spcPct val="150000"/>
              </a:lnSpc>
            </a:pPr>
            <a:r>
              <a:rPr altLang="zh-CN" sz="2400" b="1" kern="0">
                <a:solidFill>
                  <a:srgbClr val="C00000"/>
                </a:solidFill>
                <a:latin typeface="Times New Roman"/>
              </a:rPr>
              <a:t>变小</a:t>
            </a:r>
            <a:endParaRPr altLang="zh-CN" sz="1000" kern="0">
              <a:solidFill>
                <a:prstClr val="black"/>
              </a:solidFill>
              <a:latin typeface="宋体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55083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 fill="hold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202612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922</Words>
  <Application>Microsoft Office PowerPoint</Application>
  <PresentationFormat>全屏显示(16:9)</PresentationFormat>
  <Paragraphs>144</Paragraphs>
  <Slides>32</Slides>
  <Notes>6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5" baseType="lpstr">
      <vt:lpstr>Office 主题</vt:lpstr>
      <vt:lpstr>2_自定义设计方案</vt:lpstr>
      <vt:lpstr>Microsoft Word 97 - 2003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5</cp:revision>
  <dcterms:created xsi:type="dcterms:W3CDTF">2021-03-14T01:54:00Z</dcterms:created>
  <dcterms:modified xsi:type="dcterms:W3CDTF">2021-03-14T02:00:59Z</dcterms:modified>
</cp:coreProperties>
</file>