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notesMasterIdLst>
    <p:notesMasterId r:id="rId2"/>
  </p:notesMasterIdLst>
  <p:sldIdLst>
    <p:sldId id="256" r:id="rId3"/>
    <p:sldId id="262" r:id="rId4"/>
    <p:sldId id="276" r:id="rId5"/>
    <p:sldId id="277" r:id="rId6"/>
    <p:sldId id="257" r:id="rId7"/>
    <p:sldId id="278" r:id="rId8"/>
    <p:sldId id="296" r:id="rId9"/>
    <p:sldId id="263" r:id="rId10"/>
    <p:sldId id="264" r:id="rId11"/>
    <p:sldId id="265" r:id="rId12"/>
    <p:sldId id="266" r:id="rId13"/>
    <p:sldId id="284" r:id="rId14"/>
    <p:sldId id="297" r:id="rId15"/>
    <p:sldId id="269" r:id="rId16"/>
    <p:sldId id="270" r:id="rId17"/>
    <p:sldId id="271" r:id="rId18"/>
    <p:sldId id="286" r:id="rId19"/>
    <p:sldId id="289" r:id="rId20"/>
    <p:sldId id="279" r:id="rId21"/>
    <p:sldId id="280" r:id="rId22"/>
    <p:sldId id="281" r:id="rId23"/>
    <p:sldId id="282" r:id="rId24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tags" Target="tags/tag1.xml" /><Relationship Id="rId26" Type="http://schemas.openxmlformats.org/officeDocument/2006/relationships/presProps" Target="presProps.xml" /><Relationship Id="rId27" Type="http://schemas.openxmlformats.org/officeDocument/2006/relationships/viewProps" Target="viewProps.xml" /><Relationship Id="rId28" Type="http://schemas.openxmlformats.org/officeDocument/2006/relationships/theme" Target="theme/theme1.xml" /><Relationship Id="rId29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DDC83-966B-4000-990A-E9D991F4F739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66EA7-5193-4F8A-9E06-6074B0C32B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122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说明:本题考查学生对阿基米德原理的认识,巩固浮力的大小只与液体的密度和排开液体的体积有关，与其他因素无关。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866EA7-5193-4F8A-9E06-6074B0C32B84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0909302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310257-DE35-4856-9E21-86F111981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083BAEF-35BF-431A-B89D-20B9FE0DD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89457C4-A282-4290-BB83-2F0D9C99E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B162E9-73BE-46EA-AF0A-655057825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6DD687-7A9F-46D9-8DD7-53503D99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373363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363752-8097-4B2F-9E2B-E35C83CF3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382B5C7-7581-4D9A-960A-3798C7AC5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4198E6-D181-446F-8548-FD8551F69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DB89E92-EC29-4F9E-A29F-C2B855D67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935CF21-89E8-4137-92D5-C9F2B4F18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032588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0C2870B-95A9-407B-A052-9F6F7F7E5B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87EF804-9554-4F5E-BCF5-EBA8F4A35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11FABE-6320-4CDF-A8B1-ED534128E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944B69-3C15-4E60-8C66-7AF1B50E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A1A12F-A921-46BC-80BC-6AA020C59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91886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65FF9C-B8E0-4EBD-97A2-87713C450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7541B2-8A09-4D39-9001-2933C408C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23404D-F9EF-4111-B4FD-50F75BC9D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4026113-0122-4CC2-9CB1-7E4C85844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9B1D82-167A-4D19-84AD-80BAE0E6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7076725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EB7194-2CFC-4C10-B042-880E89F89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D2E4570-CFBD-4DB6-B925-ED1ADD478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80E946-83F7-49DA-8A14-EE3F18A67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4D6F896-50B3-4A3B-BE79-77016BE77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84A64A-66BC-4C39-B124-EFA2E222B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686287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CDAECB-9026-47F5-AC47-5924478DB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64EAA2-E03A-42AB-B593-4A9F4AA78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E60A2B6-CF95-4031-8C10-12D89F45F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D989A8B-2E7D-4300-B828-5214A7465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DA48D3B-F3B1-4EF7-B927-D64079949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50F543A-C82B-4310-A769-5548BF7E8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93687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5D50C3-DC7C-46CD-A3E1-B24E075A3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A088684-3765-46F0-A349-4EE757ADD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05C4330-45AE-4198-A03D-962EB9BC1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4E4C597-8EA1-4BC6-A92E-0AA2E211D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8511063-8138-44C1-8FF1-C452E56FA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2B528B0-E5E6-4C71-B971-CCA834A05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7C0F87A-5BC8-4019-AF25-A5D3A031A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6FCB0A2-03CE-45E3-9FA3-71925900A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014666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8F993A-8A23-440A-B2BD-CC92B2DBF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F4491B2-5558-4D64-9378-AF9D89FC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46D18EC-7E54-4D0C-86AF-C4734E4B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52E0A11-5662-4124-9C88-2258345F9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684803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BA06F80-DF5E-4EC5-A2C8-634B98D3F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90B0E54-66A5-43FA-94F1-C58E43D3A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64BFF8C-E646-40DC-921A-0ABC6473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812043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8A40E0-7894-4BF2-8663-AAA205B36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0D061A4-A07B-4F5E-940C-4555EF6BE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E83A0FF-C8E2-408C-BF62-22F3E9884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832E3A-DBA6-45BE-A39C-4B9C5F92A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748C0AE-52F1-4CF9-9A7E-168F4B4FE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20ECAF7-D6B5-4FC8-873C-023EE8DB0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03268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502F03-D269-4265-90DF-107669C17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85588C2-EFAF-414C-ADBE-672D319856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E450E08-0A5C-45BE-82BA-3E732D34E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AC47CCB-004A-42B6-88E9-B0FFD1E2A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1112-E59D-4563-9086-54751C714485}" type="datetimeFigureOut">
              <a:rPr lang="zh-CN" altLang="en-US" smtClean="0"/>
              <a:t>2021/8/24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B52455B-4C4C-4E09-8D0B-09769565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B0DBEAD-AC34-4A08-B145-9C7416D56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2F0FD-A181-4C7C-A186-91F71B55E8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188135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F3270FB-6D88-43F2-84AB-3C84742A5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5DC6066-1297-4FE2-B3A5-B04E881D8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0"/>
            <a:r>
              <a:rPr lang="zh-CN" altLang="en-US"/>
              <a:t>二级</a:t>
            </a:r>
          </a:p>
          <a:p>
            <a:pPr lvl="0"/>
            <a:r>
              <a:rPr lang="zh-CN" altLang="en-US"/>
              <a:t>三级</a:t>
            </a:r>
          </a:p>
          <a:p>
            <a:pPr lvl="0"/>
            <a:r>
              <a:rPr lang="zh-CN" altLang="en-US"/>
              <a:t>四级</a:t>
            </a:r>
          </a:p>
          <a:p>
            <a:pPr lvl="0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F736C9-BF1F-4F04-A112-4BFA1D35E0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38EE8-432E-4BCF-BF1C-132C5DDC6464}" type="datetimeFigureOut">
              <a:rPr lang="zh-CN" altLang="en-US" smtClean="0"/>
              <a:t>2021/8/24</a:t>
            </a:fld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89432E9-F0A9-434D-AEA2-6280325D9E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A404515-5648-4AF5-9A71-4D686A88E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DB9FA-6B8F-4C54-AF6F-0F6298E9E10C}" type="slidenum">
              <a:rPr lang="zh-CN" altLang="en-US" smtClean="0"/>
              <a:t>‹#›</a:t>
            </a:fld>
          </a:p>
        </p:txBody>
      </p:sp>
    </p:spTree>
    <p:extLst>
      <p:ext uri="{BB962C8B-B14F-4D97-AF65-F5344CB8AC3E}">
        <p14:creationId xmlns:p14="http://schemas.microsoft.com/office/powerpoint/2010/main" val="14913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10.png" /><Relationship Id="rId4" Type="http://schemas.openxmlformats.org/officeDocument/2006/relationships/image" Target="../media/image5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11.png" /><Relationship Id="rId4" Type="http://schemas.openxmlformats.org/officeDocument/2006/relationships/image" Target="../media/image5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5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14.png" /><Relationship Id="rId4" Type="http://schemas.openxmlformats.org/officeDocument/2006/relationships/image" Target="../media/image15.png" /><Relationship Id="rId5" Type="http://schemas.openxmlformats.org/officeDocument/2006/relationships/image" Target="../media/image5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5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16.png" /><Relationship Id="rId4" Type="http://schemas.openxmlformats.org/officeDocument/2006/relationships/image" Target="../media/image17.png" /><Relationship Id="rId5" Type="http://schemas.openxmlformats.org/officeDocument/2006/relationships/image" Target="../media/image5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18.png" /><Relationship Id="rId4" Type="http://schemas.openxmlformats.org/officeDocument/2006/relationships/image" Target="../media/image19.png" /><Relationship Id="rId5" Type="http://schemas.openxmlformats.org/officeDocument/2006/relationships/image" Target="../media/image5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20.png" /><Relationship Id="rId4" Type="http://schemas.openxmlformats.org/officeDocument/2006/relationships/image" Target="../media/image21.png" /><Relationship Id="rId5" Type="http://schemas.openxmlformats.org/officeDocument/2006/relationships/image" Target="../media/image5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22.png" /><Relationship Id="rId4" Type="http://schemas.openxmlformats.org/officeDocument/2006/relationships/image" Target="../media/image5.pn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23.png" /><Relationship Id="rId4" Type="http://schemas.openxmlformats.org/officeDocument/2006/relationships/image" Target="../media/image5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24.png" /><Relationship Id="rId4" Type="http://schemas.openxmlformats.org/officeDocument/2006/relationships/image" Target="../media/image5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5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5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6.png" /><Relationship Id="rId4" Type="http://schemas.openxmlformats.org/officeDocument/2006/relationships/image" Target="../media/image5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Relationship Id="rId3" Type="http://schemas.openxmlformats.org/officeDocument/2006/relationships/image" Target="../media/image7.png" /><Relationship Id="rId4" Type="http://schemas.openxmlformats.org/officeDocument/2006/relationships/image" Target="../media/image5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4.jpeg" /><Relationship Id="rId4" Type="http://schemas.openxmlformats.org/officeDocument/2006/relationships/image" Target="../media/image8.png" /><Relationship Id="rId5" Type="http://schemas.openxmlformats.org/officeDocument/2006/relationships/image" Target="../media/image9.png" /><Relationship Id="rId6" Type="http://schemas.openxmlformats.org/officeDocument/2006/relationships/image" Target="../media/image5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12EBB991-39C7-4B7B-8BCC-77185C2FB111}"/>
              </a:ext>
            </a:extLst>
          </p:cNvPr>
          <p:cNvSpPr/>
          <p:nvPr/>
        </p:nvSpPr>
        <p:spPr>
          <a:xfrm>
            <a:off x="2951748" y="1194741"/>
            <a:ext cx="6096000" cy="7620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4400" b="1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人教版八年级上册物理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52CDAFF-E570-4A0F-8066-2EC9C33652CC}"/>
              </a:ext>
            </a:extLst>
          </p:cNvPr>
          <p:cNvSpPr/>
          <p:nvPr/>
        </p:nvSpPr>
        <p:spPr>
          <a:xfrm>
            <a:off x="328863" y="2028350"/>
            <a:ext cx="11534274" cy="3794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400" smtClean="0">
                <a:solidFill>
                  <a:srgbClr val="0070C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第6章《质量与密度》</a:t>
            </a:r>
          </a:p>
          <a:p>
            <a:pPr algn="ctr">
              <a:lnSpc>
                <a:spcPct val="150000"/>
              </a:lnSpc>
            </a:pPr>
            <a:r>
              <a:rPr lang="zh-CN" altLang="en-US" sz="5400" smtClean="0">
                <a:solidFill>
                  <a:srgbClr val="0070C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动手动脑学物理答案</a:t>
            </a:r>
          </a:p>
          <a:p>
            <a:pPr algn="ctr">
              <a:lnSpc>
                <a:spcPct val="150000"/>
              </a:lnSpc>
            </a:pPr>
            <a:r>
              <a:rPr lang="zh-CN" altLang="en-US" sz="5400" smtClean="0">
                <a:solidFill>
                  <a:srgbClr val="0070C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(PPT讲解版)</a:t>
            </a:r>
          </a:p>
        </p:txBody>
      </p:sp>
    </p:spTree>
    <p:extLst>
      <p:ext uri="{BB962C8B-B14F-4D97-AF65-F5344CB8AC3E}">
        <p14:creationId xmlns:p14="http://schemas.microsoft.com/office/powerpoint/2010/main" val="577024280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4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559956" y="1004335"/>
            <a:ext cx="10943751" cy="97920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5B4CD14-604B-4D16-B7C6-F7C7947F6232}"/>
              </a:ext>
            </a:extLst>
          </p:cNvPr>
          <p:cNvSpPr/>
          <p:nvPr/>
        </p:nvSpPr>
        <p:spPr>
          <a:xfrm>
            <a:off x="1051366" y="1734808"/>
            <a:ext cx="10162065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242424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2、猜一猜你们教室里空气的质量有多少。几克？几十克？几十千克？测出你们教室的长、宽、高，算一算里面空气的质量。你猜得对吗？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0453A0C4-6E78-4A2C-A290-D99FBA6F236F}"/>
              </a:ext>
            </a:extLst>
          </p:cNvPr>
          <p:cNvSpPr/>
          <p:nvPr/>
        </p:nvSpPr>
        <p:spPr>
          <a:xfrm>
            <a:off x="4775333" y="79352"/>
            <a:ext cx="3154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第2节《密度》</a:t>
            </a:r>
          </a:p>
        </p:txBody>
      </p:sp>
      <p:sp>
        <p:nvSpPr>
          <p:cNvPr id="4" name="矩形 3"/>
          <p:cNvSpPr/>
          <p:nvPr/>
        </p:nvSpPr>
        <p:spPr>
          <a:xfrm>
            <a:off x="559956" y="3096958"/>
            <a:ext cx="10990554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>
                <a:solidFill>
                  <a:srgbClr val="00B0F0"/>
                </a:solidFill>
              </a:rPr>
              <a:t>提示：用刻度尺测量教师的长、宽、高，运用公式m=ρV计算室内空气的质量。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1366" y="4212884"/>
            <a:ext cx="10094308" cy="18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4365999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4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180FC460-0E07-4F48-ACE8-353565B2DAF9}"/>
              </a:ext>
            </a:extLst>
          </p:cNvPr>
          <p:cNvSpPr/>
          <p:nvPr/>
        </p:nvSpPr>
        <p:spPr>
          <a:xfrm>
            <a:off x="935956" y="2403726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i="0">
                <a:solidFill>
                  <a:srgbClr val="C0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-apple-system"/>
              </a:rPr>
              <a:t>参考答案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559956" y="1004335"/>
            <a:ext cx="10943751" cy="97920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5B4CD14-604B-4D16-B7C6-F7C7947F6232}"/>
              </a:ext>
            </a:extLst>
          </p:cNvPr>
          <p:cNvSpPr/>
          <p:nvPr/>
        </p:nvSpPr>
        <p:spPr>
          <a:xfrm>
            <a:off x="1051366" y="1734808"/>
            <a:ext cx="10162065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smtClean="0">
                <a:solidFill>
                  <a:srgbClr val="242424"/>
                </a:solidFill>
                <a:latin typeface="-apple-system"/>
              </a:rPr>
              <a:t>3.人体的密度跟水的密度差不多，根据你的质量估算一下自己身体的体积。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441DACE-976D-4BCC-8914-3407C8AB2851}"/>
              </a:ext>
            </a:extLst>
          </p:cNvPr>
          <p:cNvSpPr/>
          <p:nvPr/>
        </p:nvSpPr>
        <p:spPr>
          <a:xfrm>
            <a:off x="935956" y="2926945"/>
            <a:ext cx="10418584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00B0F0"/>
                </a:solidFill>
              </a:rPr>
              <a:t>提示：先用体重秤测量自己身体的质量，再根据公式m=ρV计算出自己身体的体积。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EAB7D9D-D6CF-448B-BE0F-2272BC2A46A5}"/>
              </a:ext>
            </a:extLst>
          </p:cNvPr>
          <p:cNvSpPr/>
          <p:nvPr/>
        </p:nvSpPr>
        <p:spPr>
          <a:xfrm>
            <a:off x="4775333" y="79352"/>
            <a:ext cx="3154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第2节《密度》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00"/>
          <a:stretch>
            <a:fillRect/>
          </a:stretch>
        </p:blipFill>
        <p:spPr bwMode="auto">
          <a:xfrm>
            <a:off x="935955" y="4127275"/>
            <a:ext cx="10912677" cy="1794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727940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5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559956" y="1004335"/>
            <a:ext cx="10943751" cy="97920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5B4CD14-604B-4D16-B7C6-F7C7947F6232}"/>
              </a:ext>
            </a:extLst>
          </p:cNvPr>
          <p:cNvSpPr/>
          <p:nvPr/>
        </p:nvSpPr>
        <p:spPr>
          <a:xfrm>
            <a:off x="1051366" y="1734808"/>
            <a:ext cx="10162065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smtClean="0">
                <a:latin typeface="黑体" panose="02010609060101010101" pitchFamily="49" charset="-122"/>
                <a:ea typeface="黑体" panose="02010609060101010101" pitchFamily="49" charset="-122"/>
              </a:rPr>
              <a:t>4、一个容积为2.5L的塑料瓶，用它装水，最多装多少千克？用它装植物油呢？（1L＝1dm3）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EAB7D9D-D6CF-448B-BE0F-2272BC2A46A5}"/>
              </a:ext>
            </a:extLst>
          </p:cNvPr>
          <p:cNvSpPr/>
          <p:nvPr/>
        </p:nvSpPr>
        <p:spPr>
          <a:xfrm>
            <a:off x="4775333" y="79352"/>
            <a:ext cx="3154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第2节《密度》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439C7CF-96C4-4CD8-AD6F-CF05C9200EAB}"/>
              </a:ext>
            </a:extLst>
          </p:cNvPr>
          <p:cNvSpPr/>
          <p:nvPr/>
        </p:nvSpPr>
        <p:spPr>
          <a:xfrm>
            <a:off x="125663" y="2935137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3008C84-97FF-4E5C-B7B1-AD331D3A94F8}"/>
              </a:ext>
            </a:extLst>
          </p:cNvPr>
          <p:cNvSpPr/>
          <p:nvPr/>
        </p:nvSpPr>
        <p:spPr>
          <a:xfrm>
            <a:off x="1746620" y="2810384"/>
            <a:ext cx="9466811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00B0F0"/>
                </a:solidFill>
              </a:rPr>
              <a:t>解析：根据密度公式ρ= m/V的变形式m=ρV，就可以求出该塑料瓶最多装水和植物油的质量。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400158" y="4079168"/>
            <a:ext cx="11420704" cy="1567495"/>
            <a:chOff x="400158" y="4079168"/>
            <a:chExt cx="11420704" cy="1567495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05"/>
            <a:stretch>
              <a:fillRect/>
            </a:stretch>
          </p:blipFill>
          <p:spPr>
            <a:xfrm>
              <a:off x="400158" y="4079168"/>
              <a:ext cx="11420704" cy="1567495"/>
            </a:xfrm>
            <a:prstGeom prst="rect">
              <a:avLst/>
            </a:prstGeom>
          </p:spPr>
        </p:pic>
        <p:pic>
          <p:nvPicPr>
            <p:cNvPr id="3074" name="Picture 2" descr=")FC`[)P%%DA@W~PI]C_L1@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451" t="8816" r="46075" b="55988"/>
            <a:stretch>
              <a:fillRect/>
            </a:stretch>
          </p:blipFill>
          <p:spPr bwMode="auto">
            <a:xfrm>
              <a:off x="5521813" y="4079168"/>
              <a:ext cx="1525467" cy="582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 descr=")FC`[)P%%DA@W~PI]C_L1@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658" t="43321" r="50278" b="31013"/>
            <a:stretch>
              <a:fillRect/>
            </a:stretch>
          </p:blipFill>
          <p:spPr bwMode="auto">
            <a:xfrm>
              <a:off x="5060272" y="4661429"/>
              <a:ext cx="1606858" cy="620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93434077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5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559956" y="1004335"/>
            <a:ext cx="10943751" cy="97920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5B4CD14-604B-4D16-B7C6-F7C7947F6232}"/>
              </a:ext>
            </a:extLst>
          </p:cNvPr>
          <p:cNvSpPr/>
          <p:nvPr/>
        </p:nvSpPr>
        <p:spPr>
          <a:xfrm>
            <a:off x="1051366" y="1734808"/>
            <a:ext cx="10162065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400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一捆铜线，质量是89kg，铜线的横截面积是25mm2.不用尺量，你能知道这捆铜线的长度吗？它有多长。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EAB7D9D-D6CF-448B-BE0F-2272BC2A46A5}"/>
              </a:ext>
            </a:extLst>
          </p:cNvPr>
          <p:cNvSpPr/>
          <p:nvPr/>
        </p:nvSpPr>
        <p:spPr>
          <a:xfrm>
            <a:off x="4775333" y="79352"/>
            <a:ext cx="3154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第2节《密度》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439C7CF-96C4-4CD8-AD6F-CF05C9200EAB}"/>
              </a:ext>
            </a:extLst>
          </p:cNvPr>
          <p:cNvSpPr/>
          <p:nvPr/>
        </p:nvSpPr>
        <p:spPr>
          <a:xfrm>
            <a:off x="125663" y="2935137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3008C84-97FF-4E5C-B7B1-AD331D3A94F8}"/>
              </a:ext>
            </a:extLst>
          </p:cNvPr>
          <p:cNvSpPr/>
          <p:nvPr/>
        </p:nvSpPr>
        <p:spPr>
          <a:xfrm>
            <a:off x="1933725" y="2868324"/>
            <a:ext cx="1510812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2400" b="1">
                <a:solidFill>
                  <a:srgbClr val="00B0F0"/>
                </a:solidFill>
              </a:rPr>
              <a:t>能  400m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451732" y="3672319"/>
            <a:ext cx="9887326" cy="2908030"/>
            <a:chOff x="451732" y="3672319"/>
            <a:chExt cx="9887326" cy="2908030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2259" b="55623"/>
            <a:stretch>
              <a:fillRect/>
            </a:stretch>
          </p:blipFill>
          <p:spPr>
            <a:xfrm>
              <a:off x="451732" y="3672319"/>
              <a:ext cx="9887326" cy="655238"/>
            </a:xfrm>
            <a:prstGeom prst="rect">
              <a:avLst/>
            </a:prstGeom>
          </p:spPr>
        </p:pic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0926" y="4485221"/>
              <a:ext cx="5540003" cy="2095128"/>
            </a:xfrm>
            <a:prstGeom prst="rect">
              <a:avLst/>
            </a:prstGeom>
          </p:spPr>
        </p:pic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A5B4CD14-604B-4D16-B7C6-F7C7947F6232}"/>
                </a:ext>
              </a:extLst>
            </p:cNvPr>
            <p:cNvSpPr/>
            <p:nvPr/>
          </p:nvSpPr>
          <p:spPr>
            <a:xfrm>
              <a:off x="1189852" y="4621169"/>
              <a:ext cx="2603552" cy="4572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zh-CN" altLang="en-US" sz="2400" b="1" smtClean="0">
                  <a:solidFill>
                    <a:prstClr val="black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铜线的体积为：</a:t>
              </a:r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A5B4CD14-604B-4D16-B7C6-F7C7947F6232}"/>
                </a:ext>
              </a:extLst>
            </p:cNvPr>
            <p:cNvSpPr/>
            <p:nvPr/>
          </p:nvSpPr>
          <p:spPr>
            <a:xfrm>
              <a:off x="1051366" y="5687969"/>
              <a:ext cx="2603552" cy="4572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zh-CN" altLang="en-US" sz="2400" b="1" smtClean="0">
                  <a:solidFill>
                    <a:prstClr val="black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铜线的长度为：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7822439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1566E11-CB8A-4D4A-8A3E-42D6AD9A7D91}"/>
              </a:ext>
            </a:extLst>
          </p:cNvPr>
          <p:cNvSpPr/>
          <p:nvPr/>
        </p:nvSpPr>
        <p:spPr>
          <a:xfrm>
            <a:off x="1863691" y="2565878"/>
            <a:ext cx="8945880" cy="1463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kumimoji="0" lang="zh-CN" altLang="en-US" sz="6000" b="0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第3节《测量物质的密度》</a:t>
            </a:r>
          </a:p>
        </p:txBody>
      </p:sp>
    </p:spTree>
    <p:extLst>
      <p:ext uri="{BB962C8B-B14F-4D97-AF65-F5344CB8AC3E}">
        <p14:creationId xmlns:p14="http://schemas.microsoft.com/office/powerpoint/2010/main" val="1755407180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3600248" y="31226"/>
            <a:ext cx="5440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第3节《测量物质的密度》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377076" y="1032471"/>
            <a:ext cx="10943751" cy="97920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5B4CD14-604B-4D16-B7C6-F7C7947F6232}"/>
              </a:ext>
            </a:extLst>
          </p:cNvPr>
          <p:cNvSpPr/>
          <p:nvPr/>
        </p:nvSpPr>
        <p:spPr>
          <a:xfrm>
            <a:off x="635139" y="1744393"/>
            <a:ext cx="10162065" cy="54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>
                <a:latin typeface="黑体" panose="02010609060101010101" pitchFamily="49" charset="-122"/>
                <a:ea typeface="黑体" panose="02010609060101010101" pitchFamily="49" charset="-122"/>
              </a:rPr>
              <a:t>1.一块长方形的均匀铝箔，用天平和尺能不能求出它的厚度？如果能，说出你的办法。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F32F31C-E443-4E86-8657-16654ABB08C5}"/>
              </a:ext>
            </a:extLst>
          </p:cNvPr>
          <p:cNvSpPr/>
          <p:nvPr/>
        </p:nvSpPr>
        <p:spPr>
          <a:xfrm>
            <a:off x="539929" y="2838883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D3C3782-0C28-496D-B4FA-0FFE9C9E59E6}"/>
              </a:ext>
            </a:extLst>
          </p:cNvPr>
          <p:cNvSpPr/>
          <p:nvPr/>
        </p:nvSpPr>
        <p:spPr>
          <a:xfrm>
            <a:off x="377076" y="3362103"/>
            <a:ext cx="10985732" cy="179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800" b="1" smtClean="0">
                <a:solidFill>
                  <a:schemeClr val="accent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能   方法为：用天平测出铝箔的质量m，用刻度尺测出铝箔的长a和宽b算出铝箔的表面积S。查出铝的密度ρ，则铝箔的厚度为</a:t>
            </a:r>
          </a:p>
        </p:txBody>
      </p:sp>
    </p:spTree>
    <p:extLst>
      <p:ext uri="{BB962C8B-B14F-4D97-AF65-F5344CB8AC3E}">
        <p14:creationId xmlns:p14="http://schemas.microsoft.com/office/powerpoint/2010/main" val="138122439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5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3600248" y="31226"/>
            <a:ext cx="5440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第3节《测量物质的密度》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80FC460-0E07-4F48-ACE8-353565B2DAF9}"/>
              </a:ext>
            </a:extLst>
          </p:cNvPr>
          <p:cNvSpPr/>
          <p:nvPr/>
        </p:nvSpPr>
        <p:spPr>
          <a:xfrm>
            <a:off x="810209" y="3233721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i="0">
                <a:solidFill>
                  <a:srgbClr val="C0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-apple-system"/>
              </a:rPr>
              <a:t>参考答案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624124" y="1034159"/>
            <a:ext cx="10943751" cy="979208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77874B7C-8FA6-42F6-9033-E8EC66DE0088}"/>
              </a:ext>
            </a:extLst>
          </p:cNvPr>
          <p:cNvSpPr/>
          <p:nvPr/>
        </p:nvSpPr>
        <p:spPr>
          <a:xfrm>
            <a:off x="1042380" y="1735882"/>
            <a:ext cx="10197706" cy="1371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sz="2800" b="1">
                <a:latin typeface="+mn-ea"/>
              </a:rPr>
              <a:t>2.建筑工地需要沙石400m3，若用载重4t的卡车运送，需运多少车？（ρ沙＝2.6×103kg/m3）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468026" y="3910235"/>
            <a:ext cx="11020666" cy="1620553"/>
            <a:chOff x="468026" y="3910235"/>
            <a:chExt cx="11020666" cy="1620553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026" y="4003994"/>
              <a:ext cx="11020666" cy="1526794"/>
            </a:xfrm>
            <a:prstGeom prst="rect">
              <a:avLst/>
            </a:prstGeom>
          </p:spPr>
        </p:pic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47052" y="3910235"/>
              <a:ext cx="1641841" cy="7505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80723905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5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3600248" y="31226"/>
            <a:ext cx="5440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第3节《测量物质的密度》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624124" y="1034159"/>
            <a:ext cx="10943751" cy="979208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675042A1-1441-48A5-B50F-3BACF4E98CBD}"/>
              </a:ext>
            </a:extLst>
          </p:cNvPr>
          <p:cNvSpPr/>
          <p:nvPr/>
        </p:nvSpPr>
        <p:spPr>
          <a:xfrm>
            <a:off x="901497" y="1739627"/>
            <a:ext cx="10380792" cy="1066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/>
              <a:t>3.长江三峡水库的容量约为3.93×1010m3，这个水库最多能蓄多少吨水？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F391269-1449-437F-AE36-3D6999BF8EEA}"/>
              </a:ext>
            </a:extLst>
          </p:cNvPr>
          <p:cNvSpPr/>
          <p:nvPr/>
        </p:nvSpPr>
        <p:spPr>
          <a:xfrm>
            <a:off x="1252508" y="2847848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239697" y="3522313"/>
            <a:ext cx="11952303" cy="1230999"/>
            <a:chOff x="239697" y="3522313"/>
            <a:chExt cx="11952303" cy="1230999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71" r="45826" b="39570"/>
            <a:stretch>
              <a:fillRect/>
            </a:stretch>
          </p:blipFill>
          <p:spPr>
            <a:xfrm>
              <a:off x="239697" y="3522313"/>
              <a:ext cx="3207526" cy="582991"/>
            </a:xfrm>
            <a:prstGeom prst="rect">
              <a:avLst/>
            </a:prstGeom>
          </p:spPr>
        </p:pic>
        <p:pic>
          <p:nvPicPr>
            <p:cNvPr id="6146" name="Picture 2" descr="X}QH{KIC$4[9V2MMB7H][EH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04" t="17791" b="27667"/>
            <a:stretch>
              <a:fillRect/>
            </a:stretch>
          </p:blipFill>
          <p:spPr bwMode="auto">
            <a:xfrm>
              <a:off x="983030" y="4076536"/>
              <a:ext cx="11208970" cy="676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01970936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5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3600248" y="31226"/>
            <a:ext cx="5440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第3节《测量物质的密度》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624124" y="1034159"/>
            <a:ext cx="10943751" cy="979208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77874B7C-8FA6-42F6-9033-E8EC66DE0088}"/>
              </a:ext>
            </a:extLst>
          </p:cNvPr>
          <p:cNvSpPr/>
          <p:nvPr/>
        </p:nvSpPr>
        <p:spPr>
          <a:xfrm>
            <a:off x="1042380" y="1735882"/>
            <a:ext cx="10197706" cy="2377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/>
              <a:t>4.为确定某种金属块的密度，首先用天平测量金属块的质量。当天平平衡时，放在右盘中的砝码和游码的位置如图所示，则金属块的质量m为_______g。然后，用量筒测量金属块的体积。将水倒入量筒，液面达到的位置如图所示，再把金属块完全浸没在量筒的水中，水面升高，如图所示，则该金属块的体积V为________________cm3.根据测量结果可知金属块的密度为___________ g/cm3，相当于___________ kg/m3</a:t>
            </a:r>
          </a:p>
        </p:txBody>
      </p:sp>
      <p:sp>
        <p:nvSpPr>
          <p:cNvPr id="8" name="矩形 7"/>
          <p:cNvSpPr/>
          <p:nvPr/>
        </p:nvSpPr>
        <p:spPr>
          <a:xfrm>
            <a:off x="7053615" y="2202302"/>
            <a:ext cx="598935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smtClean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39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499" y="4125361"/>
            <a:ext cx="4618398" cy="2026901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454682" y="3134857"/>
            <a:ext cx="598935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smtClean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</a:p>
        </p:txBody>
      </p:sp>
      <p:sp>
        <p:nvSpPr>
          <p:cNvPr id="11" name="矩形 10"/>
          <p:cNvSpPr/>
          <p:nvPr/>
        </p:nvSpPr>
        <p:spPr>
          <a:xfrm>
            <a:off x="2136865" y="3578766"/>
            <a:ext cx="819397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smtClean="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7.8</a:t>
            </a:r>
          </a:p>
        </p:txBody>
      </p:sp>
      <p:sp>
        <p:nvSpPr>
          <p:cNvPr id="3" name="矩形 2"/>
          <p:cNvSpPr/>
          <p:nvPr/>
        </p:nvSpPr>
        <p:spPr>
          <a:xfrm>
            <a:off x="4879504" y="3640321"/>
            <a:ext cx="1025842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kern="100" smtClean="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7.8×103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8"/>
          <a:stretch>
            <a:fillRect/>
          </a:stretch>
        </p:blipFill>
        <p:spPr>
          <a:xfrm>
            <a:off x="354872" y="4228047"/>
            <a:ext cx="11213003" cy="1480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721236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1566E11-CB8A-4D4A-8A3E-42D6AD9A7D91}"/>
              </a:ext>
            </a:extLst>
          </p:cNvPr>
          <p:cNvSpPr/>
          <p:nvPr/>
        </p:nvSpPr>
        <p:spPr>
          <a:xfrm>
            <a:off x="1863693" y="2565878"/>
            <a:ext cx="8945880" cy="1463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kumimoji="0" lang="zh-CN" altLang="en-US" sz="6000" b="0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第4节《密度与社会生活》</a:t>
            </a:r>
          </a:p>
        </p:txBody>
      </p:sp>
    </p:spTree>
    <p:extLst>
      <p:ext uri="{BB962C8B-B14F-4D97-AF65-F5344CB8AC3E}">
        <p14:creationId xmlns:p14="http://schemas.microsoft.com/office/powerpoint/2010/main" val="3415641749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1566E11-CB8A-4D4A-8A3E-42D6AD9A7D91}"/>
              </a:ext>
            </a:extLst>
          </p:cNvPr>
          <p:cNvSpPr/>
          <p:nvPr/>
        </p:nvSpPr>
        <p:spPr>
          <a:xfrm>
            <a:off x="3528061" y="2533794"/>
            <a:ext cx="5135880" cy="1463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第1节《质量》</a:t>
            </a:r>
          </a:p>
        </p:txBody>
      </p:sp>
    </p:spTree>
    <p:extLst>
      <p:ext uri="{BB962C8B-B14F-4D97-AF65-F5344CB8AC3E}">
        <p14:creationId xmlns:p14="http://schemas.microsoft.com/office/powerpoint/2010/main" val="500507194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4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3600250" y="31226"/>
            <a:ext cx="5440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第4节《密度与社会生活》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559956" y="1004335"/>
            <a:ext cx="10943751" cy="97920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5B4CD14-604B-4D16-B7C6-F7C7947F6232}"/>
              </a:ext>
            </a:extLst>
          </p:cNvPr>
          <p:cNvSpPr/>
          <p:nvPr/>
        </p:nvSpPr>
        <p:spPr>
          <a:xfrm>
            <a:off x="1051366" y="1652506"/>
            <a:ext cx="10452341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2000" b="1"/>
              <a:t>1.有一种1角硬币，看上去好像是铝制的。它真是铝制的吗？请你想办法测量它的密度。写出你选用的实验器材、实验方法、你所采用的实验步骤。1角、5角和1元硬币所用的金属一样吗？通过实验验证你的判断。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4037AD9-E7DF-4554-8356-87D1D2A09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366" y="3164310"/>
            <a:ext cx="10631505" cy="192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143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indent="0" algn="just">
              <a:lnSpc>
                <a:spcPct val="150000"/>
              </a:lnSpc>
            </a:pPr>
            <a:r>
              <a:rPr lang="zh-CN" altLang="en-US" sz="2000" b="1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实验器材：天平、砝码、量筒、烧杯、水。</a:t>
            </a:r>
          </a:p>
          <a:p>
            <a:pPr lvl="0" indent="0" algn="just">
              <a:lnSpc>
                <a:spcPct val="150000"/>
              </a:lnSpc>
            </a:pPr>
            <a:r>
              <a:rPr lang="zh-CN" altLang="en-US" sz="2000" b="1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实验步骤：A.先用天平称出10枚1角硬币的质量。</a:t>
            </a:r>
          </a:p>
          <a:p>
            <a:pPr lvl="0" indent="0" algn="just">
              <a:lnSpc>
                <a:spcPct val="150000"/>
              </a:lnSpc>
            </a:pPr>
            <a:r>
              <a:rPr lang="zh-CN" altLang="en-US" sz="2000" b="1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B.在量筒中倒入适量的水读出此时水的体积V₁。</a:t>
            </a:r>
          </a:p>
          <a:p>
            <a:pPr lvl="0" indent="0" algn="just">
              <a:lnSpc>
                <a:spcPct val="150000"/>
              </a:lnSpc>
            </a:pPr>
            <a:r>
              <a:rPr lang="zh-CN" altLang="en-US" sz="2000" b="1" smtClean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C.将10枚一角硬币放在量筒的水中，读出此时水的体积V₂。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79B06F4-1141-4BFE-9339-D3FB5E355AFD}"/>
              </a:ext>
            </a:extLst>
          </p:cNvPr>
          <p:cNvSpPr/>
          <p:nvPr/>
        </p:nvSpPr>
        <p:spPr>
          <a:xfrm>
            <a:off x="1051366" y="2631714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66" y="4993528"/>
            <a:ext cx="7017989" cy="117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532157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4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3600250" y="31226"/>
            <a:ext cx="5440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第4节《密度与社会生活》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606138" y="1013572"/>
            <a:ext cx="10943751" cy="97920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5B4CD14-604B-4D16-B7C6-F7C7947F6232}"/>
              </a:ext>
            </a:extLst>
          </p:cNvPr>
          <p:cNvSpPr/>
          <p:nvPr/>
        </p:nvSpPr>
        <p:spPr>
          <a:xfrm>
            <a:off x="1051366" y="1734808"/>
            <a:ext cx="10162065" cy="731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sz="2800" b="1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2.1cm3的冰熔化成水后，质量是多少？体积是多少？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38" y="3414165"/>
            <a:ext cx="10673558" cy="1663411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679B06F4-1141-4BFE-9339-D3FB5E355AFD}"/>
              </a:ext>
            </a:extLst>
          </p:cNvPr>
          <p:cNvSpPr/>
          <p:nvPr/>
        </p:nvSpPr>
        <p:spPr>
          <a:xfrm>
            <a:off x="1051366" y="2631714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</p:spTree>
    <p:extLst>
      <p:ext uri="{BB962C8B-B14F-4D97-AF65-F5344CB8AC3E}">
        <p14:creationId xmlns:p14="http://schemas.microsoft.com/office/powerpoint/2010/main" val="2297510896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4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3600250" y="31226"/>
            <a:ext cx="5440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第4节《密度与社会生活》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80FC460-0E07-4F48-ACE8-353565B2DAF9}"/>
              </a:ext>
            </a:extLst>
          </p:cNvPr>
          <p:cNvSpPr/>
          <p:nvPr/>
        </p:nvSpPr>
        <p:spPr>
          <a:xfrm>
            <a:off x="703758" y="2582206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559956" y="1004335"/>
            <a:ext cx="10943751" cy="97920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5B4CD14-604B-4D16-B7C6-F7C7947F6232}"/>
              </a:ext>
            </a:extLst>
          </p:cNvPr>
          <p:cNvSpPr/>
          <p:nvPr/>
        </p:nvSpPr>
        <p:spPr>
          <a:xfrm>
            <a:off x="950798" y="1618609"/>
            <a:ext cx="10162065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sz="2000" b="1">
                <a:solidFill>
                  <a:prstClr val="black"/>
                </a:solidFill>
              </a:rPr>
              <a:t>3.根据气体的密度随温度升高而变小的现象，试分析房间里的暖气一般都安装在窗户下面的道理。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1AF8DE6-DEE3-489A-8551-81377BB690BF}"/>
              </a:ext>
            </a:extLst>
          </p:cNvPr>
          <p:cNvSpPr/>
          <p:nvPr/>
        </p:nvSpPr>
        <p:spPr>
          <a:xfrm>
            <a:off x="765902" y="3105426"/>
            <a:ext cx="10656143" cy="2834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0070C0"/>
                </a:solidFill>
                <a:latin typeface="等线" panose="02010600030101010101" pitchFamily="2" charset="-122"/>
              </a:rPr>
              <a:t>暖气片周围的空气受热后体积膨胀，密度变小而上升。靠近窗户的冷空气密度大，下沉到暖气片周围，又受热上升。利用这种冷热空气的对流，可以使整个屋子暖和起来。</a:t>
            </a:r>
          </a:p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0070C0"/>
                </a:solidFill>
                <a:latin typeface="等线" panose="02010600030101010101" pitchFamily="2" charset="-122"/>
              </a:rPr>
              <a:t>   解析：温度高的空气密度变小会上升，温度低、密度大的空气又会补充进来，利用这种冷热空气的对流，使空气的温度相差不大。</a:t>
            </a:r>
          </a:p>
        </p:txBody>
      </p:sp>
      <p:pic>
        <p:nvPicPr>
          <p:cNvPr id="10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2192000" y="11709400"/>
            <a:ext cx="317500" cy="2413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537811201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C438515-FCBE-4DA2-86EB-EE816B5AA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75"/>
          <a:stretch>
            <a:fillRect/>
          </a:stretch>
        </p:blipFill>
        <p:spPr>
          <a:xfrm>
            <a:off x="482082" y="983155"/>
            <a:ext cx="10943751" cy="1105238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4743251" y="31226"/>
            <a:ext cx="3154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第1节《质量》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80FC460-0E07-4F48-ACE8-353565B2DAF9}"/>
              </a:ext>
            </a:extLst>
          </p:cNvPr>
          <p:cNvSpPr/>
          <p:nvPr/>
        </p:nvSpPr>
        <p:spPr>
          <a:xfrm>
            <a:off x="1123550" y="3005021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  <p:sp>
        <p:nvSpPr>
          <p:cNvPr id="11" name="矩形 10"/>
          <p:cNvSpPr/>
          <p:nvPr/>
        </p:nvSpPr>
        <p:spPr>
          <a:xfrm>
            <a:off x="1360728" y="3528240"/>
            <a:ext cx="8750938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不变，质量是物体的一种属性，它不随物体的形状、位置、物态的改变而改变。因此，如果把货物从赤道运到南极，货物的质量也不会改变。</a:t>
            </a:r>
          </a:p>
        </p:txBody>
      </p:sp>
      <p:sp>
        <p:nvSpPr>
          <p:cNvPr id="4" name="矩形 3"/>
          <p:cNvSpPr/>
          <p:nvPr/>
        </p:nvSpPr>
        <p:spPr>
          <a:xfrm>
            <a:off x="1019629" y="1899783"/>
            <a:ext cx="9682579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/>
              <a:t>1.一艘船把货物从赤道运到南极，在运输过程中货物没有损失，这些货物的质量改变吗？</a:t>
            </a:r>
          </a:p>
        </p:txBody>
      </p:sp>
    </p:spTree>
    <p:extLst>
      <p:ext uri="{BB962C8B-B14F-4D97-AF65-F5344CB8AC3E}">
        <p14:creationId xmlns:p14="http://schemas.microsoft.com/office/powerpoint/2010/main" val="1786478681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C438515-FCBE-4DA2-86EB-EE816B5AA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75"/>
          <a:stretch>
            <a:fillRect/>
          </a:stretch>
        </p:blipFill>
        <p:spPr>
          <a:xfrm>
            <a:off x="482082" y="1029421"/>
            <a:ext cx="10943751" cy="1105238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4743251" y="31226"/>
            <a:ext cx="3154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第1节《质量》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B339F37-499B-413D-8065-8217E14349A1}"/>
              </a:ext>
            </a:extLst>
          </p:cNvPr>
          <p:cNvSpPr/>
          <p:nvPr/>
        </p:nvSpPr>
        <p:spPr>
          <a:xfrm>
            <a:off x="1226169" y="3499393"/>
            <a:ext cx="10042553" cy="1371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70C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先用调节好的天平，测出50个大头针的质量，再用这个质量除以50，就得到了一个大头针的质量。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B33F907-3C80-4AAD-ABC6-5473EC98442D}"/>
              </a:ext>
            </a:extLst>
          </p:cNvPr>
          <p:cNvSpPr/>
          <p:nvPr/>
        </p:nvSpPr>
        <p:spPr>
          <a:xfrm>
            <a:off x="1226171" y="1894835"/>
            <a:ext cx="10042552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CN" sz="2400" b="1">
                <a:solidFill>
                  <a:prstClr val="black"/>
                </a:solidFill>
                <a:latin typeface="等线" panose="02010600030101010101" pitchFamily="2" charset="-122"/>
              </a:rPr>
              <a:t>2.如何称出一个大头针的质量？说出你的测量方法，并实际测一测。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80FC460-0E07-4F48-ACE8-353565B2DAF9}"/>
              </a:ext>
            </a:extLst>
          </p:cNvPr>
          <p:cNvSpPr/>
          <p:nvPr/>
        </p:nvSpPr>
        <p:spPr>
          <a:xfrm>
            <a:off x="415692" y="2939867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</p:spTree>
    <p:extLst>
      <p:ext uri="{BB962C8B-B14F-4D97-AF65-F5344CB8AC3E}">
        <p14:creationId xmlns:p14="http://schemas.microsoft.com/office/powerpoint/2010/main" val="1406094293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C438515-FCBE-4DA2-86EB-EE816B5AA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75"/>
          <a:stretch>
            <a:fillRect/>
          </a:stretch>
        </p:blipFill>
        <p:spPr>
          <a:xfrm>
            <a:off x="482082" y="983155"/>
            <a:ext cx="10943751" cy="1105238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4743251" y="31226"/>
            <a:ext cx="3154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第1节《质量》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B339F37-499B-413D-8065-8217E14349A1}"/>
              </a:ext>
            </a:extLst>
          </p:cNvPr>
          <p:cNvSpPr/>
          <p:nvPr/>
        </p:nvSpPr>
        <p:spPr>
          <a:xfrm>
            <a:off x="6897170" y="1913552"/>
            <a:ext cx="57387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solidFill>
                  <a:srgbClr val="00B0F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B33F907-3C80-4AAD-ABC6-5473EC98442D}"/>
              </a:ext>
            </a:extLst>
          </p:cNvPr>
          <p:cNvSpPr/>
          <p:nvPr/>
        </p:nvSpPr>
        <p:spPr>
          <a:xfrm>
            <a:off x="932681" y="1801339"/>
            <a:ext cx="10042552" cy="155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b="1">
                <a:latin typeface="+mn-ea"/>
              </a:rPr>
              <a:t>3.一块质量为100g的冰熔化成水后，质量（      ）</a:t>
            </a:r>
          </a:p>
          <a:p>
            <a:pPr>
              <a:lnSpc>
                <a:spcPct val="200000"/>
              </a:lnSpc>
            </a:pPr>
            <a:r>
              <a:rPr lang="en-US" altLang="zh-CN" sz="2400" b="1">
                <a:latin typeface="+mn-ea"/>
              </a:rPr>
              <a:t>A、仍是100g   B、大于100g    C、小于100g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B339F37-499B-413D-8065-8217E14349A1}"/>
              </a:ext>
            </a:extLst>
          </p:cNvPr>
          <p:cNvSpPr/>
          <p:nvPr/>
        </p:nvSpPr>
        <p:spPr>
          <a:xfrm>
            <a:off x="844429" y="3783478"/>
            <a:ext cx="10042553" cy="1371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solidFill>
                  <a:srgbClr val="0070C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解析：冰融化成水，虽然物态改变了，但所含物质的多少没变，所以质量不变。</a:t>
            </a:r>
          </a:p>
        </p:txBody>
      </p:sp>
    </p:spTree>
    <p:extLst>
      <p:ext uri="{BB962C8B-B14F-4D97-AF65-F5344CB8AC3E}">
        <p14:creationId xmlns:p14="http://schemas.microsoft.com/office/powerpoint/2010/main" val="3330530263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4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C438515-FCBE-4DA2-86EB-EE816B5AA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75"/>
          <a:stretch>
            <a:fillRect/>
          </a:stretch>
        </p:blipFill>
        <p:spPr>
          <a:xfrm>
            <a:off x="482082" y="983155"/>
            <a:ext cx="10943751" cy="1105238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4743251" y="31226"/>
            <a:ext cx="3154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第1节《质量》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80FC460-0E07-4F48-ACE8-353565B2DAF9}"/>
              </a:ext>
            </a:extLst>
          </p:cNvPr>
          <p:cNvSpPr/>
          <p:nvPr/>
        </p:nvSpPr>
        <p:spPr>
          <a:xfrm>
            <a:off x="251262" y="4530889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B33F907-3C80-4AAD-ABC6-5473EC98442D}"/>
              </a:ext>
            </a:extLst>
          </p:cNvPr>
          <p:cNvSpPr/>
          <p:nvPr/>
        </p:nvSpPr>
        <p:spPr>
          <a:xfrm>
            <a:off x="1226171" y="1894835"/>
            <a:ext cx="10042552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zh-CN" sz="2400" b="1">
                <a:solidFill>
                  <a:prstClr val="black"/>
                </a:solidFill>
                <a:latin typeface="等线" panose="02010600030101010101" pitchFamily="2" charset="-122"/>
              </a:rPr>
              <a:t>4.某同学用天平测量一块金属的质量时，使用了3个砝码，其中1个100g、1个50g、1个20g，游码在标尺上的位置如图所示。这块金属的质量是多少？</a:t>
            </a:r>
          </a:p>
        </p:txBody>
      </p:sp>
      <p:sp>
        <p:nvSpPr>
          <p:cNvPr id="8" name="矩形 7"/>
          <p:cNvSpPr/>
          <p:nvPr/>
        </p:nvSpPr>
        <p:spPr>
          <a:xfrm>
            <a:off x="1952118" y="4577056"/>
            <a:ext cx="9725903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>
                <a:solidFill>
                  <a:srgbClr val="0070C0"/>
                </a:solidFill>
              </a:rPr>
              <a:t>171.6g   解析：金属质量等于砝码质量加上游码所对的刻度值。游码的分度值为0.2g，游码所对的刻度值为1.6g。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rcRect b="14352"/>
          <a:stretch>
            <a:fillRect/>
          </a:stretch>
        </p:blipFill>
        <p:spPr>
          <a:xfrm>
            <a:off x="3181600" y="3281616"/>
            <a:ext cx="5306028" cy="122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162734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4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C438515-FCBE-4DA2-86EB-EE816B5AA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75"/>
          <a:stretch>
            <a:fillRect/>
          </a:stretch>
        </p:blipFill>
        <p:spPr>
          <a:xfrm>
            <a:off x="482082" y="983155"/>
            <a:ext cx="10943751" cy="1105238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4743251" y="31226"/>
            <a:ext cx="31546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第2节《密度》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80FC460-0E07-4F48-ACE8-353565B2DAF9}"/>
              </a:ext>
            </a:extLst>
          </p:cNvPr>
          <p:cNvSpPr/>
          <p:nvPr/>
        </p:nvSpPr>
        <p:spPr>
          <a:xfrm>
            <a:off x="95043" y="3427954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>
                  <a:glow rad="63500">
                    <a:srgbClr val="5B9B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-apple-system"/>
                <a:ea typeface="等线" panose="02010600030101010101" pitchFamily="2" charset="-122"/>
                <a:cs typeface="+mn-cs"/>
              </a:rPr>
              <a:t>参考答案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B33F907-3C80-4AAD-ABC6-5473EC98442D}"/>
              </a:ext>
            </a:extLst>
          </p:cNvPr>
          <p:cNvSpPr/>
          <p:nvPr/>
        </p:nvSpPr>
        <p:spPr>
          <a:xfrm>
            <a:off x="905522" y="1894835"/>
            <a:ext cx="10363201" cy="1463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zh-CN" sz="2000" b="1" smtClean="0">
                <a:solidFill>
                  <a:prstClr val="black"/>
                </a:solidFill>
                <a:latin typeface="等线" panose="02010600030101010101" pitchFamily="2" charset="-122"/>
              </a:rPr>
              <a:t>5.有些商店还在使用一种案秤，它的工作原理与天平相同，不过两臂长度不等。这种案秤哪两部分相当于天平的两个盘？什么相当于天平的砝码？怎样判定它的横梁是否平衡？它的平衡螺母在什么位置？怎样调整才能使横梁平衡？</a:t>
            </a:r>
          </a:p>
        </p:txBody>
      </p:sp>
      <p:sp>
        <p:nvSpPr>
          <p:cNvPr id="8" name="矩形 7"/>
          <p:cNvSpPr/>
          <p:nvPr/>
        </p:nvSpPr>
        <p:spPr>
          <a:xfrm>
            <a:off x="167708" y="3951174"/>
            <a:ext cx="6647362" cy="192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>
                <a:solidFill>
                  <a:srgbClr val="0070C0"/>
                </a:solidFill>
              </a:rPr>
              <a:t>用案秤称量物体质量时，人们在秤盘里放物体，因此秤盘相当于天平的左盘；在砝码盘里加减槽码，因此砝码盘相当于天平的右盘；槽码相当于天平的砝码；游码起微调作用，相当于天平的游码；当秤杆处于水平时衡粱就平衡了；调零螺丝相当于天平的平衡螺母；把游码调零到刻度线处，并调整调零螺丝，就可以使衡粱平衡。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5069" y="3188931"/>
            <a:ext cx="5010359" cy="249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36935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1566E11-CB8A-4D4A-8A3E-42D6AD9A7D91}"/>
              </a:ext>
            </a:extLst>
          </p:cNvPr>
          <p:cNvSpPr/>
          <p:nvPr/>
        </p:nvSpPr>
        <p:spPr>
          <a:xfrm>
            <a:off x="3768692" y="2565878"/>
            <a:ext cx="5135880" cy="1463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kumimoji="0" lang="zh-CN" altLang="en-US" sz="6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第2节《密度》</a:t>
            </a:r>
          </a:p>
        </p:txBody>
      </p:sp>
    </p:spTree>
    <p:extLst>
      <p:ext uri="{BB962C8B-B14F-4D97-AF65-F5344CB8AC3E}">
        <p14:creationId xmlns:p14="http://schemas.microsoft.com/office/powerpoint/2010/main" val="1573903737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6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CC82C9C0-93B0-4BFF-A47B-E38BC39D34B8}"/>
              </a:ext>
            </a:extLst>
          </p:cNvPr>
          <p:cNvSpPr/>
          <p:nvPr/>
        </p:nvSpPr>
        <p:spPr>
          <a:xfrm>
            <a:off x="3860934" y="79352"/>
            <a:ext cx="4983480" cy="9144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3600">
                <a:solidFill>
                  <a:srgbClr val="FFFF00"/>
                </a:solidFill>
                <a:effectLst>
                  <a:glow rad="101600">
                    <a:srgbClr val="FF0000">
                      <a:alpha val="40000"/>
                    </a:srgbClr>
                  </a:glo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第2节《生活中的透镜》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80FC460-0E07-4F48-ACE8-353565B2DAF9}"/>
              </a:ext>
            </a:extLst>
          </p:cNvPr>
          <p:cNvSpPr/>
          <p:nvPr/>
        </p:nvSpPr>
        <p:spPr>
          <a:xfrm>
            <a:off x="447686" y="3012096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i="0">
                <a:solidFill>
                  <a:srgbClr val="C0000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-apple-system"/>
              </a:rPr>
              <a:t>参考答案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CB45C6B-C1F7-49F6-AF16-2271BD6717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9" b="88875"/>
          <a:stretch>
            <a:fillRect/>
          </a:stretch>
        </p:blipFill>
        <p:spPr>
          <a:xfrm>
            <a:off x="559956" y="1004335"/>
            <a:ext cx="10943751" cy="97920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5B4CD14-604B-4D16-B7C6-F7C7947F6232}"/>
              </a:ext>
            </a:extLst>
          </p:cNvPr>
          <p:cNvSpPr/>
          <p:nvPr/>
        </p:nvSpPr>
        <p:spPr>
          <a:xfrm>
            <a:off x="1051367" y="1817445"/>
            <a:ext cx="10242275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>
                <a:solidFill>
                  <a:srgbClr val="242424"/>
                </a:solidFill>
                <a:latin typeface="-apple-system"/>
              </a:rPr>
              <a:t>1.一个澡盆大致是长方体，长、宽、高分别约为1.2m、0.5m、0.3m,它最多能装多少千克的水？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441DACE-976D-4BCC-8914-3407C8AB2851}"/>
              </a:ext>
            </a:extLst>
          </p:cNvPr>
          <p:cNvSpPr/>
          <p:nvPr/>
        </p:nvSpPr>
        <p:spPr>
          <a:xfrm>
            <a:off x="2068643" y="2796654"/>
            <a:ext cx="9435064" cy="944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>
                <a:solidFill>
                  <a:srgbClr val="00B0F0"/>
                </a:solidFill>
              </a:rPr>
              <a:t>解析：根据m=ρV可知，要求出水的质量，首先要求出水的体积，即澡盆的容积。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319595" y="3964366"/>
            <a:ext cx="11524507" cy="1199007"/>
            <a:chOff x="319595" y="3964366"/>
            <a:chExt cx="11524507" cy="1199007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3"/>
            <a:stretch>
              <a:fillRect/>
            </a:stretch>
          </p:blipFill>
          <p:spPr>
            <a:xfrm>
              <a:off x="319595" y="3964366"/>
              <a:ext cx="11524507" cy="1199006"/>
            </a:xfrm>
            <a:prstGeom prst="rect">
              <a:avLst/>
            </a:prstGeom>
          </p:spPr>
        </p:pic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529" r="10589"/>
            <a:stretch>
              <a:fillRect/>
            </a:stretch>
          </p:blipFill>
          <p:spPr>
            <a:xfrm>
              <a:off x="7581530" y="4465469"/>
              <a:ext cx="1624614" cy="69790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8168815"/>
      </p:ext>
    </p:extLst>
  </p:cSld>
  <p:clrMapOvr>
    <a:masterClrMapping/>
  </p:clrMapOvr>
  <mc:AlternateContent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81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等线 Light</vt:lpstr>
      <vt:lpstr>等线</vt:lpstr>
      <vt:lpstr>黑体</vt:lpstr>
      <vt:lpstr>-apple-system</vt:lpstr>
      <vt:lpstr>Times New Roman</vt:lpstr>
      <vt:lpstr>宋体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2021-09-04T08:45:53Z</cp:lastPrinted>
  <dcterms:created xsi:type="dcterms:W3CDTF">2021-09-04T08:45:53Z</dcterms:created>
  <dcterms:modified xsi:type="dcterms:W3CDTF">2021-09-04T00:45:55Z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