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627E67-173A-44BE-9DAC-0EE69FAD098C}" type="datetimeFigureOut">
              <a:rPr lang="zh-CN" altLang="en-US" smtClean="0"/>
              <a:t>2020/3/28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A213A5-0BD1-42EC-A7F1-09362ECFDDE7}" type="slidenum">
              <a:rPr lang="zh-CN" altLang="en-US" smtClean="0"/>
              <a:t>‹#›</a:t>
            </a:fld>
            <a:endParaRPr lang="zh-CN" altLang="en-US"/>
          </a:p>
        </p:txBody>
      </p:sp>
    </p:spTree>
    <p:extLst>
      <p:ext uri="{BB962C8B-B14F-4D97-AF65-F5344CB8AC3E}">
        <p14:creationId xmlns:p14="http://schemas.microsoft.com/office/powerpoint/2010/main" val="1978652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2020/3/28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40"/>
          <p:cNvSpPr/>
          <p:nvPr/>
        </p:nvSpPr>
        <p:spPr>
          <a:xfrm>
            <a:off x="1172884" y="987573"/>
            <a:ext cx="3979194" cy="543739"/>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zh-CN" altLang="en-US" sz="4400" b="1" baseline="-25000" dirty="0">
                <a:solidFill>
                  <a:srgbClr val="007E27"/>
                </a:solidFill>
                <a:latin typeface="华文中宋" pitchFamily="2" charset="-122"/>
                <a:ea typeface="华文中宋" pitchFamily="2" charset="-122"/>
              </a:rPr>
              <a:t>教科</a:t>
            </a:r>
            <a:r>
              <a:rPr lang="zh-CN" altLang="en-US" sz="4400" b="1" baseline="-25000" dirty="0" smtClean="0">
                <a:solidFill>
                  <a:srgbClr val="007E27"/>
                </a:solidFill>
                <a:latin typeface="华文中宋" pitchFamily="2" charset="-122"/>
                <a:ea typeface="华文中宋" pitchFamily="2" charset="-122"/>
              </a:rPr>
              <a:t>版  物理（初中）</a:t>
            </a:r>
            <a:endParaRPr lang="zh-CN" sz="4400" b="1" baseline="-25000" dirty="0">
              <a:solidFill>
                <a:srgbClr val="007E27"/>
              </a:solidFill>
              <a:latin typeface="华文中宋" pitchFamily="2" charset="-122"/>
              <a:ea typeface="华文中宋" pitchFamily="2" charset="-122"/>
            </a:endParaRPr>
          </a:p>
        </p:txBody>
      </p:sp>
      <p:sp>
        <p:nvSpPr>
          <p:cNvPr id="4" name="矩形 3"/>
          <p:cNvSpPr/>
          <p:nvPr/>
        </p:nvSpPr>
        <p:spPr>
          <a:xfrm>
            <a:off x="217314" y="204344"/>
            <a:ext cx="1530566" cy="308537"/>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2040204020203" charset="-122"/>
              <a:sym typeface="微软雅黑" panose="020B0502040204020203" charset="-122"/>
            </a:endParaRPr>
          </a:p>
        </p:txBody>
      </p:sp>
      <p:sp>
        <p:nvSpPr>
          <p:cNvPr id="7" name="文本框 6"/>
          <p:cNvSpPr txBox="1"/>
          <p:nvPr/>
        </p:nvSpPr>
        <p:spPr>
          <a:xfrm>
            <a:off x="2123728" y="1851670"/>
            <a:ext cx="137473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smtClean="0">
                <a:ln>
                  <a:noFill/>
                </a:ln>
                <a:solidFill>
                  <a:srgbClr val="002060"/>
                </a:solidFill>
                <a:effectLst/>
                <a:uFillTx/>
                <a:latin typeface="微软雅黑" pitchFamily="34" charset="-122"/>
                <a:ea typeface="微软雅黑" pitchFamily="34" charset="-122"/>
                <a:sym typeface="Arial" panose="020B0706020202030204"/>
              </a:rPr>
              <a:t>（九年级）</a:t>
            </a:r>
            <a:endParaRPr kumimoji="0" lang="zh-CN" altLang="en-US" sz="2000" b="0" i="0" u="none" strike="noStrike" cap="none" spc="0" normalizeH="0" baseline="0" dirty="0">
              <a:ln>
                <a:noFill/>
              </a:ln>
              <a:solidFill>
                <a:srgbClr val="002060"/>
              </a:solidFill>
              <a:effectLst/>
              <a:uFillTx/>
              <a:latin typeface="微软雅黑" pitchFamily="34" charset="-122"/>
              <a:ea typeface="微软雅黑" pitchFamily="34" charset="-122"/>
              <a:sym typeface="Arial" panose="020B0706020202030204"/>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0112" y="483518"/>
            <a:ext cx="3462933" cy="3462933"/>
          </a:xfrm>
          <a:prstGeom prst="rect">
            <a:avLst/>
          </a:prstGeom>
        </p:spPr>
      </p:pic>
      <p:sp>
        <p:nvSpPr>
          <p:cNvPr id="15" name="Shape 40"/>
          <p:cNvSpPr/>
          <p:nvPr/>
        </p:nvSpPr>
        <p:spPr>
          <a:xfrm>
            <a:off x="1835696" y="2508075"/>
            <a:ext cx="3456383" cy="584775"/>
          </a:xfrm>
          <a:prstGeom prst="rect">
            <a:avLst/>
          </a:prstGeom>
          <a:ln w="12700">
            <a:miter lim="400000"/>
          </a:ln>
        </p:spPr>
        <p:txBody>
          <a:bodyPr wrap="square" lIns="45719" rIns="45719">
            <a:spAutoFit/>
          </a:bodyPr>
          <a:lstStyle>
            <a:lvl1pPr>
              <a:defRPr sz="3600">
                <a:solidFill>
                  <a:srgbClr val="B61C22"/>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lvl="0">
              <a:defRPr sz="1800">
                <a:solidFill>
                  <a:srgbClr val="000000"/>
                </a:solidFill>
              </a:defRPr>
            </a:pPr>
            <a:r>
              <a:rPr lang="en-US" altLang="zh-CN" sz="4800" baseline="-25000" dirty="0" smtClean="0">
                <a:solidFill>
                  <a:srgbClr val="FF0000"/>
                </a:solidFill>
                <a:latin typeface="微软雅黑" pitchFamily="34" charset="-122"/>
                <a:ea typeface="微软雅黑" pitchFamily="34" charset="-122"/>
              </a:rPr>
              <a:t>11.3 </a:t>
            </a:r>
            <a:r>
              <a:rPr lang="zh-CN" altLang="en-US" sz="4800" baseline="-25000" dirty="0" smtClean="0">
                <a:solidFill>
                  <a:srgbClr val="FF0000"/>
                </a:solidFill>
                <a:latin typeface="微软雅黑" pitchFamily="34" charset="-122"/>
                <a:ea typeface="微软雅黑" pitchFamily="34" charset="-122"/>
              </a:rPr>
              <a:t>能源</a:t>
            </a:r>
            <a:endParaRPr lang="zh-CN" sz="4800" baseline="-25000"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291396808"/>
      </p:ext>
    </p:ext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151941" y="457932"/>
            <a:ext cx="8611317" cy="1758668"/>
          </a:xfrm>
          <a:prstGeom prst="rect">
            <a:avLst/>
          </a:prstGeom>
          <a:noFill/>
          <a:ln w="9525">
            <a:noFill/>
            <a:miter lim="800000"/>
          </a:ln>
        </p:spPr>
        <p:txBody>
          <a:bodyPr wrap="square">
            <a:spAutoFit/>
          </a:bodyPr>
          <a:lstStyle/>
          <a:p>
            <a:pPr>
              <a:lnSpc>
                <a:spcPct val="150000"/>
              </a:lnSpc>
              <a:defRPr/>
            </a:pPr>
            <a:r>
              <a:rPr lang="zh-CN" altLang="en-US" sz="2400" dirty="0">
                <a:latin typeface="微软雅黑" panose="020B0503020204020204" pitchFamily="34" charset="-122"/>
                <a:ea typeface="微软雅黑" panose="020B0503020204020204" pitchFamily="34" charset="-122"/>
              </a:rPr>
              <a:t>    世界经济的发展和人口的增加， ，导致能源需求量的迅速增长</a:t>
            </a:r>
            <a:r>
              <a:rPr lang="zh-CN" altLang="en-US" sz="2400" dirty="0" smtClean="0">
                <a:latin typeface="微软雅黑" panose="020B0503020204020204" pitchFamily="34" charset="-122"/>
                <a:ea typeface="微软雅黑" panose="020B0503020204020204" pitchFamily="34" charset="-122"/>
              </a:rPr>
              <a:t>。目前</a:t>
            </a:r>
            <a:r>
              <a:rPr lang="zh-CN" altLang="en-US" sz="2400" dirty="0">
                <a:latin typeface="微软雅黑" panose="020B0503020204020204" pitchFamily="34" charset="-122"/>
                <a:ea typeface="微软雅黑" panose="020B0503020204020204" pitchFamily="34" charset="-122"/>
              </a:rPr>
              <a:t>，世界各国已充分认识到地球上传统的一次能源储量远远不能满足人类长期的需要。</a:t>
            </a:r>
          </a:p>
        </p:txBody>
      </p:sp>
      <p:sp>
        <p:nvSpPr>
          <p:cNvPr id="11" name="文本框 10"/>
          <p:cNvSpPr txBox="1"/>
          <p:nvPr/>
        </p:nvSpPr>
        <p:spPr bwMode="auto">
          <a:xfrm>
            <a:off x="323135" y="94171"/>
            <a:ext cx="4134465" cy="524515"/>
          </a:xfrm>
          <a:prstGeom prst="rect">
            <a:avLst/>
          </a:prstGeom>
          <a:noFill/>
          <a:ln w="9525">
            <a:noFill/>
          </a:ln>
        </p:spPr>
        <p:txBody>
          <a:bodyPr wrap="none">
            <a:spAutoFit/>
          </a:bodyPr>
          <a:lstStyle/>
          <a:p>
            <a:pPr>
              <a:defRPr/>
            </a:pPr>
            <a:r>
              <a:rPr lang="zh-CN" altLang="en-US" sz="2800" noProof="1">
                <a:solidFill>
                  <a:schemeClr val="tx1"/>
                </a:solidFill>
                <a:latin typeface="微软雅黑" panose="020B0503020204020204" pitchFamily="34" charset="-122"/>
                <a:ea typeface="微软雅黑" panose="020B0503020204020204" pitchFamily="34" charset="-122"/>
                <a:sym typeface="+mn-ea"/>
              </a:rPr>
              <a:t>二、世界能源储量及需求</a:t>
            </a:r>
          </a:p>
        </p:txBody>
      </p:sp>
      <p:graphicFrame>
        <p:nvGraphicFramePr>
          <p:cNvPr id="12" name="Group 4"/>
          <p:cNvGraphicFramePr>
            <a:graphicFrameLocks noGrp="1"/>
          </p:cNvGraphicFramePr>
          <p:nvPr>
            <p:extLst>
              <p:ext uri="{D42A27DB-BD31-4B8C-83A1-F6EECF244321}">
                <p14:modId xmlns:p14="http://schemas.microsoft.com/office/powerpoint/2010/main" val="238247150"/>
              </p:ext>
            </p:extLst>
          </p:nvPr>
        </p:nvGraphicFramePr>
        <p:xfrm>
          <a:off x="742058" y="3017750"/>
          <a:ext cx="7632587" cy="1894438"/>
        </p:xfrm>
        <a:graphic>
          <a:graphicData uri="http://schemas.openxmlformats.org/drawingml/2006/table">
            <a:tbl>
              <a:tblPr/>
              <a:tblGrid>
                <a:gridCol w="769040"/>
                <a:gridCol w="2618718"/>
                <a:gridCol w="1202066"/>
                <a:gridCol w="3042763"/>
              </a:tblGrid>
              <a:tr h="70277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年份</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E28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需求量（按标准煤计）</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/10</a:t>
                      </a:r>
                      <a:r>
                        <a:rPr kumimoji="0" lang="en-US" altLang="zh-CN" sz="2000" b="0" i="0" u="none" strike="noStrike" cap="none" normalizeH="0" baseline="40000" dirty="0" smtClean="0">
                          <a:ln>
                            <a:noFill/>
                          </a:ln>
                          <a:solidFill>
                            <a:schemeClr val="tx1"/>
                          </a:solidFill>
                          <a:effectLst/>
                          <a:latin typeface="微软雅黑" panose="020B0503020204020204" pitchFamily="34" charset="-122"/>
                          <a:ea typeface="微软雅黑" panose="020B0503020204020204" pitchFamily="34" charset="-122"/>
                        </a:rPr>
                        <a:t>12</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kg</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E28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年份</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E28F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需求量（按标准煤计）</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/10</a:t>
                      </a:r>
                      <a:r>
                        <a:rPr kumimoji="0" lang="en-US" altLang="zh-CN" sz="2000" b="0" i="0" u="none" strike="noStrike" cap="none" normalizeH="0" baseline="40000" dirty="0" smtClean="0">
                          <a:ln>
                            <a:noFill/>
                          </a:ln>
                          <a:solidFill>
                            <a:schemeClr val="tx1"/>
                          </a:solidFill>
                          <a:effectLst/>
                          <a:latin typeface="微软雅黑" panose="020B0503020204020204" pitchFamily="34" charset="-122"/>
                          <a:ea typeface="微软雅黑" panose="020B0503020204020204" pitchFamily="34" charset="-122"/>
                        </a:rPr>
                        <a:t>12</a:t>
                      </a:r>
                      <a:r>
                        <a:rPr kumimoji="0" lang="en-US" altLang="zh-CN"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kg</a:t>
                      </a:r>
                      <a:endParaRPr kumimoji="0" lang="zh-CN" altLang="en-US" sz="20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E28FFF"/>
                    </a:solidFill>
                  </a:tcPr>
                </a:tc>
              </a:tr>
              <a:tr h="397221">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1980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7.5</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2020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15.0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r>
              <a:tr h="397221">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1984</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7.8</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2040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18.0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r>
              <a:tr h="397221">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2000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11.0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2060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21.0</a:t>
                      </a:r>
                    </a:p>
                  </a:txBody>
                  <a:tcPr marT="45833" marB="45833" anchor="ctr" horzOverflow="overflow">
                    <a:lnL w="12700" cap="flat" cmpd="sng" algn="ctr">
                      <a:solidFill>
                        <a:srgbClr val="9900FF"/>
                      </a:solidFill>
                      <a:prstDash val="solid"/>
                      <a:round/>
                      <a:headEnd type="none" w="med" len="med"/>
                      <a:tailEnd type="none" w="med" len="med"/>
                    </a:lnL>
                    <a:lnR w="12700" cap="flat" cmpd="sng" algn="ctr">
                      <a:solidFill>
                        <a:srgbClr val="9900FF"/>
                      </a:solidFill>
                      <a:prstDash val="solid"/>
                      <a:round/>
                      <a:headEnd type="none" w="med" len="med"/>
                      <a:tailEnd type="none" w="med" len="med"/>
                    </a:lnR>
                    <a:lnT w="12700" cap="flat" cmpd="sng" algn="ctr">
                      <a:solidFill>
                        <a:srgbClr val="9900FF"/>
                      </a:solidFill>
                      <a:prstDash val="solid"/>
                      <a:round/>
                      <a:headEnd type="none" w="med" len="med"/>
                      <a:tailEnd type="none" w="med" len="med"/>
                    </a:lnT>
                    <a:lnB w="12700" cap="flat" cmpd="sng" algn="ctr">
                      <a:solidFill>
                        <a:srgbClr val="9900FF"/>
                      </a:solidFill>
                      <a:prstDash val="solid"/>
                      <a:round/>
                      <a:headEnd type="none" w="med" len="med"/>
                      <a:tailEnd type="none" w="med" len="med"/>
                    </a:lnB>
                    <a:lnTlToBr>
                      <a:noFill/>
                    </a:lnTlToBr>
                    <a:lnBlToTr>
                      <a:noFill/>
                    </a:lnBlToTr>
                    <a:solidFill>
                      <a:srgbClr val="F4D5FF"/>
                    </a:solidFill>
                  </a:tcPr>
                </a:tc>
              </a:tr>
            </a:tbl>
          </a:graphicData>
        </a:graphic>
      </p:graphicFrame>
      <p:sp>
        <p:nvSpPr>
          <p:cNvPr id="13" name="Text Box 31"/>
          <p:cNvSpPr txBox="1">
            <a:spLocks noChangeArrowheads="1"/>
          </p:cNvSpPr>
          <p:nvPr/>
        </p:nvSpPr>
        <p:spPr bwMode="auto">
          <a:xfrm>
            <a:off x="3008417" y="2440057"/>
            <a:ext cx="3392383" cy="462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chemeClr val="tx1"/>
                </a:solidFill>
                <a:latin typeface="微软雅黑" panose="020B0503020204020204" pitchFamily="34" charset="-122"/>
                <a:ea typeface="微软雅黑" panose="020B0503020204020204" pitchFamily="34" charset="-122"/>
              </a:rPr>
              <a:t>人类</a:t>
            </a:r>
            <a:r>
              <a:rPr lang="zh-CN" altLang="en-US" sz="2400" b="1" dirty="0" smtClean="0">
                <a:solidFill>
                  <a:schemeClr val="tx1"/>
                </a:solidFill>
                <a:latin typeface="微软雅黑" panose="020B0503020204020204" pitchFamily="34" charset="-122"/>
                <a:ea typeface="微软雅黑" panose="020B0503020204020204" pitchFamily="34" charset="-122"/>
              </a:rPr>
              <a:t>对</a:t>
            </a:r>
            <a:r>
              <a:rPr lang="zh-CN" altLang="en-US" sz="2400" b="1" dirty="0">
                <a:solidFill>
                  <a:schemeClr val="tx1"/>
                </a:solidFill>
                <a:latin typeface="微软雅黑" panose="020B0503020204020204" pitchFamily="34" charset="-122"/>
                <a:ea typeface="微软雅黑" panose="020B0503020204020204" pitchFamily="34" charset="-122"/>
              </a:rPr>
              <a:t>能源需求情况</a:t>
            </a:r>
          </a:p>
        </p:txBody>
      </p:sp>
      <p:sp>
        <p:nvSpPr>
          <p:cNvPr id="14" name="矩形 13"/>
          <p:cNvSpPr/>
          <p:nvPr/>
        </p:nvSpPr>
        <p:spPr>
          <a:xfrm>
            <a:off x="323135" y="2133768"/>
            <a:ext cx="3143809" cy="462808"/>
          </a:xfrm>
          <a:prstGeom prst="rect">
            <a:avLst/>
          </a:prstGeom>
        </p:spPr>
        <p:txBody>
          <a:bodyPr wrap="none">
            <a:spAutoFit/>
          </a:bodyPr>
          <a:lstStyle/>
          <a:p>
            <a:r>
              <a:rPr lang="en-US" altLang="zh-CN" sz="2400" dirty="0">
                <a:solidFill>
                  <a:srgbClr val="FF0000"/>
                </a:solidFill>
                <a:latin typeface="微软雅黑" pitchFamily="34" charset="-122"/>
                <a:ea typeface="微软雅黑" pitchFamily="34" charset="-122"/>
              </a:rPr>
              <a:t>1</a:t>
            </a:r>
            <a:r>
              <a:rPr lang="zh-CN" altLang="zh-CN" sz="2400" dirty="0">
                <a:solidFill>
                  <a:srgbClr val="FF0000"/>
                </a:solidFill>
                <a:latin typeface="微软雅黑" pitchFamily="34" charset="-122"/>
                <a:ea typeface="微软雅黑" pitchFamily="34" charset="-122"/>
              </a:rPr>
              <a:t>．能源消耗急剧增长</a:t>
            </a:r>
          </a:p>
        </p:txBody>
      </p:sp>
    </p:spTree>
    <p:extLst>
      <p:ext uri="{BB962C8B-B14F-4D97-AF65-F5344CB8AC3E}">
        <p14:creationId xmlns:p14="http://schemas.microsoft.com/office/powerpoint/2010/main" val="749219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30238" y="558629"/>
            <a:ext cx="2568576" cy="2374168"/>
          </a:xfrm>
          <a:prstGeom prst="rect">
            <a:avLst/>
          </a:prstGeom>
          <a:noFill/>
          <a:ln>
            <a:noFill/>
          </a:ln>
          <a:effectLst>
            <a:outerShdw blurRad="127000" dist="508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7"/>
          <p:cNvSpPr>
            <a:spLocks noChangeArrowheads="1"/>
          </p:cNvSpPr>
          <p:nvPr/>
        </p:nvSpPr>
        <p:spPr bwMode="auto">
          <a:xfrm>
            <a:off x="82194" y="393837"/>
            <a:ext cx="5424755" cy="2290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l">
              <a:lnSpc>
                <a:spcPct val="150000"/>
              </a:lnSpc>
            </a:pPr>
            <a:r>
              <a:rPr lang="zh-CN" altLang="en-US" sz="2400" dirty="0">
                <a:solidFill>
                  <a:schemeClr val="tx1"/>
                </a:solidFill>
                <a:latin typeface="楷体" pitchFamily="49" charset="-122"/>
                <a:ea typeface="楷体" pitchFamily="49" charset="-122"/>
                <a:cs typeface="仿宋" pitchFamily="49" charset="-122"/>
              </a:rPr>
              <a:t>  </a:t>
            </a:r>
            <a:r>
              <a:rPr lang="zh-CN" altLang="en-US" sz="2400" dirty="0" smtClean="0">
                <a:solidFill>
                  <a:schemeClr val="tx1"/>
                </a:solidFill>
                <a:latin typeface="楷体" pitchFamily="49" charset="-122"/>
                <a:ea typeface="楷体" pitchFamily="49" charset="-122"/>
                <a:cs typeface="仿宋" pitchFamily="49" charset="-122"/>
              </a:rPr>
              <a:t>如果</a:t>
            </a:r>
            <a:r>
              <a:rPr lang="zh-CN" altLang="en-US" sz="2400" dirty="0">
                <a:solidFill>
                  <a:schemeClr val="tx1"/>
                </a:solidFill>
                <a:latin typeface="楷体" pitchFamily="49" charset="-122"/>
                <a:ea typeface="楷体" pitchFamily="49" charset="-122"/>
                <a:cs typeface="仿宋" pitchFamily="49" charset="-122"/>
              </a:rPr>
              <a:t>把全世界的能源消耗折合成热值为</a:t>
            </a:r>
            <a:r>
              <a:rPr lang="en-US" altLang="zh-CN" sz="2400" dirty="0">
                <a:solidFill>
                  <a:schemeClr val="tx1"/>
                </a:solidFill>
                <a:latin typeface="楷体" pitchFamily="49" charset="-122"/>
                <a:ea typeface="楷体" pitchFamily="49" charset="-122"/>
                <a:cs typeface="仿宋" pitchFamily="49" charset="-122"/>
              </a:rPr>
              <a:t>2.93╳10</a:t>
            </a:r>
            <a:r>
              <a:rPr lang="en-US" altLang="zh-CN" sz="2400" baseline="30000" dirty="0">
                <a:solidFill>
                  <a:schemeClr val="tx1"/>
                </a:solidFill>
                <a:latin typeface="楷体" pitchFamily="49" charset="-122"/>
                <a:ea typeface="楷体" pitchFamily="49" charset="-122"/>
                <a:cs typeface="仿宋" pitchFamily="49" charset="-122"/>
              </a:rPr>
              <a:t>7</a:t>
            </a:r>
            <a:r>
              <a:rPr lang="en-US" altLang="zh-CN" sz="2400" dirty="0">
                <a:solidFill>
                  <a:schemeClr val="tx1"/>
                </a:solidFill>
                <a:latin typeface="楷体" pitchFamily="49" charset="-122"/>
                <a:ea typeface="楷体" pitchFamily="49" charset="-122"/>
                <a:cs typeface="仿宋" pitchFamily="49" charset="-122"/>
              </a:rPr>
              <a:t>J/kg</a:t>
            </a:r>
            <a:r>
              <a:rPr lang="zh-CN" altLang="en-US" sz="2400" dirty="0">
                <a:solidFill>
                  <a:schemeClr val="tx1"/>
                </a:solidFill>
                <a:latin typeface="楷体" pitchFamily="49" charset="-122"/>
                <a:ea typeface="楷体" pitchFamily="49" charset="-122"/>
                <a:cs typeface="仿宋" pitchFamily="49" charset="-122"/>
              </a:rPr>
              <a:t>的标准煤</a:t>
            </a:r>
            <a:r>
              <a:rPr lang="zh-CN" altLang="en-US" sz="2400" dirty="0" smtClean="0">
                <a:solidFill>
                  <a:schemeClr val="tx1"/>
                </a:solidFill>
                <a:latin typeface="楷体" pitchFamily="49" charset="-122"/>
                <a:ea typeface="楷体" pitchFamily="49" charset="-122"/>
                <a:cs typeface="仿宋" pitchFamily="49" charset="-122"/>
              </a:rPr>
              <a:t>计算</a:t>
            </a:r>
            <a:r>
              <a:rPr lang="en-US" altLang="zh-CN" sz="2400" dirty="0" smtClean="0">
                <a:solidFill>
                  <a:schemeClr val="tx1"/>
                </a:solidFill>
                <a:latin typeface="楷体" pitchFamily="49" charset="-122"/>
                <a:ea typeface="楷体" pitchFamily="49" charset="-122"/>
                <a:cs typeface="仿宋" pitchFamily="49" charset="-122"/>
              </a:rPr>
              <a:t>,1950</a:t>
            </a:r>
            <a:r>
              <a:rPr lang="zh-CN" altLang="en-US" sz="2400" dirty="0">
                <a:solidFill>
                  <a:schemeClr val="tx1"/>
                </a:solidFill>
                <a:latin typeface="楷体" pitchFamily="49" charset="-122"/>
                <a:ea typeface="楷体" pitchFamily="49" charset="-122"/>
                <a:cs typeface="仿宋" pitchFamily="49" charset="-122"/>
              </a:rPr>
              <a:t>年为</a:t>
            </a:r>
            <a:r>
              <a:rPr lang="en-US" altLang="zh-CN" sz="2400" dirty="0">
                <a:solidFill>
                  <a:schemeClr val="tx1"/>
                </a:solidFill>
                <a:latin typeface="楷体" pitchFamily="49" charset="-122"/>
                <a:ea typeface="楷体" pitchFamily="49" charset="-122"/>
                <a:cs typeface="仿宋" pitchFamily="49" charset="-122"/>
              </a:rPr>
              <a:t>26</a:t>
            </a:r>
            <a:r>
              <a:rPr lang="zh-CN" altLang="en-US" sz="2400" dirty="0">
                <a:solidFill>
                  <a:schemeClr val="tx1"/>
                </a:solidFill>
                <a:latin typeface="楷体" pitchFamily="49" charset="-122"/>
                <a:ea typeface="楷体" pitchFamily="49" charset="-122"/>
                <a:cs typeface="仿宋" pitchFamily="49" charset="-122"/>
              </a:rPr>
              <a:t>亿吨，</a:t>
            </a:r>
            <a:r>
              <a:rPr lang="en-US" altLang="zh-CN" sz="2400" dirty="0">
                <a:solidFill>
                  <a:schemeClr val="tx1"/>
                </a:solidFill>
                <a:latin typeface="楷体" pitchFamily="49" charset="-122"/>
                <a:ea typeface="楷体" pitchFamily="49" charset="-122"/>
                <a:cs typeface="仿宋" pitchFamily="49" charset="-122"/>
              </a:rPr>
              <a:t>1987</a:t>
            </a:r>
            <a:r>
              <a:rPr lang="zh-CN" altLang="en-US" sz="2400" dirty="0">
                <a:solidFill>
                  <a:schemeClr val="tx1"/>
                </a:solidFill>
                <a:latin typeface="楷体" pitchFamily="49" charset="-122"/>
                <a:ea typeface="楷体" pitchFamily="49" charset="-122"/>
                <a:cs typeface="仿宋" pitchFamily="49" charset="-122"/>
              </a:rPr>
              <a:t>年为</a:t>
            </a:r>
            <a:r>
              <a:rPr lang="en-US" altLang="zh-CN" sz="2400" dirty="0">
                <a:solidFill>
                  <a:schemeClr val="tx1"/>
                </a:solidFill>
                <a:latin typeface="楷体" pitchFamily="49" charset="-122"/>
                <a:ea typeface="楷体" pitchFamily="49" charset="-122"/>
                <a:cs typeface="仿宋" pitchFamily="49" charset="-122"/>
              </a:rPr>
              <a:t>110</a:t>
            </a:r>
            <a:r>
              <a:rPr lang="zh-CN" altLang="en-US" sz="2400" dirty="0">
                <a:solidFill>
                  <a:schemeClr val="tx1"/>
                </a:solidFill>
                <a:latin typeface="楷体" pitchFamily="49" charset="-122"/>
                <a:ea typeface="楷体" pitchFamily="49" charset="-122"/>
                <a:cs typeface="仿宋" pitchFamily="49" charset="-122"/>
              </a:rPr>
              <a:t>亿吨，</a:t>
            </a:r>
            <a:r>
              <a:rPr lang="en-US" altLang="zh-CN" sz="2400" dirty="0">
                <a:solidFill>
                  <a:schemeClr val="tx1"/>
                </a:solidFill>
                <a:latin typeface="楷体" pitchFamily="49" charset="-122"/>
                <a:ea typeface="楷体" pitchFamily="49" charset="-122"/>
                <a:cs typeface="仿宋" pitchFamily="49" charset="-122"/>
              </a:rPr>
              <a:t>2003</a:t>
            </a:r>
            <a:r>
              <a:rPr lang="zh-CN" altLang="en-US" sz="2400" dirty="0">
                <a:solidFill>
                  <a:schemeClr val="tx1"/>
                </a:solidFill>
                <a:latin typeface="楷体" pitchFamily="49" charset="-122"/>
                <a:ea typeface="楷体" pitchFamily="49" charset="-122"/>
                <a:cs typeface="仿宋" pitchFamily="49" charset="-122"/>
              </a:rPr>
              <a:t>年接近</a:t>
            </a:r>
            <a:r>
              <a:rPr lang="en-US" altLang="zh-CN" sz="2400" dirty="0">
                <a:solidFill>
                  <a:schemeClr val="tx1"/>
                </a:solidFill>
                <a:latin typeface="楷体" pitchFamily="49" charset="-122"/>
                <a:ea typeface="楷体" pitchFamily="49" charset="-122"/>
                <a:cs typeface="仿宋" pitchFamily="49" charset="-122"/>
              </a:rPr>
              <a:t>140</a:t>
            </a:r>
            <a:r>
              <a:rPr lang="zh-CN" altLang="en-US" sz="2400" dirty="0">
                <a:solidFill>
                  <a:schemeClr val="tx1"/>
                </a:solidFill>
                <a:latin typeface="楷体" pitchFamily="49" charset="-122"/>
                <a:ea typeface="楷体" pitchFamily="49" charset="-122"/>
                <a:cs typeface="仿宋" pitchFamily="49" charset="-122"/>
              </a:rPr>
              <a:t>亿</a:t>
            </a:r>
            <a:r>
              <a:rPr lang="zh-CN" altLang="en-US" sz="2400" dirty="0" smtClean="0">
                <a:solidFill>
                  <a:schemeClr val="tx1"/>
                </a:solidFill>
                <a:latin typeface="楷体" pitchFamily="49" charset="-122"/>
                <a:ea typeface="楷体" pitchFamily="49" charset="-122"/>
                <a:cs typeface="仿宋" pitchFamily="49" charset="-122"/>
              </a:rPr>
              <a:t>吨</a:t>
            </a:r>
            <a:r>
              <a:rPr lang="en-US" altLang="zh-CN" sz="2400" dirty="0" smtClean="0">
                <a:solidFill>
                  <a:schemeClr val="tx1"/>
                </a:solidFill>
                <a:latin typeface="楷体" pitchFamily="49" charset="-122"/>
                <a:ea typeface="楷体" pitchFamily="49" charset="-122"/>
                <a:cs typeface="仿宋" pitchFamily="49" charset="-122"/>
              </a:rPr>
              <a:t>,2007</a:t>
            </a:r>
            <a:r>
              <a:rPr lang="zh-CN" altLang="en-US" sz="2400" dirty="0">
                <a:solidFill>
                  <a:schemeClr val="tx1"/>
                </a:solidFill>
                <a:latin typeface="楷体" pitchFamily="49" charset="-122"/>
                <a:ea typeface="楷体" pitchFamily="49" charset="-122"/>
                <a:cs typeface="仿宋" pitchFamily="49" charset="-122"/>
              </a:rPr>
              <a:t>年达到</a:t>
            </a:r>
            <a:r>
              <a:rPr lang="en-US" altLang="zh-CN" sz="2400" dirty="0">
                <a:solidFill>
                  <a:schemeClr val="tx1"/>
                </a:solidFill>
                <a:latin typeface="楷体" pitchFamily="49" charset="-122"/>
                <a:ea typeface="楷体" pitchFamily="49" charset="-122"/>
                <a:cs typeface="仿宋" pitchFamily="49" charset="-122"/>
              </a:rPr>
              <a:t>160</a:t>
            </a:r>
            <a:r>
              <a:rPr lang="zh-CN" altLang="en-US" sz="2400" dirty="0">
                <a:solidFill>
                  <a:schemeClr val="tx1"/>
                </a:solidFill>
                <a:latin typeface="楷体" pitchFamily="49" charset="-122"/>
                <a:ea typeface="楷体" pitchFamily="49" charset="-122"/>
                <a:cs typeface="仿宋" pitchFamily="49" charset="-122"/>
              </a:rPr>
              <a:t>亿吨。</a:t>
            </a:r>
          </a:p>
        </p:txBody>
      </p:sp>
      <p:sp>
        <p:nvSpPr>
          <p:cNvPr id="12" name="Text Box 4"/>
          <p:cNvSpPr txBox="1">
            <a:spLocks noChangeArrowheads="1"/>
          </p:cNvSpPr>
          <p:nvPr/>
        </p:nvSpPr>
        <p:spPr bwMode="auto">
          <a:xfrm>
            <a:off x="154114" y="2768005"/>
            <a:ext cx="8280490" cy="175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spcBef>
                <a:spcPct val="50000"/>
              </a:spcBef>
            </a:pPr>
            <a:r>
              <a:rPr lang="zh-CN" altLang="en-US" sz="2400" dirty="0" smtClean="0">
                <a:latin typeface="微软雅黑" panose="020B0503020204020204" pitchFamily="34" charset="-122"/>
                <a:ea typeface="微软雅黑" panose="020B0503020204020204" pitchFamily="34" charset="-122"/>
              </a:rPr>
              <a:t>专家</a:t>
            </a:r>
            <a:r>
              <a:rPr lang="zh-CN" altLang="en-US" sz="2400" dirty="0">
                <a:latin typeface="微软雅黑" panose="020B0503020204020204" pitchFamily="34" charset="-122"/>
                <a:ea typeface="微软雅黑" panose="020B0503020204020204" pitchFamily="34" charset="-122"/>
              </a:rPr>
              <a:t>预测，在本世纪前</a:t>
            </a:r>
            <a:r>
              <a:rPr lang="en-US" altLang="zh-CN" sz="2400" dirty="0">
                <a:latin typeface="微软雅黑" panose="020B0503020204020204" pitchFamily="34" charset="-122"/>
                <a:ea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rPr>
              <a:t>年内，煤炭在我国一次能源构成中仍将占主体地位。按现有的能源消耗量来计算</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我国煤、石油、天然气等不可再生能源的开采年限仅为</a:t>
            </a:r>
            <a:r>
              <a:rPr lang="en-US" altLang="zh-CN" sz="2400" dirty="0">
                <a:latin typeface="微软雅黑" panose="020B0503020204020204" pitchFamily="34" charset="-122"/>
                <a:ea typeface="微软雅黑" panose="020B0503020204020204" pitchFamily="34" charset="-122"/>
              </a:rPr>
              <a:t>40</a:t>
            </a:r>
            <a:r>
              <a:rPr lang="zh-CN" altLang="en-US" sz="2400" dirty="0">
                <a:latin typeface="微软雅黑" panose="020B0503020204020204" pitchFamily="34" charset="-122"/>
                <a:ea typeface="微软雅黑" panose="020B0503020204020204" pitchFamily="34" charset="-122"/>
              </a:rPr>
              <a:t>年。 </a:t>
            </a:r>
          </a:p>
        </p:txBody>
      </p:sp>
    </p:spTree>
    <p:extLst>
      <p:ext uri="{BB962C8B-B14F-4D97-AF65-F5344CB8AC3E}">
        <p14:creationId xmlns:p14="http://schemas.microsoft.com/office/powerpoint/2010/main" val="16445069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1797978" y="1459082"/>
            <a:ext cx="7253555" cy="462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buFontTx/>
              <a:buNone/>
            </a:pPr>
            <a:r>
              <a:rPr lang="zh-CN" altLang="en-US" sz="2400" dirty="0" smtClean="0">
                <a:solidFill>
                  <a:schemeClr val="tx1"/>
                </a:solidFill>
                <a:latin typeface="微软雅黑" panose="020B0503020204020204" pitchFamily="34" charset="-122"/>
                <a:ea typeface="微软雅黑" panose="020B0503020204020204" pitchFamily="34" charset="-122"/>
              </a:rPr>
              <a:t>我国的能源</a:t>
            </a:r>
            <a:r>
              <a:rPr lang="zh-CN" altLang="en-US" sz="2400" dirty="0">
                <a:solidFill>
                  <a:schemeClr val="tx1"/>
                </a:solidFill>
                <a:latin typeface="微软雅黑" panose="020B0503020204020204" pitchFamily="34" charset="-122"/>
                <a:ea typeface="微软雅黑" panose="020B0503020204020204" pitchFamily="34" charset="-122"/>
              </a:rPr>
              <a:t>可开采</a:t>
            </a:r>
            <a:r>
              <a:rPr lang="zh-CN" altLang="en-US" sz="2400" dirty="0" smtClean="0">
                <a:solidFill>
                  <a:schemeClr val="tx1"/>
                </a:solidFill>
                <a:latin typeface="微软雅黑" panose="020B0503020204020204" pitchFamily="34" charset="-122"/>
                <a:ea typeface="微软雅黑" panose="020B0503020204020204" pitchFamily="34" charset="-122"/>
              </a:rPr>
              <a:t>量和消耗与世界的</a:t>
            </a:r>
            <a:r>
              <a:rPr lang="zh-CN" altLang="en-US" sz="2400" dirty="0">
                <a:solidFill>
                  <a:schemeClr val="tx1"/>
                </a:solidFill>
                <a:latin typeface="微软雅黑" panose="020B0503020204020204" pitchFamily="34" charset="-122"/>
                <a:ea typeface="微软雅黑" panose="020B0503020204020204" pitchFamily="34" charset="-122"/>
              </a:rPr>
              <a:t>比较</a:t>
            </a:r>
          </a:p>
        </p:txBody>
      </p:sp>
      <p:grpSp>
        <p:nvGrpSpPr>
          <p:cNvPr id="6" name="组合 5"/>
          <p:cNvGrpSpPr/>
          <p:nvPr/>
        </p:nvGrpSpPr>
        <p:grpSpPr>
          <a:xfrm>
            <a:off x="607642" y="2063651"/>
            <a:ext cx="3600000" cy="3079849"/>
            <a:chOff x="876306" y="1603088"/>
            <a:chExt cx="3600000" cy="3072244"/>
          </a:xfrm>
        </p:grpSpPr>
        <p:pic>
          <p:nvPicPr>
            <p:cNvPr id="7" name="Picture 5" descr="未标题-7"/>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6" y="1603088"/>
              <a:ext cx="3600000" cy="2700000"/>
            </a:xfrm>
            <a:prstGeom prst="rect">
              <a:avLst/>
            </a:prstGeom>
            <a:noFill/>
            <a:effectLst>
              <a:outerShdw blurRad="736600" dist="508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Lst>
          </p:spPr>
        </p:pic>
        <p:sp>
          <p:nvSpPr>
            <p:cNvPr id="8" name="矩形 7"/>
            <p:cNvSpPr/>
            <p:nvPr/>
          </p:nvSpPr>
          <p:spPr>
            <a:xfrm>
              <a:off x="1711788" y="4213667"/>
              <a:ext cx="1576733" cy="461665"/>
            </a:xfrm>
            <a:prstGeom prst="rect">
              <a:avLst/>
            </a:prstGeom>
          </p:spPr>
          <p:txBody>
            <a:bodyPr wrap="square">
              <a:spAutoFit/>
            </a:bodyPr>
            <a:lstStyle/>
            <a:p>
              <a:pPr algn="l"/>
              <a:r>
                <a:rPr lang="zh-CN" altLang="en-US" sz="2400" dirty="0" smtClean="0">
                  <a:solidFill>
                    <a:srgbClr val="FF0000"/>
                  </a:solidFill>
                  <a:latin typeface="微软雅黑" panose="020B0503020204020204" pitchFamily="34" charset="-122"/>
                  <a:ea typeface="微软雅黑" panose="020B0503020204020204" pitchFamily="34" charset="-122"/>
                  <a:cs typeface="Times New Roman" pitchFamily="18" charset="0"/>
                </a:rPr>
                <a:t>可开采量</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grpSp>
      <p:grpSp>
        <p:nvGrpSpPr>
          <p:cNvPr id="9" name="组合 8"/>
          <p:cNvGrpSpPr/>
          <p:nvPr/>
        </p:nvGrpSpPr>
        <p:grpSpPr>
          <a:xfrm>
            <a:off x="4713459" y="2034164"/>
            <a:ext cx="3600000" cy="3109335"/>
            <a:chOff x="4638928" y="1493132"/>
            <a:chExt cx="3600000" cy="3101658"/>
          </a:xfrm>
        </p:grpSpPr>
        <p:pic>
          <p:nvPicPr>
            <p:cNvPr id="10" name="Picture 5" descr="favori1"/>
            <p:cNvPicPr preferRelativeResize="0">
              <a:picLocks noChangeArrowheads="1"/>
            </p:cNvPicPr>
            <p:nvPr/>
          </p:nvPicPr>
          <p:blipFill>
            <a:blip r:embed="rId3">
              <a:extLst>
                <a:ext uri="{28A0092B-C50C-407E-A947-70E740481C1C}">
                  <a14:useLocalDpi xmlns:a14="http://schemas.microsoft.com/office/drawing/2010/main" val="0"/>
                </a:ext>
              </a:extLst>
            </a:blip>
            <a:stretch>
              <a:fillRect/>
            </a:stretch>
          </p:blipFill>
          <p:spPr>
            <a:xfrm>
              <a:off x="4638928" y="1493132"/>
              <a:ext cx="3600000" cy="2700000"/>
            </a:xfrm>
            <a:prstGeom prst="rect">
              <a:avLst/>
            </a:prstGeom>
            <a:noFill/>
            <a:effectLst>
              <a:outerShdw blurRad="736600" dist="508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650561" y="4133125"/>
              <a:ext cx="1576733" cy="461665"/>
            </a:xfrm>
            <a:prstGeom prst="rect">
              <a:avLst/>
            </a:prstGeom>
          </p:spPr>
          <p:txBody>
            <a:bodyPr wrap="square">
              <a:spAutoFit/>
            </a:bodyPr>
            <a:lstStyle/>
            <a:p>
              <a:pPr algn="l"/>
              <a:r>
                <a:rPr lang="zh-CN" altLang="en-US" sz="2400" dirty="0" smtClean="0">
                  <a:solidFill>
                    <a:srgbClr val="FF0000"/>
                  </a:solidFill>
                  <a:latin typeface="微软雅黑" panose="020B0503020204020204" pitchFamily="34" charset="-122"/>
                  <a:ea typeface="微软雅黑" panose="020B0503020204020204" pitchFamily="34" charset="-122"/>
                  <a:cs typeface="Times New Roman" pitchFamily="18" charset="0"/>
                </a:rPr>
                <a:t>能源消耗</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itchFamily="18" charset="0"/>
              </a:endParaRPr>
            </a:p>
          </p:txBody>
        </p:sp>
      </p:grpSp>
      <p:sp>
        <p:nvSpPr>
          <p:cNvPr id="12" name="Rectangle 3"/>
          <p:cNvSpPr txBox="1">
            <a:spLocks noChangeArrowheads="1"/>
          </p:cNvSpPr>
          <p:nvPr/>
        </p:nvSpPr>
        <p:spPr>
          <a:xfrm>
            <a:off x="0" y="317378"/>
            <a:ext cx="8137134" cy="993723"/>
          </a:xfrm>
          <a:prstGeom prst="rect">
            <a:avLst/>
          </a:prstGeom>
        </p:spPr>
        <p:txBody>
          <a:bodyPr/>
          <a:lstStyle>
            <a:lvl1pPr marL="342900" indent="-342900">
              <a:spcBef>
                <a:spcPts val="700"/>
              </a:spcBef>
              <a:buSzPct val="100000"/>
              <a:buChar char="•"/>
              <a:defRPr sz="3200">
                <a:latin typeface="Arial" panose="020B0706020202030204"/>
                <a:ea typeface="Arial" panose="020B0706020202030204"/>
                <a:cs typeface="Arial" panose="020B0706020202030204"/>
                <a:sym typeface="Arial" panose="020B0706020202030204"/>
              </a:defRPr>
            </a:lvl1pPr>
            <a:lvl2pPr marL="783590" indent="-326390">
              <a:spcBef>
                <a:spcPts val="700"/>
              </a:spcBef>
              <a:buSzPct val="100000"/>
              <a:buChar char="–"/>
              <a:defRPr sz="3200">
                <a:latin typeface="Arial" panose="020B0706020202030204"/>
                <a:ea typeface="Arial" panose="020B0706020202030204"/>
                <a:cs typeface="Arial" panose="020B0706020202030204"/>
                <a:sym typeface="Arial" panose="020B0706020202030204"/>
              </a:defRPr>
            </a:lvl2pPr>
            <a:lvl3pPr marL="1219200" indent="-304800">
              <a:spcBef>
                <a:spcPts val="700"/>
              </a:spcBef>
              <a:buSzPct val="100000"/>
              <a:buChar char="•"/>
              <a:defRPr sz="3200">
                <a:latin typeface="Arial" panose="020B0706020202030204"/>
                <a:ea typeface="Arial" panose="020B0706020202030204"/>
                <a:cs typeface="Arial" panose="020B0706020202030204"/>
                <a:sym typeface="Arial" panose="020B0706020202030204"/>
              </a:defRPr>
            </a:lvl3pPr>
            <a:lvl4pPr marL="17373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4pPr>
            <a:lvl5pPr marL="21945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5pPr>
            <a:lvl6pPr marL="26924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6pPr>
            <a:lvl7pPr marL="31496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7pPr>
            <a:lvl8pPr marL="36068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8pPr>
            <a:lvl9pPr marL="40640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9pPr>
          </a:lstStyle>
          <a:p>
            <a:pPr marL="0" indent="457200" algn="l">
              <a:lnSpc>
                <a:spcPct val="150000"/>
              </a:lnSpc>
              <a:spcBef>
                <a:spcPts val="0"/>
              </a:spcBef>
              <a:buFont typeface="Arial" panose="020B0604020202020204" pitchFamily="34" charset="0"/>
              <a:buNone/>
            </a:pPr>
            <a:r>
              <a:rPr lang="zh-CN" altLang="en-US" sz="2400" dirty="0" smtClean="0">
                <a:latin typeface="微软雅黑" panose="020B0503020204020204" pitchFamily="34" charset="-122"/>
                <a:ea typeface="微软雅黑" panose="020B0503020204020204" pitchFamily="34" charset="-122"/>
              </a:rPr>
              <a:t>我国能源资源的基本特点（富煤、贫油、少气）决定了煤炭在一次能源中的重要地位。</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69482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123251" y="736795"/>
            <a:ext cx="8548138" cy="2246312"/>
          </a:xfrm>
          <a:prstGeom prst="rect">
            <a:avLst/>
          </a:prstGeom>
          <a:ln w="12700">
            <a:miter lim="400000"/>
          </a:ln>
        </p:spPr>
        <p:txBody>
          <a:bodyPr lIns="45719" rIns="45719"/>
          <a:lstStyle>
            <a:lvl1pPr marL="342900" indent="-342900">
              <a:spcBef>
                <a:spcPts val="700"/>
              </a:spcBef>
              <a:buSzPct val="100000"/>
              <a:buChar char="•"/>
              <a:defRPr sz="3200">
                <a:latin typeface="Arial" panose="020B0706020202030204"/>
                <a:ea typeface="Arial" panose="020B0706020202030204"/>
                <a:cs typeface="Arial" panose="020B0706020202030204"/>
                <a:sym typeface="Arial" panose="020B0706020202030204"/>
              </a:defRPr>
            </a:lvl1pPr>
            <a:lvl2pPr marL="783590" indent="-326390">
              <a:spcBef>
                <a:spcPts val="700"/>
              </a:spcBef>
              <a:buSzPct val="100000"/>
              <a:buChar char="–"/>
              <a:defRPr sz="3200">
                <a:latin typeface="Arial" panose="020B0706020202030204"/>
                <a:ea typeface="Arial" panose="020B0706020202030204"/>
                <a:cs typeface="Arial" panose="020B0706020202030204"/>
                <a:sym typeface="Arial" panose="020B0706020202030204"/>
              </a:defRPr>
            </a:lvl2pPr>
            <a:lvl3pPr marL="1219200" indent="-304800">
              <a:spcBef>
                <a:spcPts val="700"/>
              </a:spcBef>
              <a:buSzPct val="100000"/>
              <a:buChar char="•"/>
              <a:defRPr sz="3200">
                <a:latin typeface="Arial" panose="020B0706020202030204"/>
                <a:ea typeface="Arial" panose="020B0706020202030204"/>
                <a:cs typeface="Arial" panose="020B0706020202030204"/>
                <a:sym typeface="Arial" panose="020B0706020202030204"/>
              </a:defRPr>
            </a:lvl3pPr>
            <a:lvl4pPr marL="17373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4pPr>
            <a:lvl5pPr marL="2194560" indent="-365760">
              <a:spcBef>
                <a:spcPts val="700"/>
              </a:spcBef>
              <a:buSzPct val="100000"/>
              <a:buChar char="»"/>
              <a:defRPr sz="3200">
                <a:latin typeface="Arial" panose="020B0706020202030204"/>
                <a:ea typeface="Arial" panose="020B0706020202030204"/>
                <a:cs typeface="Arial" panose="020B0706020202030204"/>
                <a:sym typeface="Arial" panose="020B0706020202030204"/>
              </a:defRPr>
            </a:lvl5pPr>
            <a:lvl6pPr marL="26924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6pPr>
            <a:lvl7pPr marL="31496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7pPr>
            <a:lvl8pPr marL="36068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8pPr>
            <a:lvl9pPr marL="4064000" indent="-406400">
              <a:spcBef>
                <a:spcPts val="700"/>
              </a:spcBef>
              <a:buSzPct val="100000"/>
              <a:buChar char="•"/>
              <a:defRPr sz="3200">
                <a:latin typeface="Arial" panose="020B0706020202030204"/>
                <a:ea typeface="Arial" panose="020B0706020202030204"/>
                <a:cs typeface="Arial" panose="020B0706020202030204"/>
                <a:sym typeface="Arial" panose="020B0706020202030204"/>
              </a:defRPr>
            </a:lvl9pPr>
          </a:lstStyle>
          <a:p>
            <a:pPr marL="0" indent="0" algn="l">
              <a:lnSpc>
                <a:spcPct val="150000"/>
              </a:lnSpc>
              <a:spcBef>
                <a:spcPts val="0"/>
              </a:spcBef>
              <a:buNone/>
            </a:pPr>
            <a:r>
              <a:rPr lang="zh-CN" altLang="en-US" sz="2400" dirty="0" smtClean="0">
                <a:latin typeface="微软雅黑" panose="020B0503020204020204" pitchFamily="34" charset="-122"/>
                <a:ea typeface="微软雅黑" panose="020B0503020204020204" pitchFamily="34" charset="-122"/>
              </a:rPr>
              <a:t>现在世界能源消耗中</a:t>
            </a:r>
            <a:r>
              <a:rPr lang="en-US" altLang="zh-CN" sz="2400" dirty="0" smtClean="0">
                <a:latin typeface="微软雅黑" panose="020B0503020204020204" pitchFamily="34" charset="-122"/>
                <a:ea typeface="微软雅黑" panose="020B0503020204020204" pitchFamily="34" charset="-122"/>
              </a:rPr>
              <a:t>90%</a:t>
            </a:r>
            <a:r>
              <a:rPr lang="zh-CN" altLang="en-US" sz="2400" dirty="0" smtClean="0">
                <a:latin typeface="微软雅黑" panose="020B0503020204020204" pitchFamily="34" charset="-122"/>
                <a:ea typeface="微软雅黑" panose="020B0503020204020204" pitchFamily="34" charset="-122"/>
              </a:rPr>
              <a:t>以上是不可再生能源。其中：石油大约占</a:t>
            </a:r>
            <a:r>
              <a:rPr lang="en-US" altLang="zh-CN" sz="2400" dirty="0" smtClean="0">
                <a:latin typeface="微软雅黑" panose="020B0503020204020204" pitchFamily="34" charset="-122"/>
                <a:ea typeface="微软雅黑" panose="020B0503020204020204" pitchFamily="34" charset="-122"/>
              </a:rPr>
              <a:t>40%</a:t>
            </a:r>
            <a:r>
              <a:rPr lang="zh-CN" altLang="en-US" sz="2400" dirty="0" smtClean="0">
                <a:latin typeface="微软雅黑" panose="020B0503020204020204" pitchFamily="34" charset="-122"/>
                <a:ea typeface="微软雅黑" panose="020B0503020204020204" pitchFamily="34" charset="-122"/>
              </a:rPr>
              <a:t>，煤大约占</a:t>
            </a:r>
            <a:r>
              <a:rPr lang="en-US" altLang="zh-CN" sz="2400" dirty="0" smtClean="0">
                <a:latin typeface="微软雅黑" panose="020B0503020204020204" pitchFamily="34" charset="-122"/>
                <a:ea typeface="微软雅黑" panose="020B0503020204020204" pitchFamily="34" charset="-122"/>
              </a:rPr>
              <a:t>30%</a:t>
            </a:r>
            <a:r>
              <a:rPr lang="zh-CN" altLang="en-US" sz="2400" dirty="0" smtClean="0">
                <a:latin typeface="微软雅黑" panose="020B0503020204020204" pitchFamily="34" charset="-122"/>
                <a:ea typeface="微软雅黑" panose="020B0503020204020204" pitchFamily="34" charset="-122"/>
              </a:rPr>
              <a:t>，天然气大约占</a:t>
            </a:r>
            <a:r>
              <a:rPr lang="en-US" altLang="zh-CN" sz="2400" dirty="0" smtClean="0">
                <a:latin typeface="微软雅黑" panose="020B0503020204020204" pitchFamily="34" charset="-122"/>
                <a:ea typeface="微软雅黑" panose="020B0503020204020204" pitchFamily="34" charset="-122"/>
              </a:rPr>
              <a:t>20%</a:t>
            </a:r>
            <a:r>
              <a:rPr lang="zh-CN" altLang="en-US" sz="2400" dirty="0" smtClean="0">
                <a:latin typeface="微软雅黑" panose="020B0503020204020204" pitchFamily="34" charset="-122"/>
                <a:ea typeface="微软雅黑" panose="020B0503020204020204" pitchFamily="34" charset="-122"/>
              </a:rPr>
              <a:t>。</a:t>
            </a:r>
          </a:p>
          <a:p>
            <a:pPr marL="0" indent="0" algn="l">
              <a:lnSpc>
                <a:spcPct val="150000"/>
              </a:lnSpc>
              <a:spcBef>
                <a:spcPts val="0"/>
              </a:spcBef>
              <a:buNone/>
            </a:pPr>
            <a:r>
              <a:rPr lang="zh-CN" altLang="en-US" sz="2400" dirty="0" smtClean="0">
                <a:latin typeface="微软雅黑" panose="020B0503020204020204" pitchFamily="34" charset="-122"/>
                <a:ea typeface="微软雅黑" panose="020B0503020204020204" pitchFamily="34" charset="-122"/>
              </a:rPr>
              <a:t>按现在的能源消耗，世界上的石油、天然气和煤等生物化石能源将在几十年至</a:t>
            </a:r>
            <a:r>
              <a:rPr lang="en-US" altLang="zh-CN" sz="2400" dirty="0" smtClean="0">
                <a:latin typeface="微软雅黑" panose="020B0503020204020204" pitchFamily="34" charset="-122"/>
                <a:ea typeface="微软雅黑" panose="020B0503020204020204" pitchFamily="34" charset="-122"/>
              </a:rPr>
              <a:t>200</a:t>
            </a:r>
            <a:r>
              <a:rPr lang="zh-CN" altLang="en-US" sz="2400" dirty="0" smtClean="0">
                <a:latin typeface="微软雅黑" panose="020B0503020204020204" pitchFamily="34" charset="-122"/>
                <a:ea typeface="微软雅黑" panose="020B0503020204020204" pitchFamily="34" charset="-122"/>
              </a:rPr>
              <a:t>年内逐渐耗尽。</a:t>
            </a:r>
          </a:p>
        </p:txBody>
      </p:sp>
      <p:sp>
        <p:nvSpPr>
          <p:cNvPr id="3" name="TextBox 2"/>
          <p:cNvSpPr txBox="1">
            <a:spLocks noChangeArrowheads="1"/>
          </p:cNvSpPr>
          <p:nvPr/>
        </p:nvSpPr>
        <p:spPr bwMode="auto">
          <a:xfrm>
            <a:off x="123252" y="2829462"/>
            <a:ext cx="6133711" cy="231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我们</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理解了什么叫</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“能源危机”</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为什么</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要关注“可持续发展”</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问题</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研究</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开发</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新能源</a:t>
            </a:r>
            <a:r>
              <a:rPr lang="en-US" altLang="zh-CN" sz="2400" dirty="0" smtClean="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cs typeface="Times New Roman" panose="02020603050405020304" pitchFamily="18" charset="0"/>
              </a:rPr>
              <a:t>以</a:t>
            </a: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rPr>
              <a:t>减少对传统能源的依赖程度，是世界各国面临的重要任务。 </a:t>
            </a:r>
          </a:p>
        </p:txBody>
      </p:sp>
      <p:sp>
        <p:nvSpPr>
          <p:cNvPr id="4" name="矩形 3"/>
          <p:cNvSpPr/>
          <p:nvPr/>
        </p:nvSpPr>
        <p:spPr>
          <a:xfrm>
            <a:off x="236269" y="273988"/>
            <a:ext cx="1904689" cy="462808"/>
          </a:xfrm>
          <a:prstGeom prst="rect">
            <a:avLst/>
          </a:prstGeom>
        </p:spPr>
        <p:txBody>
          <a:bodyPr wrap="none">
            <a:spAutoFit/>
          </a:bodyPr>
          <a:lstStyle/>
          <a:p>
            <a:r>
              <a:rPr lang="en-US" altLang="zh-CN" sz="2400" dirty="0" smtClean="0">
                <a:solidFill>
                  <a:srgbClr val="FF0000"/>
                </a:solidFill>
                <a:latin typeface="微软雅黑" pitchFamily="34" charset="-122"/>
                <a:ea typeface="微软雅黑" pitchFamily="34" charset="-122"/>
              </a:rPr>
              <a:t>2</a:t>
            </a:r>
            <a:r>
              <a:rPr lang="zh-CN" altLang="zh-CN" sz="2400" dirty="0" smtClean="0">
                <a:solidFill>
                  <a:srgbClr val="FF0000"/>
                </a:solidFill>
                <a:latin typeface="微软雅黑" pitchFamily="34" charset="-122"/>
                <a:ea typeface="微软雅黑" pitchFamily="34" charset="-122"/>
              </a:rPr>
              <a:t>．能源</a:t>
            </a:r>
            <a:r>
              <a:rPr lang="zh-CN" altLang="en-US" sz="2400" dirty="0">
                <a:solidFill>
                  <a:srgbClr val="FF0000"/>
                </a:solidFill>
                <a:latin typeface="微软雅黑" pitchFamily="34" charset="-122"/>
                <a:ea typeface="微软雅黑" pitchFamily="34" charset="-122"/>
              </a:rPr>
              <a:t>危机</a:t>
            </a:r>
            <a:endParaRPr lang="zh-CN" altLang="zh-CN" sz="2400" dirty="0">
              <a:solidFill>
                <a:srgbClr val="FF0000"/>
              </a:solidFill>
              <a:latin typeface="微软雅黑" pitchFamily="34" charset="-122"/>
              <a:ea typeface="微软雅黑" pitchFamily="34" charset="-122"/>
            </a:endParaRPr>
          </a:p>
        </p:txBody>
      </p:sp>
      <p:pic>
        <p:nvPicPr>
          <p:cNvPr id="5" name="Picture 4" descr="未命名"/>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608" y="2983108"/>
            <a:ext cx="2520000" cy="1804455"/>
          </a:xfrm>
          <a:prstGeom prst="rect">
            <a:avLst/>
          </a:prstGeom>
          <a:noFill/>
          <a:ln>
            <a:noFill/>
          </a:ln>
          <a:effectLst>
            <a:outerShdw blurRad="698500"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3716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1593" y="371982"/>
            <a:ext cx="3366976" cy="462808"/>
          </a:xfrm>
          <a:prstGeom prst="rect">
            <a:avLst/>
          </a:prstGeom>
        </p:spPr>
        <p:txBody>
          <a:bodyPr wrap="square">
            <a:spAutoFit/>
          </a:bodyPr>
          <a:lstStyle/>
          <a:p>
            <a:pPr algn="l"/>
            <a:r>
              <a:rPr lang="en-US" altLang="zh-CN" sz="2400" dirty="0" smtClean="0">
                <a:solidFill>
                  <a:srgbClr val="FF0000"/>
                </a:solidFill>
                <a:latin typeface="微软雅黑" panose="020B0503020204020204" pitchFamily="34" charset="-122"/>
                <a:ea typeface="微软雅黑" panose="020B0503020204020204" pitchFamily="34" charset="-122"/>
                <a:cs typeface="Times New Roman" pitchFamily="18" charset="0"/>
              </a:rPr>
              <a:t>3.</a:t>
            </a:r>
            <a:r>
              <a:rPr lang="zh-CN" altLang="en-US" sz="2400" dirty="0" smtClean="0">
                <a:solidFill>
                  <a:srgbClr val="FF0000"/>
                </a:solidFill>
                <a:latin typeface="微软雅黑" panose="020B0503020204020204" pitchFamily="34" charset="-122"/>
                <a:ea typeface="微软雅黑" panose="020B0503020204020204" pitchFamily="34" charset="-122"/>
                <a:cs typeface="Times New Roman" pitchFamily="18" charset="0"/>
              </a:rPr>
              <a:t>可持续发展</a:t>
            </a:r>
            <a:r>
              <a:rPr lang="zh-CN" altLang="en-US" sz="2400" dirty="0">
                <a:solidFill>
                  <a:srgbClr val="FF0000"/>
                </a:solidFill>
                <a:latin typeface="微软雅黑" panose="020B0503020204020204" pitchFamily="34" charset="-122"/>
                <a:ea typeface="微软雅黑" panose="020B0503020204020204" pitchFamily="34" charset="-122"/>
                <a:cs typeface="Times New Roman" pitchFamily="18" charset="0"/>
              </a:rPr>
              <a:t>的战略</a:t>
            </a:r>
          </a:p>
        </p:txBody>
      </p:sp>
      <p:sp>
        <p:nvSpPr>
          <p:cNvPr id="5" name="Rectangle 3"/>
          <p:cNvSpPr>
            <a:spLocks noChangeArrowheads="1"/>
          </p:cNvSpPr>
          <p:nvPr/>
        </p:nvSpPr>
        <p:spPr bwMode="auto">
          <a:xfrm>
            <a:off x="331594" y="947806"/>
            <a:ext cx="7872843" cy="462808"/>
          </a:xfrm>
          <a:prstGeom prst="rect">
            <a:avLst/>
          </a:prstGeom>
          <a:extLst/>
        </p:spPr>
        <p:txBody>
          <a:bodyPr wrap="square">
            <a:spAutoFit/>
          </a:bodyPr>
          <a:lstStyle/>
          <a:p>
            <a:pPr algn="l"/>
            <a:r>
              <a:rPr lang="en-US" altLang="zh-CN" sz="2400" dirty="0" smtClean="0"/>
              <a:t>(1)</a:t>
            </a:r>
            <a:r>
              <a:rPr lang="zh-CN" altLang="en-US" sz="2400" dirty="0" smtClean="0">
                <a:latin typeface="微软雅黑" panose="020B0503020204020204" pitchFamily="34" charset="-122"/>
                <a:ea typeface="微软雅黑" panose="020B0503020204020204" pitchFamily="34" charset="-122"/>
              </a:rPr>
              <a:t>提高</a:t>
            </a:r>
            <a:r>
              <a:rPr lang="zh-CN" altLang="en-US" sz="2400" dirty="0">
                <a:latin typeface="微软雅黑" panose="020B0503020204020204" pitchFamily="34" charset="-122"/>
                <a:ea typeface="微软雅黑" panose="020B0503020204020204" pitchFamily="34" charset="-122"/>
              </a:rPr>
              <a:t>能源的利用率，减少在能源使用中对环境的破坏。 </a:t>
            </a:r>
          </a:p>
        </p:txBody>
      </p:sp>
      <p:sp>
        <p:nvSpPr>
          <p:cNvPr id="6" name="Rectangle 7"/>
          <p:cNvSpPr>
            <a:spLocks noChangeArrowheads="1"/>
          </p:cNvSpPr>
          <p:nvPr/>
        </p:nvSpPr>
        <p:spPr bwMode="auto">
          <a:xfrm>
            <a:off x="331593" y="1628591"/>
            <a:ext cx="3413118" cy="462808"/>
          </a:xfrm>
          <a:prstGeom prst="rect">
            <a:avLst/>
          </a:prstGeom>
          <a:extLst/>
        </p:spPr>
        <p:txBody>
          <a:bodyPr wrap="square">
            <a:spAutoFit/>
          </a:bodyPr>
          <a:lstStyle/>
          <a:p>
            <a:pPr algn="l"/>
            <a:r>
              <a:rPr lang="en-US" altLang="zh-CN" sz="2400" dirty="0" smtClean="0"/>
              <a:t>(2)</a:t>
            </a:r>
            <a:r>
              <a:rPr lang="zh-CN" altLang="en-US" sz="2400" dirty="0" smtClean="0">
                <a:latin typeface="微软雅黑" panose="020B0503020204020204" pitchFamily="34" charset="-122"/>
                <a:ea typeface="微软雅黑" panose="020B0503020204020204" pitchFamily="34" charset="-122"/>
              </a:rPr>
              <a:t>发展</a:t>
            </a:r>
            <a:r>
              <a:rPr lang="zh-CN" altLang="en-US" sz="2400" dirty="0">
                <a:latin typeface="微软雅黑" panose="020B0503020204020204" pitchFamily="34" charset="-122"/>
                <a:ea typeface="微软雅黑" panose="020B0503020204020204" pitchFamily="34" charset="-122"/>
              </a:rPr>
              <a:t>新的理想能源</a:t>
            </a:r>
          </a:p>
        </p:txBody>
      </p:sp>
      <p:grpSp>
        <p:nvGrpSpPr>
          <p:cNvPr id="7" name="组合 6"/>
          <p:cNvGrpSpPr/>
          <p:nvPr/>
        </p:nvGrpSpPr>
        <p:grpSpPr>
          <a:xfrm>
            <a:off x="5873521" y="2435818"/>
            <a:ext cx="2160000" cy="2009937"/>
            <a:chOff x="2365045" y="3257670"/>
            <a:chExt cx="2160000" cy="2004974"/>
          </a:xfrm>
        </p:grpSpPr>
        <p:pic>
          <p:nvPicPr>
            <p:cNvPr id="8" name="内容占位符 3"/>
            <p:cNvPicPr preferRelativeResize="0">
              <a:picLocks/>
            </p:cNvPicPr>
            <p:nvPr/>
          </p:nvPicPr>
          <p:blipFill>
            <a:blip r:embed="rId2" cstate="print">
              <a:extLst>
                <a:ext uri="{28A0092B-C50C-407E-A947-70E740481C1C}">
                  <a14:useLocalDpi xmlns:a14="http://schemas.microsoft.com/office/drawing/2010/main" val="0"/>
                </a:ext>
              </a:extLst>
            </a:blip>
            <a:stretch>
              <a:fillRect/>
            </a:stretch>
          </p:blipFill>
          <p:spPr>
            <a:xfrm>
              <a:off x="2365045" y="3257670"/>
              <a:ext cx="2160000" cy="1620000"/>
            </a:xfrm>
            <a:prstGeom prst="rect">
              <a:avLst/>
            </a:prstGeom>
            <a:effectLst>
              <a:outerShdw blurRad="457200" dist="50800" dir="5400000" algn="ctr" rotWithShape="0">
                <a:srgbClr val="000000">
                  <a:alpha val="43137"/>
                </a:srgbClr>
              </a:outerShdw>
            </a:effectLst>
          </p:spPr>
        </p:pic>
        <p:sp>
          <p:nvSpPr>
            <p:cNvPr id="9" name="矩形 8"/>
            <p:cNvSpPr/>
            <p:nvPr/>
          </p:nvSpPr>
          <p:spPr>
            <a:xfrm>
              <a:off x="2754425" y="4800979"/>
              <a:ext cx="1516542"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风力发电</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48441" y="2389536"/>
            <a:ext cx="2321697" cy="2056220"/>
            <a:chOff x="4459859" y="1817472"/>
            <a:chExt cx="2321697" cy="2071242"/>
          </a:xfrm>
        </p:grpSpPr>
        <p:sp>
          <p:nvSpPr>
            <p:cNvPr id="11" name="标题 1"/>
            <p:cNvSpPr txBox="1">
              <a:spLocks/>
            </p:cNvSpPr>
            <p:nvPr/>
          </p:nvSpPr>
          <p:spPr>
            <a:xfrm>
              <a:off x="4459859" y="3513786"/>
              <a:ext cx="2321697" cy="374928"/>
            </a:xfrm>
            <a:prstGeom prst="rect">
              <a:avLst/>
            </a:prstGeom>
          </p:spPr>
          <p:txBody>
            <a:bodyPr>
              <a:noAutofit/>
            </a:bodyPr>
            <a:lstStyle>
              <a:lvl1pPr algn="ctr">
                <a:defRPr sz="4400">
                  <a:latin typeface="Arial" panose="020B0706020202030204"/>
                  <a:ea typeface="Arial" panose="020B0706020202030204"/>
                  <a:cs typeface="Arial" panose="020B0706020202030204"/>
                  <a:sym typeface="Arial" panose="020B0706020202030204"/>
                </a:defRPr>
              </a:lvl1pPr>
              <a:lvl2pPr algn="ctr">
                <a:defRPr sz="4400">
                  <a:latin typeface="Arial" panose="020B0706020202030204"/>
                  <a:ea typeface="Arial" panose="020B0706020202030204"/>
                  <a:cs typeface="Arial" panose="020B0706020202030204"/>
                  <a:sym typeface="Arial" panose="020B0706020202030204"/>
                </a:defRPr>
              </a:lvl2pPr>
              <a:lvl3pPr algn="ctr">
                <a:defRPr sz="4400">
                  <a:latin typeface="Arial" panose="020B0706020202030204"/>
                  <a:ea typeface="Arial" panose="020B0706020202030204"/>
                  <a:cs typeface="Arial" panose="020B0706020202030204"/>
                  <a:sym typeface="Arial" panose="020B0706020202030204"/>
                </a:defRPr>
              </a:lvl3pPr>
              <a:lvl4pPr algn="ctr">
                <a:defRPr sz="4400">
                  <a:latin typeface="Arial" panose="020B0706020202030204"/>
                  <a:ea typeface="Arial" panose="020B0706020202030204"/>
                  <a:cs typeface="Arial" panose="020B0706020202030204"/>
                  <a:sym typeface="Arial" panose="020B0706020202030204"/>
                </a:defRPr>
              </a:lvl4pPr>
              <a:lvl5pPr algn="ctr">
                <a:defRPr sz="4400">
                  <a:latin typeface="Arial" panose="020B0706020202030204"/>
                  <a:ea typeface="Arial" panose="020B0706020202030204"/>
                  <a:cs typeface="Arial" panose="020B0706020202030204"/>
                  <a:sym typeface="Arial" panose="020B0706020202030204"/>
                </a:defRPr>
              </a:lvl5pPr>
              <a:lvl6pPr indent="457200" algn="ctr">
                <a:defRPr sz="4400">
                  <a:latin typeface="Arial" panose="020B0706020202030204"/>
                  <a:ea typeface="Arial" panose="020B0706020202030204"/>
                  <a:cs typeface="Arial" panose="020B0706020202030204"/>
                  <a:sym typeface="Arial" panose="020B0706020202030204"/>
                </a:defRPr>
              </a:lvl6pPr>
              <a:lvl7pPr indent="914400" algn="ctr">
                <a:defRPr sz="4400">
                  <a:latin typeface="Arial" panose="020B0706020202030204"/>
                  <a:ea typeface="Arial" panose="020B0706020202030204"/>
                  <a:cs typeface="Arial" panose="020B0706020202030204"/>
                  <a:sym typeface="Arial" panose="020B0706020202030204"/>
                </a:defRPr>
              </a:lvl7pPr>
              <a:lvl8pPr indent="1371600" algn="ctr">
                <a:defRPr sz="4400">
                  <a:latin typeface="Arial" panose="020B0706020202030204"/>
                  <a:ea typeface="Arial" panose="020B0706020202030204"/>
                  <a:cs typeface="Arial" panose="020B0706020202030204"/>
                  <a:sym typeface="Arial" panose="020B0706020202030204"/>
                </a:defRPr>
              </a:lvl8pPr>
              <a:lvl9pPr indent="1828800" algn="ctr">
                <a:defRPr sz="4400">
                  <a:latin typeface="Arial" panose="020B0706020202030204"/>
                  <a:ea typeface="Arial" panose="020B0706020202030204"/>
                  <a:cs typeface="Arial" panose="020B0706020202030204"/>
                  <a:sym typeface="Arial" panose="020B0706020202030204"/>
                </a:defRPr>
              </a:lvl9pPr>
            </a:lstStyle>
            <a:p>
              <a:pPr algn="l">
                <a:lnSpc>
                  <a:spcPct val="110000"/>
                </a:lnSpc>
              </a:pPr>
              <a:r>
                <a:rPr lang="zh-CN" altLang="en-US" sz="2400" dirty="0">
                  <a:solidFill>
                    <a:srgbClr val="FF0000"/>
                  </a:solidFill>
                  <a:latin typeface="微软雅黑" panose="020B0503020204020204" pitchFamily="34" charset="-122"/>
                  <a:ea typeface="微软雅黑" panose="020B0503020204020204" pitchFamily="34" charset="-122"/>
                </a:rPr>
                <a:t>南海</a:t>
              </a:r>
              <a:r>
                <a:rPr lang="zh-CN" altLang="en-US" sz="2400" dirty="0" smtClean="0">
                  <a:solidFill>
                    <a:srgbClr val="FF0000"/>
                  </a:solidFill>
                  <a:latin typeface="微软雅黑" panose="020B0503020204020204" pitchFamily="34" charset="-122"/>
                  <a:ea typeface="微软雅黑" panose="020B0503020204020204" pitchFamily="34" charset="-122"/>
                </a:rPr>
                <a:t>可燃冰开采</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12" name="图片 11"/>
            <p:cNvPicPr preferRelativeResize="0">
              <a:picLocks/>
            </p:cNvPicPr>
            <p:nvPr/>
          </p:nvPicPr>
          <p:blipFill>
            <a:blip r:embed="rId3"/>
            <a:stretch>
              <a:fillRect/>
            </a:stretch>
          </p:blipFill>
          <p:spPr>
            <a:xfrm>
              <a:off x="4459860" y="1817472"/>
              <a:ext cx="2160000" cy="1620000"/>
            </a:xfrm>
            <a:prstGeom prst="rect">
              <a:avLst/>
            </a:prstGeom>
          </p:spPr>
        </p:pic>
      </p:grpSp>
      <p:grpSp>
        <p:nvGrpSpPr>
          <p:cNvPr id="13" name="组合 12"/>
          <p:cNvGrpSpPr/>
          <p:nvPr/>
        </p:nvGrpSpPr>
        <p:grpSpPr>
          <a:xfrm>
            <a:off x="3241829" y="2435818"/>
            <a:ext cx="2160000" cy="2048149"/>
            <a:chOff x="6271709" y="3071988"/>
            <a:chExt cx="2160000" cy="2043092"/>
          </a:xfrm>
        </p:grpSpPr>
        <p:pic>
          <p:nvPicPr>
            <p:cNvPr id="14" name="图片 13"/>
            <p:cNvPicPr preferRelativeResize="0">
              <a:picLocks/>
            </p:cNvPicPr>
            <p:nvPr/>
          </p:nvPicPr>
          <p:blipFill>
            <a:blip r:embed="rId4"/>
            <a:stretch>
              <a:fillRect/>
            </a:stretch>
          </p:blipFill>
          <p:spPr>
            <a:xfrm>
              <a:off x="6271709" y="3071988"/>
              <a:ext cx="2160000" cy="1620000"/>
            </a:xfrm>
            <a:prstGeom prst="rect">
              <a:avLst/>
            </a:prstGeom>
          </p:spPr>
        </p:pic>
        <p:sp>
          <p:nvSpPr>
            <p:cNvPr id="15" name="矩形 14"/>
            <p:cNvSpPr/>
            <p:nvPr/>
          </p:nvSpPr>
          <p:spPr>
            <a:xfrm>
              <a:off x="6455962" y="4653415"/>
              <a:ext cx="1797640"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氢能的利用</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37235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6"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ircle(in)">
                                      <p:cBhvr>
                                        <p:cTn id="15" dur="2000"/>
                                        <p:tgtEl>
                                          <p:spTgt spid="7"/>
                                        </p:tgtEl>
                                      </p:cBhvr>
                                    </p:animEffect>
                                  </p:childTnLst>
                                </p:cTn>
                              </p:par>
                              <p:par>
                                <p:cTn id="16" presetID="6" presetClass="entr" presetSubtype="16"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circle(in)">
                                      <p:cBhvr>
                                        <p:cTn id="18" dur="2000"/>
                                        <p:tgtEl>
                                          <p:spTgt spid="13"/>
                                        </p:tgtEl>
                                      </p:cBhvr>
                                    </p:animEffect>
                                  </p:childTnLst>
                                </p:cTn>
                              </p:par>
                              <p:par>
                                <p:cTn id="19" presetID="6" presetClass="entr" presetSubtype="16"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ircle(in)">
                                      <p:cBhvr>
                                        <p:cTn id="2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0346" y="266175"/>
            <a:ext cx="1849348" cy="541199"/>
            <a:chOff x="744877" y="590294"/>
            <a:chExt cx="1849348" cy="539863"/>
          </a:xfrm>
        </p:grpSpPr>
        <p:sp>
          <p:nvSpPr>
            <p:cNvPr id="5" name="Shape 108"/>
            <p:cNvSpPr/>
            <p:nvPr/>
          </p:nvSpPr>
          <p:spPr>
            <a:xfrm>
              <a:off x="842481" y="590294"/>
              <a:ext cx="1654140" cy="53986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744877" y="590294"/>
              <a:ext cx="1849348"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lang="zh-CN" altLang="en-US" sz="2400" dirty="0">
                  <a:solidFill>
                    <a:schemeClr val="bg1"/>
                  </a:solidFill>
                  <a:latin typeface="微软雅黑" panose="020B0503020204020204" pitchFamily="34" charset="-122"/>
                  <a:ea typeface="微软雅黑" panose="020B0503020204020204" pitchFamily="34" charset="-122"/>
                </a:rPr>
                <a:t>自我评价</a:t>
              </a:r>
              <a:endParaRPr kumimoji="0"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2040204020203" charset="-122"/>
              </a:endParaRPr>
            </a:p>
          </p:txBody>
        </p:sp>
      </p:grpSp>
      <p:sp>
        <p:nvSpPr>
          <p:cNvPr id="7" name="Text Box 6"/>
          <p:cNvSpPr txBox="1">
            <a:spLocks noChangeArrowheads="1"/>
          </p:cNvSpPr>
          <p:nvPr/>
        </p:nvSpPr>
        <p:spPr bwMode="auto">
          <a:xfrm>
            <a:off x="393327" y="875854"/>
            <a:ext cx="8165047" cy="1203300"/>
          </a:xfrm>
          <a:prstGeom prst="rect">
            <a:avLst/>
          </a:prstGeom>
          <a:noFill/>
          <a:ln w="9525">
            <a:noFill/>
            <a:miter lim="800000"/>
            <a:headEnd/>
            <a:tailEnd/>
          </a:ln>
          <a:effectLst/>
        </p:spPr>
        <p:txBody>
          <a:bodyPr wrap="square">
            <a:spAutoFit/>
          </a:bodyPr>
          <a:lstStyle/>
          <a:p>
            <a:pPr eaLnBrk="0" hangingPunct="0">
              <a:lnSpc>
                <a:spcPct val="150000"/>
              </a:lnSpc>
              <a:defRPr/>
            </a:pPr>
            <a:r>
              <a:rPr lang="en-US" altLang="zh-CN" sz="2400" dirty="0">
                <a:solidFill>
                  <a:schemeClr val="tx1"/>
                </a:solidFill>
                <a:latin typeface="微软雅黑" pitchFamily="34" charset="-122"/>
                <a:ea typeface="微软雅黑" pitchFamily="34" charset="-122"/>
              </a:rPr>
              <a:t>1.</a:t>
            </a:r>
            <a:r>
              <a:rPr lang="zh-CN" altLang="en-US" sz="2400" dirty="0">
                <a:solidFill>
                  <a:schemeClr val="tx1"/>
                </a:solidFill>
                <a:latin typeface="微软雅黑" pitchFamily="34" charset="-122"/>
                <a:ea typeface="微软雅黑" pitchFamily="34" charset="-122"/>
              </a:rPr>
              <a:t>能源是指为人类提供某种</a:t>
            </a:r>
            <a:r>
              <a:rPr lang="zh-CN" altLang="en-US" sz="2400" dirty="0" smtClean="0">
                <a:solidFill>
                  <a:schemeClr val="tx1"/>
                </a:solidFill>
                <a:latin typeface="微软雅黑" pitchFamily="34" charset="-122"/>
                <a:ea typeface="微软雅黑" pitchFamily="34" charset="-122"/>
              </a:rPr>
              <a:t>形式</a:t>
            </a:r>
            <a:r>
              <a:rPr lang="zh-CN" altLang="en-US" sz="2400" u="sng" dirty="0" smtClean="0">
                <a:solidFill>
                  <a:schemeClr val="tx1"/>
                </a:solidFill>
                <a:latin typeface="微软雅黑" pitchFamily="34" charset="-122"/>
                <a:ea typeface="微软雅黑" pitchFamily="34" charset="-122"/>
              </a:rPr>
              <a:t>            </a:t>
            </a:r>
            <a:r>
              <a:rPr lang="zh-CN" altLang="en-US" sz="2400" dirty="0">
                <a:solidFill>
                  <a:schemeClr val="tx1"/>
                </a:solidFill>
                <a:latin typeface="微软雅黑" pitchFamily="34" charset="-122"/>
                <a:ea typeface="微软雅黑" pitchFamily="34" charset="-122"/>
              </a:rPr>
              <a:t>的物质能源。按照能源的产生方式可以分为</a:t>
            </a:r>
            <a:r>
              <a:rPr lang="zh-CN" altLang="en-US" sz="2400" u="sng" dirty="0">
                <a:solidFill>
                  <a:schemeClr val="tx1"/>
                </a:solidFill>
                <a:latin typeface="微软雅黑" pitchFamily="34" charset="-122"/>
                <a:ea typeface="微软雅黑" pitchFamily="34" charset="-122"/>
              </a:rPr>
              <a:t>           </a:t>
            </a:r>
            <a:r>
              <a:rPr lang="zh-CN" altLang="en-US" sz="2400" u="sng" dirty="0" smtClean="0">
                <a:solidFill>
                  <a:schemeClr val="tx1"/>
                </a:solidFill>
                <a:latin typeface="微软雅黑" pitchFamily="34" charset="-122"/>
                <a:ea typeface="微软雅黑" pitchFamily="34" charset="-122"/>
              </a:rPr>
              <a:t>     </a:t>
            </a:r>
            <a:r>
              <a:rPr lang="zh-CN" altLang="en-US" sz="2400" dirty="0">
                <a:solidFill>
                  <a:schemeClr val="tx1"/>
                </a:solidFill>
                <a:latin typeface="微软雅黑" pitchFamily="34" charset="-122"/>
                <a:ea typeface="微软雅黑" pitchFamily="34" charset="-122"/>
              </a:rPr>
              <a:t>和</a:t>
            </a:r>
            <a:r>
              <a:rPr lang="zh-CN" altLang="en-US" sz="2400" u="sng" dirty="0">
                <a:solidFill>
                  <a:schemeClr val="tx1"/>
                </a:solidFill>
                <a:latin typeface="微软雅黑" pitchFamily="34" charset="-122"/>
                <a:ea typeface="微软雅黑" pitchFamily="34" charset="-122"/>
              </a:rPr>
              <a:t>            </a:t>
            </a:r>
            <a:r>
              <a:rPr lang="zh-CN" altLang="en-US" sz="2400" u="sng" dirty="0" smtClean="0">
                <a:solidFill>
                  <a:schemeClr val="tx1"/>
                </a:solidFill>
                <a:latin typeface="微软雅黑" pitchFamily="34" charset="-122"/>
                <a:ea typeface="微软雅黑" pitchFamily="34" charset="-122"/>
              </a:rPr>
              <a:t>   </a:t>
            </a:r>
            <a:r>
              <a:rPr lang="zh-CN" altLang="en-US" sz="2400" dirty="0">
                <a:solidFill>
                  <a:schemeClr val="tx1"/>
                </a:solidFill>
                <a:latin typeface="微软雅黑" pitchFamily="34" charset="-122"/>
                <a:ea typeface="微软雅黑" pitchFamily="34" charset="-122"/>
              </a:rPr>
              <a:t>。</a:t>
            </a:r>
          </a:p>
        </p:txBody>
      </p:sp>
      <p:sp>
        <p:nvSpPr>
          <p:cNvPr id="8" name="Text Box 1030"/>
          <p:cNvSpPr txBox="1">
            <a:spLocks noChangeArrowheads="1"/>
          </p:cNvSpPr>
          <p:nvPr/>
        </p:nvSpPr>
        <p:spPr bwMode="auto">
          <a:xfrm>
            <a:off x="5239821" y="915677"/>
            <a:ext cx="912319"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能量</a:t>
            </a:r>
          </a:p>
        </p:txBody>
      </p:sp>
      <p:sp>
        <p:nvSpPr>
          <p:cNvPr id="9" name="Text Box 1030"/>
          <p:cNvSpPr txBox="1">
            <a:spLocks noChangeArrowheads="1"/>
          </p:cNvSpPr>
          <p:nvPr/>
        </p:nvSpPr>
        <p:spPr bwMode="auto">
          <a:xfrm>
            <a:off x="3915082" y="1444885"/>
            <a:ext cx="1135532"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1" hangingPunct="1">
              <a:spcBef>
                <a:spcPct val="50000"/>
              </a:spcBef>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t>可再生</a:t>
            </a:r>
          </a:p>
        </p:txBody>
      </p:sp>
      <p:sp>
        <p:nvSpPr>
          <p:cNvPr id="10" name="Text Box 1030"/>
          <p:cNvSpPr txBox="1">
            <a:spLocks noChangeArrowheads="1"/>
          </p:cNvSpPr>
          <p:nvPr/>
        </p:nvSpPr>
        <p:spPr bwMode="auto">
          <a:xfrm>
            <a:off x="5966104" y="1517327"/>
            <a:ext cx="1503209"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1" hangingPunct="1">
              <a:spcBef>
                <a:spcPct val="50000"/>
              </a:spcBef>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t>不可再生</a:t>
            </a:r>
          </a:p>
        </p:txBody>
      </p:sp>
      <p:sp>
        <p:nvSpPr>
          <p:cNvPr id="11" name="Text Box 6"/>
          <p:cNvSpPr txBox="1">
            <a:spLocks noChangeArrowheads="1"/>
          </p:cNvSpPr>
          <p:nvPr/>
        </p:nvSpPr>
        <p:spPr bwMode="auto">
          <a:xfrm>
            <a:off x="393327" y="1981129"/>
            <a:ext cx="8442449" cy="1203300"/>
          </a:xfrm>
          <a:prstGeom prst="rect">
            <a:avLst/>
          </a:prstGeom>
          <a:noFill/>
          <a:ln w="9525">
            <a:noFill/>
            <a:miter lim="800000"/>
            <a:headEnd/>
            <a:tailEnd/>
          </a:ln>
          <a:effectLst/>
        </p:spPr>
        <p:txBody>
          <a:bodyPr wrap="square">
            <a:spAutoFit/>
          </a:bodyPr>
          <a:lstStyle/>
          <a:p>
            <a:pPr algn="l" eaLnBrk="0" hangingPunct="0">
              <a:lnSpc>
                <a:spcPct val="150000"/>
              </a:lnSpc>
              <a:defRPr/>
            </a:pPr>
            <a:r>
              <a:rPr lang="en-US" altLang="zh-CN" sz="2400" dirty="0">
                <a:solidFill>
                  <a:schemeClr val="tx1"/>
                </a:solidFill>
                <a:latin typeface="微软雅黑" pitchFamily="34" charset="-122"/>
                <a:ea typeface="微软雅黑" pitchFamily="34" charset="-122"/>
              </a:rPr>
              <a:t>2.</a:t>
            </a:r>
            <a:r>
              <a:rPr lang="zh-CN" altLang="en-US" sz="2400" dirty="0">
                <a:solidFill>
                  <a:schemeClr val="tx1"/>
                </a:solidFill>
                <a:latin typeface="微软雅黑" pitchFamily="34" charset="-122"/>
                <a:ea typeface="微软雅黑" pitchFamily="34" charset="-122"/>
              </a:rPr>
              <a:t>以下能源形式中，属于可再生能源的是（          </a:t>
            </a:r>
            <a:r>
              <a:rPr lang="zh-CN" altLang="en-US" sz="2400" dirty="0" smtClean="0">
                <a:solidFill>
                  <a:schemeClr val="tx1"/>
                </a:solidFill>
                <a:latin typeface="微软雅黑" pitchFamily="34" charset="-122"/>
                <a:ea typeface="微软雅黑" pitchFamily="34" charset="-122"/>
              </a:rPr>
              <a:t>  ）</a:t>
            </a:r>
            <a:endParaRPr lang="en-US" altLang="zh-CN" sz="2400" dirty="0">
              <a:solidFill>
                <a:schemeClr val="tx1"/>
              </a:solidFill>
              <a:latin typeface="微软雅黑" pitchFamily="34" charset="-122"/>
              <a:ea typeface="微软雅黑" pitchFamily="34" charset="-122"/>
            </a:endParaRPr>
          </a:p>
          <a:p>
            <a:pPr algn="l" eaLnBrk="0" hangingPunct="0">
              <a:lnSpc>
                <a:spcPct val="150000"/>
              </a:lnSpc>
              <a:defRPr/>
            </a:pPr>
            <a:r>
              <a:rPr lang="en-US" altLang="zh-CN" sz="2400" dirty="0">
                <a:solidFill>
                  <a:schemeClr val="tx1"/>
                </a:solidFill>
                <a:latin typeface="微软雅黑" pitchFamily="34" charset="-122"/>
                <a:ea typeface="微软雅黑" pitchFamily="34" charset="-122"/>
              </a:rPr>
              <a:t>A.</a:t>
            </a:r>
            <a:r>
              <a:rPr lang="zh-CN" altLang="en-US" sz="2400" dirty="0">
                <a:solidFill>
                  <a:schemeClr val="tx1"/>
                </a:solidFill>
                <a:latin typeface="微软雅黑" pitchFamily="34" charset="-122"/>
                <a:ea typeface="微软雅黑" pitchFamily="34" charset="-122"/>
              </a:rPr>
              <a:t>风能    </a:t>
            </a:r>
            <a:r>
              <a:rPr lang="zh-CN" altLang="en-US" sz="2400" dirty="0" smtClean="0">
                <a:solidFill>
                  <a:schemeClr val="tx1"/>
                </a:solidFill>
                <a:latin typeface="微软雅黑" pitchFamily="34" charset="-122"/>
                <a:ea typeface="微软雅黑" pitchFamily="34" charset="-122"/>
              </a:rPr>
              <a:t>    </a:t>
            </a:r>
            <a:r>
              <a:rPr lang="en-US" altLang="zh-CN" sz="2400" dirty="0">
                <a:solidFill>
                  <a:schemeClr val="tx1"/>
                </a:solidFill>
                <a:latin typeface="微软雅黑" pitchFamily="34" charset="-122"/>
                <a:ea typeface="微软雅黑" pitchFamily="34" charset="-122"/>
              </a:rPr>
              <a:t>B.</a:t>
            </a:r>
            <a:r>
              <a:rPr lang="zh-CN" altLang="en-US" sz="2400" dirty="0">
                <a:solidFill>
                  <a:schemeClr val="tx1"/>
                </a:solidFill>
                <a:latin typeface="微软雅黑" pitchFamily="34" charset="-122"/>
                <a:ea typeface="微软雅黑" pitchFamily="34" charset="-122"/>
              </a:rPr>
              <a:t>太阳能  </a:t>
            </a:r>
            <a:r>
              <a:rPr lang="zh-CN" altLang="en-US" sz="2400" dirty="0" smtClean="0">
                <a:solidFill>
                  <a:schemeClr val="tx1"/>
                </a:solidFill>
                <a:latin typeface="微软雅黑" pitchFamily="34" charset="-122"/>
                <a:ea typeface="微软雅黑" pitchFamily="34" charset="-122"/>
              </a:rPr>
              <a:t>     </a:t>
            </a:r>
            <a:r>
              <a:rPr lang="en-US" altLang="zh-CN" sz="2400" dirty="0" smtClean="0">
                <a:solidFill>
                  <a:schemeClr val="tx1"/>
                </a:solidFill>
                <a:latin typeface="微软雅黑" pitchFamily="34" charset="-122"/>
                <a:ea typeface="微软雅黑" pitchFamily="34" charset="-122"/>
              </a:rPr>
              <a:t>C</a:t>
            </a:r>
            <a:r>
              <a:rPr lang="en-US" altLang="zh-CN" sz="2400" dirty="0">
                <a:solidFill>
                  <a:schemeClr val="tx1"/>
                </a:solidFill>
                <a:latin typeface="微软雅黑" pitchFamily="34" charset="-122"/>
                <a:ea typeface="微软雅黑" pitchFamily="34" charset="-122"/>
              </a:rPr>
              <a:t>.</a:t>
            </a:r>
            <a:r>
              <a:rPr lang="zh-CN" altLang="en-US" sz="2400" dirty="0">
                <a:solidFill>
                  <a:schemeClr val="tx1"/>
                </a:solidFill>
                <a:latin typeface="微软雅黑" pitchFamily="34" charset="-122"/>
                <a:ea typeface="微软雅黑" pitchFamily="34" charset="-122"/>
              </a:rPr>
              <a:t>电能      </a:t>
            </a:r>
            <a:r>
              <a:rPr lang="en-US" altLang="zh-CN" sz="2400" dirty="0">
                <a:solidFill>
                  <a:schemeClr val="tx1"/>
                </a:solidFill>
                <a:latin typeface="微软雅黑" pitchFamily="34" charset="-122"/>
                <a:ea typeface="微软雅黑" pitchFamily="34" charset="-122"/>
              </a:rPr>
              <a:t>D.</a:t>
            </a:r>
            <a:r>
              <a:rPr lang="zh-CN" altLang="en-US" sz="2400" dirty="0" smtClean="0">
                <a:solidFill>
                  <a:schemeClr val="tx1"/>
                </a:solidFill>
                <a:latin typeface="微软雅黑" pitchFamily="34" charset="-122"/>
                <a:ea typeface="微软雅黑" pitchFamily="34" charset="-122"/>
              </a:rPr>
              <a:t>天然气</a:t>
            </a:r>
            <a:r>
              <a:rPr lang="zh-CN" altLang="en-US" sz="2400" u="sng" dirty="0" smtClean="0">
                <a:solidFill>
                  <a:schemeClr val="tx1"/>
                </a:solidFill>
                <a:latin typeface="微软雅黑" pitchFamily="34" charset="-122"/>
                <a:ea typeface="微软雅黑" pitchFamily="34" charset="-122"/>
              </a:rPr>
              <a:t>           </a:t>
            </a:r>
            <a:endParaRPr lang="zh-CN" altLang="en-US" sz="2400" dirty="0">
              <a:solidFill>
                <a:schemeClr val="tx1"/>
              </a:solidFill>
              <a:latin typeface="微软雅黑" pitchFamily="34" charset="-122"/>
              <a:ea typeface="微软雅黑" pitchFamily="34" charset="-122"/>
            </a:endParaRPr>
          </a:p>
        </p:txBody>
      </p:sp>
      <p:sp>
        <p:nvSpPr>
          <p:cNvPr id="12" name="Text Box 1030"/>
          <p:cNvSpPr txBox="1">
            <a:spLocks noChangeArrowheads="1"/>
          </p:cNvSpPr>
          <p:nvPr/>
        </p:nvSpPr>
        <p:spPr bwMode="auto">
          <a:xfrm>
            <a:off x="6417086" y="2168983"/>
            <a:ext cx="1052227"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rgbClr val="FF0000"/>
                </a:solidFill>
                <a:latin typeface="微软雅黑" panose="020B0503020204020204" pitchFamily="34" charset="-122"/>
                <a:ea typeface="微软雅黑" panose="020B0503020204020204" pitchFamily="34" charset="-122"/>
              </a:rPr>
              <a:t>A</a:t>
            </a:r>
            <a:r>
              <a:rPr lang="zh-CN" altLang="en-US" sz="2400" dirty="0">
                <a:solidFill>
                  <a:srgbClr val="FF0000"/>
                </a:solidFill>
                <a:latin typeface="微软雅黑" panose="020B0503020204020204" pitchFamily="34" charset="-122"/>
                <a:ea typeface="微软雅黑" panose="020B0503020204020204" pitchFamily="34" charset="-122"/>
              </a:rPr>
              <a:t>、</a:t>
            </a:r>
            <a:r>
              <a:rPr lang="en-US" altLang="zh-CN" sz="2400" dirty="0">
                <a:solidFill>
                  <a:srgbClr val="FF0000"/>
                </a:solidFill>
                <a:latin typeface="微软雅黑" panose="020B0503020204020204" pitchFamily="34" charset="-122"/>
                <a:ea typeface="微软雅黑" panose="020B0503020204020204" pitchFamily="34" charset="-122"/>
              </a:rPr>
              <a:t>B</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3" name="Text Box 6"/>
          <p:cNvSpPr txBox="1">
            <a:spLocks noChangeArrowheads="1"/>
          </p:cNvSpPr>
          <p:nvPr/>
        </p:nvSpPr>
        <p:spPr bwMode="auto">
          <a:xfrm>
            <a:off x="393327" y="3274258"/>
            <a:ext cx="8586287" cy="462808"/>
          </a:xfrm>
          <a:prstGeom prst="rect">
            <a:avLst/>
          </a:prstGeom>
          <a:noFill/>
          <a:ln w="9525">
            <a:noFill/>
            <a:miter lim="800000"/>
            <a:headEnd/>
            <a:tailEnd/>
          </a:ln>
          <a:effectLst/>
        </p:spPr>
        <p:txBody>
          <a:bodyPr wrap="square">
            <a:spAutoFit/>
          </a:bodyPr>
          <a:lstStyle>
            <a:lvl1pPr algn="l" eaLnBrk="0" hangingPunct="0">
              <a:lnSpc>
                <a:spcPct val="150000"/>
              </a:lnSpc>
              <a:defRPr sz="2400">
                <a:solidFill>
                  <a:schemeClr val="tx1"/>
                </a:solidFill>
                <a:latin typeface="微软雅黑" pitchFamily="34" charset="-122"/>
                <a:ea typeface="微软雅黑" pitchFamily="34" charset="-122"/>
              </a:defRPr>
            </a:lvl1pPr>
          </a:lstStyle>
          <a:p>
            <a:pPr>
              <a:lnSpc>
                <a:spcPct val="100000"/>
              </a:lnSpc>
            </a:pPr>
            <a:r>
              <a:rPr lang="en-US" altLang="zh-CN" dirty="0"/>
              <a:t>3.</a:t>
            </a:r>
            <a:r>
              <a:rPr lang="zh-CN" altLang="en-US" dirty="0"/>
              <a:t>关于常规资源枯竭应对</a:t>
            </a:r>
            <a:r>
              <a:rPr lang="zh-CN" altLang="en-US" dirty="0" smtClean="0"/>
              <a:t>战略</a:t>
            </a:r>
            <a:r>
              <a:rPr lang="en-US" altLang="zh-CN" dirty="0" smtClean="0"/>
              <a:t>,</a:t>
            </a:r>
            <a:r>
              <a:rPr lang="zh-CN" altLang="en-US" dirty="0" smtClean="0"/>
              <a:t>你</a:t>
            </a:r>
            <a:r>
              <a:rPr lang="zh-CN" altLang="en-US" dirty="0"/>
              <a:t>有什么想法？提出两点建议？</a:t>
            </a:r>
          </a:p>
        </p:txBody>
      </p:sp>
      <p:sp>
        <p:nvSpPr>
          <p:cNvPr id="14" name="Text Box 1030"/>
          <p:cNvSpPr txBox="1">
            <a:spLocks noChangeArrowheads="1"/>
          </p:cNvSpPr>
          <p:nvPr/>
        </p:nvSpPr>
        <p:spPr bwMode="auto">
          <a:xfrm>
            <a:off x="615381" y="3911769"/>
            <a:ext cx="3422987"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能源危机是客观存在的。</a:t>
            </a:r>
          </a:p>
        </p:txBody>
      </p:sp>
      <p:sp>
        <p:nvSpPr>
          <p:cNvPr id="15" name="Text Box 1030"/>
          <p:cNvSpPr txBox="1">
            <a:spLocks noChangeArrowheads="1"/>
          </p:cNvSpPr>
          <p:nvPr/>
        </p:nvSpPr>
        <p:spPr bwMode="auto">
          <a:xfrm>
            <a:off x="476474" y="4469362"/>
            <a:ext cx="4583344"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solidFill>
                  <a:srgbClr val="FF0000"/>
                </a:solidFill>
                <a:latin typeface="微软雅黑" panose="020B0503020204020204" pitchFamily="34" charset="-122"/>
                <a:ea typeface="微软雅黑" panose="020B0503020204020204" pitchFamily="34" charset="-122"/>
              </a:rPr>
              <a:t>我们要节约能源；开发新能源。</a:t>
            </a:r>
          </a:p>
        </p:txBody>
      </p:sp>
    </p:spTree>
    <p:extLst>
      <p:ext uri="{BB962C8B-B14F-4D97-AF65-F5344CB8AC3E}">
        <p14:creationId xmlns:p14="http://schemas.microsoft.com/office/powerpoint/2010/main" val="36269533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ou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ou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ou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ou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ou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35353" y="145025"/>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335352" y="145025"/>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331089" y="206734"/>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59874" y="70188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9" name="Text Box 2"/>
          <p:cNvSpPr txBox="1">
            <a:spLocks noChangeArrowheads="1"/>
          </p:cNvSpPr>
          <p:nvPr/>
        </p:nvSpPr>
        <p:spPr bwMode="auto">
          <a:xfrm>
            <a:off x="335352" y="4159188"/>
            <a:ext cx="6267450"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dirty="0" smtClean="0">
                <a:solidFill>
                  <a:srgbClr val="FF0000"/>
                </a:solidFill>
                <a:latin typeface="微软雅黑" panose="020B0503020204020204" pitchFamily="34" charset="-122"/>
                <a:ea typeface="微软雅黑" panose="020B0503020204020204" pitchFamily="34" charset="-122"/>
              </a:rPr>
              <a:t>本堂重点</a:t>
            </a:r>
            <a:r>
              <a:rPr lang="en-US" altLang="zh-CN" sz="2400" dirty="0" smtClean="0">
                <a:solidFill>
                  <a:srgbClr val="FF0000"/>
                </a:solidFill>
                <a:latin typeface="微软雅黑" panose="020B0503020204020204" pitchFamily="34" charset="-122"/>
                <a:ea typeface="微软雅黑" panose="020B0503020204020204" pitchFamily="34" charset="-122"/>
              </a:rPr>
              <a:t>:</a:t>
            </a:r>
            <a:r>
              <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区别能源从不同角度分类的</a:t>
            </a:r>
            <a:r>
              <a:rPr lang="zh-CN" altLang="zh-CN" sz="24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情况</a:t>
            </a:r>
            <a:r>
              <a:rPr lang="zh-CN" altLang="en-US" sz="24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12" name="Text Box 3"/>
          <p:cNvSpPr txBox="1">
            <a:spLocks noChangeArrowheads="1"/>
          </p:cNvSpPr>
          <p:nvPr/>
        </p:nvSpPr>
        <p:spPr bwMode="auto">
          <a:xfrm>
            <a:off x="335352" y="4599572"/>
            <a:ext cx="7493556"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t>本</a:t>
            </a:r>
            <a:r>
              <a:rPr lang="zh-CN" altLang="en-US" noProof="1">
                <a:sym typeface="宋体" panose="02010600030101010101" pitchFamily="2" charset="-122"/>
              </a:rPr>
              <a:t>堂</a:t>
            </a:r>
            <a:r>
              <a:rPr lang="zh-CN" altLang="en-US" dirty="0"/>
              <a:t>难点</a:t>
            </a:r>
            <a:r>
              <a:rPr lang="en-US" altLang="zh-CN" dirty="0"/>
              <a:t>:</a:t>
            </a:r>
            <a:r>
              <a:rPr lang="zh-CN" altLang="zh-CN" dirty="0"/>
              <a:t>了解人类能源消耗的状况</a:t>
            </a:r>
            <a:r>
              <a:rPr lang="zh-CN" altLang="en-US" dirty="0"/>
              <a:t>和开发新能源</a:t>
            </a:r>
            <a:r>
              <a:rPr lang="zh-CN" altLang="zh-CN" dirty="0"/>
              <a:t>。</a:t>
            </a:r>
          </a:p>
        </p:txBody>
      </p:sp>
      <p:pic>
        <p:nvPicPr>
          <p:cNvPr id="4" name="图片 3"/>
          <p:cNvPicPr>
            <a:picLocks noChangeAspect="1"/>
          </p:cNvPicPr>
          <p:nvPr/>
        </p:nvPicPr>
        <p:blipFill>
          <a:blip r:embed="rId3"/>
          <a:stretch>
            <a:fillRect/>
          </a:stretch>
        </p:blipFill>
        <p:spPr>
          <a:xfrm>
            <a:off x="154930" y="815545"/>
            <a:ext cx="8557555" cy="3337078"/>
          </a:xfrm>
          <a:prstGeom prst="rect">
            <a:avLst/>
          </a:prstGeom>
        </p:spPr>
      </p:pic>
    </p:spTree>
    <p:extLst>
      <p:ext uri="{BB962C8B-B14F-4D97-AF65-F5344CB8AC3E}">
        <p14:creationId xmlns:p14="http://schemas.microsoft.com/office/powerpoint/2010/main" val="3886348438"/>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08"/>
          <p:cNvSpPr/>
          <p:nvPr/>
        </p:nvSpPr>
        <p:spPr>
          <a:xfrm>
            <a:off x="284120" y="134246"/>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3" name="文本框 1"/>
          <p:cNvSpPr txBox="1"/>
          <p:nvPr/>
        </p:nvSpPr>
        <p:spPr>
          <a:xfrm>
            <a:off x="1157524" y="134246"/>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典例分析</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sp>
        <p:nvSpPr>
          <p:cNvPr id="4" name="Shape 112"/>
          <p:cNvSpPr/>
          <p:nvPr/>
        </p:nvSpPr>
        <p:spPr>
          <a:xfrm>
            <a:off x="241431" y="247532"/>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5" name="矩形 4"/>
          <p:cNvSpPr/>
          <p:nvPr/>
        </p:nvSpPr>
        <p:spPr>
          <a:xfrm>
            <a:off x="1288034" y="536539"/>
            <a:ext cx="4893692" cy="524515"/>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zh-CN" sz="2800" dirty="0" smtClean="0">
                <a:solidFill>
                  <a:srgbClr val="FF0000"/>
                </a:solidFill>
                <a:latin typeface="微软雅黑" pitchFamily="34" charset="-122"/>
                <a:ea typeface="微软雅黑" pitchFamily="34" charset="-122"/>
              </a:rPr>
              <a:t>一：</a:t>
            </a:r>
            <a:r>
              <a:rPr lang="zh-CN" altLang="en-US" sz="2800" dirty="0" smtClean="0">
                <a:solidFill>
                  <a:srgbClr val="FF0000"/>
                </a:solidFill>
                <a:latin typeface="微软雅黑" pitchFamily="34" charset="-122"/>
                <a:ea typeface="微软雅黑" pitchFamily="34" charset="-122"/>
              </a:rPr>
              <a:t>能源的分类</a:t>
            </a:r>
            <a:endParaRPr lang="zh-CN" altLang="zh-CN" sz="2800" dirty="0">
              <a:solidFill>
                <a:srgbClr val="FF0000"/>
              </a:solidFill>
              <a:latin typeface="微软雅黑" pitchFamily="34" charset="-122"/>
              <a:ea typeface="微软雅黑" pitchFamily="34" charset="-122"/>
            </a:endParaRPr>
          </a:p>
        </p:txBody>
      </p:sp>
      <p:sp>
        <p:nvSpPr>
          <p:cNvPr id="6" name="矩形 5"/>
          <p:cNvSpPr/>
          <p:nvPr/>
        </p:nvSpPr>
        <p:spPr>
          <a:xfrm>
            <a:off x="241432" y="979827"/>
            <a:ext cx="2212465" cy="524515"/>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【典型例题</a:t>
            </a:r>
            <a:r>
              <a:rPr lang="en-US" altLang="zh-CN" sz="2800" dirty="0">
                <a:solidFill>
                  <a:srgbClr val="008080"/>
                </a:solidFill>
                <a:latin typeface="微软雅黑" pitchFamily="34" charset="-122"/>
                <a:ea typeface="微软雅黑" pitchFamily="34" charset="-122"/>
              </a:rPr>
              <a:t>1</a:t>
            </a:r>
            <a:r>
              <a:rPr lang="zh-CN" altLang="zh-CN" sz="2800" dirty="0">
                <a:solidFill>
                  <a:srgbClr val="008080"/>
                </a:solidFill>
                <a:latin typeface="微软雅黑" pitchFamily="34" charset="-122"/>
                <a:ea typeface="微软雅黑" pitchFamily="34" charset="-122"/>
              </a:rPr>
              <a:t>】</a:t>
            </a:r>
            <a:endParaRPr lang="zh-CN" altLang="en-US" sz="2800" dirty="0"/>
          </a:p>
        </p:txBody>
      </p:sp>
      <p:sp>
        <p:nvSpPr>
          <p:cNvPr id="7" name="矩形 6"/>
          <p:cNvSpPr/>
          <p:nvPr/>
        </p:nvSpPr>
        <p:spPr>
          <a:xfrm>
            <a:off x="339882" y="1418455"/>
            <a:ext cx="8585863" cy="1203300"/>
          </a:xfrm>
          <a:prstGeom prst="rect">
            <a:avLst/>
          </a:prstGeom>
        </p:spPr>
        <p:txBody>
          <a:bodyPr wrap="square">
            <a:spAutoFit/>
          </a:bodyPr>
          <a:lstStyle/>
          <a:p>
            <a:pPr algn="l">
              <a:lnSpc>
                <a:spcPct val="150000"/>
              </a:lnSpc>
            </a:pPr>
            <a:r>
              <a:rPr lang="zh-CN" altLang="en-US" sz="2400" b="1" dirty="0" smtClean="0">
                <a:latin typeface="微软雅黑" pitchFamily="34" charset="-122"/>
                <a:ea typeface="微软雅黑" pitchFamily="34" charset="-122"/>
              </a:rPr>
              <a:t>（</a:t>
            </a:r>
            <a:r>
              <a:rPr lang="en-US" altLang="zh-CN" sz="2400" b="1" dirty="0" smtClean="0">
                <a:latin typeface="微软雅黑" pitchFamily="34" charset="-122"/>
                <a:ea typeface="微软雅黑" pitchFamily="34" charset="-122"/>
              </a:rPr>
              <a:t>2019  </a:t>
            </a:r>
            <a:r>
              <a:rPr lang="zh-CN" altLang="en-US" sz="2400" b="1" dirty="0" smtClean="0">
                <a:latin typeface="微软雅黑" pitchFamily="34" charset="-122"/>
                <a:ea typeface="微软雅黑" pitchFamily="34" charset="-122"/>
              </a:rPr>
              <a:t>郴州</a:t>
            </a:r>
            <a:r>
              <a:rPr lang="zh-CN" altLang="en-US" sz="2400" b="1" dirty="0">
                <a:latin typeface="微软雅黑" pitchFamily="34" charset="-122"/>
                <a:ea typeface="微软雅黑" pitchFamily="34" charset="-122"/>
              </a:rPr>
              <a:t>）</a:t>
            </a:r>
            <a:r>
              <a:rPr lang="zh-CN" altLang="en-US" sz="2400" dirty="0">
                <a:latin typeface="微软雅黑" pitchFamily="34" charset="-122"/>
                <a:ea typeface="微软雅黑" pitchFamily="34" charset="-122"/>
              </a:rPr>
              <a:t>自然界有些能源一旦消耗就很难再生，因此我们要节约能源。下列能源属于不可再生能源的是</a:t>
            </a:r>
            <a:r>
              <a:rPr lang="en-US" altLang="zh-CN" sz="2400" dirty="0">
                <a:latin typeface="微软雅黑" pitchFamily="34" charset="-122"/>
                <a:ea typeface="微软雅黑" pitchFamily="34" charset="-122"/>
              </a:rPr>
              <a:t>(       </a:t>
            </a:r>
            <a:r>
              <a:rPr lang="en-US" altLang="zh-CN" sz="2400" dirty="0" smtClean="0">
                <a:latin typeface="微软雅黑" pitchFamily="34" charset="-122"/>
                <a:ea typeface="微软雅黑" pitchFamily="34" charset="-122"/>
              </a:rPr>
              <a:t>)</a:t>
            </a:r>
            <a:endParaRPr lang="en-US" altLang="zh-CN" sz="2400" dirty="0">
              <a:latin typeface="微软雅黑" pitchFamily="34" charset="-122"/>
              <a:ea typeface="微软雅黑" pitchFamily="34" charset="-122"/>
            </a:endParaRPr>
          </a:p>
        </p:txBody>
      </p:sp>
      <p:sp>
        <p:nvSpPr>
          <p:cNvPr id="8" name="矩形 7"/>
          <p:cNvSpPr/>
          <p:nvPr/>
        </p:nvSpPr>
        <p:spPr>
          <a:xfrm>
            <a:off x="702621" y="2479190"/>
            <a:ext cx="4572000" cy="2308324"/>
          </a:xfrm>
          <a:prstGeom prst="rect">
            <a:avLst/>
          </a:prstGeom>
        </p:spPr>
        <p:txBody>
          <a:bodyPr wrap="square">
            <a:spAutoFit/>
          </a:bodyPr>
          <a:lstStyle/>
          <a:p>
            <a:pPr algn="l">
              <a:lnSpc>
                <a:spcPct val="150000"/>
              </a:lnSpc>
            </a:pPr>
            <a:r>
              <a:rPr lang="en-US" altLang="zh-CN" sz="2400" dirty="0">
                <a:latin typeface="微软雅黑" pitchFamily="34" charset="-122"/>
                <a:ea typeface="微软雅黑" pitchFamily="34" charset="-122"/>
              </a:rPr>
              <a:t>A</a:t>
            </a:r>
            <a:r>
              <a:rPr lang="zh-CN" altLang="en-US" sz="2400" dirty="0">
                <a:latin typeface="微软雅黑" pitchFamily="34" charset="-122"/>
                <a:ea typeface="微软雅黑" pitchFamily="34" charset="-122"/>
              </a:rPr>
              <a:t>．石油             </a:t>
            </a:r>
            <a:endParaRPr lang="en-US" altLang="zh-CN" sz="2400" dirty="0" smtClean="0">
              <a:latin typeface="微软雅黑" pitchFamily="34" charset="-122"/>
              <a:ea typeface="微软雅黑" pitchFamily="34" charset="-122"/>
            </a:endParaRPr>
          </a:p>
          <a:p>
            <a:pPr algn="l">
              <a:lnSpc>
                <a:spcPct val="150000"/>
              </a:lnSpc>
            </a:pPr>
            <a:r>
              <a:rPr lang="en-US" altLang="zh-CN" sz="2400" dirty="0" smtClean="0">
                <a:latin typeface="微软雅黑" pitchFamily="34" charset="-122"/>
                <a:ea typeface="微软雅黑" pitchFamily="34" charset="-122"/>
              </a:rPr>
              <a:t>B</a:t>
            </a:r>
            <a:r>
              <a:rPr lang="zh-CN" altLang="en-US" sz="2400" dirty="0">
                <a:latin typeface="微软雅黑" pitchFamily="34" charset="-122"/>
                <a:ea typeface="微软雅黑" pitchFamily="34" charset="-122"/>
              </a:rPr>
              <a:t>．风能            </a:t>
            </a:r>
            <a:endParaRPr lang="en-US" altLang="zh-CN" sz="2400" dirty="0" smtClean="0">
              <a:latin typeface="微软雅黑" pitchFamily="34" charset="-122"/>
              <a:ea typeface="微软雅黑" pitchFamily="34" charset="-122"/>
            </a:endParaRPr>
          </a:p>
          <a:p>
            <a:pPr algn="l">
              <a:lnSpc>
                <a:spcPct val="150000"/>
              </a:lnSpc>
            </a:pPr>
            <a:r>
              <a:rPr lang="en-US" altLang="zh-CN" sz="2400" dirty="0" smtClean="0">
                <a:latin typeface="微软雅黑" pitchFamily="34" charset="-122"/>
                <a:ea typeface="微软雅黑" pitchFamily="34" charset="-122"/>
              </a:rPr>
              <a:t>C</a:t>
            </a:r>
            <a:r>
              <a:rPr lang="zh-CN" altLang="en-US" sz="2400" dirty="0">
                <a:latin typeface="微软雅黑" pitchFamily="34" charset="-122"/>
                <a:ea typeface="微软雅黑" pitchFamily="34" charset="-122"/>
              </a:rPr>
              <a:t>．水能	</a:t>
            </a:r>
            <a:r>
              <a:rPr lang="zh-CN" altLang="en-US" sz="2400" dirty="0" smtClean="0">
                <a:latin typeface="微软雅黑" pitchFamily="34" charset="-122"/>
                <a:ea typeface="微软雅黑" pitchFamily="34" charset="-122"/>
              </a:rPr>
              <a:t>   </a:t>
            </a:r>
            <a:endParaRPr lang="en-US" altLang="zh-CN" sz="2400" dirty="0" smtClean="0">
              <a:latin typeface="微软雅黑" pitchFamily="34" charset="-122"/>
              <a:ea typeface="微软雅黑" pitchFamily="34" charset="-122"/>
            </a:endParaRPr>
          </a:p>
          <a:p>
            <a:pPr algn="l">
              <a:lnSpc>
                <a:spcPct val="150000"/>
              </a:lnSpc>
            </a:pPr>
            <a:r>
              <a:rPr lang="en-US" altLang="zh-CN" sz="2400" dirty="0" smtClean="0">
                <a:latin typeface="微软雅黑" pitchFamily="34" charset="-122"/>
                <a:ea typeface="微软雅黑" pitchFamily="34" charset="-122"/>
              </a:rPr>
              <a:t>D</a:t>
            </a:r>
            <a:r>
              <a:rPr lang="zh-CN" altLang="en-US" sz="2400" dirty="0">
                <a:latin typeface="微软雅黑" pitchFamily="34" charset="-122"/>
                <a:ea typeface="微软雅黑" pitchFamily="34" charset="-122"/>
              </a:rPr>
              <a:t>．太阳能</a:t>
            </a:r>
          </a:p>
        </p:txBody>
      </p:sp>
      <p:sp>
        <p:nvSpPr>
          <p:cNvPr id="9" name="矩形 8"/>
          <p:cNvSpPr/>
          <p:nvPr/>
        </p:nvSpPr>
        <p:spPr>
          <a:xfrm>
            <a:off x="7001048" y="2020104"/>
            <a:ext cx="407484" cy="462808"/>
          </a:xfrm>
          <a:prstGeom prst="rect">
            <a:avLst/>
          </a:prstGeom>
        </p:spPr>
        <p:txBody>
          <a:bodyPr wrap="none">
            <a:spAutoFit/>
          </a:bodyPr>
          <a:lstStyle/>
          <a:p>
            <a:r>
              <a:rPr lang="en-US" altLang="zh-CN" sz="2400" b="1" dirty="0" smtClean="0">
                <a:solidFill>
                  <a:srgbClr val="FF0000"/>
                </a:solidFill>
                <a:latin typeface="Times New Roman" pitchFamily="18" charset="0"/>
                <a:cs typeface="Times New Roman" pitchFamily="18" charset="0"/>
              </a:rPr>
              <a:t>A</a:t>
            </a:r>
            <a:endParaRPr lang="zh-CN" altLang="zh-CN"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814862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0500" y="500564"/>
            <a:ext cx="2476084" cy="524515"/>
          </a:xfrm>
          <a:prstGeom prst="rect">
            <a:avLst/>
          </a:prstGeom>
        </p:spPr>
        <p:txBody>
          <a:bodyPr wrap="square">
            <a:spAutoFit/>
          </a:bodyPr>
          <a:lstStyle/>
          <a:p>
            <a:r>
              <a:rPr lang="zh-CN" altLang="zh-CN" sz="2800" dirty="0">
                <a:solidFill>
                  <a:srgbClr val="008080"/>
                </a:solidFill>
                <a:latin typeface="微软雅黑" pitchFamily="34" charset="-122"/>
                <a:ea typeface="微软雅黑" pitchFamily="34" charset="-122"/>
              </a:rPr>
              <a:t>【迁移训练</a:t>
            </a:r>
            <a:r>
              <a:rPr lang="en-US" altLang="zh-CN" sz="2800" dirty="0">
                <a:solidFill>
                  <a:srgbClr val="008080"/>
                </a:solidFill>
                <a:latin typeface="微软雅黑" pitchFamily="34" charset="-122"/>
                <a:ea typeface="微软雅黑" pitchFamily="34" charset="-122"/>
              </a:rPr>
              <a:t>1</a:t>
            </a:r>
            <a:r>
              <a:rPr lang="zh-CN" altLang="zh-CN" sz="2800" dirty="0">
                <a:solidFill>
                  <a:srgbClr val="008080"/>
                </a:solidFill>
                <a:latin typeface="微软雅黑" pitchFamily="34" charset="-122"/>
                <a:ea typeface="微软雅黑" pitchFamily="34" charset="-122"/>
              </a:rPr>
              <a:t>】</a:t>
            </a:r>
          </a:p>
        </p:txBody>
      </p:sp>
      <p:sp>
        <p:nvSpPr>
          <p:cNvPr id="3" name="矩形 2"/>
          <p:cNvSpPr/>
          <p:nvPr/>
        </p:nvSpPr>
        <p:spPr>
          <a:xfrm>
            <a:off x="431515" y="1124879"/>
            <a:ext cx="8404260" cy="2869407"/>
          </a:xfrm>
          <a:prstGeom prst="rect">
            <a:avLst/>
          </a:prstGeom>
        </p:spPr>
        <p:txBody>
          <a:bodyPr wrap="square">
            <a:spAutoFit/>
          </a:bodyPr>
          <a:lstStyle/>
          <a:p>
            <a:pPr algn="l">
              <a:lnSpc>
                <a:spcPct val="150000"/>
              </a:lnSpc>
              <a:spcAft>
                <a:spcPts val="0"/>
              </a:spcAft>
            </a:pPr>
            <a:r>
              <a:rPr lang="zh-CN" altLang="zh-CN" sz="2400" b="1" kern="100" dirty="0" smtClean="0">
                <a:latin typeface="微软雅黑" panose="020B0503020204020204" pitchFamily="34" charset="-122"/>
                <a:ea typeface="微软雅黑" panose="020B0503020204020204" pitchFamily="34" charset="-122"/>
              </a:rPr>
              <a:t>（</a:t>
            </a:r>
            <a:r>
              <a:rPr lang="en-US" altLang="zh-CN" sz="2400" b="1" kern="100" dirty="0">
                <a:latin typeface="微软雅黑" panose="020B0503020204020204" pitchFamily="34" charset="-122"/>
                <a:ea typeface="微软雅黑" panose="020B0503020204020204" pitchFamily="34" charset="-122"/>
              </a:rPr>
              <a:t>2019</a:t>
            </a:r>
            <a:r>
              <a:rPr lang="zh-CN" altLang="zh-CN" sz="2400" b="1" kern="100" dirty="0">
                <a:latin typeface="微软雅黑" panose="020B0503020204020204" pitchFamily="34" charset="-122"/>
                <a:ea typeface="微软雅黑" panose="020B0503020204020204" pitchFamily="34" charset="-122"/>
              </a:rPr>
              <a:t>河北）</a:t>
            </a:r>
            <a:r>
              <a:rPr lang="zh-CN" altLang="zh-CN" sz="2400" kern="100" dirty="0">
                <a:latin typeface="微软雅黑" panose="020B0503020204020204" pitchFamily="34" charset="-122"/>
                <a:ea typeface="微软雅黑" panose="020B0503020204020204" pitchFamily="34" charset="-122"/>
                <a:cs typeface="华文仿宋" panose="02010600040101010101" pitchFamily="2" charset="-122"/>
              </a:rPr>
              <a:t>能源家族中，有煤，石油、风能、水能，核能、太阳能等，属于不可再生能源的有</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smtClean="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kern="100" dirty="0">
                <a:latin typeface="微软雅黑" panose="020B0503020204020204" pitchFamily="34" charset="-122"/>
                <a:ea typeface="微软雅黑" panose="020B0503020204020204" pitchFamily="34" charset="-122"/>
                <a:cs typeface="华文仿宋" panose="02010600040101010101" pitchFamily="2" charset="-122"/>
              </a:rPr>
              <a:t>；电能是</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smtClean="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kern="100" dirty="0">
                <a:latin typeface="微软雅黑" panose="020B0503020204020204" pitchFamily="34" charset="-122"/>
                <a:ea typeface="微软雅黑" panose="020B0503020204020204" pitchFamily="34" charset="-122"/>
                <a:cs typeface="华文仿宋" panose="02010600040101010101" pitchFamily="2" charset="-122"/>
              </a:rPr>
              <a:t>（选填“一次能源”或“二次能源“）。它可以使电动机转动，同时产生内能散失在空气中，但这些内能却无法自动转化为电能，该现象说明能量转化具有</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en-US" altLang="zh-CN" sz="2400" u="sng" kern="100" dirty="0" smtClean="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u="sng" kern="100" dirty="0">
                <a:latin typeface="微软雅黑" panose="020B0503020204020204" pitchFamily="34" charset="-122"/>
                <a:ea typeface="微软雅黑" panose="020B0503020204020204" pitchFamily="34" charset="-122"/>
                <a:cs typeface="华文仿宋" panose="02010600040101010101" pitchFamily="2" charset="-122"/>
              </a:rPr>
              <a:t>　</a:t>
            </a:r>
            <a:r>
              <a:rPr lang="zh-CN" altLang="zh-CN" sz="2400" kern="100" dirty="0">
                <a:latin typeface="微软雅黑" panose="020B0503020204020204" pitchFamily="34" charset="-122"/>
                <a:ea typeface="微软雅黑" panose="020B0503020204020204" pitchFamily="34" charset="-122"/>
                <a:cs typeface="华文仿宋" panose="02010600040101010101" pitchFamily="2" charset="-122"/>
              </a:rPr>
              <a:t>性</a:t>
            </a:r>
            <a:r>
              <a:rPr lang="zh-CN" altLang="zh-CN" sz="2400" kern="100" dirty="0" smtClean="0">
                <a:latin typeface="微软雅黑" panose="020B0503020204020204" pitchFamily="34" charset="-122"/>
                <a:ea typeface="微软雅黑" panose="020B0503020204020204" pitchFamily="34" charset="-122"/>
                <a:cs typeface="华文仿宋" panose="02010600040101010101" pitchFamily="2" charset="-122"/>
              </a:rPr>
              <a:t>。</a:t>
            </a:r>
            <a:endParaRPr lang="zh-CN" altLang="zh-CN" sz="2400" kern="100" dirty="0">
              <a:latin typeface="微软雅黑" panose="020B0503020204020204" pitchFamily="34" charset="-122"/>
              <a:ea typeface="微软雅黑" panose="020B0503020204020204" pitchFamily="34" charset="-122"/>
            </a:endParaRPr>
          </a:p>
        </p:txBody>
      </p:sp>
      <p:sp>
        <p:nvSpPr>
          <p:cNvPr id="7" name="矩形 6"/>
          <p:cNvSpPr/>
          <p:nvPr/>
        </p:nvSpPr>
        <p:spPr>
          <a:xfrm>
            <a:off x="5200873" y="1700117"/>
            <a:ext cx="2339102" cy="462808"/>
          </a:xfrm>
          <a:prstGeom prst="rect">
            <a:avLst/>
          </a:prstGeom>
        </p:spPr>
        <p:txBody>
          <a:bodyPr wrap="none">
            <a:spAutoFit/>
          </a:bodyPr>
          <a:lstStyle/>
          <a:p>
            <a:r>
              <a:rPr lang="zh-CN" altLang="zh-CN" sz="2400" kern="100" dirty="0">
                <a:solidFill>
                  <a:srgbClr val="FF0000"/>
                </a:solidFill>
                <a:latin typeface="微软雅黑" panose="020B0503020204020204" pitchFamily="34" charset="-122"/>
                <a:ea typeface="微软雅黑" panose="020B0503020204020204" pitchFamily="34" charset="-122"/>
              </a:rPr>
              <a:t>煤、石油、核能</a:t>
            </a:r>
            <a:endParaRPr lang="zh-CN" altLang="en-US" sz="2400" dirty="0">
              <a:latin typeface="微软雅黑" panose="020B0503020204020204" pitchFamily="34" charset="-122"/>
              <a:ea typeface="微软雅黑" panose="020B0503020204020204" pitchFamily="34" charset="-122"/>
            </a:endParaRPr>
          </a:p>
        </p:txBody>
      </p:sp>
      <p:sp>
        <p:nvSpPr>
          <p:cNvPr id="8" name="矩形 7"/>
          <p:cNvSpPr/>
          <p:nvPr/>
        </p:nvSpPr>
        <p:spPr>
          <a:xfrm>
            <a:off x="720656" y="2229334"/>
            <a:ext cx="1415772" cy="462808"/>
          </a:xfrm>
          <a:prstGeom prst="rect">
            <a:avLst/>
          </a:prstGeom>
        </p:spPr>
        <p:txBody>
          <a:bodyPr wrap="none">
            <a:spAutoFit/>
          </a:bodyPr>
          <a:lstStyle/>
          <a:p>
            <a:r>
              <a:rPr lang="zh-CN" altLang="zh-CN" sz="2400" kern="100" dirty="0">
                <a:solidFill>
                  <a:srgbClr val="FF0000"/>
                </a:solidFill>
                <a:latin typeface="微软雅黑" panose="020B0503020204020204" pitchFamily="34" charset="-122"/>
                <a:ea typeface="微软雅黑" panose="020B0503020204020204" pitchFamily="34" charset="-122"/>
              </a:rPr>
              <a:t>二次能源</a:t>
            </a:r>
            <a:endParaRPr lang="zh-CN" altLang="en-US" sz="2400" kern="100" dirty="0">
              <a:solidFill>
                <a:srgbClr val="FF0000"/>
              </a:solidFill>
              <a:latin typeface="微软雅黑" panose="020B0503020204020204" pitchFamily="34" charset="-122"/>
              <a:ea typeface="微软雅黑" panose="020B0503020204020204" pitchFamily="34" charset="-122"/>
            </a:endParaRPr>
          </a:p>
        </p:txBody>
      </p:sp>
      <p:sp>
        <p:nvSpPr>
          <p:cNvPr id="9" name="矩形 8"/>
          <p:cNvSpPr/>
          <p:nvPr/>
        </p:nvSpPr>
        <p:spPr>
          <a:xfrm>
            <a:off x="7053680" y="3336866"/>
            <a:ext cx="800219" cy="462808"/>
          </a:xfrm>
          <a:prstGeom prst="rect">
            <a:avLst/>
          </a:prstGeom>
        </p:spPr>
        <p:txBody>
          <a:bodyPr wrap="none">
            <a:spAutoFit/>
          </a:bodyPr>
          <a:lstStyle/>
          <a:p>
            <a:r>
              <a:rPr lang="zh-CN" altLang="zh-CN" sz="2400" kern="100" dirty="0">
                <a:solidFill>
                  <a:srgbClr val="FF0000"/>
                </a:solidFill>
                <a:latin typeface="微软雅黑" panose="020B0503020204020204" pitchFamily="34" charset="-122"/>
                <a:ea typeface="微软雅黑" panose="020B0503020204020204" pitchFamily="34" charset="-122"/>
              </a:rPr>
              <a:t>方向</a:t>
            </a:r>
          </a:p>
        </p:txBody>
      </p:sp>
    </p:spTree>
    <p:extLst>
      <p:ext uri="{BB962C8B-B14F-4D97-AF65-F5344CB8AC3E}">
        <p14:creationId xmlns:p14="http://schemas.microsoft.com/office/powerpoint/2010/main" val="7715427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489" y="306721"/>
            <a:ext cx="5854131" cy="524515"/>
          </a:xfrm>
          <a:prstGeom prst="rect">
            <a:avLst/>
          </a:prstGeom>
        </p:spPr>
        <p:txBody>
          <a:bodyPr wrap="square">
            <a:spAutoFit/>
          </a:bodyPr>
          <a:lstStyle/>
          <a:p>
            <a:r>
              <a:rPr lang="zh-CN" altLang="zh-CN" sz="2800" dirty="0">
                <a:solidFill>
                  <a:srgbClr val="FF0000"/>
                </a:solidFill>
                <a:latin typeface="微软雅黑" pitchFamily="34" charset="-122"/>
                <a:ea typeface="微软雅黑" pitchFamily="34" charset="-122"/>
              </a:rPr>
              <a:t>考点</a:t>
            </a:r>
            <a:r>
              <a:rPr lang="zh-CN" altLang="en-US" sz="2800" dirty="0">
                <a:solidFill>
                  <a:srgbClr val="FF0000"/>
                </a:solidFill>
                <a:latin typeface="微软雅黑" pitchFamily="34" charset="-122"/>
                <a:ea typeface="微软雅黑" pitchFamily="34" charset="-122"/>
              </a:rPr>
              <a:t>二</a:t>
            </a:r>
            <a:r>
              <a:rPr lang="zh-CN" altLang="zh-CN" sz="2800" dirty="0" smtClean="0">
                <a:solidFill>
                  <a:srgbClr val="FF0000"/>
                </a:solidFill>
                <a:latin typeface="微软雅黑" pitchFamily="34" charset="-122"/>
                <a:ea typeface="微软雅黑" pitchFamily="34" charset="-122"/>
              </a:rPr>
              <a:t>：</a:t>
            </a:r>
            <a:r>
              <a:rPr lang="zh-CN" altLang="en-US" sz="2800" dirty="0" smtClean="0">
                <a:solidFill>
                  <a:srgbClr val="FF0000"/>
                </a:solidFill>
                <a:latin typeface="微软雅黑" pitchFamily="34" charset="-122"/>
                <a:ea typeface="微软雅黑" pitchFamily="34" charset="-122"/>
              </a:rPr>
              <a:t>新能源的利用</a:t>
            </a:r>
            <a:endParaRPr lang="en-US" altLang="zh-CN" sz="2800" dirty="0">
              <a:solidFill>
                <a:srgbClr val="FF0000"/>
              </a:solidFill>
              <a:latin typeface="微软雅黑" pitchFamily="34" charset="-122"/>
              <a:ea typeface="微软雅黑" pitchFamily="34" charset="-122"/>
            </a:endParaRPr>
          </a:p>
        </p:txBody>
      </p:sp>
      <p:sp>
        <p:nvSpPr>
          <p:cNvPr id="3" name="矩形 2"/>
          <p:cNvSpPr/>
          <p:nvPr/>
        </p:nvSpPr>
        <p:spPr>
          <a:xfrm>
            <a:off x="197801" y="964555"/>
            <a:ext cx="2549096" cy="524515"/>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【典型</a:t>
            </a:r>
            <a:r>
              <a:rPr lang="zh-CN" altLang="zh-CN" sz="2800" dirty="0" smtClean="0">
                <a:solidFill>
                  <a:srgbClr val="008080"/>
                </a:solidFill>
                <a:latin typeface="微软雅黑" pitchFamily="34" charset="-122"/>
                <a:ea typeface="微软雅黑" pitchFamily="34" charset="-122"/>
              </a:rPr>
              <a:t>例题</a:t>
            </a:r>
            <a:r>
              <a:rPr lang="en-US" altLang="zh-CN" sz="2800" dirty="0" smtClean="0">
                <a:solidFill>
                  <a:srgbClr val="008080"/>
                </a:solidFill>
                <a:latin typeface="微软雅黑" pitchFamily="34" charset="-122"/>
                <a:ea typeface="微软雅黑" pitchFamily="34" charset="-122"/>
              </a:rPr>
              <a:t>2</a:t>
            </a:r>
            <a:r>
              <a:rPr lang="zh-CN" altLang="zh-CN" sz="2800" dirty="0" smtClean="0">
                <a:solidFill>
                  <a:srgbClr val="008080"/>
                </a:solidFill>
                <a:latin typeface="微软雅黑" pitchFamily="34" charset="-122"/>
                <a:ea typeface="微软雅黑" pitchFamily="34" charset="-122"/>
              </a:rPr>
              <a:t>】</a:t>
            </a:r>
            <a:endParaRPr lang="zh-CN" altLang="en-US" sz="2800" dirty="0">
              <a:solidFill>
                <a:srgbClr val="008080"/>
              </a:solidFill>
              <a:latin typeface="微软雅黑" pitchFamily="34" charset="-122"/>
              <a:ea typeface="微软雅黑" pitchFamily="34" charset="-122"/>
            </a:endParaRPr>
          </a:p>
        </p:txBody>
      </p:sp>
      <p:sp>
        <p:nvSpPr>
          <p:cNvPr id="5" name="矩形 4"/>
          <p:cNvSpPr/>
          <p:nvPr/>
        </p:nvSpPr>
        <p:spPr>
          <a:xfrm>
            <a:off x="554447" y="1489070"/>
            <a:ext cx="8414892" cy="3424776"/>
          </a:xfrm>
          <a:prstGeom prst="rect">
            <a:avLst/>
          </a:prstGeom>
        </p:spPr>
        <p:txBody>
          <a:bodyPr wrap="square">
            <a:spAutoFit/>
          </a:bodyPr>
          <a:lstStyle/>
          <a:p>
            <a:pPr algn="l">
              <a:lnSpc>
                <a:spcPct val="150000"/>
              </a:lnSpc>
            </a:pPr>
            <a:r>
              <a:rPr lang="zh-CN" altLang="en-US" sz="2400" b="1" dirty="0" smtClean="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2019  </a:t>
            </a:r>
            <a:r>
              <a:rPr lang="zh-CN" altLang="en-US" sz="2400" b="1" dirty="0">
                <a:latin typeface="微软雅黑" panose="020B0503020204020204" pitchFamily="34" charset="-122"/>
                <a:ea typeface="微软雅黑" panose="020B0503020204020204" pitchFamily="34" charset="-122"/>
              </a:rPr>
              <a:t>辽宁营口）</a:t>
            </a:r>
            <a:r>
              <a:rPr lang="zh-CN" altLang="en-US" sz="2400" dirty="0">
                <a:latin typeface="微软雅黑" panose="020B0503020204020204" pitchFamily="34" charset="-122"/>
                <a:ea typeface="微软雅黑" panose="020B0503020204020204" pitchFamily="34" charset="-122"/>
              </a:rPr>
              <a:t>关于能源、信息和材料，下列说法正确 是（     ）</a:t>
            </a:r>
          </a:p>
          <a:p>
            <a:pPr algn="l">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．太阳能是可再生能源，是应该优先发展的新能源 </a:t>
            </a:r>
            <a:endParaRPr lang="en-US" altLang="zh-CN" sz="2400" dirty="0" smtClean="0">
              <a:latin typeface="微软雅黑" panose="020B0503020204020204" pitchFamily="34" charset="-122"/>
              <a:ea typeface="微软雅黑" panose="020B0503020204020204" pitchFamily="34" charset="-122"/>
            </a:endParaRPr>
          </a:p>
          <a:p>
            <a:pPr algn="l">
              <a:lnSpc>
                <a:spcPct val="150000"/>
              </a:lnSpc>
            </a:pPr>
            <a:r>
              <a:rPr lang="en-US" altLang="zh-CN" sz="2400" dirty="0" smtClean="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LED </a:t>
            </a:r>
            <a:r>
              <a:rPr lang="zh-CN" altLang="en-US" sz="2400" dirty="0">
                <a:latin typeface="微软雅黑" panose="020B0503020204020204" pitchFamily="34" charset="-122"/>
                <a:ea typeface="微软雅黑" panose="020B0503020204020204" pitchFamily="34" charset="-122"/>
              </a:rPr>
              <a:t>灯内的发光二极管是由超导材料制成的</a:t>
            </a:r>
          </a:p>
          <a:p>
            <a:pPr algn="l">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．核电站是利用可控的核聚变释放的能量发电的   </a:t>
            </a:r>
            <a:endParaRPr lang="en-US" altLang="zh-CN" sz="2400" dirty="0" smtClean="0">
              <a:latin typeface="微软雅黑" panose="020B0503020204020204" pitchFamily="34" charset="-122"/>
              <a:ea typeface="微软雅黑" panose="020B0503020204020204" pitchFamily="34" charset="-122"/>
            </a:endParaRPr>
          </a:p>
          <a:p>
            <a:pPr algn="l">
              <a:lnSpc>
                <a:spcPct val="150000"/>
              </a:lnSpc>
            </a:pPr>
            <a:r>
              <a:rPr lang="en-US" altLang="zh-CN" sz="2400" dirty="0" smtClean="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．用手机无线上网是利用了超声波传输信号的</a:t>
            </a:r>
          </a:p>
        </p:txBody>
      </p:sp>
      <p:sp>
        <p:nvSpPr>
          <p:cNvPr id="9" name="Rectangle 25"/>
          <p:cNvSpPr>
            <a:spLocks noChangeArrowheads="1"/>
          </p:cNvSpPr>
          <p:nvPr/>
        </p:nvSpPr>
        <p:spPr bwMode="auto">
          <a:xfrm>
            <a:off x="1129622" y="2146903"/>
            <a:ext cx="685455" cy="462808"/>
          </a:xfrm>
          <a:prstGeom prst="rect">
            <a:avLst/>
          </a:prstGeom>
          <a:noFill/>
          <a:ln>
            <a:noFill/>
          </a:ln>
          <a:effectLst/>
          <a:extLst>
            <a:ext uri="{909E8E84-426E-40DD-AFC4-6F175D3DCCD1}">
              <a14:hiddenFill xmlns:a14="http://schemas.microsoft.com/office/drawing/2010/main">
                <a:solidFill>
                  <a:srgbClr val="3FB564"/>
                </a:solidFill>
              </a14:hiddenFill>
            </a:ext>
            <a:ext uri="{91240B29-F687-4F45-9708-019B960494DF}">
              <a14:hiddenLine xmlns:a14="http://schemas.microsoft.com/office/drawing/2010/main" w="9525" algn="ctr">
                <a:solidFill>
                  <a:srgbClr val="00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r>
              <a:rPr lang="en-US" altLang="zh-CN" sz="2400" b="1" dirty="0" smtClean="0">
                <a:solidFill>
                  <a:srgbClr val="FF0000"/>
                </a:solidFill>
                <a:latin typeface="Times New Roman" panose="02020603050405020304" pitchFamily="18" charset="0"/>
                <a:ea typeface="楷体_GB2312" pitchFamily="49" charset="-122"/>
              </a:rPr>
              <a:t>A</a:t>
            </a:r>
            <a:endParaRPr lang="zh-CN" altLang="en-US" sz="2400" b="1" dirty="0">
              <a:solidFill>
                <a:srgbClr val="FF0000"/>
              </a:solidFill>
              <a:latin typeface="Times New Roman" panose="02020603050405020304" pitchFamily="18" charset="0"/>
              <a:ea typeface="楷体_GB2312" pitchFamily="49" charset="-122"/>
            </a:endParaRPr>
          </a:p>
        </p:txBody>
      </p:sp>
    </p:spTree>
    <p:extLst>
      <p:ext uri="{BB962C8B-B14F-4D97-AF65-F5344CB8AC3E}">
        <p14:creationId xmlns:p14="http://schemas.microsoft.com/office/powerpoint/2010/main" val="3929251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130278" y="128199"/>
            <a:ext cx="724521"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87590" y="100146"/>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127889" y="100145"/>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897487" y="62465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grpSp>
        <p:nvGrpSpPr>
          <p:cNvPr id="4" name="组合 3"/>
          <p:cNvGrpSpPr/>
          <p:nvPr/>
        </p:nvGrpSpPr>
        <p:grpSpPr>
          <a:xfrm>
            <a:off x="268763" y="971830"/>
            <a:ext cx="1137750" cy="485876"/>
            <a:chOff x="444940" y="1373835"/>
            <a:chExt cx="2151135" cy="537777"/>
          </a:xfrm>
        </p:grpSpPr>
        <p:sp>
          <p:nvSpPr>
            <p:cNvPr id="7" name="Shape 108"/>
            <p:cNvSpPr/>
            <p:nvPr/>
          </p:nvSpPr>
          <p:spPr>
            <a:xfrm>
              <a:off x="444940" y="1373835"/>
              <a:ext cx="2071679" cy="495236"/>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9" name="Shape 112"/>
            <p:cNvSpPr/>
            <p:nvPr/>
          </p:nvSpPr>
          <p:spPr>
            <a:xfrm>
              <a:off x="444940" y="1400632"/>
              <a:ext cx="2151135" cy="510980"/>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lang="zh-CN" altLang="en-US" sz="2400" noProof="0" dirty="0">
                  <a:solidFill>
                    <a:schemeClr val="bg1"/>
                  </a:solidFill>
                  <a:latin typeface="微软雅黑" panose="020B0503020204020204" pitchFamily="34" charset="-122"/>
                  <a:ea typeface="微软雅黑" panose="020B0503020204020204" pitchFamily="34" charset="-122"/>
                </a:rPr>
                <a:t>问题</a:t>
              </a:r>
              <a:endParaRPr kumimoji="0"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2040204020203" charset="-122"/>
              </a:endParaRPr>
            </a:p>
          </p:txBody>
        </p:sp>
      </p:grpSp>
      <p:sp>
        <p:nvSpPr>
          <p:cNvPr id="11" name="TextBox 5"/>
          <p:cNvSpPr txBox="1">
            <a:spLocks noChangeArrowheads="1"/>
          </p:cNvSpPr>
          <p:nvPr/>
        </p:nvSpPr>
        <p:spPr bwMode="auto">
          <a:xfrm>
            <a:off x="1593201" y="917767"/>
            <a:ext cx="6629400"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dirty="0" smtClean="0">
                <a:latin typeface="微软雅黑" panose="020B0503020204020204" pitchFamily="34" charset="-122"/>
                <a:ea typeface="微软雅黑" panose="020B0503020204020204" pitchFamily="34" charset="-122"/>
              </a:rPr>
              <a:t>我们</a:t>
            </a:r>
            <a:r>
              <a:rPr lang="zh-CN" altLang="en-US" sz="2400" dirty="0">
                <a:latin typeface="微软雅黑" panose="020B0503020204020204" pitchFamily="34" charset="-122"/>
                <a:ea typeface="微软雅黑" panose="020B0503020204020204" pitchFamily="34" charset="-122"/>
              </a:rPr>
              <a:t>时刻都在经历能量的转化和转移过程</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18" name="矩形 17"/>
          <p:cNvSpPr/>
          <p:nvPr/>
        </p:nvSpPr>
        <p:spPr>
          <a:xfrm>
            <a:off x="457201" y="4083824"/>
            <a:ext cx="8580691"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dirty="0">
                <a:solidFill>
                  <a:schemeClr val="tx1"/>
                </a:solidFill>
                <a:latin typeface="微软雅黑" panose="020B0503020204020204" pitchFamily="34" charset="-122"/>
                <a:ea typeface="微软雅黑" panose="020B0503020204020204" pitchFamily="34" charset="-122"/>
              </a:rPr>
              <a:t>那么，能量来自哪里？能量可以“取之不尽、用之不竭”吗？</a:t>
            </a:r>
          </a:p>
        </p:txBody>
      </p:sp>
      <p:grpSp>
        <p:nvGrpSpPr>
          <p:cNvPr id="23" name="组合 22"/>
          <p:cNvGrpSpPr/>
          <p:nvPr/>
        </p:nvGrpSpPr>
        <p:grpSpPr>
          <a:xfrm>
            <a:off x="816626" y="1592955"/>
            <a:ext cx="2243339" cy="2450065"/>
            <a:chOff x="740307" y="1945440"/>
            <a:chExt cx="2243339" cy="2444015"/>
          </a:xfrm>
        </p:grpSpPr>
        <p:pic>
          <p:nvPicPr>
            <p:cNvPr id="14" name="图片 13"/>
            <p:cNvPicPr preferRelativeResize="0">
              <a:picLocks/>
            </p:cNvPicPr>
            <p:nvPr/>
          </p:nvPicPr>
          <p:blipFill>
            <a:blip r:embed="rId3"/>
            <a:stretch>
              <a:fillRect/>
            </a:stretch>
          </p:blipFill>
          <p:spPr>
            <a:xfrm>
              <a:off x="740307" y="1945440"/>
              <a:ext cx="2160000" cy="1620000"/>
            </a:xfrm>
            <a:prstGeom prst="rect">
              <a:avLst/>
            </a:prstGeom>
            <a:effectLst>
              <a:outerShdw blurRad="469900" dist="50800" dir="5400000" algn="ctr" rotWithShape="0">
                <a:srgbClr val="000000">
                  <a:alpha val="43137"/>
                </a:srgbClr>
              </a:outerShdw>
            </a:effectLst>
          </p:spPr>
        </p:pic>
        <p:sp>
          <p:nvSpPr>
            <p:cNvPr id="19" name="TextBox 5"/>
            <p:cNvSpPr txBox="1">
              <a:spLocks noChangeArrowheads="1"/>
            </p:cNvSpPr>
            <p:nvPr/>
          </p:nvSpPr>
          <p:spPr bwMode="auto">
            <a:xfrm>
              <a:off x="1028754" y="3558458"/>
              <a:ext cx="195489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t>我们生火做饭需要能量</a:t>
              </a:r>
            </a:p>
          </p:txBody>
        </p:sp>
      </p:grpSp>
      <p:grpSp>
        <p:nvGrpSpPr>
          <p:cNvPr id="24" name="组合 23"/>
          <p:cNvGrpSpPr/>
          <p:nvPr/>
        </p:nvGrpSpPr>
        <p:grpSpPr>
          <a:xfrm>
            <a:off x="3696558" y="1592956"/>
            <a:ext cx="2160000" cy="2466946"/>
            <a:chOff x="3574938" y="2026264"/>
            <a:chExt cx="2160000" cy="2460855"/>
          </a:xfrm>
        </p:grpSpPr>
        <p:pic>
          <p:nvPicPr>
            <p:cNvPr id="20" name="图片 19"/>
            <p:cNvPicPr preferRelativeResize="0">
              <a:picLocks/>
            </p:cNvPicPr>
            <p:nvPr/>
          </p:nvPicPr>
          <p:blipFill rotWithShape="1">
            <a:blip r:embed="rId4"/>
            <a:srcRect l="16618" t="10857" r="2872"/>
            <a:stretch/>
          </p:blipFill>
          <p:spPr>
            <a:xfrm>
              <a:off x="3574938" y="2026264"/>
              <a:ext cx="2160000" cy="1620000"/>
            </a:xfrm>
            <a:prstGeom prst="rect">
              <a:avLst/>
            </a:prstGeom>
            <a:effectLst>
              <a:outerShdw blurRad="469900" dist="50800" dir="5400000" algn="ctr" rotWithShape="0">
                <a:srgbClr val="000000">
                  <a:alpha val="43137"/>
                </a:srgbClr>
              </a:outerShdw>
            </a:effectLst>
          </p:spPr>
        </p:pic>
        <p:sp>
          <p:nvSpPr>
            <p:cNvPr id="21" name="TextBox 5"/>
            <p:cNvSpPr txBox="1">
              <a:spLocks noChangeArrowheads="1"/>
            </p:cNvSpPr>
            <p:nvPr/>
          </p:nvSpPr>
          <p:spPr bwMode="auto">
            <a:xfrm>
              <a:off x="3618894" y="3656122"/>
              <a:ext cx="20720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t>我们上学乘坐的车需要能量</a:t>
              </a:r>
            </a:p>
          </p:txBody>
        </p:sp>
      </p:grpSp>
      <p:grpSp>
        <p:nvGrpSpPr>
          <p:cNvPr id="25" name="组合 24"/>
          <p:cNvGrpSpPr/>
          <p:nvPr/>
        </p:nvGrpSpPr>
        <p:grpSpPr>
          <a:xfrm>
            <a:off x="6493149" y="1592956"/>
            <a:ext cx="2160000" cy="2372248"/>
            <a:chOff x="6072875" y="1945440"/>
            <a:chExt cx="2160000" cy="2366391"/>
          </a:xfrm>
        </p:grpSpPr>
        <p:pic>
          <p:nvPicPr>
            <p:cNvPr id="16" name="图片 15"/>
            <p:cNvPicPr preferRelativeResize="0">
              <a:picLocks/>
            </p:cNvPicPr>
            <p:nvPr/>
          </p:nvPicPr>
          <p:blipFill rotWithShape="1">
            <a:blip r:embed="rId5"/>
            <a:srcRect l="7283" t="2138" r="2754" b="13635"/>
            <a:stretch/>
          </p:blipFill>
          <p:spPr>
            <a:xfrm>
              <a:off x="6072875" y="1945440"/>
              <a:ext cx="2160000" cy="1620000"/>
            </a:xfrm>
            <a:prstGeom prst="rect">
              <a:avLst/>
            </a:prstGeom>
            <a:effectLst>
              <a:outerShdw blurRad="469900" dist="50800" dir="5400000" algn="ctr" rotWithShape="0">
                <a:srgbClr val="000000">
                  <a:alpha val="43137"/>
                </a:srgbClr>
              </a:outerShdw>
            </a:effectLst>
          </p:spPr>
        </p:pic>
        <p:sp>
          <p:nvSpPr>
            <p:cNvPr id="22" name="TextBox 5"/>
            <p:cNvSpPr txBox="1">
              <a:spLocks noChangeArrowheads="1"/>
            </p:cNvSpPr>
            <p:nvPr/>
          </p:nvSpPr>
          <p:spPr bwMode="auto">
            <a:xfrm>
              <a:off x="6116832" y="3480834"/>
              <a:ext cx="20720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dirty="0" smtClean="0">
                  <a:solidFill>
                    <a:srgbClr val="FF0000"/>
                  </a:solidFill>
                  <a:latin typeface="微软雅黑" panose="020B0503020204020204" pitchFamily="34" charset="-122"/>
                  <a:ea typeface="微软雅黑" panose="020B0503020204020204" pitchFamily="34" charset="-122"/>
                </a:rPr>
                <a:t>上课用的电脑、投影需要能量</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3207169" y="4546632"/>
            <a:ext cx="3039215"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dirty="0" smtClean="0">
                <a:solidFill>
                  <a:srgbClr val="FF0000"/>
                </a:solidFill>
                <a:latin typeface="微软雅黑" panose="020B0503020204020204" pitchFamily="34" charset="-122"/>
                <a:ea typeface="微软雅黑" panose="020B0503020204020204" pitchFamily="34" charset="-122"/>
              </a:rPr>
              <a:t>这就要考虑能源问题</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6924737"/>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par>
                                <p:cTn id="8" presetID="6" presetClass="entr" presetSubtype="16"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circle(in)">
                                      <p:cBhvr>
                                        <p:cTn id="10" dur="2000"/>
                                        <p:tgtEl>
                                          <p:spTgt spid="24"/>
                                        </p:tgtEl>
                                      </p:cBhvr>
                                    </p:animEffect>
                                  </p:childTnLst>
                                </p:cTn>
                              </p:par>
                              <p:par>
                                <p:cTn id="11" presetID="6" presetClass="entr" presetSubtype="16"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circle(in)">
                                      <p:cBhvr>
                                        <p:cTn id="13" dur="2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randombar(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8250" y="511244"/>
            <a:ext cx="2549096" cy="524515"/>
          </a:xfrm>
          <a:prstGeom prst="rect">
            <a:avLst/>
          </a:prstGeom>
        </p:spPr>
        <p:txBody>
          <a:bodyPr wrap="none">
            <a:spAutoFit/>
          </a:bodyPr>
          <a:lstStyle/>
          <a:p>
            <a:r>
              <a:rPr lang="zh-CN" altLang="zh-CN" sz="2800" dirty="0">
                <a:solidFill>
                  <a:srgbClr val="008080"/>
                </a:solidFill>
                <a:latin typeface="微软雅黑" pitchFamily="34" charset="-122"/>
                <a:ea typeface="微软雅黑" pitchFamily="34" charset="-122"/>
              </a:rPr>
              <a:t>【迁移</a:t>
            </a:r>
            <a:r>
              <a:rPr lang="zh-CN" altLang="zh-CN" sz="2800" dirty="0" smtClean="0">
                <a:solidFill>
                  <a:srgbClr val="008080"/>
                </a:solidFill>
                <a:latin typeface="微软雅黑" pitchFamily="34" charset="-122"/>
                <a:ea typeface="微软雅黑" pitchFamily="34" charset="-122"/>
              </a:rPr>
              <a:t>训练</a:t>
            </a:r>
            <a:r>
              <a:rPr lang="en-US" altLang="zh-CN" sz="2800" dirty="0" smtClean="0">
                <a:solidFill>
                  <a:srgbClr val="008080"/>
                </a:solidFill>
                <a:latin typeface="微软雅黑" pitchFamily="34" charset="-122"/>
                <a:ea typeface="微软雅黑" pitchFamily="34" charset="-122"/>
              </a:rPr>
              <a:t>2</a:t>
            </a:r>
            <a:r>
              <a:rPr lang="zh-CN" altLang="zh-CN" sz="2800" dirty="0" smtClean="0">
                <a:solidFill>
                  <a:srgbClr val="008080"/>
                </a:solidFill>
                <a:latin typeface="微软雅黑" pitchFamily="34" charset="-122"/>
                <a:ea typeface="微软雅黑" pitchFamily="34" charset="-122"/>
              </a:rPr>
              <a:t>】</a:t>
            </a:r>
            <a:endParaRPr lang="zh-CN" altLang="zh-CN" sz="2800" dirty="0">
              <a:solidFill>
                <a:srgbClr val="008080"/>
              </a:solidFill>
              <a:latin typeface="微软雅黑" pitchFamily="34" charset="-122"/>
              <a:ea typeface="微软雅黑" pitchFamily="34" charset="-122"/>
            </a:endParaRPr>
          </a:p>
        </p:txBody>
      </p:sp>
      <p:sp>
        <p:nvSpPr>
          <p:cNvPr id="7" name="矩形 6"/>
          <p:cNvSpPr/>
          <p:nvPr/>
        </p:nvSpPr>
        <p:spPr>
          <a:xfrm>
            <a:off x="278002" y="1146504"/>
            <a:ext cx="8769319" cy="3424776"/>
          </a:xfrm>
          <a:prstGeom prst="rect">
            <a:avLst/>
          </a:prstGeom>
        </p:spPr>
        <p:txBody>
          <a:bodyPr wrap="square">
            <a:spAutoFit/>
          </a:bodyPr>
          <a:lstStyle/>
          <a:p>
            <a:pPr algn="l">
              <a:lnSpc>
                <a:spcPct val="150000"/>
              </a:lnSpc>
            </a:pPr>
            <a:r>
              <a:rPr lang="zh-CN" altLang="en-US" sz="2400" b="1" dirty="0" smtClean="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2019 </a:t>
            </a:r>
            <a:r>
              <a:rPr lang="zh-CN" altLang="en-US" sz="2400" b="1" dirty="0">
                <a:latin typeface="微软雅黑" panose="020B0503020204020204" pitchFamily="34" charset="-122"/>
                <a:ea typeface="微软雅黑" panose="020B0503020204020204" pitchFamily="34" charset="-122"/>
              </a:rPr>
              <a:t>桂林）</a:t>
            </a:r>
            <a:r>
              <a:rPr lang="zh-CN" altLang="en-US" sz="2400" dirty="0">
                <a:latin typeface="微软雅黑" panose="020B0503020204020204" pitchFamily="34" charset="-122"/>
                <a:ea typeface="微软雅黑" panose="020B0503020204020204" pitchFamily="34" charset="-122"/>
              </a:rPr>
              <a:t>为了减少能源的利用对环境的污染和破坏，下列做法不正确的是（ </a:t>
            </a:r>
            <a:r>
              <a:rPr lang="zh-CN" altLang="en-US" sz="2400" dirty="0" smtClean="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a:t>
            </a:r>
          </a:p>
          <a:p>
            <a:pPr algn="l">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大力发展风力发电					    </a:t>
            </a:r>
            <a:endParaRPr lang="en-US" altLang="zh-CN" sz="2400" dirty="0" smtClean="0">
              <a:latin typeface="微软雅黑" panose="020B0503020204020204" pitchFamily="34" charset="-122"/>
              <a:ea typeface="微软雅黑" panose="020B0503020204020204" pitchFamily="34" charset="-122"/>
            </a:endParaRPr>
          </a:p>
          <a:p>
            <a:pPr algn="l">
              <a:lnSpc>
                <a:spcPct val="150000"/>
              </a:lnSpc>
            </a:pPr>
            <a:r>
              <a:rPr lang="en-US" altLang="zh-CN" sz="2400" dirty="0" smtClean="0">
                <a:latin typeface="微软雅黑" panose="020B0503020204020204" pitchFamily="34" charset="-122"/>
                <a:ea typeface="微软雅黑" panose="020B0503020204020204" pitchFamily="34" charset="-122"/>
              </a:rPr>
              <a:t>B</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大力发展火力发电</a:t>
            </a:r>
          </a:p>
          <a:p>
            <a:pPr algn="l">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减少化石燃料的使用					</a:t>
            </a:r>
            <a:endParaRPr lang="en-US" altLang="zh-CN" sz="2400" dirty="0" smtClean="0">
              <a:latin typeface="微软雅黑" panose="020B0503020204020204" pitchFamily="34" charset="-122"/>
              <a:ea typeface="微软雅黑" panose="020B0503020204020204" pitchFamily="34" charset="-122"/>
            </a:endParaRPr>
          </a:p>
          <a:p>
            <a:pPr algn="l">
              <a:lnSpc>
                <a:spcPct val="150000"/>
              </a:lnSpc>
            </a:pPr>
            <a:r>
              <a:rPr lang="en-US" altLang="zh-CN" sz="2400" dirty="0" smtClean="0">
                <a:latin typeface="微软雅黑" panose="020B0503020204020204" pitchFamily="34" charset="-122"/>
                <a:ea typeface="微软雅黑" panose="020B0503020204020204" pitchFamily="34" charset="-122"/>
              </a:rPr>
              <a:t>D</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开发使用电能驱动的电动汽车</a:t>
            </a:r>
          </a:p>
        </p:txBody>
      </p:sp>
      <p:sp>
        <p:nvSpPr>
          <p:cNvPr id="8" name="矩形 7"/>
          <p:cNvSpPr/>
          <p:nvPr/>
        </p:nvSpPr>
        <p:spPr>
          <a:xfrm>
            <a:off x="2847347" y="1813822"/>
            <a:ext cx="491977" cy="462808"/>
          </a:xfrm>
          <a:prstGeom prst="rect">
            <a:avLst/>
          </a:prstGeom>
        </p:spPr>
        <p:txBody>
          <a:bodyPr wrap="square">
            <a:spAutoFit/>
          </a:bodyPr>
          <a:lstStyle/>
          <a:p>
            <a:r>
              <a:rPr lang="en-US" altLang="zh-CN" sz="2400" b="1" dirty="0" smtClean="0">
                <a:solidFill>
                  <a:srgbClr val="FF0000"/>
                </a:solidFill>
                <a:latin typeface="Times New Roman" pitchFamily="18" charset="0"/>
                <a:cs typeface="Times New Roman" pitchFamily="18" charset="0"/>
              </a:rPr>
              <a:t>B</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0238202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254838" y="197232"/>
            <a:ext cx="785679" cy="699508"/>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49977" y="206972"/>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2040204020203"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2040204020203" charset="-122"/>
            </a:endParaRPr>
          </a:p>
        </p:txBody>
      </p:sp>
      <p:sp>
        <p:nvSpPr>
          <p:cNvPr id="2" name="文本框 1"/>
          <p:cNvSpPr txBox="1"/>
          <p:nvPr/>
        </p:nvSpPr>
        <p:spPr>
          <a:xfrm>
            <a:off x="1134115" y="213515"/>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706020202030204"/>
              <a:sym typeface="Arial" panose="020B0706020202030204"/>
            </a:endParaRPr>
          </a:p>
        </p:txBody>
      </p:sp>
      <p:cxnSp>
        <p:nvCxnSpPr>
          <p:cNvPr id="8" name="直接连接符 7"/>
          <p:cNvCxnSpPr/>
          <p:nvPr/>
        </p:nvCxnSpPr>
        <p:spPr>
          <a:xfrm>
            <a:off x="1027529" y="738028"/>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01515" y="4702264"/>
            <a:ext cx="736376" cy="360116"/>
          </a:xfrm>
          <a:prstGeom prst="rect">
            <a:avLst/>
          </a:prstGeom>
        </p:spPr>
      </p:pic>
      <p:sp>
        <p:nvSpPr>
          <p:cNvPr id="7" name="TextBox 1"/>
          <p:cNvSpPr txBox="1">
            <a:spLocks noChangeArrowheads="1"/>
          </p:cNvSpPr>
          <p:nvPr/>
        </p:nvSpPr>
        <p:spPr bwMode="auto">
          <a:xfrm>
            <a:off x="450912" y="1036240"/>
            <a:ext cx="2605840" cy="524513"/>
          </a:xfrm>
          <a:prstGeom prst="rect">
            <a:avLst/>
          </a:prstGeom>
          <a:noFill/>
          <a:ln w="12700" cap="flat">
            <a:noFill/>
            <a:miter lim="400000"/>
          </a:ln>
          <a:extLst/>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lvl1pPr marL="0" marR="0" lvl="0" indent="0" algn="l" defTabSz="914400" rtl="0" eaLnBrk="1" fontAlgn="auto" latinLnBrk="1" hangingPunct="0">
              <a:lnSpc>
                <a:spcPct val="100000"/>
              </a:lnSpc>
              <a:spcBef>
                <a:spcPts val="0"/>
              </a:spcBef>
              <a:spcAft>
                <a:spcPts val="0"/>
              </a:spcAft>
              <a:buClrTx/>
              <a:buSzTx/>
              <a:buFontTx/>
              <a:buNone/>
              <a:tabLst/>
              <a:defRPr kumimoji="0" sz="2800" b="0" i="0" u="none" strike="noStrike" kern="0" cap="none" spc="0" normalizeH="0" baseline="0">
                <a:ln>
                  <a:noFill/>
                </a:ln>
                <a:solidFill>
                  <a:srgbClr val="000000"/>
                </a:solidFill>
                <a:effectLst/>
                <a:uLnTx/>
                <a:uFillTx/>
                <a:latin typeface="微软雅黑" panose="020B0503020204020204" pitchFamily="34" charset="-122"/>
                <a:ea typeface="微软雅黑" panose="020B0503020204020204" pitchFamily="34" charset="-122"/>
              </a:defRPr>
            </a:lvl1pPr>
          </a:lstStyle>
          <a:p>
            <a:r>
              <a:rPr lang="zh-CN" altLang="en-US" dirty="0"/>
              <a:t>一、能源的分类</a:t>
            </a:r>
          </a:p>
        </p:txBody>
      </p:sp>
      <p:sp>
        <p:nvSpPr>
          <p:cNvPr id="9" name="TextBox 2"/>
          <p:cNvSpPr txBox="1">
            <a:spLocks noChangeArrowheads="1"/>
          </p:cNvSpPr>
          <p:nvPr/>
        </p:nvSpPr>
        <p:spPr bwMode="auto">
          <a:xfrm>
            <a:off x="249978" y="1560753"/>
            <a:ext cx="1047763"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dirty="0">
                <a:solidFill>
                  <a:srgbClr val="FF0000"/>
                </a:solidFill>
                <a:latin typeface="微软雅黑" panose="020B0503020204020204" pitchFamily="34" charset="-122"/>
                <a:ea typeface="微软雅黑" panose="020B0503020204020204" pitchFamily="34" charset="-122"/>
              </a:rPr>
              <a:t>能源：</a:t>
            </a:r>
          </a:p>
        </p:txBody>
      </p:sp>
      <p:sp>
        <p:nvSpPr>
          <p:cNvPr id="10" name="TextBox 3"/>
          <p:cNvSpPr txBox="1">
            <a:spLocks noChangeArrowheads="1"/>
          </p:cNvSpPr>
          <p:nvPr/>
        </p:nvSpPr>
        <p:spPr bwMode="auto">
          <a:xfrm>
            <a:off x="231506" y="2039991"/>
            <a:ext cx="8632050"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dirty="0" smtClean="0">
                <a:latin typeface="微软雅黑" panose="020B0503020204020204" pitchFamily="34" charset="-122"/>
                <a:ea typeface="微软雅黑" panose="020B0503020204020204" pitchFamily="34" charset="-122"/>
              </a:rPr>
              <a:t>就是</a:t>
            </a:r>
            <a:r>
              <a:rPr lang="zh-CN" altLang="en-US" sz="2400" dirty="0">
                <a:latin typeface="微软雅黑" panose="020B0503020204020204" pitchFamily="34" charset="-122"/>
                <a:ea typeface="微软雅黑" panose="020B0503020204020204" pitchFamily="34" charset="-122"/>
              </a:rPr>
              <a:t>能量的来源，是指能为人类提供某种形式能量的物质资源。</a:t>
            </a:r>
          </a:p>
        </p:txBody>
      </p:sp>
      <p:sp>
        <p:nvSpPr>
          <p:cNvPr id="11" name="TextBox 4"/>
          <p:cNvSpPr txBox="1">
            <a:spLocks noChangeArrowheads="1"/>
          </p:cNvSpPr>
          <p:nvPr/>
        </p:nvSpPr>
        <p:spPr bwMode="auto">
          <a:xfrm>
            <a:off x="231507" y="2599284"/>
            <a:ext cx="2730759"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gn="just"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a:t>1.</a:t>
            </a:r>
            <a:r>
              <a:rPr lang="zh-CN" altLang="en-US" dirty="0"/>
              <a:t>按产生方式分类</a:t>
            </a:r>
          </a:p>
        </p:txBody>
      </p:sp>
      <p:sp>
        <p:nvSpPr>
          <p:cNvPr id="16" name="矩形 15"/>
          <p:cNvSpPr>
            <a:spLocks noChangeArrowheads="1"/>
          </p:cNvSpPr>
          <p:nvPr/>
        </p:nvSpPr>
        <p:spPr bwMode="auto">
          <a:xfrm>
            <a:off x="249978" y="3095534"/>
            <a:ext cx="8135937" cy="148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）一次能源： 是指</a:t>
            </a:r>
            <a:r>
              <a:rPr lang="zh-CN" altLang="en-US" sz="2400" dirty="0">
                <a:solidFill>
                  <a:srgbClr val="FF0000"/>
                </a:solidFill>
                <a:latin typeface="微软雅黑" panose="020B0503020204020204" pitchFamily="34" charset="-122"/>
                <a:ea typeface="微软雅黑" panose="020B0503020204020204" pitchFamily="34" charset="-122"/>
              </a:rPr>
              <a:t>从自然界直接取得</a:t>
            </a:r>
            <a:r>
              <a:rPr lang="zh-CN" altLang="en-US" sz="2400" dirty="0">
                <a:latin typeface="微软雅黑" panose="020B0503020204020204" pitchFamily="34" charset="-122"/>
                <a:ea typeface="微软雅黑" panose="020B0503020204020204" pitchFamily="34" charset="-122"/>
              </a:rPr>
              <a:t>，而不改变其基本形态的能源，如：煤、石油、天然气、水能、风能、核能、海洋能、生物质能等。有时也称为初级能源。</a:t>
            </a:r>
          </a:p>
        </p:txBody>
      </p:sp>
    </p:spTree>
    <p:extLst>
      <p:ext uri="{BB962C8B-B14F-4D97-AF65-F5344CB8AC3E}">
        <p14:creationId xmlns:p14="http://schemas.microsoft.com/office/powerpoint/2010/main" val="717259902"/>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219032" y="2013697"/>
            <a:ext cx="8452777" cy="12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50000"/>
              </a:lnSpc>
              <a:buFont typeface="Arial" panose="020B0604020202020204" pitchFamily="34" charset="0"/>
              <a:buNone/>
            </a:pPr>
            <a:r>
              <a:rPr lang="en-US" altLang="zh-CN" sz="2400" dirty="0" smtClean="0">
                <a:solidFill>
                  <a:srgbClr val="000000"/>
                </a:solidFill>
                <a:latin typeface="微软雅黑" panose="020B0503020204020204" pitchFamily="34" charset="-122"/>
                <a:ea typeface="微软雅黑" panose="020B0503020204020204" pitchFamily="34" charset="-122"/>
              </a:rPr>
              <a:t>(2)</a:t>
            </a:r>
            <a:r>
              <a:rPr lang="zh-CN" altLang="en-US" sz="2400" dirty="0" smtClean="0">
                <a:solidFill>
                  <a:srgbClr val="000000"/>
                </a:solidFill>
                <a:latin typeface="微软雅黑" panose="020B0503020204020204" pitchFamily="34" charset="-122"/>
                <a:ea typeface="微软雅黑" panose="020B0503020204020204" pitchFamily="34" charset="-122"/>
              </a:rPr>
              <a:t>二次能源： 是</a:t>
            </a:r>
            <a:r>
              <a:rPr lang="zh-CN" altLang="en-US" sz="2400" dirty="0" smtClean="0">
                <a:solidFill>
                  <a:srgbClr val="FF0000"/>
                </a:solidFill>
                <a:latin typeface="微软雅黑" panose="020B0503020204020204" pitchFamily="34" charset="-122"/>
                <a:ea typeface="微软雅黑" panose="020B0503020204020204" pitchFamily="34" charset="-122"/>
              </a:rPr>
              <a:t>一次能源经过加工</a:t>
            </a:r>
            <a:r>
              <a:rPr lang="zh-CN" altLang="en-US" sz="2400" dirty="0" smtClean="0">
                <a:solidFill>
                  <a:srgbClr val="000000"/>
                </a:solidFill>
                <a:latin typeface="微软雅黑" panose="020B0503020204020204" pitchFamily="34" charset="-122"/>
                <a:ea typeface="微软雅黑" panose="020B0503020204020204" pitchFamily="34" charset="-122"/>
              </a:rPr>
              <a:t>，转换成另一种形态的能源，</a:t>
            </a:r>
            <a:r>
              <a:rPr lang="zh-CN" altLang="en-US" sz="2400" dirty="0">
                <a:solidFill>
                  <a:srgbClr val="000000"/>
                </a:solidFill>
                <a:latin typeface="微软雅黑" panose="020B0503020204020204" pitchFamily="34" charset="-122"/>
                <a:ea typeface="微软雅黑" panose="020B0503020204020204" pitchFamily="34" charset="-122"/>
              </a:rPr>
              <a:t>如电力、蒸汽、焦炭、沼气、汽油、柴油</a:t>
            </a:r>
            <a:r>
              <a:rPr lang="zh-CN" altLang="en-US" sz="2400" dirty="0" smtClean="0">
                <a:solidFill>
                  <a:srgbClr val="000000"/>
                </a:solidFill>
                <a:latin typeface="微软雅黑" panose="020B0503020204020204" pitchFamily="34" charset="-122"/>
                <a:ea typeface="微软雅黑" panose="020B0503020204020204" pitchFamily="34" charset="-122"/>
              </a:rPr>
              <a:t>、液化石油气</a:t>
            </a:r>
            <a:r>
              <a:rPr lang="zh-CN" altLang="en-US" sz="2400" dirty="0">
                <a:solidFill>
                  <a:srgbClr val="000000"/>
                </a:solidFill>
                <a:latin typeface="微软雅黑" panose="020B0503020204020204" pitchFamily="34" charset="-122"/>
                <a:ea typeface="微软雅黑" panose="020B0503020204020204" pitchFamily="34" charset="-122"/>
              </a:rPr>
              <a:t>等。</a:t>
            </a:r>
          </a:p>
        </p:txBody>
      </p:sp>
      <p:grpSp>
        <p:nvGrpSpPr>
          <p:cNvPr id="15" name="组合 14"/>
          <p:cNvGrpSpPr/>
          <p:nvPr/>
        </p:nvGrpSpPr>
        <p:grpSpPr>
          <a:xfrm>
            <a:off x="285978" y="193484"/>
            <a:ext cx="7150948" cy="1919333"/>
            <a:chOff x="285978" y="193006"/>
            <a:chExt cx="7150948" cy="1914594"/>
          </a:xfrm>
        </p:grpSpPr>
        <p:grpSp>
          <p:nvGrpSpPr>
            <p:cNvPr id="12" name="组合 11"/>
            <p:cNvGrpSpPr/>
            <p:nvPr/>
          </p:nvGrpSpPr>
          <p:grpSpPr>
            <a:xfrm>
              <a:off x="285978" y="205935"/>
              <a:ext cx="2160000" cy="1860727"/>
              <a:chOff x="304183" y="297599"/>
              <a:chExt cx="2160000" cy="1860727"/>
            </a:xfrm>
          </p:grpSpPr>
          <p:pic>
            <p:nvPicPr>
              <p:cNvPr id="5" name="Picture 2" descr="E:\电子课件编制\10197997_093530829000_2.jpg"/>
              <p:cNvPicPr preferRelativeResize="0">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183" y="297599"/>
                <a:ext cx="2160000" cy="1440000"/>
              </a:xfrm>
              <a:prstGeom prst="rect">
                <a:avLst/>
              </a:prstGeom>
              <a:noFill/>
              <a:ln>
                <a:noFill/>
              </a:ln>
              <a:effectLst>
                <a:outerShdw blurRad="215900" dist="508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1098957" y="1696661"/>
                <a:ext cx="57045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煤</a:t>
                </a:r>
              </a:p>
            </p:txBody>
          </p:sp>
        </p:grpSp>
        <p:grpSp>
          <p:nvGrpSpPr>
            <p:cNvPr id="13" name="组合 12"/>
            <p:cNvGrpSpPr/>
            <p:nvPr/>
          </p:nvGrpSpPr>
          <p:grpSpPr>
            <a:xfrm>
              <a:off x="2870120" y="193006"/>
              <a:ext cx="2160000" cy="1845673"/>
              <a:chOff x="2658624" y="452536"/>
              <a:chExt cx="2160000" cy="1845673"/>
            </a:xfrm>
          </p:grpSpPr>
          <p:pic>
            <p:nvPicPr>
              <p:cNvPr id="7" name="图片 6"/>
              <p:cNvPicPr preferRelativeResize="0">
                <a:picLocks/>
              </p:cNvPicPr>
              <p:nvPr/>
            </p:nvPicPr>
            <p:blipFill>
              <a:blip r:embed="rId3"/>
              <a:stretch>
                <a:fillRect/>
              </a:stretch>
            </p:blipFill>
            <p:spPr>
              <a:xfrm>
                <a:off x="2658624" y="452536"/>
                <a:ext cx="2160000" cy="1440000"/>
              </a:xfrm>
              <a:prstGeom prst="rect">
                <a:avLst/>
              </a:prstGeom>
              <a:noFill/>
              <a:ln>
                <a:noFill/>
              </a:ln>
              <a:effectLst>
                <a:outerShdw blurRad="215900" dist="50800" dir="5400000" algn="ctr" rotWithShape="0">
                  <a:srgbClr val="000000">
                    <a:alpha val="43137"/>
                  </a:srgbClr>
                </a:outerShdw>
              </a:effectLst>
            </p:spPr>
          </p:pic>
          <p:sp>
            <p:nvSpPr>
              <p:cNvPr id="8" name="TextBox 6"/>
              <p:cNvSpPr txBox="1">
                <a:spLocks noChangeArrowheads="1"/>
              </p:cNvSpPr>
              <p:nvPr/>
            </p:nvSpPr>
            <p:spPr bwMode="auto">
              <a:xfrm>
                <a:off x="3243324" y="1836544"/>
                <a:ext cx="9906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1" hangingPunct="1">
                  <a:defRPr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t>石油</a:t>
                </a:r>
              </a:p>
            </p:txBody>
          </p:sp>
        </p:grpSp>
        <p:grpSp>
          <p:nvGrpSpPr>
            <p:cNvPr id="14" name="组合 13"/>
            <p:cNvGrpSpPr/>
            <p:nvPr/>
          </p:nvGrpSpPr>
          <p:grpSpPr>
            <a:xfrm>
              <a:off x="5276926" y="193006"/>
              <a:ext cx="2160000" cy="1914594"/>
              <a:chOff x="5648847" y="226799"/>
              <a:chExt cx="2160000" cy="1914594"/>
            </a:xfrm>
          </p:grpSpPr>
          <p:pic>
            <p:nvPicPr>
              <p:cNvPr id="9" name="图片 8"/>
              <p:cNvPicPr preferRelativeResize="0">
                <a:picLocks/>
              </p:cNvPicPr>
              <p:nvPr/>
            </p:nvPicPr>
            <p:blipFill>
              <a:blip r:embed="rId4"/>
              <a:stretch>
                <a:fillRect/>
              </a:stretch>
            </p:blipFill>
            <p:spPr>
              <a:xfrm>
                <a:off x="5648847" y="226799"/>
                <a:ext cx="2160000" cy="1440000"/>
              </a:xfrm>
              <a:prstGeom prst="rect">
                <a:avLst/>
              </a:prstGeom>
              <a:noFill/>
              <a:ln>
                <a:noFill/>
              </a:ln>
              <a:effectLst>
                <a:outerShdw blurRad="215900" dist="50800" dir="5400000" algn="ctr" rotWithShape="0">
                  <a:srgbClr val="000000">
                    <a:alpha val="43137"/>
                  </a:srgbClr>
                </a:outerShdw>
              </a:effectLst>
            </p:spPr>
          </p:pic>
          <p:sp>
            <p:nvSpPr>
              <p:cNvPr id="10" name="TextBox 7"/>
              <p:cNvSpPr txBox="1">
                <a:spLocks noChangeArrowheads="1"/>
              </p:cNvSpPr>
              <p:nvPr/>
            </p:nvSpPr>
            <p:spPr bwMode="auto">
              <a:xfrm>
                <a:off x="6265676" y="1679728"/>
                <a:ext cx="1184606"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天然气</a:t>
                </a:r>
              </a:p>
            </p:txBody>
          </p:sp>
        </p:grpSp>
      </p:grpSp>
      <p:grpSp>
        <p:nvGrpSpPr>
          <p:cNvPr id="16" name="组合 15"/>
          <p:cNvGrpSpPr/>
          <p:nvPr/>
        </p:nvGrpSpPr>
        <p:grpSpPr>
          <a:xfrm>
            <a:off x="285978" y="3245048"/>
            <a:ext cx="2160000" cy="1898452"/>
            <a:chOff x="817803" y="2296015"/>
            <a:chExt cx="2160000" cy="1893764"/>
          </a:xfrm>
        </p:grpSpPr>
        <p:pic>
          <p:nvPicPr>
            <p:cNvPr id="17" name="Picture 3"/>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803" y="2296015"/>
              <a:ext cx="2160000" cy="1440000"/>
            </a:xfrm>
            <a:prstGeom prst="rect">
              <a:avLst/>
            </a:prstGeom>
            <a:noFill/>
            <a:ln>
              <a:noFill/>
            </a:ln>
            <a:effectLst>
              <a:outerShdw blurRad="266700" dist="35921" dir="2700000" algn="ctr" rotWithShape="0">
                <a:schemeClr val="bg2">
                  <a:alpha val="46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矩形 17"/>
            <p:cNvSpPr/>
            <p:nvPr/>
          </p:nvSpPr>
          <p:spPr>
            <a:xfrm>
              <a:off x="1036028" y="3728114"/>
              <a:ext cx="1723549"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电能的</a:t>
              </a:r>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输送</a:t>
              </a:r>
              <a:endPar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3" name="组合 22"/>
          <p:cNvGrpSpPr/>
          <p:nvPr/>
        </p:nvGrpSpPr>
        <p:grpSpPr>
          <a:xfrm>
            <a:off x="3075659" y="3258971"/>
            <a:ext cx="2160000" cy="1892450"/>
            <a:chOff x="2992235" y="3294974"/>
            <a:chExt cx="2160000" cy="1887777"/>
          </a:xfrm>
        </p:grpSpPr>
        <p:pic>
          <p:nvPicPr>
            <p:cNvPr id="20" name="Picture 1" descr="E:\电子课件编制\19300026872967133222608702821_950.jpg"/>
            <p:cNvPicPr preferRelativeResize="0">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92235" y="3294974"/>
              <a:ext cx="2160000" cy="1440000"/>
            </a:xfrm>
            <a:prstGeom prst="rect">
              <a:avLst/>
            </a:prstGeom>
            <a:noFill/>
            <a:ln>
              <a:noFill/>
            </a:ln>
            <a:effectLst>
              <a:outerShdw blurRad="393700" dist="35921" dir="2700000" algn="ctr" rotWithShape="0">
                <a:schemeClr val="bg2">
                  <a:alpha val="2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8"/>
            <p:cNvSpPr txBox="1">
              <a:spLocks noChangeArrowheads="1"/>
            </p:cNvSpPr>
            <p:nvPr/>
          </p:nvSpPr>
          <p:spPr bwMode="auto">
            <a:xfrm>
              <a:off x="3570552" y="4721086"/>
              <a:ext cx="80021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rgbClr val="FF0000"/>
                  </a:solidFill>
                  <a:latin typeface="微软雅黑" panose="020B0503020204020204" pitchFamily="34" charset="-122"/>
                  <a:ea typeface="微软雅黑" panose="020B0503020204020204" pitchFamily="34" charset="-122"/>
                </a:defRPr>
              </a:lvl1pPr>
            </a:lstStyle>
            <a:p>
              <a:r>
                <a:rPr lang="zh-CN" altLang="en-US" dirty="0" smtClean="0"/>
                <a:t>汽油</a:t>
              </a:r>
              <a:endParaRPr lang="zh-CN" altLang="en-US" dirty="0"/>
            </a:p>
          </p:txBody>
        </p:sp>
      </p:grpSp>
      <p:grpSp>
        <p:nvGrpSpPr>
          <p:cNvPr id="26" name="组合 25"/>
          <p:cNvGrpSpPr/>
          <p:nvPr/>
        </p:nvGrpSpPr>
        <p:grpSpPr>
          <a:xfrm>
            <a:off x="5865340" y="3237128"/>
            <a:ext cx="2160000" cy="1914293"/>
            <a:chOff x="5865340" y="3229135"/>
            <a:chExt cx="2160000" cy="1909566"/>
          </a:xfrm>
        </p:grpSpPr>
        <p:pic>
          <p:nvPicPr>
            <p:cNvPr id="24" name="图片 23"/>
            <p:cNvPicPr preferRelativeResize="0">
              <a:picLocks/>
            </p:cNvPicPr>
            <p:nvPr/>
          </p:nvPicPr>
          <p:blipFill>
            <a:blip r:embed="rId7"/>
            <a:stretch>
              <a:fillRect/>
            </a:stretch>
          </p:blipFill>
          <p:spPr>
            <a:xfrm>
              <a:off x="5865340" y="3229135"/>
              <a:ext cx="2160000" cy="1440000"/>
            </a:xfrm>
            <a:prstGeom prst="rect">
              <a:avLst/>
            </a:prstGeom>
          </p:spPr>
        </p:pic>
        <p:sp>
          <p:nvSpPr>
            <p:cNvPr id="25" name="矩形 24"/>
            <p:cNvSpPr/>
            <p:nvPr/>
          </p:nvSpPr>
          <p:spPr>
            <a:xfrm>
              <a:off x="6083566" y="467703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液化石油气</a:t>
              </a:r>
            </a:p>
          </p:txBody>
        </p:sp>
      </p:grpSp>
    </p:spTree>
    <p:extLst>
      <p:ext uri="{BB962C8B-B14F-4D97-AF65-F5344CB8AC3E}">
        <p14:creationId xmlns:p14="http://schemas.microsoft.com/office/powerpoint/2010/main" val="20703651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barn(inVertical)">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166124" y="118607"/>
            <a:ext cx="3837122"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gn="just"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smtClean="0"/>
              <a:t>2.</a:t>
            </a:r>
            <a:r>
              <a:rPr lang="zh-CN" altLang="en-US" dirty="0" smtClean="0"/>
              <a:t>按</a:t>
            </a:r>
            <a:r>
              <a:rPr lang="zh-CN" altLang="en-US" dirty="0"/>
              <a:t>是否被广泛利用分类</a:t>
            </a:r>
          </a:p>
        </p:txBody>
      </p:sp>
      <p:sp>
        <p:nvSpPr>
          <p:cNvPr id="10" name="矩形 9"/>
          <p:cNvSpPr>
            <a:spLocks noChangeArrowheads="1"/>
          </p:cNvSpPr>
          <p:nvPr/>
        </p:nvSpPr>
        <p:spPr bwMode="auto">
          <a:xfrm>
            <a:off x="141896" y="448832"/>
            <a:ext cx="8835148" cy="555369"/>
          </a:xfrm>
          <a:prstGeom prst="rect">
            <a:avLst/>
          </a:prstGeom>
          <a:noFill/>
          <a:ln w="9525">
            <a:noFill/>
            <a:miter lim="800000"/>
          </a:ln>
        </p:spPr>
        <p:txBody>
          <a:bodyPr wrap="square">
            <a:spAutoFit/>
          </a:bodyPr>
          <a:lstStyle/>
          <a:p>
            <a:pPr>
              <a:lnSpc>
                <a:spcPct val="125000"/>
              </a:lnSpc>
              <a:defRPr/>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常规能源：是</a:t>
            </a:r>
            <a:r>
              <a:rPr lang="zh-CN" altLang="en-US" sz="2400" dirty="0">
                <a:latin typeface="微软雅黑" panose="020B0503020204020204" pitchFamily="34" charset="-122"/>
                <a:ea typeface="微软雅黑" panose="020B0503020204020204" pitchFamily="34" charset="-122"/>
              </a:rPr>
              <a:t>指当前被广泛利用的一次能源，如：煤、石油等。</a:t>
            </a:r>
          </a:p>
        </p:txBody>
      </p:sp>
      <p:grpSp>
        <p:nvGrpSpPr>
          <p:cNvPr id="20" name="组合 19"/>
          <p:cNvGrpSpPr/>
          <p:nvPr/>
        </p:nvGrpSpPr>
        <p:grpSpPr>
          <a:xfrm>
            <a:off x="337466" y="911371"/>
            <a:ext cx="2387863" cy="1647936"/>
            <a:chOff x="271138" y="1567102"/>
            <a:chExt cx="2387863" cy="1643867"/>
          </a:xfrm>
        </p:grpSpPr>
        <p:pic>
          <p:nvPicPr>
            <p:cNvPr id="11" name="图片 10"/>
            <p:cNvPicPr preferRelativeResize="0">
              <a:picLocks/>
            </p:cNvPicPr>
            <p:nvPr/>
          </p:nvPicPr>
          <p:blipFill rotWithShape="1">
            <a:blip r:embed="rId2"/>
            <a:srcRect r="3638" b="6315"/>
            <a:stretch/>
          </p:blipFill>
          <p:spPr>
            <a:xfrm>
              <a:off x="271138" y="1567102"/>
              <a:ext cx="2160000" cy="1260000"/>
            </a:xfrm>
            <a:prstGeom prst="rect">
              <a:avLst/>
            </a:prstGeom>
          </p:spPr>
        </p:pic>
        <p:sp>
          <p:nvSpPr>
            <p:cNvPr id="12" name="矩形 11"/>
            <p:cNvSpPr>
              <a:spLocks noChangeArrowheads="1"/>
            </p:cNvSpPr>
            <p:nvPr/>
          </p:nvSpPr>
          <p:spPr bwMode="auto">
            <a:xfrm>
              <a:off x="319899" y="2749304"/>
              <a:ext cx="2339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柴火</a:t>
              </a:r>
              <a:r>
                <a:rPr lang="zh-CN" altLang="en-US" sz="2400" dirty="0" smtClean="0">
                  <a:solidFill>
                    <a:srgbClr val="FF0000"/>
                  </a:solidFill>
                  <a:latin typeface="微软雅黑" panose="020B0503020204020204" pitchFamily="34" charset="-122"/>
                  <a:ea typeface="微软雅黑" panose="020B0503020204020204" pitchFamily="34" charset="-122"/>
                </a:rPr>
                <a:t>是常规</a:t>
              </a:r>
              <a:r>
                <a:rPr lang="zh-CN" altLang="en-US" sz="2400" dirty="0">
                  <a:solidFill>
                    <a:srgbClr val="FF0000"/>
                  </a:solidFill>
                  <a:latin typeface="微软雅黑" panose="020B0503020204020204" pitchFamily="34" charset="-122"/>
                  <a:ea typeface="微软雅黑" panose="020B0503020204020204" pitchFamily="34" charset="-122"/>
                </a:rPr>
                <a:t>能源</a:t>
              </a:r>
            </a:p>
          </p:txBody>
        </p:sp>
      </p:grpSp>
      <p:grpSp>
        <p:nvGrpSpPr>
          <p:cNvPr id="22" name="组合 21"/>
          <p:cNvGrpSpPr/>
          <p:nvPr/>
        </p:nvGrpSpPr>
        <p:grpSpPr>
          <a:xfrm>
            <a:off x="6535418" y="911371"/>
            <a:ext cx="2160000" cy="1689284"/>
            <a:chOff x="6373843" y="1594777"/>
            <a:chExt cx="2160000" cy="1685113"/>
          </a:xfrm>
        </p:grpSpPr>
        <p:pic>
          <p:nvPicPr>
            <p:cNvPr id="13" name="图片 12"/>
            <p:cNvPicPr preferRelativeResize="0">
              <a:picLocks/>
            </p:cNvPicPr>
            <p:nvPr/>
          </p:nvPicPr>
          <p:blipFill>
            <a:blip r:embed="rId3"/>
            <a:stretch>
              <a:fillRect/>
            </a:stretch>
          </p:blipFill>
          <p:spPr>
            <a:xfrm>
              <a:off x="6373843" y="1594777"/>
              <a:ext cx="2160000" cy="1260000"/>
            </a:xfrm>
            <a:prstGeom prst="rect">
              <a:avLst/>
            </a:prstGeom>
          </p:spPr>
        </p:pic>
        <p:sp>
          <p:nvSpPr>
            <p:cNvPr id="18" name="矩形 17"/>
            <p:cNvSpPr>
              <a:spLocks noChangeArrowheads="1"/>
            </p:cNvSpPr>
            <p:nvPr/>
          </p:nvSpPr>
          <p:spPr bwMode="auto">
            <a:xfrm>
              <a:off x="7053733" y="2818225"/>
              <a:ext cx="800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buFont typeface="Arial" panose="020B0604020202020204" pitchFamily="34" charset="0"/>
                <a:buNone/>
              </a:pPr>
              <a:r>
                <a:rPr lang="zh-CN" altLang="en-US" sz="2400" dirty="0" smtClean="0">
                  <a:solidFill>
                    <a:srgbClr val="FF0000"/>
                  </a:solidFill>
                  <a:latin typeface="微软雅黑" panose="020B0503020204020204" pitchFamily="34" charset="-122"/>
                  <a:ea typeface="微软雅黑" panose="020B0503020204020204" pitchFamily="34" charset="-122"/>
                </a:rPr>
                <a:t>水能</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117047" y="911370"/>
            <a:ext cx="3136746" cy="1689285"/>
            <a:chOff x="2865290" y="1594777"/>
            <a:chExt cx="3136746" cy="1685114"/>
          </a:xfrm>
        </p:grpSpPr>
        <p:grpSp>
          <p:nvGrpSpPr>
            <p:cNvPr id="14" name="组合 13"/>
            <p:cNvGrpSpPr/>
            <p:nvPr/>
          </p:nvGrpSpPr>
          <p:grpSpPr>
            <a:xfrm>
              <a:off x="2865290" y="1594777"/>
              <a:ext cx="3136746" cy="1261233"/>
              <a:chOff x="2577599" y="1968099"/>
              <a:chExt cx="3136746" cy="1261233"/>
            </a:xfrm>
          </p:grpSpPr>
          <p:pic>
            <p:nvPicPr>
              <p:cNvPr id="15" name="图片 14"/>
              <p:cNvPicPr preferRelativeResize="0">
                <a:picLocks/>
              </p:cNvPicPr>
              <p:nvPr/>
            </p:nvPicPr>
            <p:blipFill>
              <a:blip r:embed="rId4"/>
              <a:stretch>
                <a:fillRect/>
              </a:stretch>
            </p:blipFill>
            <p:spPr>
              <a:xfrm>
                <a:off x="2577599" y="1969332"/>
                <a:ext cx="1080000" cy="1260000"/>
              </a:xfrm>
              <a:prstGeom prst="rect">
                <a:avLst/>
              </a:prstGeom>
            </p:spPr>
          </p:pic>
          <p:pic>
            <p:nvPicPr>
              <p:cNvPr id="16" name="图片 15"/>
              <p:cNvPicPr preferRelativeResize="0">
                <a:picLocks/>
              </p:cNvPicPr>
              <p:nvPr/>
            </p:nvPicPr>
            <p:blipFill>
              <a:blip r:embed="rId5"/>
              <a:stretch>
                <a:fillRect/>
              </a:stretch>
            </p:blipFill>
            <p:spPr>
              <a:xfrm>
                <a:off x="3657599" y="1968099"/>
                <a:ext cx="1080000" cy="1260000"/>
              </a:xfrm>
              <a:prstGeom prst="rect">
                <a:avLst/>
              </a:prstGeom>
            </p:spPr>
          </p:pic>
          <p:pic>
            <p:nvPicPr>
              <p:cNvPr id="17" name="图片 16"/>
              <p:cNvPicPr preferRelativeResize="0">
                <a:picLocks/>
              </p:cNvPicPr>
              <p:nvPr/>
            </p:nvPicPr>
            <p:blipFill>
              <a:blip r:embed="rId6"/>
              <a:stretch>
                <a:fillRect/>
              </a:stretch>
            </p:blipFill>
            <p:spPr>
              <a:xfrm>
                <a:off x="4634345" y="1968099"/>
                <a:ext cx="1080000" cy="1260000"/>
              </a:xfrm>
              <a:prstGeom prst="rect">
                <a:avLst/>
              </a:prstGeom>
            </p:spPr>
          </p:pic>
        </p:grpSp>
        <p:sp>
          <p:nvSpPr>
            <p:cNvPr id="19" name="矩形 18"/>
            <p:cNvSpPr>
              <a:spLocks noChangeArrowheads="1"/>
            </p:cNvSpPr>
            <p:nvPr/>
          </p:nvSpPr>
          <p:spPr bwMode="auto">
            <a:xfrm>
              <a:off x="3161851" y="2818226"/>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buFont typeface="Arial" panose="020B0604020202020204" pitchFamily="34" charset="0"/>
                <a:buNone/>
              </a:pPr>
              <a:r>
                <a:rPr lang="zh-CN" altLang="en-US" sz="2400" dirty="0" smtClean="0">
                  <a:solidFill>
                    <a:srgbClr val="FF0000"/>
                  </a:solidFill>
                  <a:latin typeface="微软雅黑" panose="020B0503020204020204" pitchFamily="34" charset="-122"/>
                  <a:ea typeface="微软雅黑" panose="020B0503020204020204" pitchFamily="34" charset="-122"/>
                </a:rPr>
                <a:t>煤、石油、天然气</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sp>
        <p:nvSpPr>
          <p:cNvPr id="23" name="矩形 22"/>
          <p:cNvSpPr>
            <a:spLocks noChangeArrowheads="1"/>
          </p:cNvSpPr>
          <p:nvPr/>
        </p:nvSpPr>
        <p:spPr bwMode="auto">
          <a:xfrm>
            <a:off x="126246" y="2369251"/>
            <a:ext cx="8850799" cy="1203300"/>
          </a:xfrm>
          <a:prstGeom prst="rect">
            <a:avLst/>
          </a:prstGeom>
          <a:noFill/>
          <a:ln w="9525">
            <a:noFill/>
            <a:miter lim="800000"/>
          </a:ln>
        </p:spPr>
        <p:txBody>
          <a:bodyPr wrap="square">
            <a:spAutoFit/>
          </a:bodyPr>
          <a:lstStyle/>
          <a:p>
            <a:pPr algn="l">
              <a:lnSpc>
                <a:spcPct val="150000"/>
              </a:lnSpc>
              <a:defRPr/>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新能源</a:t>
            </a:r>
            <a:r>
              <a:rPr lang="zh-CN" altLang="en-US" sz="2400" dirty="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是</a:t>
            </a:r>
            <a:r>
              <a:rPr lang="zh-CN" altLang="en-US" sz="2400" dirty="0">
                <a:latin typeface="微软雅黑" panose="020B0503020204020204" pitchFamily="34" charset="-122"/>
                <a:ea typeface="微软雅黑" panose="020B0503020204020204" pitchFamily="34" charset="-122"/>
              </a:rPr>
              <a:t>目前尚未广泛利用而正在积极研究以便推广的一次能源。如：太阳能、核能、</a:t>
            </a:r>
            <a:r>
              <a:rPr lang="zh-CN" altLang="en-US" sz="2400" dirty="0" smtClean="0">
                <a:latin typeface="微软雅黑" panose="020B0503020204020204" pitchFamily="34" charset="-122"/>
                <a:ea typeface="微软雅黑" panose="020B0503020204020204" pitchFamily="34" charset="-122"/>
              </a:rPr>
              <a:t>潮汐能、</a:t>
            </a:r>
            <a:r>
              <a:rPr lang="zh-CN" altLang="en-US" sz="2400" dirty="0"/>
              <a:t>生物质能</a:t>
            </a:r>
            <a:r>
              <a:rPr lang="zh-CN" altLang="en-US" sz="2400" dirty="0" smtClean="0"/>
              <a:t>、地热能等</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02853" y="3473619"/>
            <a:ext cx="2195261" cy="1692308"/>
            <a:chOff x="1595605" y="873455"/>
            <a:chExt cx="2195261" cy="1688129"/>
          </a:xfrm>
        </p:grpSpPr>
        <p:sp>
          <p:nvSpPr>
            <p:cNvPr id="29" name="矩形 28"/>
            <p:cNvSpPr/>
            <p:nvPr/>
          </p:nvSpPr>
          <p:spPr>
            <a:xfrm>
              <a:off x="1678319" y="2099919"/>
              <a:ext cx="2112547" cy="461665"/>
            </a:xfrm>
            <a:prstGeom prst="rect">
              <a:avLst/>
            </a:prstGeom>
            <a:noFill/>
          </p:spPr>
          <p:txBody>
            <a:bodyPr wrap="squar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太阳能发电站</a:t>
              </a:r>
            </a:p>
          </p:txBody>
        </p:sp>
        <p:pic>
          <p:nvPicPr>
            <p:cNvPr id="30" name="图片 29"/>
            <p:cNvPicPr preferRelativeResize="0">
              <a:picLocks/>
            </p:cNvPicPr>
            <p:nvPr/>
          </p:nvPicPr>
          <p:blipFill>
            <a:blip r:embed="rId7"/>
            <a:stretch>
              <a:fillRect/>
            </a:stretch>
          </p:blipFill>
          <p:spPr>
            <a:xfrm>
              <a:off x="1595605" y="873455"/>
              <a:ext cx="2160000" cy="1260000"/>
            </a:xfrm>
            <a:prstGeom prst="rect">
              <a:avLst/>
            </a:prstGeom>
            <a:effectLst>
              <a:outerShdw blurRad="457200" dist="50800" dir="5400000" algn="ctr" rotWithShape="0">
                <a:srgbClr val="000000">
                  <a:alpha val="43137"/>
                </a:srgbClr>
              </a:outerShdw>
            </a:effectLst>
          </p:spPr>
        </p:pic>
      </p:grpSp>
      <p:grpSp>
        <p:nvGrpSpPr>
          <p:cNvPr id="31" name="组合 30"/>
          <p:cNvGrpSpPr/>
          <p:nvPr/>
        </p:nvGrpSpPr>
        <p:grpSpPr>
          <a:xfrm>
            <a:off x="3221784" y="3477654"/>
            <a:ext cx="2160000" cy="1688272"/>
            <a:chOff x="820220" y="1262745"/>
            <a:chExt cx="2160000" cy="1684103"/>
          </a:xfrm>
        </p:grpSpPr>
        <p:pic>
          <p:nvPicPr>
            <p:cNvPr id="32" name="内容占位符 3"/>
            <p:cNvPicPr preferRelativeResize="0">
              <a:picLocks/>
            </p:cNvPicPr>
            <p:nvPr/>
          </p:nvPicPr>
          <p:blipFill rotWithShape="1">
            <a:blip r:embed="rId8" cstate="print">
              <a:extLst>
                <a:ext uri="{28A0092B-C50C-407E-A947-70E740481C1C}">
                  <a14:useLocalDpi xmlns:a14="http://schemas.microsoft.com/office/drawing/2010/main" val="0"/>
                </a:ext>
              </a:extLst>
            </a:blip>
            <a:srcRect b="3796"/>
            <a:stretch/>
          </p:blipFill>
          <p:spPr>
            <a:xfrm>
              <a:off x="820220" y="1262745"/>
              <a:ext cx="2160000" cy="1260000"/>
            </a:xfrm>
            <a:prstGeom prst="rect">
              <a:avLst/>
            </a:prstGeom>
            <a:effectLst>
              <a:outerShdw blurRad="457200" dist="50800" dir="5400000" algn="ctr" rotWithShape="0">
                <a:srgbClr val="000000">
                  <a:alpha val="43137"/>
                </a:srgbClr>
              </a:outerShdw>
            </a:effectLst>
          </p:spPr>
        </p:pic>
        <p:sp>
          <p:nvSpPr>
            <p:cNvPr id="33" name="文本框 32"/>
            <p:cNvSpPr txBox="1"/>
            <p:nvPr/>
          </p:nvSpPr>
          <p:spPr>
            <a:xfrm>
              <a:off x="1133768" y="2485183"/>
              <a:ext cx="1773434" cy="461665"/>
            </a:xfrm>
            <a:prstGeom prst="rect">
              <a:avLst/>
            </a:prstGeom>
            <a:noFill/>
          </p:spPr>
          <p:txBody>
            <a:bodyPr wrap="squar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秦山核电站</a:t>
              </a:r>
            </a:p>
          </p:txBody>
        </p:sp>
      </p:grpSp>
      <p:grpSp>
        <p:nvGrpSpPr>
          <p:cNvPr id="34" name="组合 33"/>
          <p:cNvGrpSpPr/>
          <p:nvPr/>
        </p:nvGrpSpPr>
        <p:grpSpPr>
          <a:xfrm>
            <a:off x="6060486" y="3509656"/>
            <a:ext cx="2376564" cy="1656270"/>
            <a:chOff x="2685930" y="1115368"/>
            <a:chExt cx="2376564" cy="1652180"/>
          </a:xfrm>
        </p:grpSpPr>
        <p:pic>
          <p:nvPicPr>
            <p:cNvPr id="35" name="内容占位符 3"/>
            <p:cNvPicPr preferRelativeResize="0">
              <a:picLocks/>
            </p:cNvPicPr>
            <p:nvPr/>
          </p:nvPicPr>
          <p:blipFill rotWithShape="1">
            <a:blip r:embed="rId9" cstate="print">
              <a:extLst>
                <a:ext uri="{28A0092B-C50C-407E-A947-70E740481C1C}">
                  <a14:useLocalDpi xmlns:a14="http://schemas.microsoft.com/office/drawing/2010/main" val="0"/>
                </a:ext>
              </a:extLst>
            </a:blip>
            <a:srcRect b="4299"/>
            <a:stretch/>
          </p:blipFill>
          <p:spPr>
            <a:xfrm>
              <a:off x="2685930" y="1115368"/>
              <a:ext cx="2160000" cy="1260000"/>
            </a:xfrm>
            <a:prstGeom prst="rect">
              <a:avLst/>
            </a:prstGeom>
            <a:effectLst>
              <a:outerShdw blurRad="457200" dist="50800" dir="5400000" algn="ctr" rotWithShape="0">
                <a:srgbClr val="000000">
                  <a:alpha val="43137"/>
                </a:srgbClr>
              </a:outerShdw>
            </a:effectLst>
          </p:spPr>
        </p:pic>
        <p:sp>
          <p:nvSpPr>
            <p:cNvPr id="36" name="文本框 35"/>
            <p:cNvSpPr txBox="1"/>
            <p:nvPr/>
          </p:nvSpPr>
          <p:spPr>
            <a:xfrm>
              <a:off x="2685930" y="2305883"/>
              <a:ext cx="2376564" cy="461665"/>
            </a:xfrm>
            <a:prstGeom prst="rect">
              <a:avLst/>
            </a:prstGeom>
            <a:noFill/>
          </p:spPr>
          <p:txBody>
            <a:bodyPr wrap="squar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羊八井地热电站</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474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heel(1)">
                                      <p:cBhvr>
                                        <p:cTn id="14" dur="2000"/>
                                        <p:tgtEl>
                                          <p:spTgt spid="20"/>
                                        </p:tgtEl>
                                      </p:cBhvr>
                                    </p:animEffect>
                                  </p:childTnLst>
                                </p:cTn>
                              </p:par>
                              <p:par>
                                <p:cTn id="15" presetID="21" presetClass="entr" presetSubtype="1"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heel(1)">
                                      <p:cBhvr>
                                        <p:cTn id="17" dur="2000"/>
                                        <p:tgtEl>
                                          <p:spTgt spid="21"/>
                                        </p:tgtEl>
                                      </p:cBhvr>
                                    </p:animEffect>
                                  </p:childTnLst>
                                </p:cTn>
                              </p:par>
                              <p:par>
                                <p:cTn id="18" presetID="21" presetClass="entr" presetSubtype="1"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heel(1)">
                                      <p:cBhvr>
                                        <p:cTn id="20" dur="20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500" fill="hold"/>
                                        <p:tgtEl>
                                          <p:spTgt spid="28"/>
                                        </p:tgtEl>
                                        <p:attrNameLst>
                                          <p:attrName>ppt_x</p:attrName>
                                        </p:attrNameLst>
                                      </p:cBhvr>
                                      <p:tavLst>
                                        <p:tav tm="0">
                                          <p:val>
                                            <p:strVal val="#ppt_x"/>
                                          </p:val>
                                        </p:tav>
                                        <p:tav tm="100000">
                                          <p:val>
                                            <p:strVal val="#ppt_x"/>
                                          </p:val>
                                        </p:tav>
                                      </p:tavLst>
                                    </p:anim>
                                    <p:anim calcmode="lin" valueType="num">
                                      <p:cBhvr additive="base">
                                        <p:cTn id="30" dur="500" fill="hold"/>
                                        <p:tgtEl>
                                          <p:spTgt spid="28"/>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222541" y="529914"/>
            <a:ext cx="8353425" cy="12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不可</a:t>
            </a:r>
            <a:r>
              <a:rPr lang="zh-CN" altLang="en-US" sz="2400" dirty="0">
                <a:latin typeface="微软雅黑" panose="020B0503020204020204" pitchFamily="34" charset="-122"/>
                <a:ea typeface="微软雅黑" panose="020B0503020204020204" pitchFamily="34" charset="-122"/>
              </a:rPr>
              <a:t>再生的能源</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是须经地质年代（亿万年）才能形成而</a:t>
            </a:r>
            <a:r>
              <a:rPr lang="zh-CN" altLang="en-US" sz="2400" dirty="0">
                <a:solidFill>
                  <a:srgbClr val="FF0000"/>
                </a:solidFill>
                <a:latin typeface="微软雅黑" panose="020B0503020204020204" pitchFamily="34" charset="-122"/>
                <a:ea typeface="微软雅黑" panose="020B0503020204020204" pitchFamily="34" charset="-122"/>
              </a:rPr>
              <a:t>短期内无法再生的一次能源</a:t>
            </a:r>
            <a:r>
              <a:rPr lang="zh-CN" altLang="en-US" sz="2400" dirty="0">
                <a:latin typeface="微软雅黑" panose="020B0503020204020204" pitchFamily="34" charset="-122"/>
                <a:ea typeface="微软雅黑" panose="020B0503020204020204" pitchFamily="34" charset="-122"/>
              </a:rPr>
              <a:t>，如煤、石油、核燃料等。</a:t>
            </a:r>
            <a:endParaRPr lang="en-US" altLang="zh-CN" sz="2400"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235962" y="1662117"/>
            <a:ext cx="6320703"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2400" dirty="0">
                <a:solidFill>
                  <a:srgbClr val="000000"/>
                </a:solidFill>
                <a:latin typeface="微软雅黑" panose="020B0503020204020204" pitchFamily="34" charset="-122"/>
                <a:ea typeface="微软雅黑" panose="020B0503020204020204" pitchFamily="34" charset="-122"/>
              </a:rPr>
              <a:t>它们日渐枯竭，存储量已经不多，如下表：</a:t>
            </a:r>
          </a:p>
        </p:txBody>
      </p:sp>
      <p:sp>
        <p:nvSpPr>
          <p:cNvPr id="10" name="TextBox 1"/>
          <p:cNvSpPr txBox="1">
            <a:spLocks noChangeArrowheads="1"/>
          </p:cNvSpPr>
          <p:nvPr/>
        </p:nvSpPr>
        <p:spPr bwMode="auto">
          <a:xfrm>
            <a:off x="235961" y="255547"/>
            <a:ext cx="3373580"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gn="just" eaLnBrk="1" hangingPunct="1">
              <a:defRPr sz="2400">
                <a:solidFill>
                  <a:srgbClr val="FF0000"/>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dirty="0"/>
              <a:t>3.</a:t>
            </a:r>
            <a:r>
              <a:rPr lang="zh-CN" altLang="en-US" dirty="0"/>
              <a:t>按资源的再生性分类</a:t>
            </a:r>
          </a:p>
        </p:txBody>
      </p:sp>
      <p:grpSp>
        <p:nvGrpSpPr>
          <p:cNvPr id="13" name="组合 12"/>
          <p:cNvGrpSpPr/>
          <p:nvPr/>
        </p:nvGrpSpPr>
        <p:grpSpPr>
          <a:xfrm>
            <a:off x="918802" y="2124925"/>
            <a:ext cx="6960900" cy="2902686"/>
            <a:chOff x="918802" y="2119678"/>
            <a:chExt cx="6960900" cy="2895519"/>
          </a:xfrm>
        </p:grpSpPr>
        <p:graphicFrame>
          <p:nvGraphicFramePr>
            <p:cNvPr id="11" name="表格 10"/>
            <p:cNvGraphicFramePr/>
            <p:nvPr>
              <p:extLst>
                <p:ext uri="{D42A27DB-BD31-4B8C-83A1-F6EECF244321}">
                  <p14:modId xmlns:p14="http://schemas.microsoft.com/office/powerpoint/2010/main" val="4047751204"/>
                </p:ext>
              </p:extLst>
            </p:nvPr>
          </p:nvGraphicFramePr>
          <p:xfrm>
            <a:off x="918802" y="2643627"/>
            <a:ext cx="6960900" cy="2371570"/>
          </p:xfrm>
          <a:graphic>
            <a:graphicData uri="http://schemas.openxmlformats.org/drawingml/2006/table">
              <a:tbl>
                <a:tblPr/>
                <a:tblGrid>
                  <a:gridCol w="2140713"/>
                  <a:gridCol w="2498932"/>
                  <a:gridCol w="2321255"/>
                </a:tblGrid>
                <a:tr h="384530">
                  <a:tc rowSpan="2">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chemeClr val="tx1"/>
                            </a:solidFill>
                            <a:latin typeface="微软雅黑" panose="020B0503020204020204" pitchFamily="34" charset="-122"/>
                            <a:ea typeface="微软雅黑" panose="020B0503020204020204" pitchFamily="34" charset="-122"/>
                          </a:rPr>
                          <a:t>种类</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gradFill flip="none" rotWithShape="1">
                        <a:gsLst>
                          <a:gs pos="0">
                            <a:srgbClr val="3FCD61">
                              <a:tint val="66000"/>
                              <a:satMod val="160000"/>
                            </a:srgbClr>
                          </a:gs>
                          <a:gs pos="50000">
                            <a:srgbClr val="3FCD61">
                              <a:tint val="44500"/>
                              <a:satMod val="160000"/>
                            </a:srgbClr>
                          </a:gs>
                          <a:gs pos="100000">
                            <a:srgbClr val="3FCD61">
                              <a:tint val="23500"/>
                              <a:satMod val="160000"/>
                            </a:srgbClr>
                          </a:gs>
                        </a:gsLst>
                        <a:lin ang="8100000" scaled="1"/>
                        <a:tileRect/>
                      </a:gradFill>
                    </a:tcPr>
                  </a:tc>
                  <a:tc gridSpan="2">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chemeClr val="tx1"/>
                            </a:solidFill>
                            <a:latin typeface="微软雅黑" panose="020B0503020204020204" pitchFamily="34" charset="-122"/>
                            <a:ea typeface="微软雅黑" panose="020B0503020204020204" pitchFamily="34" charset="-122"/>
                          </a:rPr>
                          <a:t>储量（按标准煤计）/（10</a:t>
                        </a:r>
                        <a:r>
                          <a:rPr lang="zh-CN" altLang="en-US" sz="2000" b="0" baseline="30000" dirty="0">
                            <a:solidFill>
                              <a:schemeClr val="tx1"/>
                            </a:solidFill>
                            <a:latin typeface="微软雅黑" panose="020B0503020204020204" pitchFamily="34" charset="-122"/>
                            <a:ea typeface="微软雅黑" panose="020B0503020204020204" pitchFamily="34" charset="-122"/>
                          </a:rPr>
                          <a:t>12</a:t>
                        </a:r>
                        <a:r>
                          <a:rPr lang="zh-CN" altLang="en-US" sz="2000" b="0" dirty="0">
                            <a:solidFill>
                              <a:schemeClr val="tx1"/>
                            </a:solidFill>
                            <a:latin typeface="微软雅黑" panose="020B0503020204020204" pitchFamily="34" charset="-122"/>
                            <a:ea typeface="微软雅黑" panose="020B0503020204020204" pitchFamily="34" charset="-122"/>
                          </a:rPr>
                          <a:t>kg）</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gradFill flip="none" rotWithShape="1">
                        <a:gsLst>
                          <a:gs pos="0">
                            <a:srgbClr val="3FCD61">
                              <a:tint val="66000"/>
                              <a:satMod val="160000"/>
                            </a:srgbClr>
                          </a:gs>
                          <a:gs pos="50000">
                            <a:srgbClr val="3FCD61">
                              <a:tint val="44500"/>
                              <a:satMod val="160000"/>
                            </a:srgbClr>
                          </a:gs>
                          <a:gs pos="100000">
                            <a:srgbClr val="3FCD61">
                              <a:tint val="23500"/>
                              <a:satMod val="160000"/>
                            </a:srgbClr>
                          </a:gs>
                        </a:gsLst>
                        <a:lin ang="8100000" scaled="1"/>
                        <a:tileRect/>
                      </a:gradFill>
                    </a:tcPr>
                  </a:tc>
                  <a:tc hMerge="1">
                    <a:txBody>
                      <a:bodyPr/>
                      <a:lstStyle/>
                      <a:p>
                        <a:endParaRPr lang="zh-CN"/>
                      </a:p>
                    </a:txBody>
                    <a:tcPr>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38100" cap="flat" cmpd="sng">
                        <a:solidFill>
                          <a:srgbClr val="FFFFFF"/>
                        </a:solidFill>
                        <a:prstDash val="solid"/>
                        <a:headEnd type="none" w="med" len="med"/>
                        <a:tailEnd type="none" w="med" len="med"/>
                      </a:lnB>
                    </a:tcPr>
                  </a:tc>
                </a:tr>
                <a:tr h="300017">
                  <a:tc vMerge="1">
                    <a:txBody>
                      <a:bodyPr/>
                      <a:lstStyle/>
                      <a:p>
                        <a:endParaRPr lang="zh-CN"/>
                      </a:p>
                    </a:txBody>
                    <a:tcPr>
                      <a:lnL w="12700" cap="flat" cmpd="sng">
                        <a:solidFill>
                          <a:srgbClr val="FFFFFF"/>
                        </a:solidFill>
                        <a:prstDash val="solid"/>
                        <a:headEnd type="none" w="med" len="med"/>
                        <a:tailEnd type="none" w="med" len="med"/>
                      </a:lnL>
                      <a:lnR w="38100" cap="flat" cmpd="sng">
                        <a:solidFill>
                          <a:srgbClr val="FFFFFF"/>
                        </a:solidFill>
                        <a:prstDash val="solid"/>
                        <a:headEnd type="none" w="med" len="med"/>
                        <a:tailEnd type="none" w="med" len="med"/>
                      </a:lnR>
                      <a:lnB w="38100" cap="flat" cmpd="sng">
                        <a:solidFill>
                          <a:srgbClr val="FFFFFF"/>
                        </a:solidFill>
                        <a:prstDash val="solid"/>
                        <a:headEnd type="none" w="med" len="med"/>
                        <a:tailEnd type="none" w="med" len="med"/>
                      </a:lnB>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已探明</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潜在</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r>
                <a:tr h="357824">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煤</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900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2700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r>
                <a:tr h="283702">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石油</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100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36</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r>
                <a:tr h="313489">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天然气</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74</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60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E9EDF4"/>
                      </a:solidFill>
                    </a:tcPr>
                  </a:tc>
                </a:tr>
                <a:tr h="379413">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000000"/>
                            </a:solidFill>
                            <a:latin typeface="微软雅黑" panose="020B0503020204020204" pitchFamily="34" charset="-122"/>
                            <a:ea typeface="微软雅黑" panose="020B0503020204020204" pitchFamily="34" charset="-122"/>
                          </a:rPr>
                          <a:t>铀</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1300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c>
                    <a:txBody>
                      <a:bodyPr/>
                      <a:lstStyle>
                        <a:lvl1pPr marL="342900" lvl="0" indent="-3429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v"/>
                          <a:defRPr sz="2400" b="1" u="none" kern="1200" baseline="0">
                            <a:solidFill>
                              <a:schemeClr val="tx1"/>
                            </a:solidFill>
                            <a:latin typeface="Verdana" panose="020B0604030504040204" pitchFamily="2" charset="0"/>
                          </a:defRPr>
                        </a:lvl1pPr>
                        <a:lvl2pPr marL="742950" lvl="1" indent="-28575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400" b="1" i="0" u="none" kern="1200" baseline="0">
                            <a:solidFill>
                              <a:schemeClr val="tx2"/>
                            </a:solidFill>
                            <a:latin typeface="Arial" panose="020B0604020202020204" pitchFamily="34" charset="0"/>
                          </a:defRPr>
                        </a:lvl2pPr>
                        <a:lvl3pPr marL="1143000" lvl="2" indent="-228600" algn="l" defTabSz="914400" rtl="0" eaLnBrk="0" fontAlgn="base" latinLnBrk="0" hangingPunct="0">
                          <a:lnSpc>
                            <a:spcPct val="100000"/>
                          </a:lnSpc>
                          <a:spcBef>
                            <a:spcPct val="20000"/>
                          </a:spcBef>
                          <a:spcAft>
                            <a:spcPct val="0"/>
                          </a:spcAft>
                          <a:buClr>
                            <a:schemeClr val="tx1"/>
                          </a:buClr>
                          <a:buFont typeface="Wingdings" panose="05000000000000000000" pitchFamily="2" charset="2"/>
                          <a:buChar char="•"/>
                          <a:defRPr sz="2000" b="1" i="0" u="none" kern="1200" baseline="0">
                            <a:solidFill>
                              <a:schemeClr val="tx2"/>
                            </a:solidFill>
                            <a:latin typeface="Arial" panose="020B0604020202020204" pitchFamily="34" charset="0"/>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1800" b="1" i="0" u="none" kern="1200" baseline="0">
                            <a:solidFill>
                              <a:schemeClr val="tx2"/>
                            </a:solidFill>
                            <a:latin typeface="Arial" panose="020B0604020202020204" pitchFamily="34" charset="0"/>
                          </a:defRPr>
                        </a:lvl5pPr>
                      </a:lstStyle>
                      <a:p>
                        <a:pPr marL="0" lvl="0" indent="0" algn="ctr">
                          <a:buNone/>
                        </a:pPr>
                        <a:r>
                          <a:rPr lang="zh-CN" altLang="en-US" sz="2000" b="0" dirty="0">
                            <a:solidFill>
                              <a:srgbClr val="FF0000"/>
                            </a:solidFill>
                            <a:latin typeface="微软雅黑" panose="020B0503020204020204" pitchFamily="34" charset="-122"/>
                            <a:ea typeface="微软雅黑" panose="020B0503020204020204" pitchFamily="34" charset="-122"/>
                          </a:rPr>
                          <a:t>1600</a:t>
                        </a:r>
                      </a:p>
                    </a:txBody>
                    <a:tcPr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lnTlToBr>
                        <a:noFill/>
                      </a:lnTlToBr>
                      <a:lnBlToTr>
                        <a:noFill/>
                      </a:lnBlToTr>
                      <a:solidFill>
                        <a:srgbClr val="D0D8E8"/>
                      </a:solidFill>
                    </a:tcPr>
                  </a:tc>
                </a:tr>
              </a:tbl>
            </a:graphicData>
          </a:graphic>
        </p:graphicFrame>
        <p:sp>
          <p:nvSpPr>
            <p:cNvPr id="12" name="文本框 27707"/>
            <p:cNvSpPr txBox="1"/>
            <p:nvPr/>
          </p:nvSpPr>
          <p:spPr>
            <a:xfrm>
              <a:off x="2612881" y="2119678"/>
              <a:ext cx="3652838" cy="461665"/>
            </a:xfrm>
            <a:prstGeom prst="rect">
              <a:avLst/>
            </a:prstGeom>
            <a:noFill/>
            <a:ln w="9525">
              <a:noFill/>
            </a:ln>
          </p:spPr>
          <p:txBody>
            <a:bodyPr wrap="square" anchor="t">
              <a:spAutoFit/>
            </a:bodyPr>
            <a:lstStyle/>
            <a:p>
              <a:r>
                <a:rPr lang="zh-CN" altLang="en-US" sz="2400" b="1" dirty="0">
                  <a:solidFill>
                    <a:schemeClr val="tx1"/>
                  </a:solidFill>
                  <a:latin typeface="微软雅黑" panose="020B0503020204020204" pitchFamily="34" charset="-122"/>
                  <a:ea typeface="微软雅黑" panose="020B0503020204020204" pitchFamily="34" charset="-122"/>
                </a:rPr>
                <a:t>地球上不可再生能源情况</a:t>
              </a:r>
            </a:p>
          </p:txBody>
        </p:sp>
      </p:grpSp>
    </p:spTree>
    <p:extLst>
      <p:ext uri="{BB962C8B-B14F-4D97-AF65-F5344CB8AC3E}">
        <p14:creationId xmlns:p14="http://schemas.microsoft.com/office/powerpoint/2010/main" val="2500655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a:spLocks noChangeArrowheads="1"/>
          </p:cNvSpPr>
          <p:nvPr/>
        </p:nvSpPr>
        <p:spPr bwMode="auto">
          <a:xfrm>
            <a:off x="263871" y="252047"/>
            <a:ext cx="7891477" cy="12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lnSpc>
                <a:spcPct val="150000"/>
              </a:lnSpc>
              <a:defRPr sz="2400">
                <a:latin typeface="微软雅黑" panose="020B0503020204020204" pitchFamily="34" charset="-122"/>
                <a:ea typeface="微软雅黑" panose="020B0503020204020204" pitchFamily="34" charset="-122"/>
              </a:defRPr>
            </a:lvl1pPr>
          </a:lstStyle>
          <a:p>
            <a:r>
              <a:rPr lang="en-US" altLang="zh-CN" dirty="0" smtClean="0"/>
              <a:t>(2)</a:t>
            </a:r>
            <a:r>
              <a:rPr lang="zh-CN" altLang="en-US" dirty="0" smtClean="0"/>
              <a:t>可再生资源</a:t>
            </a:r>
            <a:r>
              <a:rPr lang="zh-CN" altLang="en-US" dirty="0"/>
              <a:t>：指能够</a:t>
            </a:r>
            <a:r>
              <a:rPr lang="zh-CN" altLang="en-US" dirty="0">
                <a:solidFill>
                  <a:srgbClr val="FF0000"/>
                </a:solidFill>
              </a:rPr>
              <a:t>不断得到补充</a:t>
            </a:r>
            <a:r>
              <a:rPr lang="zh-CN" altLang="en-US" dirty="0"/>
              <a:t>以供使用的一次能源。</a:t>
            </a:r>
          </a:p>
          <a:p>
            <a:r>
              <a:rPr lang="zh-CN" altLang="en-US" dirty="0"/>
              <a:t>水力、太阳能、生物质能、地热能、风能、潮汐能等。</a:t>
            </a:r>
          </a:p>
        </p:txBody>
      </p:sp>
      <p:sp>
        <p:nvSpPr>
          <p:cNvPr id="3" name="矩形 2"/>
          <p:cNvSpPr/>
          <p:nvPr/>
        </p:nvSpPr>
        <p:spPr>
          <a:xfrm>
            <a:off x="196867" y="1553993"/>
            <a:ext cx="7306205" cy="462808"/>
          </a:xfrm>
          <a:prstGeom prst="rect">
            <a:avLst/>
          </a:prstGeom>
        </p:spPr>
        <p:txBody>
          <a:bodyPr wrap="square">
            <a:spAutoFit/>
          </a:bodyPr>
          <a:lstStyle/>
          <a:p>
            <a:pPr algn="l"/>
            <a:r>
              <a:rPr lang="zh-CN" altLang="zh-CN" sz="2400" dirty="0" smtClean="0">
                <a:solidFill>
                  <a:srgbClr val="FF0000"/>
                </a:solidFill>
                <a:latin typeface="微软雅黑" pitchFamily="34" charset="-122"/>
                <a:ea typeface="微软雅黑" pitchFamily="34" charset="-122"/>
              </a:rPr>
              <a:t>生物质能</a:t>
            </a:r>
            <a:r>
              <a:rPr lang="zh-CN" altLang="zh-CN" sz="2400" dirty="0">
                <a:solidFill>
                  <a:srgbClr val="FF0000"/>
                </a:solidFill>
                <a:latin typeface="微软雅黑" pitchFamily="34" charset="-122"/>
                <a:ea typeface="微软雅黑" pitchFamily="34" charset="-122"/>
              </a:rPr>
              <a:t>：</a:t>
            </a:r>
            <a:r>
              <a:rPr lang="zh-CN" altLang="zh-CN" sz="2400" dirty="0">
                <a:latin typeface="微软雅黑" pitchFamily="34" charset="-122"/>
                <a:ea typeface="微软雅黑" pitchFamily="34" charset="-122"/>
              </a:rPr>
              <a:t>由生命物质提供的能量，如食物、木柴等。</a:t>
            </a:r>
          </a:p>
        </p:txBody>
      </p:sp>
      <p:grpSp>
        <p:nvGrpSpPr>
          <p:cNvPr id="7" name="组合 6"/>
          <p:cNvGrpSpPr/>
          <p:nvPr/>
        </p:nvGrpSpPr>
        <p:grpSpPr>
          <a:xfrm>
            <a:off x="191951" y="2196179"/>
            <a:ext cx="6258536" cy="2710630"/>
            <a:chOff x="383902" y="2190754"/>
            <a:chExt cx="6258536" cy="2703937"/>
          </a:xfrm>
        </p:grpSpPr>
        <p:pic>
          <p:nvPicPr>
            <p:cNvPr id="4" name="图片 3"/>
            <p:cNvPicPr preferRelativeResize="0">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l="2887" t="10913" r="15936" b="990"/>
            <a:stretch/>
          </p:blipFill>
          <p:spPr>
            <a:xfrm rot="16200000">
              <a:off x="1745046" y="1053268"/>
              <a:ext cx="2162079" cy="4437051"/>
            </a:xfrm>
            <a:prstGeom prst="rect">
              <a:avLst/>
            </a:prstGeom>
            <a:effectLst>
              <a:outerShdw blurRad="520700" dist="50800" dir="5400000" algn="ctr" rotWithShape="0">
                <a:srgbClr val="000000">
                  <a:alpha val="43137"/>
                </a:srgbClr>
              </a:outerShdw>
            </a:effectLst>
          </p:spPr>
        </p:pic>
        <p:sp>
          <p:nvSpPr>
            <p:cNvPr id="5" name="Text Box 2"/>
            <p:cNvSpPr txBox="1">
              <a:spLocks noChangeArrowheads="1"/>
            </p:cNvSpPr>
            <p:nvPr/>
          </p:nvSpPr>
          <p:spPr bwMode="auto">
            <a:xfrm>
              <a:off x="383902" y="4433026"/>
              <a:ext cx="62585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400" dirty="0">
                  <a:solidFill>
                    <a:srgbClr val="FF0000"/>
                  </a:solidFill>
                  <a:latin typeface="微软雅黑" panose="020B0503020204020204" pitchFamily="34" charset="-122"/>
                  <a:ea typeface="微软雅黑" panose="020B0503020204020204" pitchFamily="34" charset="-122"/>
                </a:rPr>
                <a:t>一种</a:t>
              </a:r>
              <a:r>
                <a:rPr lang="zh-CN" altLang="en-US" sz="2400" dirty="0" smtClean="0">
                  <a:solidFill>
                    <a:srgbClr val="FF0000"/>
                  </a:solidFill>
                  <a:latin typeface="微软雅黑" panose="020B0503020204020204" pitchFamily="34" charset="-122"/>
                  <a:ea typeface="微软雅黑" panose="020B0503020204020204" pitchFamily="34" charset="-122"/>
                </a:rPr>
                <a:t>应用</a:t>
              </a:r>
              <a:r>
                <a:rPr lang="zh-CN" altLang="en-US" sz="2400" dirty="0">
                  <a:solidFill>
                    <a:srgbClr val="FF0000"/>
                  </a:solidFill>
                  <a:latin typeface="微软雅黑" panose="020B0503020204020204" pitchFamily="34" charset="-122"/>
                  <a:ea typeface="微软雅黑" panose="020B0503020204020204" pitchFamily="34" charset="-122"/>
                </a:rPr>
                <a:t>前景广阔生物质能</a:t>
              </a:r>
              <a:r>
                <a:rPr lang="en-US" altLang="zh-CN" sz="2400" dirty="0">
                  <a:solidFill>
                    <a:srgbClr val="FF0000"/>
                  </a:solidFill>
                  <a:latin typeface="微软雅黑" panose="020B0503020204020204" pitchFamily="34" charset="-122"/>
                  <a:ea typeface="微软雅黑" panose="020B0503020204020204" pitchFamily="34" charset="-122"/>
                </a:rPr>
                <a:t>——</a:t>
              </a:r>
              <a:r>
                <a:rPr lang="zh-CN" altLang="en-US" sz="2400" dirty="0">
                  <a:solidFill>
                    <a:srgbClr val="FF0000"/>
                  </a:solidFill>
                  <a:latin typeface="微软雅黑" panose="020B0503020204020204" pitchFamily="34" charset="-122"/>
                  <a:ea typeface="微软雅黑" panose="020B0503020204020204" pitchFamily="34" charset="-122"/>
                </a:rPr>
                <a:t>沼气</a:t>
              </a:r>
            </a:p>
          </p:txBody>
        </p:sp>
      </p:grpSp>
      <p:pic>
        <p:nvPicPr>
          <p:cNvPr id="6" name="Picture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4481" y="2196178"/>
            <a:ext cx="3014680" cy="2167432"/>
          </a:xfrm>
          <a:prstGeom prst="rect">
            <a:avLst/>
          </a:prstGeom>
          <a:effectLst>
            <a:outerShdw blurRad="520700" dist="508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73299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0346" y="266175"/>
            <a:ext cx="1849348" cy="541199"/>
            <a:chOff x="744877" y="590294"/>
            <a:chExt cx="1849348" cy="539863"/>
          </a:xfrm>
        </p:grpSpPr>
        <p:sp>
          <p:nvSpPr>
            <p:cNvPr id="2" name="Shape 108"/>
            <p:cNvSpPr/>
            <p:nvPr/>
          </p:nvSpPr>
          <p:spPr>
            <a:xfrm>
              <a:off x="842481" y="590294"/>
              <a:ext cx="1654140" cy="539863"/>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latin typeface="微软雅黑" panose="020B0502040204020203" charset="-122"/>
                  <a:ea typeface="微软雅黑" panose="020B0502040204020203" charset="-122"/>
                  <a:cs typeface="微软雅黑" panose="020B0502040204020203" charset="-122"/>
                  <a:sym typeface="微软雅黑" panose="020B0502040204020203"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3" name="Shape 112"/>
            <p:cNvSpPr/>
            <p:nvPr/>
          </p:nvSpPr>
          <p:spPr>
            <a:xfrm>
              <a:off x="744877" y="590294"/>
              <a:ext cx="1849348"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2040204020203" charset="-122"/>
                  <a:ea typeface="微软雅黑" panose="020B0502040204020203" charset="-122"/>
                  <a:cs typeface="微软雅黑" panose="020B0502040204020203" charset="-122"/>
                  <a:sym typeface="微软雅黑"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sz="1800">
                  <a:solidFill>
                    <a:srgbClr val="000000"/>
                  </a:solidFill>
                </a:defRPr>
              </a:pPr>
              <a:r>
                <a:rPr kumimoji="0" lang="zh-CN" altLang="en-US" sz="2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2040204020203" charset="-122"/>
                </a:rPr>
                <a:t>讨论交流</a:t>
              </a:r>
              <a:endParaRPr kumimoji="0"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2040204020203" charset="-122"/>
              </a:endParaRPr>
            </a:p>
          </p:txBody>
        </p:sp>
      </p:grpSp>
      <p:sp>
        <p:nvSpPr>
          <p:cNvPr id="5" name="TextBox 5"/>
          <p:cNvSpPr txBox="1">
            <a:spLocks noChangeArrowheads="1"/>
          </p:cNvSpPr>
          <p:nvPr/>
        </p:nvSpPr>
        <p:spPr bwMode="auto">
          <a:xfrm>
            <a:off x="2883276" y="266175"/>
            <a:ext cx="2017498" cy="4628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能源</a:t>
            </a:r>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的分类</a:t>
            </a:r>
          </a:p>
        </p:txBody>
      </p:sp>
      <p:sp>
        <p:nvSpPr>
          <p:cNvPr id="7" name="矩形 6"/>
          <p:cNvSpPr/>
          <p:nvPr/>
        </p:nvSpPr>
        <p:spPr>
          <a:xfrm>
            <a:off x="318498" y="764173"/>
            <a:ext cx="8620018" cy="2869407"/>
          </a:xfrm>
          <a:prstGeom prst="rect">
            <a:avLst/>
          </a:prstGeom>
        </p:spPr>
        <p:txBody>
          <a:bodyPr wrap="square">
            <a:spAutoFit/>
          </a:bodyPr>
          <a:lstStyle/>
          <a:p>
            <a:pPr algn="l">
              <a:lnSpc>
                <a:spcPct val="150000"/>
              </a:lnSpc>
            </a:pPr>
            <a:r>
              <a:rPr lang="en-US" altLang="zh-CN" sz="2400" noProof="1">
                <a:latin typeface="楷体" panose="02010609060101010101" pitchFamily="49" charset="-122"/>
                <a:ea typeface="楷体" panose="02010609060101010101" pitchFamily="49" charset="-122"/>
              </a:rPr>
              <a:t> </a:t>
            </a:r>
            <a:r>
              <a:rPr lang="zh-CN" altLang="en-US" sz="2400" noProof="1">
                <a:latin typeface="楷体" panose="02010609060101010101" pitchFamily="49" charset="-122"/>
                <a:ea typeface="楷体" panose="02010609060101010101" pitchFamily="49" charset="-122"/>
              </a:rPr>
              <a:t>能源种类繁多，分类标准也不是唯一的。如果根据能源消耗后是否造成环境污染来分类，可分为</a:t>
            </a:r>
            <a:r>
              <a:rPr lang="zh-CN" altLang="en-US" sz="2400" noProof="1">
                <a:solidFill>
                  <a:srgbClr val="0000FF"/>
                </a:solidFill>
                <a:latin typeface="楷体" panose="02010609060101010101" pitchFamily="49" charset="-122"/>
                <a:ea typeface="楷体" panose="02010609060101010101" pitchFamily="49" charset="-122"/>
              </a:rPr>
              <a:t>污染型能源和清洁型能源。请试着分析： 煤炭、风能、潮汐能、石油、水力、电力、太阳能、柴火、地热能、核能以及所能了解的其他类型能源中，哪些属于污染型能源，哪些属于清洁型能源。</a:t>
            </a:r>
            <a:endParaRPr lang="zh-CN" altLang="en-US" sz="2400" dirty="0">
              <a:latin typeface="楷体" panose="02010609060101010101" pitchFamily="49" charset="-122"/>
              <a:ea typeface="楷体" panose="02010609060101010101" pitchFamily="49" charset="-122"/>
            </a:endParaRPr>
          </a:p>
        </p:txBody>
      </p:sp>
      <p:sp>
        <p:nvSpPr>
          <p:cNvPr id="8" name="矩形 7"/>
          <p:cNvSpPr/>
          <p:nvPr/>
        </p:nvSpPr>
        <p:spPr>
          <a:xfrm>
            <a:off x="453438" y="3450267"/>
            <a:ext cx="7601502" cy="1754326"/>
          </a:xfrm>
          <a:prstGeom prst="rect">
            <a:avLst/>
          </a:prstGeom>
        </p:spPr>
        <p:txBody>
          <a:bodyPr wrap="square">
            <a:spAutoFit/>
          </a:bodyPr>
          <a:lstStyle/>
          <a:p>
            <a:pPr algn="l">
              <a:lnSpc>
                <a:spcPct val="150000"/>
              </a:lnSpc>
            </a:pPr>
            <a:r>
              <a:rPr lang="en-US" altLang="zh-CN" sz="2400" dirty="0">
                <a:solidFill>
                  <a:srgbClr val="FF0000"/>
                </a:solidFill>
                <a:latin typeface="微软雅黑" panose="020B0503020204020204" pitchFamily="34" charset="-122"/>
                <a:ea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rPr>
              <a:t>按对环境的影响</a:t>
            </a:r>
            <a:r>
              <a:rPr lang="zh-CN" altLang="en-US" sz="2400" dirty="0" smtClean="0">
                <a:solidFill>
                  <a:srgbClr val="FF0000"/>
                </a:solidFill>
                <a:latin typeface="微软雅黑" panose="020B0503020204020204" pitchFamily="34" charset="-122"/>
                <a:ea typeface="微软雅黑" panose="020B0503020204020204" pitchFamily="34" charset="-122"/>
              </a:rPr>
              <a:t>分类</a:t>
            </a:r>
            <a:endParaRPr lang="zh-CN" altLang="en-US" sz="2400" dirty="0">
              <a:solidFill>
                <a:srgbClr val="FF0000"/>
              </a:solidFill>
              <a:latin typeface="微软雅黑" panose="020B0503020204020204" pitchFamily="34" charset="-122"/>
              <a:ea typeface="微软雅黑" panose="020B0503020204020204" pitchFamily="34" charset="-122"/>
            </a:endParaRPr>
          </a:p>
          <a:p>
            <a:pPr algn="l">
              <a:lnSpc>
                <a:spcPct val="150000"/>
              </a:lnSpc>
            </a:pP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清洁</a:t>
            </a:r>
            <a:r>
              <a:rPr lang="zh-CN" altLang="en-US" sz="2400" dirty="0">
                <a:latin typeface="微软雅黑" panose="020B0503020204020204" pitchFamily="34" charset="-122"/>
                <a:ea typeface="微软雅黑" panose="020B0503020204020204" pitchFamily="34" charset="-122"/>
              </a:rPr>
              <a:t>型能源：能源消耗过程中不污染环境的能源．</a:t>
            </a:r>
          </a:p>
          <a:p>
            <a:pPr algn="l">
              <a:lnSpc>
                <a:spcPct val="150000"/>
              </a:lnSpc>
            </a:pPr>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污染型</a:t>
            </a:r>
            <a:r>
              <a:rPr lang="zh-CN" altLang="en-US" sz="2400" dirty="0">
                <a:latin typeface="微软雅黑" panose="020B0503020204020204" pitchFamily="34" charset="-122"/>
                <a:ea typeface="微软雅黑" panose="020B0503020204020204" pitchFamily="34" charset="-122"/>
              </a:rPr>
              <a:t>能源：消耗后会造成环境污染的能源</a:t>
            </a:r>
            <a:r>
              <a:rPr lang="zh-CN" altLang="en-US" sz="2400" dirty="0" smtClean="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23489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840440877"/>
              </p:ext>
            </p:extLst>
          </p:nvPr>
        </p:nvGraphicFramePr>
        <p:xfrm>
          <a:off x="577101" y="951556"/>
          <a:ext cx="7783320" cy="1949829"/>
        </p:xfrm>
        <a:graphic>
          <a:graphicData uri="http://schemas.openxmlformats.org/drawingml/2006/table">
            <a:tbl>
              <a:tblPr firstRow="1" bandRow="1">
                <a:tableStyleId>{5C22544A-7EE6-4342-B048-85BDC9FD1C3A}</a:tableStyleId>
              </a:tblPr>
              <a:tblGrid>
                <a:gridCol w="3891660"/>
                <a:gridCol w="3891660"/>
              </a:tblGrid>
              <a:tr h="758177">
                <a:tc>
                  <a:txBody>
                    <a:bodyPr/>
                    <a:lstStyle/>
                    <a:p>
                      <a:pPr algn="ctr"/>
                      <a:r>
                        <a:rPr lang="zh-CN" altLang="en-US" sz="2400" b="0" dirty="0" smtClean="0">
                          <a:solidFill>
                            <a:schemeClr val="bg1"/>
                          </a:solidFill>
                          <a:latin typeface="微软雅黑" panose="020B0503020204020204" pitchFamily="34" charset="-122"/>
                          <a:ea typeface="微软雅黑" panose="020B0503020204020204" pitchFamily="34" charset="-122"/>
                        </a:rPr>
                        <a:t>污染型能源</a:t>
                      </a:r>
                    </a:p>
                  </a:txBody>
                  <a:tcPr marT="45828" marB="45828"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solidFill>
                      <a:srgbClr val="339966"/>
                    </a:solidFill>
                  </a:tcPr>
                </a:tc>
                <a:tc>
                  <a:txBody>
                    <a:bodyPr/>
                    <a:lstStyle/>
                    <a:p>
                      <a:pPr algn="ctr"/>
                      <a:r>
                        <a:rPr lang="zh-CN" altLang="en-US" sz="2400" b="0" dirty="0" smtClean="0">
                          <a:solidFill>
                            <a:schemeClr val="bg1"/>
                          </a:solidFill>
                          <a:latin typeface="微软雅黑" panose="020B0503020204020204" pitchFamily="34" charset="-122"/>
                          <a:ea typeface="微软雅黑" panose="020B0503020204020204" pitchFamily="34" charset="-122"/>
                        </a:rPr>
                        <a:t>清洁型能源</a:t>
                      </a:r>
                    </a:p>
                  </a:txBody>
                  <a:tcPr marT="45828" marB="45828"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solidFill>
                      <a:srgbClr val="339966"/>
                    </a:solidFill>
                  </a:tcPr>
                </a:tc>
              </a:tr>
              <a:tr h="1191652">
                <a:tc>
                  <a:txBody>
                    <a:bodyPr/>
                    <a:lstStyle/>
                    <a:p>
                      <a:pPr algn="ctr"/>
                      <a:r>
                        <a:rPr lang="zh-CN" altLang="en-US" sz="2400" b="0" dirty="0" smtClean="0">
                          <a:latin typeface="微软雅黑" panose="020B0503020204020204" pitchFamily="34" charset="-122"/>
                          <a:ea typeface="微软雅黑" panose="020B0503020204020204" pitchFamily="34" charset="-122"/>
                        </a:rPr>
                        <a:t> 煤炭、石油、柴火</a:t>
                      </a:r>
                    </a:p>
                  </a:txBody>
                  <a:tcPr marT="45828" marB="45828"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gradFill flip="none" rotWithShape="1">
                      <a:gsLst>
                        <a:gs pos="0">
                          <a:srgbClr val="009639">
                            <a:tint val="66000"/>
                            <a:satMod val="160000"/>
                          </a:srgbClr>
                        </a:gs>
                        <a:gs pos="50000">
                          <a:srgbClr val="009639">
                            <a:tint val="44500"/>
                            <a:satMod val="160000"/>
                          </a:srgbClr>
                        </a:gs>
                        <a:gs pos="100000">
                          <a:srgbClr val="009639">
                            <a:tint val="23500"/>
                            <a:satMod val="160000"/>
                          </a:srgbClr>
                        </a:gs>
                      </a:gsLst>
                      <a:lin ang="13500000" scaled="1"/>
                      <a:tileRect/>
                    </a:gradFill>
                  </a:tcPr>
                </a:tc>
                <a:tc>
                  <a:txBody>
                    <a:bodyPr/>
                    <a:lstStyle/>
                    <a:p>
                      <a:pPr algn="ctr">
                        <a:lnSpc>
                          <a:spcPct val="150000"/>
                        </a:lnSpc>
                      </a:pPr>
                      <a:r>
                        <a:rPr lang="zh-CN" altLang="en-US" sz="2400" b="0" dirty="0" smtClean="0">
                          <a:latin typeface="微软雅黑" panose="020B0503020204020204" pitchFamily="34" charset="-122"/>
                          <a:ea typeface="微软雅黑" panose="020B0503020204020204" pitchFamily="34" charset="-122"/>
                        </a:rPr>
                        <a:t>风能、潮汐能、水力、电力太阳能、地热能、核能</a:t>
                      </a:r>
                    </a:p>
                  </a:txBody>
                  <a:tcPr marT="45828" marB="45828" anchor="ctr">
                    <a:lnL w="12700" cap="flat" cmpd="sng" algn="ctr">
                      <a:solidFill>
                        <a:srgbClr val="339966"/>
                      </a:solidFill>
                      <a:prstDash val="solid"/>
                      <a:round/>
                      <a:headEnd type="none" w="med" len="med"/>
                      <a:tailEnd type="none" w="med" len="med"/>
                    </a:lnL>
                    <a:lnR w="12700" cap="flat" cmpd="sng" algn="ctr">
                      <a:solidFill>
                        <a:srgbClr val="339966"/>
                      </a:solidFill>
                      <a:prstDash val="solid"/>
                      <a:round/>
                      <a:headEnd type="none" w="med" len="med"/>
                      <a:tailEnd type="none" w="med" len="med"/>
                    </a:lnR>
                    <a:lnT w="12700" cap="flat" cmpd="sng" algn="ctr">
                      <a:solidFill>
                        <a:srgbClr val="339966"/>
                      </a:solidFill>
                      <a:prstDash val="solid"/>
                      <a:round/>
                      <a:headEnd type="none" w="med" len="med"/>
                      <a:tailEnd type="none" w="med" len="med"/>
                    </a:lnT>
                    <a:lnB w="12700" cap="flat" cmpd="sng" algn="ctr">
                      <a:solidFill>
                        <a:srgbClr val="339966"/>
                      </a:solidFill>
                      <a:prstDash val="solid"/>
                      <a:round/>
                      <a:headEnd type="none" w="med" len="med"/>
                      <a:tailEnd type="none" w="med" len="med"/>
                    </a:lnB>
                    <a:gradFill flip="none" rotWithShape="1">
                      <a:gsLst>
                        <a:gs pos="0">
                          <a:srgbClr val="009639">
                            <a:tint val="66000"/>
                            <a:satMod val="160000"/>
                          </a:srgbClr>
                        </a:gs>
                        <a:gs pos="50000">
                          <a:srgbClr val="009639">
                            <a:tint val="44500"/>
                            <a:satMod val="160000"/>
                          </a:srgbClr>
                        </a:gs>
                        <a:gs pos="100000">
                          <a:srgbClr val="009639">
                            <a:tint val="23500"/>
                            <a:satMod val="160000"/>
                          </a:srgbClr>
                        </a:gs>
                      </a:gsLst>
                      <a:lin ang="13500000" scaled="1"/>
                      <a:tileRect/>
                    </a:gradFill>
                  </a:tcPr>
                </a:tc>
              </a:tr>
            </a:tbl>
          </a:graphicData>
        </a:graphic>
      </p:graphicFrame>
      <p:sp>
        <p:nvSpPr>
          <p:cNvPr id="3" name="矩形 2"/>
          <p:cNvSpPr>
            <a:spLocks noChangeArrowheads="1"/>
          </p:cNvSpPr>
          <p:nvPr/>
        </p:nvSpPr>
        <p:spPr bwMode="auto">
          <a:xfrm>
            <a:off x="2776125" y="373548"/>
            <a:ext cx="3570208"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是否造成环境污染来分类</a:t>
            </a:r>
          </a:p>
        </p:txBody>
      </p:sp>
      <p:sp>
        <p:nvSpPr>
          <p:cNvPr id="4" name="矩形 3"/>
          <p:cNvSpPr/>
          <p:nvPr/>
        </p:nvSpPr>
        <p:spPr>
          <a:xfrm>
            <a:off x="577102" y="3073088"/>
            <a:ext cx="8301865" cy="1758668"/>
          </a:xfrm>
          <a:prstGeom prst="rect">
            <a:avLst/>
          </a:prstGeom>
        </p:spPr>
        <p:txBody>
          <a:bodyPr wrap="square">
            <a:spAutoFit/>
          </a:bodyPr>
          <a:lstStyle/>
          <a:p>
            <a:pPr algn="l" eaLnBrk="0" hangingPunct="0">
              <a:lnSpc>
                <a:spcPct val="150000"/>
              </a:lnSpc>
              <a:defRPr/>
            </a:pPr>
            <a:r>
              <a:rPr lang="zh-CN" altLang="en-US" sz="2400" dirty="0" smtClean="0">
                <a:latin typeface="微软雅黑" panose="020B0503020204020204" pitchFamily="34" charset="-122"/>
                <a:ea typeface="微软雅黑" panose="020B0503020204020204" pitchFamily="34" charset="-122"/>
              </a:rPr>
              <a:t>保护环境、控制和消除大气污染，已经成为当前世界需要解决的重要课题。我们既要有效的利用能源，又要很好的控制和消除污染。</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99136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1290</Words>
  <Application>Microsoft Office PowerPoint</Application>
  <PresentationFormat>全屏显示(16:9)</PresentationFormat>
  <Paragraphs>153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11</cp:revision>
  <dcterms:created xsi:type="dcterms:W3CDTF">2020-03-28T08:04:19Z</dcterms:created>
  <dcterms:modified xsi:type="dcterms:W3CDTF">2020-03-28T08:23:04Z</dcterms:modified>
</cp:coreProperties>
</file>