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</p:sldMasterIdLst>
  <p:notesMasterIdLst>
    <p:notesMasterId r:id="rId29"/>
  </p:notesMasterIdLst>
  <p:sldIdLst>
    <p:sldId id="256" r:id="rId5"/>
    <p:sldId id="257" r:id="rId6"/>
    <p:sldId id="269" r:id="rId7"/>
    <p:sldId id="277" r:id="rId8"/>
    <p:sldId id="271" r:id="rId9"/>
    <p:sldId id="272" r:id="rId10"/>
    <p:sldId id="283" r:id="rId11"/>
    <p:sldId id="273" r:id="rId12"/>
    <p:sldId id="274" r:id="rId13"/>
    <p:sldId id="290" r:id="rId14"/>
    <p:sldId id="291" r:id="rId15"/>
    <p:sldId id="292" r:id="rId16"/>
    <p:sldId id="293" r:id="rId17"/>
    <p:sldId id="284" r:id="rId18"/>
    <p:sldId id="294" r:id="rId19"/>
    <p:sldId id="295" r:id="rId20"/>
    <p:sldId id="286" r:id="rId21"/>
    <p:sldId id="296" r:id="rId22"/>
    <p:sldId id="287" r:id="rId23"/>
    <p:sldId id="298" r:id="rId24"/>
    <p:sldId id="299" r:id="rId25"/>
    <p:sldId id="300" r:id="rId26"/>
    <p:sldId id="288" r:id="rId27"/>
    <p:sldId id="30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r>
              <a:rPr lang="zh-CN" altLang="en-US" dirty="0"/>
              <a:t>请在此片插入一个</a:t>
            </a:r>
            <a:r>
              <a:rPr lang="en-US" altLang="zh-CN"/>
              <a:t>flash</a:t>
            </a:r>
            <a:r>
              <a:rPr lang="zh-CN" altLang="en-US" dirty="0"/>
              <a:t>动画。</a:t>
            </a: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01833" y="1981200"/>
            <a:ext cx="5592233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01833" y="4000500"/>
            <a:ext cx="5592233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11424" y="1484784"/>
            <a:ext cx="10670976" cy="4641379"/>
          </a:xfrm>
        </p:spPr>
        <p:txBody>
          <a:bodyPr/>
          <a:lstStyle>
            <a:lvl1pPr>
              <a:defRPr sz="4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Char char="•"/>
              <a:defRPr sz="1200" noProof="1" dirty="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 spd="med">
    <p:blinds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1.jpeg"/><Relationship Id="rId2" Type="http://schemas.openxmlformats.org/officeDocument/2006/relationships/hyperlink" Target="&#33337;&#38392;.swf" TargetMode="Externa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hyperlink" Target="&#28082;&#20307;&#26377;&#21387;&#24378;&#21527;&#65311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hyperlink" Target="&#28082;&#20307;&#20869;&#37096;&#21387;&#24378;&#29305;&#28857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24915" y="353060"/>
            <a:ext cx="5999480" cy="1325880"/>
          </a:xfrm>
        </p:spPr>
        <p:txBody>
          <a:bodyPr/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人教版八年级物理下册</a:t>
            </a:r>
            <a:endParaRPr lang="zh-CN" altLang="en-US"/>
          </a:p>
        </p:txBody>
      </p:sp>
      <p:sp>
        <p:nvSpPr>
          <p:cNvPr id="5122" name="TextBox 3"/>
          <p:cNvSpPr txBox="1"/>
          <p:nvPr/>
        </p:nvSpPr>
        <p:spPr>
          <a:xfrm>
            <a:off x="2675573" y="1967230"/>
            <a:ext cx="6840537" cy="2922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第九章　压强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第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节　液体的压强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2986088" y="1643063"/>
            <a:ext cx="3181350" cy="4464050"/>
            <a:chOff x="1403350" y="1412875"/>
            <a:chExt cx="3181350" cy="4464050"/>
          </a:xfrm>
        </p:grpSpPr>
        <p:pic>
          <p:nvPicPr>
            <p:cNvPr id="13317" name="图片 3" descr="推导模型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350" y="1412875"/>
              <a:ext cx="3181350" cy="4464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TextBox 5"/>
            <p:cNvSpPr txBox="1"/>
            <p:nvPr/>
          </p:nvSpPr>
          <p:spPr>
            <a:xfrm>
              <a:off x="2441560" y="3341701"/>
              <a:ext cx="4318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ρ</a:t>
              </a:r>
              <a:endParaRPr lang="zh-CN" altLang="en-US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" name="TextBox 6"/>
          <p:cNvSpPr txBox="1"/>
          <p:nvPr/>
        </p:nvSpPr>
        <p:spPr>
          <a:xfrm>
            <a:off x="6643688" y="2281238"/>
            <a:ext cx="2732405" cy="28613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：底面积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l-GR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：液体密度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：液柱高度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二：液体压强的大小</a:t>
            </a:r>
            <a:endParaRPr kumimoji="0" lang="zh-CN" altLang="en-US" sz="6000" b="1" kern="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6"/>
          <p:cNvSpPr txBox="1"/>
          <p:nvPr/>
        </p:nvSpPr>
        <p:spPr>
          <a:xfrm>
            <a:off x="2452688" y="1539875"/>
            <a:ext cx="7429500" cy="4861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公式推导步骤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⑴推导液柱的体积：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⑵推导液柱的质量：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⑶推导液柱对平面的压力：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ρgSh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⑷推导液柱对平面的压强：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ρgh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  <a:endParaRPr kumimoji="0" lang="zh-CN" altLang="en-US" sz="6000" b="1" kern="0" cap="none" spc="0" normalizeH="0" baseline="0" noProof="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738563" y="5357813"/>
            <a:ext cx="2428875" cy="1204530"/>
            <a:chOff x="2071670" y="3566228"/>
            <a:chExt cx="2428892" cy="1204008"/>
          </a:xfrm>
        </p:grpSpPr>
        <p:sp>
          <p:nvSpPr>
            <p:cNvPr id="14341" name="TextBox 6"/>
            <p:cNvSpPr txBox="1"/>
            <p:nvPr/>
          </p:nvSpPr>
          <p:spPr>
            <a:xfrm>
              <a:off x="2071670" y="3571876"/>
              <a:ext cx="642942" cy="1198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en-US" altLang="zh-CN" sz="3600" b="1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S</a:t>
              </a:r>
              <a:endParaRPr lang="zh-CN" altLang="en-US" sz="3600" b="1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42" name="TextBox 7"/>
            <p:cNvSpPr txBox="1"/>
            <p:nvPr/>
          </p:nvSpPr>
          <p:spPr>
            <a:xfrm>
              <a:off x="3071802" y="3566228"/>
              <a:ext cx="1428760" cy="1198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ρgSh</a:t>
              </a:r>
              <a:endPara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S</a:t>
              </a:r>
              <a:endParaRPr lang="en-US" altLang="zh-CN" sz="3600" b="1" i="1" baseline="30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4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4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4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4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6"/>
          <p:cNvSpPr txBox="1"/>
          <p:nvPr/>
        </p:nvSpPr>
        <p:spPr>
          <a:xfrm>
            <a:off x="842010" y="1428750"/>
            <a:ext cx="1069213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对公式</a:t>
            </a:r>
            <a:r>
              <a:rPr lang="en-US" altLang="zh-CN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ρgh</a:t>
            </a: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的理解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⑴公式的含义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液体的压强大小与液体的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</a:t>
            </a:r>
            <a:endParaRPr lang="en-US" altLang="zh-CN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成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在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同种液体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的地方，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压强越大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在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同一深度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处，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的液体产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生的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  <a:endParaRPr kumimoji="0" lang="zh-CN" altLang="en-US" sz="6000" b="1" kern="0" cap="none" spc="0" normalizeH="0" baseline="0" noProof="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4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4">
                                            <p:txEl>
                                              <p:charRg st="8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6"/>
          <p:cNvSpPr txBox="1"/>
          <p:nvPr/>
        </p:nvSpPr>
        <p:spPr>
          <a:xfrm>
            <a:off x="988060" y="1428750"/>
            <a:ext cx="10546080" cy="463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⑵公式中各物理量的单位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N/kg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kg/m</a:t>
            </a:r>
            <a:r>
              <a:rPr lang="en-US" altLang="zh-CN" sz="36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baseline="30000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压强</a:t>
            </a:r>
            <a:r>
              <a:rPr lang="en-US" altLang="zh-CN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Pa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⑶公式的适用范围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algn="l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b="1" dirty="0">
                <a:uFillTx/>
                <a:latin typeface="华文楷体" panose="02010600040101010101" charset="-122"/>
                <a:ea typeface="华文楷体" panose="02010600040101010101" charset="-122"/>
              </a:rPr>
              <a:t>适用于静止的液体，</a:t>
            </a:r>
            <a:r>
              <a:rPr lang="zh-CN" altLang="en-US" sz="3600" b="1" dirty="0"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不适用于固体，气体和流动的液体。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1956435" y="242570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  <a:endParaRPr kumimoji="0" lang="zh-CN" altLang="en-US" sz="6000" b="1" kern="0" cap="none" spc="0" normalizeH="0" baseline="0" noProof="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4820" y="240030"/>
            <a:ext cx="105752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（</a:t>
            </a:r>
            <a:r>
              <a:rPr lang="en-US" altLang="zh-CN" sz="3600" b="1"/>
              <a:t>4</a:t>
            </a:r>
            <a:r>
              <a:rPr lang="zh-CN" altLang="en-US" sz="3600" b="1"/>
              <a:t>）</a:t>
            </a:r>
            <a:r>
              <a:rPr lang="en-US" altLang="zh-CN" sz="3600" b="1"/>
              <a:t>h</a:t>
            </a:r>
            <a:r>
              <a:rPr lang="zh-CN" altLang="en-US" sz="3600" b="1"/>
              <a:t>表示液体的深度，不是高度，不是长度。</a:t>
            </a:r>
            <a:endParaRPr lang="zh-CN" altLang="en-US" sz="3600" b="1"/>
          </a:p>
          <a:p>
            <a:r>
              <a:rPr lang="zh-CN" altLang="en-US" sz="3600" b="1"/>
              <a:t>         </a:t>
            </a:r>
            <a:r>
              <a:rPr lang="zh-CN" altLang="en-US" sz="3600" b="1">
                <a:solidFill>
                  <a:srgbClr val="FF0000"/>
                </a:solidFill>
              </a:rPr>
              <a:t>深度：</a:t>
            </a:r>
            <a:r>
              <a:rPr lang="zh-CN" altLang="en-US" sz="3600" b="1"/>
              <a:t>是指液体自由面到某点的竖直距离。</a:t>
            </a:r>
            <a:endParaRPr lang="zh-CN" altLang="en-US" sz="36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1701800"/>
            <a:ext cx="3345180" cy="2830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935" y="1701800"/>
            <a:ext cx="2522220" cy="28003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23100" y="1791335"/>
            <a:ext cx="3016885" cy="3259247"/>
            <a:chOff x="11041" y="2870"/>
            <a:chExt cx="4751" cy="538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1" y="2870"/>
              <a:ext cx="4751" cy="431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015" y="6316"/>
              <a:ext cx="528" cy="1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80000"/>
                </a:lnSpc>
              </a:pPr>
              <a:r>
                <a:rPr lang="en-US" altLang="zh-CN" sz="4800" b="1">
                  <a:solidFill>
                    <a:srgbClr val="FF0000"/>
                  </a:solidFill>
                </a:rPr>
                <a:t>.</a:t>
              </a:r>
              <a:endParaRPr lang="en-US" altLang="zh-CN" sz="4800" b="1">
                <a:solidFill>
                  <a:srgbClr val="FF000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4000" b="1">
                  <a:solidFill>
                    <a:srgbClr val="FF0000"/>
                  </a:solidFill>
                </a:rPr>
                <a:t>A</a:t>
              </a:r>
              <a:endParaRPr lang="en-US" altLang="zh-CN" sz="4000" b="1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39" y="4046"/>
              <a:ext cx="1388" cy="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40000"/>
                </a:lnSpc>
              </a:pPr>
              <a:r>
                <a:rPr lang="en-US" altLang="zh-CN" sz="3600" b="1">
                  <a:solidFill>
                    <a:srgbClr val="FF0000"/>
                  </a:solidFill>
                </a:rPr>
                <a:t>B</a:t>
              </a:r>
              <a:endParaRPr lang="en-US" altLang="zh-CN" sz="3600" b="1">
                <a:solidFill>
                  <a:srgbClr val="FF0000"/>
                </a:solidFill>
              </a:endParaRPr>
            </a:p>
            <a:p>
              <a:pPr>
                <a:lnSpc>
                  <a:spcPct val="40000"/>
                </a:lnSpc>
              </a:pPr>
              <a:r>
                <a:rPr lang="en-US" altLang="zh-CN" sz="4400" b="1">
                  <a:solidFill>
                    <a:srgbClr val="FF0000"/>
                  </a:solidFill>
                </a:rPr>
                <a:t>.</a:t>
              </a:r>
              <a:endParaRPr lang="en-US" altLang="zh-CN" sz="4400" b="1">
                <a:solidFill>
                  <a:srgbClr val="FF0000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19525" y="5111750"/>
            <a:ext cx="2755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a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b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c</a:t>
            </a:r>
            <a:endParaRPr lang="en-US" altLang="zh-CN" sz="4800" baseline="-250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3100" y="4977130"/>
            <a:ext cx="4133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A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1</a:t>
            </a:r>
            <a:endParaRPr lang="en-US" altLang="zh-CN" sz="4800" baseline="-25000">
              <a:solidFill>
                <a:srgbClr val="FF0000"/>
              </a:solidFill>
            </a:endParaRPr>
          </a:p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B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1</a:t>
            </a:r>
            <a:r>
              <a:rPr lang="en-US" altLang="zh-CN" sz="4800">
                <a:solidFill>
                  <a:srgbClr val="FF0000"/>
                </a:solidFill>
              </a:rPr>
              <a:t>-h</a:t>
            </a:r>
            <a:r>
              <a:rPr lang="en-US" altLang="zh-CN" sz="4800" baseline="-25000">
                <a:solidFill>
                  <a:srgbClr val="FF0000"/>
                </a:solidFill>
              </a:rPr>
              <a:t>2</a:t>
            </a:r>
            <a:endParaRPr lang="en-US" altLang="zh-CN" sz="4800" baseline="-25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63930" y="216535"/>
            <a:ext cx="10236835" cy="24536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例题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有人说，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设想你在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7 km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深的蛟龙号潜水器中把一只脚伸到外面的水里，海水对你脚背压力的大小相当于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1 500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个人所受的重力！”海水压力真有这么大吗？请通过估算加以说明。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5800" y="4464050"/>
            <a:ext cx="45180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则</a:t>
            </a:r>
            <a:r>
              <a:rPr lang="en-US" altLang="zh-CN" sz="2800" b="1">
                <a:latin typeface="Times New Roman" panose="02020603050405020304" pitchFamily="18" charset="0"/>
              </a:rPr>
              <a:t>7 km</a:t>
            </a:r>
            <a:r>
              <a:rPr lang="zh-CN" altLang="en-US" sz="2800" b="1" dirty="0">
                <a:latin typeface="Times New Roman" panose="02020603050405020304" pitchFamily="18" charset="0"/>
              </a:rPr>
              <a:t>深处海水的压强为：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5123" name="对象 5122"/>
          <p:cNvGraphicFramePr/>
          <p:nvPr/>
        </p:nvGraphicFramePr>
        <p:xfrm>
          <a:off x="3170238" y="4922838"/>
          <a:ext cx="5940425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51100" imgH="698500" progId="Equation.DSMT4">
                  <p:embed/>
                </p:oleObj>
              </mc:Choice>
              <mc:Fallback>
                <p:oleObj name="" r:id="rId1" imgW="2451100" imgH="698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70238" y="4922838"/>
                        <a:ext cx="5940425" cy="174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85925" y="3357880"/>
            <a:ext cx="8773795" cy="1149985"/>
            <a:chOff x="2655" y="5288"/>
            <a:chExt cx="13817" cy="1811"/>
          </a:xfrm>
        </p:grpSpPr>
        <p:sp>
          <p:nvSpPr>
            <p:cNvPr id="5127" name="TextBox 2"/>
            <p:cNvSpPr txBox="1"/>
            <p:nvPr/>
          </p:nvSpPr>
          <p:spPr>
            <a:xfrm>
              <a:off x="2655" y="5288"/>
              <a:ext cx="13663" cy="17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        因为是估算，海水密度取                             ，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g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取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800" b="1"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latin typeface="Times New Roman" panose="02020603050405020304" pitchFamily="18" charset="0"/>
                </a:rPr>
                <a:t>N/kg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，脚背的面积近似取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121" name="对象 5120"/>
            <p:cNvGraphicFramePr/>
            <p:nvPr/>
          </p:nvGraphicFramePr>
          <p:xfrm>
            <a:off x="10168" y="5330"/>
            <a:ext cx="4175" cy="8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079500" imgH="228600" progId="Equation.DSMT4">
                    <p:embed/>
                  </p:oleObj>
                </mc:Choice>
                <mc:Fallback>
                  <p:oleObj name="" r:id="rId3" imgW="1079500" imgH="2286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168" y="5330"/>
                          <a:ext cx="4175" cy="8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2" name="对象 5121"/>
            <p:cNvGraphicFramePr/>
            <p:nvPr/>
          </p:nvGraphicFramePr>
          <p:xfrm>
            <a:off x="9648" y="6243"/>
            <a:ext cx="6825" cy="8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1816100" imgH="228600" progId="Equation.DSMT4">
                    <p:embed/>
                  </p:oleObj>
                </mc:Choice>
                <mc:Fallback>
                  <p:oleObj name="" r:id="rId5" imgW="1816100" imgH="2286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648" y="6243"/>
                          <a:ext cx="6825" cy="8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9" name="矩形 5128"/>
          <p:cNvSpPr/>
          <p:nvPr/>
        </p:nvSpPr>
        <p:spPr>
          <a:xfrm>
            <a:off x="1730375" y="338455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174875" y="85725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脚背受的压力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graphicFrame>
        <p:nvGraphicFramePr>
          <p:cNvPr id="4097" name="对象 4096"/>
          <p:cNvGraphicFramePr/>
          <p:nvPr/>
        </p:nvGraphicFramePr>
        <p:xfrm>
          <a:off x="2432050" y="1412875"/>
          <a:ext cx="75501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3187700" imgH="228600" progId="Equation.DSMT4">
                  <p:embed/>
                </p:oleObj>
              </mc:Choice>
              <mc:Fallback>
                <p:oleObj name="" r:id="rId1" imgW="3187700" imgH="228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32050" y="1412875"/>
                        <a:ext cx="7550150" cy="541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08213" y="1989138"/>
            <a:ext cx="63652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一个成年人的质量约为</a:t>
            </a:r>
            <a:r>
              <a:rPr lang="en-US" altLang="zh-CN" sz="2800" b="1">
                <a:latin typeface="Times New Roman" panose="02020603050405020304" pitchFamily="18" charset="0"/>
              </a:rPr>
              <a:t>60 kg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，所受重力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098" name="对象 4097"/>
          <p:cNvGraphicFramePr/>
          <p:nvPr/>
        </p:nvGraphicFramePr>
        <p:xfrm>
          <a:off x="2695575" y="2636838"/>
          <a:ext cx="58531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2349500" imgH="228600" progId="Equation.DSMT4">
                  <p:embed/>
                </p:oleObj>
              </mc:Choice>
              <mc:Fallback>
                <p:oleObj name="" r:id="rId3" imgW="2349500" imgH="2286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5575" y="2636838"/>
                        <a:ext cx="5853113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70100" y="3357563"/>
            <a:ext cx="82454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假设脚背所受压力的大小相当于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个成年人所受重力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099" name="对象 4098"/>
          <p:cNvGraphicFramePr/>
          <p:nvPr/>
        </p:nvGraphicFramePr>
        <p:xfrm>
          <a:off x="3763963" y="3930650"/>
          <a:ext cx="3513137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1421765" imgH="444500" progId="Equation.DSMT4">
                  <p:embed/>
                </p:oleObj>
              </mc:Choice>
              <mc:Fallback>
                <p:oleObj name="" r:id="rId5" imgW="1421765" imgH="4445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3963" y="3930650"/>
                        <a:ext cx="3513137" cy="1098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7" name="组合 4106"/>
          <p:cNvGrpSpPr/>
          <p:nvPr/>
        </p:nvGrpSpPr>
        <p:grpSpPr>
          <a:xfrm>
            <a:off x="2208213" y="5084763"/>
            <a:ext cx="7929562" cy="1023937"/>
            <a:chOff x="431" y="3203"/>
            <a:chExt cx="4995" cy="645"/>
          </a:xfrm>
        </p:grpSpPr>
        <p:sp>
          <p:nvSpPr>
            <p:cNvPr id="8" name="TextBox 7"/>
            <p:cNvSpPr txBox="1"/>
            <p:nvPr/>
          </p:nvSpPr>
          <p:spPr>
            <a:xfrm>
              <a:off x="431" y="3248"/>
              <a:ext cx="4995" cy="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/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利用公式                      计算的时候，密度单位必须用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kg/m</a:t>
              </a:r>
              <a:r>
                <a:rPr lang="en-US" altLang="zh-CN" sz="2800" b="1" baseline="3000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，深度的单位要用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m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100" name="对象 4099"/>
            <p:cNvGraphicFramePr/>
            <p:nvPr/>
          </p:nvGraphicFramePr>
          <p:xfrm>
            <a:off x="1466" y="3203"/>
            <a:ext cx="1035" cy="3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7" imgW="545465" imgH="203200" progId="Equation.DSMT4">
                    <p:embed/>
                  </p:oleObj>
                </mc:Choice>
                <mc:Fallback>
                  <p:oleObj name="" r:id="rId7" imgW="545465" imgH="2032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466" y="3203"/>
                          <a:ext cx="1035" cy="3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530" y="1096645"/>
            <a:ext cx="1039241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上至太空，下至海洋！只要是人类可以探索的，都是人类梦想开启的地方。人类可以征服世界的屋脊，也可以登陆遥不可及的月球。然而人类对于深海的探索几乎是一片空白。海洋很大，约占整个地球表面的71%，海洋的平均深度约3800米，而人类只达到过5%海域的底部。可以说，绝大部分的海底，人类是全然不知的！世界上最深的地方</a:t>
            </a:r>
            <a:r>
              <a:rPr lang="zh-CN" altLang="en-US" sz="3600" b="1"/>
              <a:t>是</a:t>
            </a:r>
            <a:r>
              <a:rPr lang="en-US" altLang="zh-CN" sz="3600" b="1"/>
              <a:t>马里亚纳海沟，最深处是海平面以下11034米，装下整个珠穆朗玛峰也是绰绰有余</a:t>
            </a:r>
            <a:r>
              <a:rPr lang="zh-CN" altLang="en-US" sz="3600" b="1"/>
              <a:t>。</a:t>
            </a:r>
            <a:r>
              <a:rPr lang="en-US" altLang="zh-CN" sz="3600" b="1"/>
              <a:t>可以说人类对月球的了解也比深海更多一点！</a:t>
            </a:r>
            <a:endParaRPr lang="en-US" altLang="zh-CN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911225" y="252095"/>
            <a:ext cx="9939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人类探索未知世界的脚步从未停息！</a:t>
            </a:r>
            <a:endParaRPr lang="en-US" altLang="zh-CN" sz="40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兰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3047" y="-2285047"/>
            <a:ext cx="15238412" cy="1142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4"/>
          <p:cNvSpPr/>
          <p:nvPr/>
        </p:nvSpPr>
        <p:spPr>
          <a:xfrm>
            <a:off x="1774825" y="5084763"/>
            <a:ext cx="8001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dirty="0">
                <a:solidFill>
                  <a:schemeClr val="bg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带鱼等深海鱼类长期生活在深海当中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内脏器官适应了深海中巨大的压强。一旦离开海洋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由于外界压强的忽然降低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内脏器官会爆裂而导致死亡。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28676" name="Picture 2" descr="E:\教案\说课\液体压强\带鱼1.jpg"/>
          <p:cNvPicPr>
            <a:picLocks noChangeAspect="1"/>
          </p:cNvPicPr>
          <p:nvPr/>
        </p:nvPicPr>
        <p:blipFill>
          <a:blip r:embed="rId2"/>
          <a:srcRect l="9935" r="3679"/>
          <a:stretch>
            <a:fillRect/>
          </a:stretch>
        </p:blipFill>
        <p:spPr>
          <a:xfrm>
            <a:off x="1344613" y="1268413"/>
            <a:ext cx="4319587" cy="352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Box 6"/>
          <p:cNvSpPr txBox="1"/>
          <p:nvPr/>
        </p:nvSpPr>
        <p:spPr>
          <a:xfrm>
            <a:off x="1524000" y="-1393825"/>
            <a:ext cx="4140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练习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8679" name="Rectangle 3"/>
          <p:cNvSpPr/>
          <p:nvPr/>
        </p:nvSpPr>
        <p:spPr>
          <a:xfrm>
            <a:off x="1524000" y="0"/>
            <a:ext cx="81724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通过本节课的学习，你明白为什么生活在深海的带鱼被捕捞上岸后会死亡了吗？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715" y="1257300"/>
            <a:ext cx="6209030" cy="354012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" name="Picture 2" descr="http://www.lnkp.gov.cn/tansuo/UploadFiles_2200/200906/2009060616062373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3695065"/>
            <a:ext cx="3522980" cy="315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41910"/>
            <a:ext cx="11689080" cy="3763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0810" y="4089400"/>
            <a:ext cx="64141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潜水艇用厚厚的钢板制成，抵御海水强大的压强。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95020" y="545465"/>
            <a:ext cx="2473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温故知新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6670" y="1818640"/>
            <a:ext cx="50565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/>
              <a:t>1</a:t>
            </a:r>
            <a:r>
              <a:rPr lang="zh-CN" altLang="en-US" sz="4400" b="1"/>
              <a:t>、压强？</a:t>
            </a:r>
            <a:endParaRPr lang="zh-CN" altLang="en-US" sz="4400" b="1"/>
          </a:p>
          <a:p>
            <a:r>
              <a:rPr lang="en-US" altLang="zh-CN" sz="4400" b="1"/>
              <a:t>2</a:t>
            </a:r>
            <a:r>
              <a:rPr lang="zh-CN" altLang="en-US" sz="4400" b="1"/>
              <a:t>、压强的公式？</a:t>
            </a:r>
            <a:endParaRPr lang="zh-CN" altLang="en-US" sz="4400" b="1"/>
          </a:p>
        </p:txBody>
      </p:sp>
    </p:spTree>
  </p:cSld>
  <p:clrMapOvr>
    <a:masterClrMapping/>
  </p:clrMapOvr>
  <p:transition spd="med"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6"/>
          <p:cNvSpPr/>
          <p:nvPr/>
        </p:nvSpPr>
        <p:spPr>
          <a:xfrm>
            <a:off x="917575" y="455295"/>
            <a:ext cx="2797175" cy="6216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tIns="10800" bIns="10800">
            <a:spAutoFit/>
          </a:bodyPr>
          <a:p>
            <a:r>
              <a:rPr lang="en-US" altLang="zh-CN" sz="390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帕斯卡裂桶实验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1099820" y="1298575"/>
            <a:ext cx="6373813" cy="22136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1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　　帕斯卡在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1648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年表演了一个著名的实验：他用一个密闭的装满水的桶，在桶盖上插入一根细长的管子，从楼房的阳台上向细管子里灌水。结果只用了几杯水，就把桶压裂了，桶里的水就从裂缝中流了出来。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1211580" y="3890328"/>
            <a:ext cx="6408738" cy="2011045"/>
          </a:xfrm>
          <a:prstGeom prst="rect">
            <a:avLst/>
          </a:prstGeom>
          <a:gradFill rotWithShape="1">
            <a:gsLst>
              <a:gs pos="0">
                <a:srgbClr val="FFA2A1">
                  <a:alpha val="100000"/>
                </a:srgbClr>
              </a:gs>
              <a:gs pos="35001">
                <a:srgbClr val="FFBEBD">
                  <a:alpha val="100000"/>
                </a:srgbClr>
              </a:gs>
              <a:gs pos="100000">
                <a:srgbClr val="FFE5E5">
                  <a:alpha val="100000"/>
                </a:srgbClr>
              </a:gs>
            </a:gsLst>
            <a:lin ang="16200000" scaled="1"/>
            <a:tileRect/>
          </a:gradFill>
          <a:ln w="28575" cap="flat" cmpd="sng">
            <a:solidFill>
              <a:srgbClr val="BE4B48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F497D"/>
                </a:solidFill>
                <a:latin typeface="华文新魏" panose="02010800040101010101" charset="-122"/>
                <a:ea typeface="华文新魏" panose="02010800040101010101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</a:rPr>
              <a:t>原来由于细管子的容积较小，几杯水灌进去，其深度</a:t>
            </a:r>
            <a:r>
              <a:rPr lang="en-US" altLang="zh-CN" sz="2400" b="1" i="1">
                <a:latin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宋体" panose="02010600030101010101" pitchFamily="2" charset="-122"/>
              </a:rPr>
              <a:t>是很大了，能对水桶产生很大的压强。这个很大的压强就在各个方向产生很大的压力，把桶压裂了。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pic>
        <p:nvPicPr>
          <p:cNvPr id="29701" name="图片 29700" descr="8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8025" y="1196975"/>
            <a:ext cx="2157413" cy="504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Box 1"/>
          <p:cNvSpPr txBox="1"/>
          <p:nvPr/>
        </p:nvSpPr>
        <p:spPr>
          <a:xfrm>
            <a:off x="982345" y="553085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三、连通器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513" y="1214438"/>
            <a:ext cx="81438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．上端开口、下端连通的容器叫做连通器。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3277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5530" y="1955800"/>
            <a:ext cx="2016125" cy="3240088"/>
          </a:xfrm>
          <a:prstGeom prst="rect">
            <a:avLst/>
          </a:prstGeom>
          <a:noFill/>
          <a:ln w="1905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9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44699" y="2106606"/>
            <a:ext cx="1075690" cy="5219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</a:rPr>
              <a:t>实验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2028" y="5196205"/>
            <a:ext cx="8329612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．连通器的特点：连通器里装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同种液体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，当液体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不流动时</a:t>
            </a:r>
            <a:r>
              <a:rPr lang="zh-CN" altLang="en-US" sz="2800" b="1" dirty="0">
                <a:latin typeface="Times New Roman" panose="02020603050405020304" pitchFamily="18" charset="0"/>
              </a:rPr>
              <a:t>，连通器个部分中的液面总是相平的。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2778" name="图片 32777" descr="连通器演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935" y="2259330"/>
            <a:ext cx="2952750" cy="2338388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6"/>
          <p:cNvSpPr txBox="1"/>
          <p:nvPr/>
        </p:nvSpPr>
        <p:spPr>
          <a:xfrm>
            <a:off x="2381250" y="1577975"/>
            <a:ext cx="7572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连通器的应用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连通器</a:t>
            </a:r>
            <a:endParaRPr kumimoji="0" lang="zh-CN" altLang="en-US" sz="6000" b="1" kern="0" cap="none" spc="0" normalizeH="0" baseline="0" noProof="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+mn-ea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2309813" y="2552700"/>
            <a:ext cx="7639050" cy="2376488"/>
            <a:chOff x="814373" y="2643182"/>
            <a:chExt cx="7639072" cy="2376487"/>
          </a:xfrm>
        </p:grpSpPr>
        <p:pic>
          <p:nvPicPr>
            <p:cNvPr id="24581" name="图片 5" descr="水壶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4373" y="2643182"/>
              <a:ext cx="1685925" cy="23717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图片 6" descr="排水管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1775" y="2643182"/>
              <a:ext cx="2614613" cy="2376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3" name="图片 7" descr="锅炉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32" y="2643182"/>
              <a:ext cx="2881313" cy="235108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29845"/>
            <a:ext cx="12138025" cy="688022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9" name="组合 44038"/>
          <p:cNvGrpSpPr/>
          <p:nvPr/>
        </p:nvGrpSpPr>
        <p:grpSpPr>
          <a:xfrm>
            <a:off x="2765425" y="5499100"/>
            <a:ext cx="7024688" cy="768350"/>
            <a:chOff x="782" y="3464"/>
            <a:chExt cx="4425" cy="484"/>
          </a:xfrm>
        </p:grpSpPr>
        <p:pic>
          <p:nvPicPr>
            <p:cNvPr id="44035" name="TextBox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782" y="3464"/>
              <a:ext cx="4425" cy="4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6" name="文本框 44035"/>
            <p:cNvSpPr txBox="1"/>
            <p:nvPr/>
          </p:nvSpPr>
          <p:spPr>
            <a:xfrm>
              <a:off x="1263" y="3521"/>
              <a:ext cx="345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" tooltip="" action="ppaction://hlinkfile"/>
                </a:rPr>
                <a:t>船闸是利用连通器原理工作的</a:t>
              </a:r>
              <a:endPara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037" name="图片 44036" descr="船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3648" y="702945"/>
            <a:ext cx="5848350" cy="352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1795" y="276225"/>
            <a:ext cx="110782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静止在桌面上的水杯，对支持它的桌面有压力，因而对桌面产生压强。杯中的水对杯底也有压强吗？</a:t>
            </a:r>
            <a:endParaRPr lang="zh-CN" altLang="en-US" sz="3600" b="1"/>
          </a:p>
          <a:p>
            <a:r>
              <a:rPr lang="zh-CN" altLang="en-US" sz="3600" b="1"/>
              <a:t>液体内部有压强吗？</a:t>
            </a:r>
            <a:endParaRPr lang="zh-CN" altLang="en-US" sz="3600" b="1"/>
          </a:p>
        </p:txBody>
      </p:sp>
      <p:pic>
        <p:nvPicPr>
          <p:cNvPr id="11267" name="Picture 2" descr="http://www.lnkp.gov.cn/tansuo/UploadFiles_2200/200906/2009060616062373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" y="2029460"/>
            <a:ext cx="4537075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Box 6"/>
          <p:cNvSpPr txBox="1"/>
          <p:nvPr/>
        </p:nvSpPr>
        <p:spPr>
          <a:xfrm>
            <a:off x="5186680" y="4354195"/>
            <a:ext cx="4787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潜水艇用厚厚的钢板制成，为什么？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 rot="240000">
            <a:off x="5760085" y="1651000"/>
            <a:ext cx="3048000" cy="2081530"/>
            <a:chOff x="9071" y="2600"/>
            <a:chExt cx="4800" cy="3278"/>
          </a:xfrm>
        </p:grpSpPr>
        <p:sp>
          <p:nvSpPr>
            <p:cNvPr id="3" name="云形标注 2"/>
            <p:cNvSpPr/>
            <p:nvPr/>
          </p:nvSpPr>
          <p:spPr>
            <a:xfrm rot="720000">
              <a:off x="9071" y="2600"/>
              <a:ext cx="4800" cy="3278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631" y="3403"/>
              <a:ext cx="368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想一想</a:t>
              </a:r>
              <a:endParaRPr lang="zh-CN" altLang="en-US" sz="4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</p:cSld>
  <p:clrMapOvr>
    <a:masterClrMapping/>
  </p:clrMapOvr>
  <p:transition spd="med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3"/>
          <p:cNvSpPr txBox="1"/>
          <p:nvPr/>
        </p:nvSpPr>
        <p:spPr>
          <a:xfrm>
            <a:off x="7751763" y="1196975"/>
            <a:ext cx="2916237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en-US" altLang="x-none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20m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橡胶潜水服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7875588" y="2565400"/>
            <a:ext cx="2799715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x-none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500m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抗压潜水服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5"/>
          <p:cNvSpPr txBox="1"/>
          <p:nvPr/>
        </p:nvSpPr>
        <p:spPr>
          <a:xfrm>
            <a:off x="7896225" y="3933825"/>
            <a:ext cx="2771775" cy="1753235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潜水员为什么要使用不同的潜水服？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Line 6"/>
          <p:cNvSpPr/>
          <p:nvPr/>
        </p:nvSpPr>
        <p:spPr>
          <a:xfrm>
            <a:off x="9191625" y="1700213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0" name="Line 7"/>
          <p:cNvSpPr/>
          <p:nvPr/>
        </p:nvSpPr>
        <p:spPr>
          <a:xfrm>
            <a:off x="9191625" y="3068638"/>
            <a:ext cx="0" cy="7921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1" name="Text Box 8"/>
          <p:cNvSpPr txBox="1"/>
          <p:nvPr/>
        </p:nvSpPr>
        <p:spPr>
          <a:xfrm>
            <a:off x="8238173" y="-45720"/>
            <a:ext cx="20875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浅水潜水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1512" name="Line 9"/>
          <p:cNvSpPr/>
          <p:nvPr/>
        </p:nvSpPr>
        <p:spPr>
          <a:xfrm>
            <a:off x="9191625" y="476250"/>
            <a:ext cx="0" cy="6492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1513" name="Picture 9" descr="Snap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77470"/>
            <a:ext cx="5671185" cy="6764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Text Box 6"/>
          <p:cNvSpPr txBox="1"/>
          <p:nvPr/>
        </p:nvSpPr>
        <p:spPr>
          <a:xfrm>
            <a:off x="2729230" y="4662805"/>
            <a:ext cx="40671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深海鱼类，你见过活的带鱼吗？为什么？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1266" name="Picture 2" descr="E:\教案\说课\液体压强\带鱼1.jpg"/>
          <p:cNvPicPr>
            <a:picLocks noChangeAspect="1"/>
          </p:cNvPicPr>
          <p:nvPr/>
        </p:nvPicPr>
        <p:blipFill>
          <a:blip r:embed="rId1"/>
          <a:srcRect l="9935" r="3679"/>
          <a:stretch>
            <a:fillRect/>
          </a:stretch>
        </p:blipFill>
        <p:spPr>
          <a:xfrm>
            <a:off x="220345" y="226060"/>
            <a:ext cx="3989705" cy="395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226060"/>
            <a:ext cx="6938010" cy="395541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605" y="288290"/>
            <a:ext cx="6891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/>
              <a:t>一：液体压强的特点</a:t>
            </a:r>
            <a:endParaRPr lang="zh-CN" altLang="zh-CN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623570" y="1231265"/>
            <a:ext cx="2741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hlinkClick r:id="rId1" tooltip="" action="ppaction://hlinkfile"/>
              </a:rPr>
              <a:t>1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hlinkClick r:id="rId1" tooltip="" action="ppaction://hlinkfile"/>
              </a:rPr>
              <a:t>、现象探究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570" y="2197735"/>
            <a:ext cx="10748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uFillTx/>
                <a:ea typeface="仿宋" panose="02010609060101010101" charset="-122"/>
              </a:rPr>
              <a:t>探究归纳：液体对容器底和容器侧壁都有压强。</a:t>
            </a:r>
            <a:endParaRPr lang="zh-CN" altLang="en-US" sz="3600" b="1">
              <a:solidFill>
                <a:schemeClr val="tx1"/>
              </a:solidFill>
              <a:uFillTx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570" y="3189605"/>
            <a:ext cx="10379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uFillTx/>
                <a:ea typeface="仿宋" panose="02010609060101010101" charset="-122"/>
              </a:rPr>
              <a:t>液体压强产生的原因：</a:t>
            </a:r>
            <a:endParaRPr lang="zh-CN" altLang="en-US" sz="3600" b="1">
              <a:solidFill>
                <a:schemeClr val="tx1"/>
              </a:solidFill>
              <a:uFillTx/>
              <a:ea typeface="仿宋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①受到重力：液体对支持它的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容器底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产生压强。</a:t>
            </a:r>
            <a:endParaRPr lang="en-US" altLang="zh-CN" sz="3600" b="1">
              <a:solidFill>
                <a:schemeClr val="tx1"/>
              </a:solidFill>
              <a:uFillTx/>
              <a:latin typeface="Calibri" panose="020F0502020204030204" pitchFamily="34" charset="0"/>
              <a:ea typeface="仿宋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②液体具有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流动性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：对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侧壁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产生压强。</a:t>
            </a:r>
            <a:endParaRPr lang="zh-CN" altLang="en-US" sz="3600" b="1">
              <a:solidFill>
                <a:schemeClr val="tx1"/>
              </a:solidFill>
              <a:uFillTx/>
              <a:latin typeface="Calibri" panose="020F0502020204030204" pitchFamily="34" charset="0"/>
              <a:ea typeface="仿宋" panose="02010609060101010101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4024313" y="1214438"/>
            <a:ext cx="340042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测量液体内部的压强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0244" name="Picture 4" descr="http://www.homejoin.com.tw/New_Folder2/e1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7373" y="2072005"/>
            <a:ext cx="2220913" cy="371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://files.teacher.com.cn/XueKe/Notice/22196e24-39de-4c80-aff4-7f2673eea790_%CE%A2%D0%A1%D1%B9%C7%BF%BC%C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005" y="2143125"/>
            <a:ext cx="2686050" cy="3703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标注 6"/>
          <p:cNvSpPr/>
          <p:nvPr/>
        </p:nvSpPr>
        <p:spPr>
          <a:xfrm>
            <a:off x="4310063" y="2071688"/>
            <a:ext cx="1214438" cy="428625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橡皮管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4238625" y="4214813"/>
            <a:ext cx="1214438" cy="428625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金属盒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5238750" y="5857875"/>
            <a:ext cx="1214438" cy="428625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橡皮膜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6881813" y="5857875"/>
            <a:ext cx="1214438" cy="428625"/>
          </a:xfrm>
          <a:prstGeom prst="wedgeRectCallout">
            <a:avLst>
              <a:gd name="adj1" fmla="val -65539"/>
              <a:gd name="adj2" fmla="val -1974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形管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67" name="TextBox 10"/>
          <p:cNvSpPr txBox="1"/>
          <p:nvPr/>
        </p:nvSpPr>
        <p:spPr>
          <a:xfrm>
            <a:off x="7797483" y="2290445"/>
            <a:ext cx="3143250" cy="267525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如果液体内部存在压强，放在液体里的薄膜就会变形，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U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行管的两侧液面就会产生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高度差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1687830" y="5686425"/>
            <a:ext cx="1214438" cy="428625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探头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10" y="178435"/>
            <a:ext cx="3157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+mn-ea"/>
              </a:rPr>
              <a:t>2</a:t>
            </a:r>
            <a:r>
              <a:rPr lang="zh-CN" altLang="en-US" sz="4000" b="1">
                <a:latin typeface="+mn-ea"/>
              </a:rPr>
              <a:t>、压强计</a:t>
            </a:r>
            <a:endParaRPr lang="zh-CN" altLang="en-US" sz="4000" b="1">
              <a:latin typeface="+mn-ea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46405" y="227330"/>
            <a:ext cx="7198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u="sng">
                <a:hlinkClick r:id="rId1" tooltip="" action="ppaction://hlinkfile"/>
              </a:rPr>
              <a:t>3</a:t>
            </a:r>
            <a:r>
              <a:rPr lang="zh-CN" altLang="en-US" sz="4000" b="1" u="sng">
                <a:hlinkClick r:id="rId1" tooltip="" action="ppaction://hlinkfile"/>
              </a:rPr>
              <a:t>、液体内部压强的特点：</a:t>
            </a:r>
            <a:endParaRPr lang="zh-CN" altLang="en-US" sz="4000" b="1" u="sng"/>
          </a:p>
        </p:txBody>
      </p:sp>
      <p:sp>
        <p:nvSpPr>
          <p:cNvPr id="4" name="文本框 3"/>
          <p:cNvSpPr txBox="1"/>
          <p:nvPr/>
        </p:nvSpPr>
        <p:spPr>
          <a:xfrm>
            <a:off x="721360" y="1255395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uFillTx/>
              </a:rPr>
              <a:t>探究归纳：</a:t>
            </a:r>
            <a:endParaRPr lang="zh-CN" altLang="en-US" sz="3600" b="1">
              <a:solidFill>
                <a:schemeClr val="tx1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7920" y="2545715"/>
            <a:ext cx="10037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②在液体内部同一深度，向各个方向的压强相等。</a:t>
            </a:r>
            <a:endParaRPr lang="zh-CN" altLang="en-US" sz="3600" b="1">
              <a:solidFill>
                <a:schemeClr val="tx1"/>
              </a:solidFill>
              <a:uFillTx/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7920" y="3190875"/>
            <a:ext cx="10821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③深度越深，压强越大。</a:t>
            </a:r>
            <a:endParaRPr lang="zh-CN" altLang="en-US" sz="3600" b="1">
              <a:solidFill>
                <a:schemeClr val="tx1"/>
              </a:solidFill>
              <a:uFillTx/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450" y="3739515"/>
            <a:ext cx="10722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④深度相同时，液体的密度越大，压强越大。</a:t>
            </a:r>
            <a:endParaRPr lang="zh-CN" altLang="en-US" sz="3600" b="1">
              <a:solidFill>
                <a:schemeClr val="tx1"/>
              </a:solidFill>
              <a:uFillTx/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7920" y="1900555"/>
            <a:ext cx="9254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uFillTx/>
                <a:latin typeface="Calibri" panose="020F0502020204030204" pitchFamily="34" charset="0"/>
              </a:rPr>
              <a:t>①液体内部朝向各个方向都有压强</a:t>
            </a:r>
            <a:endParaRPr lang="zh-CN" altLang="en-US" sz="3600" b="1">
              <a:uFillTx/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5" name="图片 5" descr="图钉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641350"/>
            <a:ext cx="5185410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6"/>
          <p:cNvSpPr txBox="1"/>
          <p:nvPr/>
        </p:nvSpPr>
        <p:spPr>
          <a:xfrm>
            <a:off x="6271895" y="1671320"/>
            <a:ext cx="3515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如图所示的现象说明了什么？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1718</Words>
  <Application>WPS 演示</Application>
  <PresentationFormat>宽屏</PresentationFormat>
  <Paragraphs>180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黑体</vt:lpstr>
      <vt:lpstr>华文楷体</vt:lpstr>
      <vt:lpstr>Times New Roman</vt:lpstr>
      <vt:lpstr>Calibri Light</vt:lpstr>
      <vt:lpstr>Arial Unicode MS</vt:lpstr>
      <vt:lpstr>华文彩云</vt:lpstr>
      <vt:lpstr>华文新魏</vt:lpstr>
      <vt:lpstr>仿宋</vt:lpstr>
      <vt:lpstr>楷体</vt:lpstr>
      <vt:lpstr>华文琥珀</vt:lpstr>
      <vt:lpstr>1_Office 主题</vt:lpstr>
      <vt:lpstr>2_空白设计模板</vt:lpstr>
      <vt:lpstr>2_Office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人教版八年级物理下册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2018-04-01T13:51:17Z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