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heme/theme3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2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notesSlides/notesSlide3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4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5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notesSlides/notesSlide6.xml" ContentType="application/vnd.openxmlformats-officedocument.presentationml.notesSlid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7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8.xml" ContentType="application/vnd.openxmlformats-officedocument.presentationml.notesSlide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notesSlides/notesSlide9.xml" ContentType="application/vnd.openxmlformats-officedocument.presentationml.notesSlide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0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notesSlides/notesSlide11.xml" ContentType="application/vnd.openxmlformats-officedocument.presentationml.notesSlide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notesSlides/notesSlide12.xml" ContentType="application/vnd.openxmlformats-officedocument.presentationml.notesSlide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33"/>
  </p:notesMasterIdLst>
  <p:sldIdLst>
    <p:sldId id="626" r:id="rId3"/>
    <p:sldId id="627" r:id="rId4"/>
    <p:sldId id="652" r:id="rId5"/>
    <p:sldId id="743" r:id="rId6"/>
    <p:sldId id="792" r:id="rId7"/>
    <p:sldId id="793" r:id="rId8"/>
    <p:sldId id="794" r:id="rId9"/>
    <p:sldId id="795" r:id="rId10"/>
    <p:sldId id="798" r:id="rId11"/>
    <p:sldId id="796" r:id="rId12"/>
    <p:sldId id="764" r:id="rId13"/>
    <p:sldId id="799" r:id="rId14"/>
    <p:sldId id="800" r:id="rId15"/>
    <p:sldId id="802" r:id="rId16"/>
    <p:sldId id="803" r:id="rId17"/>
    <p:sldId id="804" r:id="rId18"/>
    <p:sldId id="805" r:id="rId19"/>
    <p:sldId id="807" r:id="rId20"/>
    <p:sldId id="806" r:id="rId21"/>
    <p:sldId id="816" r:id="rId22"/>
    <p:sldId id="808" r:id="rId23"/>
    <p:sldId id="814" r:id="rId24"/>
    <p:sldId id="815" r:id="rId25"/>
    <p:sldId id="812" r:id="rId26"/>
    <p:sldId id="819" r:id="rId27"/>
    <p:sldId id="820" r:id="rId28"/>
    <p:sldId id="821" r:id="rId29"/>
    <p:sldId id="824" r:id="rId30"/>
    <p:sldId id="826" r:id="rId31"/>
    <p:sldId id="827" r:id="rId32"/>
  </p:sldIdLst>
  <p:sldSz cx="12192000" cy="6858000"/>
  <p:notesSz cx="6858000" cy="9144000"/>
  <p:embeddedFontLst>
    <p:embeddedFont>
      <p:font typeface="Garamond" panose="02020404030301010803" pitchFamily="18" charset="0"/>
      <p:regular r:id="rId34"/>
      <p:bold r:id="rId35"/>
      <p: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等线" panose="02010600030101010101" pitchFamily="2" charset="-122"/>
      <p:regular r:id="rId39"/>
      <p:bold r:id="rId40"/>
    </p:embeddedFont>
    <p:embeddedFont>
      <p:font typeface="方正姚体" panose="02010601030101010101" pitchFamily="2" charset="-122"/>
      <p:regular r:id="rId41"/>
    </p:embeddedFont>
    <p:embeddedFont>
      <p:font typeface="黑体" panose="02010609060101010101" pitchFamily="49" charset="-122"/>
      <p:regular r:id="rId42"/>
    </p:embeddedFont>
    <p:embeddedFont>
      <p:font typeface="微软雅黑" panose="020B0503020204020204" pitchFamily="34" charset="-122"/>
      <p:regular r:id="rId43"/>
      <p:bold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23" userDrawn="1">
          <p15:clr>
            <a:srgbClr val="A4A3A4"/>
          </p15:clr>
        </p15:guide>
        <p15:guide id="3" orient="horz" pos="3120" userDrawn="1">
          <p15:clr>
            <a:srgbClr val="A4A3A4"/>
          </p15:clr>
        </p15:guide>
        <p15:guide id="4" orient="horz" pos="3684" userDrawn="1">
          <p15:clr>
            <a:srgbClr val="A4A3A4"/>
          </p15:clr>
        </p15:guide>
        <p15:guide id="5" orient="horz" pos="3425" userDrawn="1">
          <p15:clr>
            <a:srgbClr val="A4A3A4"/>
          </p15:clr>
        </p15:guide>
        <p15:guide id="6" orient="horz" pos="3881" userDrawn="1">
          <p15:clr>
            <a:srgbClr val="A4A3A4"/>
          </p15:clr>
        </p15:guide>
        <p15:guide id="7" pos="4922" userDrawn="1">
          <p15:clr>
            <a:srgbClr val="A4A3A4"/>
          </p15:clr>
        </p15:guide>
        <p15:guide id="8" pos="73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4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42" y="72"/>
      </p:cViewPr>
      <p:guideLst>
        <p:guide orient="horz" pos="2220"/>
        <p:guide pos="3823"/>
        <p:guide orient="horz" pos="3120"/>
        <p:guide orient="horz" pos="3684"/>
        <p:guide orient="horz" pos="3425"/>
        <p:guide orient="horz" pos="3881"/>
        <p:guide pos="4922"/>
        <p:guide pos="73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heme" Target="../theme/theme3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4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4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4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4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4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4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4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4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4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4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4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确定另一个力的大小和方向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539750" defTabSz="1219200" eaLnBrk="1" hangingPunct="1">
              <a:lnSpc>
                <a:spcPts val="4535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rgbClr val="FFC000"/>
                </a:solidFill>
                <a:latin typeface="Times New Roman" panose="02020603050405020304"/>
                <a:sym typeface="+mn-ea"/>
              </a:rPr>
              <a:t>同体、等大、反向、共线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miter lim="800000"/>
          </a:ln>
        </p:spPr>
      </p:sp>
      <p:sp>
        <p:nvSpPr>
          <p:cNvPr id="59395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通过物体的状态判断力的大小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microsoft.com/office/2007/relationships/hdphoto" Target="../media/hdphoto1.wdp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microsoft.com/office/2007/relationships/hdphoto" Target="../media/hdphoto1.wdp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microsoft.com/office/2007/relationships/hdphoto" Target="../media/hdphoto1.wdp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microsoft.com/office/2007/relationships/hdphoto" Target="../media/hdphoto1.wdp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../media/image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3.xml"/><Relationship Id="rId10" Type="http://schemas.openxmlformats.org/officeDocument/2006/relationships/tags" Target="../tags/tag178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3.png"/><Relationship Id="rId5" Type="http://schemas.openxmlformats.org/officeDocument/2006/relationships/tags" Target="../tags/tag187.xml"/><Relationship Id="rId10" Type="http://schemas.microsoft.com/office/2007/relationships/hdphoto" Target="../media/hdphoto1.wdp"/><Relationship Id="rId4" Type="http://schemas.openxmlformats.org/officeDocument/2006/relationships/tags" Target="../tags/tag186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2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3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7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kumimoji="0" lang="zh-CN" altLang="en-US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日期占位符 141315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3639"/>
            <a:ext cx="2844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141316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1">
              <a:solidFill>
                <a:schemeClr val="tx1"/>
              </a:solidFill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141317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3639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/>
            <a:fld id="{9A0DB2DC-4C9A-4742-B13C-FB6460FD3503}" type="slidenum">
              <a:rPr lang="zh-CN" altLang="en-US" sz="1200">
                <a:latin typeface="Garamond" panose="02020404030301010803" pitchFamily="18" charset="0"/>
              </a:rPr>
              <a:t>‹#›</a:t>
            </a:fld>
            <a:endParaRPr lang="zh-CN" altLang="en-US" sz="120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959D2-9BEE-427F-8C97-4039907FC41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8A8D7C-8B82-49CF-A3F0-A6FDD2FD3B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09A8AA-3AE4-4D29-BA80-BB040680EC7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0B4BE2-FF7E-48B7-B5B2-73B58813BA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6DFB81-B4A7-4DF6-9689-5460B1CC2CE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DD6B03-4C3A-400F-AA43-2A082ACC88A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F59C89-5F8D-4178-B681-E4B1E5480E4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E92CE-DDD5-4D2B-AC16-3AE6C093273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C79763-1754-4AC9-905C-D5F3C345A0B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FFF39-81C5-4A59-8C4F-AA53B93B302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fld id="{BB962C8B-B14F-4D97-AF65-F5344CB8AC3E}" type="datetime1">
              <a:rPr lang="zh-CN" altLang="en-US" strike="noStrike" noProof="1">
                <a:latin typeface="+mn-lt"/>
                <a:ea typeface="+mn-ea"/>
                <a:cs typeface="+mn-cs"/>
              </a:rPr>
              <a:t>2025/5/25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Calibri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5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8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65E7E79A-87EA-4C20-8BE5-9614179C716B}" type="datetimeFigureOut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2025/5/25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1EB2FC93-3781-47A3-B43F-BC12E2A9DA52}" type="slidenum">
              <a:rPr lang="zh-CN" altLang="en-US" strike="noStrike" noProof="1" smtClean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384000" y="-151928"/>
            <a:ext cx="11424000" cy="6605645"/>
            <a:chOff x="288000" y="-113946"/>
            <a:chExt cx="8568000" cy="4954234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414000" y="3640409"/>
                <a:ext cx="8316000" cy="1199879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288000" y="303212"/>
                <a:ext cx="8568000" cy="4537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5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标题和内容在文本之上">
    <p:bg>
      <p:bgPr>
        <a:gradFill rotWithShape="0">
          <a:gsLst>
            <a:gs pos="0">
              <a:srgbClr val="FCFDFE">
                <a:alpha val="100000"/>
              </a:srgbClr>
            </a:gs>
            <a:gs pos="58000">
              <a:srgbClr val="E0F1F2">
                <a:alpha val="100000"/>
              </a:srgbClr>
            </a:gs>
            <a:gs pos="70000">
              <a:srgbClr val="E0F1F2">
                <a:alpha val="100000"/>
              </a:srgbClr>
            </a:gs>
            <a:gs pos="100000">
              <a:srgbClr val="92D05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3938588"/>
            <a:ext cx="10972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801ACB-2DC7-4700-A3CA-9E8701FB8379}" type="slidenum">
              <a:rPr kumimoji="0" lang="en-US" altLang="zh-CN" b="0" i="0" strike="noStrike" kern="1200" cap="none" spc="0" normalizeH="0" baseline="0" noProof="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b="0" i="0" strike="noStrike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383822" y="-152400"/>
            <a:ext cx="11424356" cy="6606117"/>
            <a:chOff x="288000" y="-113946"/>
            <a:chExt cx="8568000" cy="4954234"/>
          </a:xfrm>
        </p:grpSpPr>
        <p:grpSp>
          <p:nvGrpSpPr>
            <p:cNvPr id="3081" name="组合 8"/>
            <p:cNvGrpSpPr/>
            <p:nvPr>
              <p:custDataLst>
                <p:tags r:id="rId6"/>
              </p:custDataLst>
            </p:nvPr>
          </p:nvGrpSpPr>
          <p:grpSpPr>
            <a:xfrm>
              <a:off x="288000" y="303212"/>
              <a:ext cx="8568000" cy="4537076"/>
              <a:chOff x="288000" y="303212"/>
              <a:chExt cx="8568000" cy="4537076"/>
            </a:xfrm>
          </p:grpSpPr>
          <p:sp>
            <p:nvSpPr>
              <p:cNvPr id="12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14996" y="3640224"/>
                <a:ext cx="8314008" cy="1200064"/>
              </a:xfrm>
              <a:custGeom>
                <a:avLst/>
                <a:gdLst>
                  <a:gd name="connsiteX0" fmla="*/ 0 w 8640000"/>
                  <a:gd name="connsiteY0" fmla="*/ 0 h 1218149"/>
                  <a:gd name="connsiteX1" fmla="*/ 8640000 w 8640000"/>
                  <a:gd name="connsiteY1" fmla="*/ 0 h 1218149"/>
                  <a:gd name="connsiteX2" fmla="*/ 8640000 w 8640000"/>
                  <a:gd name="connsiteY2" fmla="*/ 1218149 h 1218149"/>
                  <a:gd name="connsiteX3" fmla="*/ 0 w 8640000"/>
                  <a:gd name="connsiteY3" fmla="*/ 1218149 h 1218149"/>
                  <a:gd name="connsiteX4" fmla="*/ 0 w 8640000"/>
                  <a:gd name="connsiteY4" fmla="*/ 0 h 1218149"/>
                  <a:gd name="connsiteX0-1" fmla="*/ 0 w 8640000"/>
                  <a:gd name="connsiteY0-2" fmla="*/ 0 h 1218149"/>
                  <a:gd name="connsiteX1-3" fmla="*/ 8640000 w 8640000"/>
                  <a:gd name="connsiteY1-4" fmla="*/ 0 h 1218149"/>
                  <a:gd name="connsiteX2-5" fmla="*/ 8640000 w 8640000"/>
                  <a:gd name="connsiteY2-6" fmla="*/ 1218149 h 1218149"/>
                  <a:gd name="connsiteX3-7" fmla="*/ 4329525 w 8640000"/>
                  <a:gd name="connsiteY3-8" fmla="*/ 1209676 h 1218149"/>
                  <a:gd name="connsiteX4-9" fmla="*/ 0 w 8640000"/>
                  <a:gd name="connsiteY4-10" fmla="*/ 1218149 h 1218149"/>
                  <a:gd name="connsiteX5" fmla="*/ 0 w 8640000"/>
                  <a:gd name="connsiteY5" fmla="*/ 0 h 1218149"/>
                  <a:gd name="connsiteX0-11" fmla="*/ 0 w 8640000"/>
                  <a:gd name="connsiteY0-12" fmla="*/ 0 h 1218149"/>
                  <a:gd name="connsiteX1-13" fmla="*/ 8640000 w 8640000"/>
                  <a:gd name="connsiteY1-14" fmla="*/ 0 h 1218149"/>
                  <a:gd name="connsiteX2-15" fmla="*/ 8640000 w 8640000"/>
                  <a:gd name="connsiteY2-16" fmla="*/ 1218149 h 1218149"/>
                  <a:gd name="connsiteX3-17" fmla="*/ 4320000 w 8640000"/>
                  <a:gd name="connsiteY3-18" fmla="*/ 952501 h 1218149"/>
                  <a:gd name="connsiteX4-19" fmla="*/ 0 w 8640000"/>
                  <a:gd name="connsiteY4-20" fmla="*/ 1218149 h 1218149"/>
                  <a:gd name="connsiteX5-21" fmla="*/ 0 w 8640000"/>
                  <a:gd name="connsiteY5-22" fmla="*/ 0 h 1218149"/>
                  <a:gd name="connsiteX0-23" fmla="*/ 0 w 8640000"/>
                  <a:gd name="connsiteY0-24" fmla="*/ 0 h 1218149"/>
                  <a:gd name="connsiteX1-25" fmla="*/ 8640000 w 8640000"/>
                  <a:gd name="connsiteY1-26" fmla="*/ 0 h 1218149"/>
                  <a:gd name="connsiteX2-27" fmla="*/ 8640000 w 8640000"/>
                  <a:gd name="connsiteY2-28" fmla="*/ 1218149 h 1218149"/>
                  <a:gd name="connsiteX3-29" fmla="*/ 4320000 w 8640000"/>
                  <a:gd name="connsiteY3-30" fmla="*/ 952501 h 1218149"/>
                  <a:gd name="connsiteX4-31" fmla="*/ 0 w 8640000"/>
                  <a:gd name="connsiteY4-32" fmla="*/ 1218149 h 1218149"/>
                  <a:gd name="connsiteX5-33" fmla="*/ 0 w 8640000"/>
                  <a:gd name="connsiteY5-34" fmla="*/ 0 h 1218149"/>
                  <a:gd name="connsiteX0-35" fmla="*/ 0 w 8640000"/>
                  <a:gd name="connsiteY0-36" fmla="*/ 0 h 1218149"/>
                  <a:gd name="connsiteX1-37" fmla="*/ 8640000 w 8640000"/>
                  <a:gd name="connsiteY1-38" fmla="*/ 0 h 1218149"/>
                  <a:gd name="connsiteX2-39" fmla="*/ 8640000 w 8640000"/>
                  <a:gd name="connsiteY2-40" fmla="*/ 1218149 h 1218149"/>
                  <a:gd name="connsiteX3-41" fmla="*/ 4329525 w 8640000"/>
                  <a:gd name="connsiteY3-42" fmla="*/ 1019176 h 1218149"/>
                  <a:gd name="connsiteX4-43" fmla="*/ 0 w 8640000"/>
                  <a:gd name="connsiteY4-44" fmla="*/ 1218149 h 1218149"/>
                  <a:gd name="connsiteX5-45" fmla="*/ 0 w 8640000"/>
                  <a:gd name="connsiteY5-46" fmla="*/ 0 h 1218149"/>
                  <a:gd name="connsiteX0-47" fmla="*/ 0 w 8640000"/>
                  <a:gd name="connsiteY0-48" fmla="*/ 0 h 1218149"/>
                  <a:gd name="connsiteX1-49" fmla="*/ 8640000 w 8640000"/>
                  <a:gd name="connsiteY1-50" fmla="*/ 0 h 1218149"/>
                  <a:gd name="connsiteX2-51" fmla="*/ 8640000 w 8640000"/>
                  <a:gd name="connsiteY2-52" fmla="*/ 1218149 h 1218149"/>
                  <a:gd name="connsiteX3-53" fmla="*/ 4329525 w 8640000"/>
                  <a:gd name="connsiteY3-54" fmla="*/ 1038226 h 1218149"/>
                  <a:gd name="connsiteX4-55" fmla="*/ 0 w 8640000"/>
                  <a:gd name="connsiteY4-56" fmla="*/ 1218149 h 1218149"/>
                  <a:gd name="connsiteX5-57" fmla="*/ 0 w 8640000"/>
                  <a:gd name="connsiteY5-58" fmla="*/ 0 h 1218149"/>
                  <a:gd name="connsiteX0-59" fmla="*/ 0 w 8640000"/>
                  <a:gd name="connsiteY0-60" fmla="*/ 0 h 1218149"/>
                  <a:gd name="connsiteX1-61" fmla="*/ 8640000 w 8640000"/>
                  <a:gd name="connsiteY1-62" fmla="*/ 0 h 1218149"/>
                  <a:gd name="connsiteX2-63" fmla="*/ 8640000 w 8640000"/>
                  <a:gd name="connsiteY2-64" fmla="*/ 1218149 h 1218149"/>
                  <a:gd name="connsiteX3-65" fmla="*/ 4329525 w 8640000"/>
                  <a:gd name="connsiteY3-66" fmla="*/ 1104901 h 1218149"/>
                  <a:gd name="connsiteX4-67" fmla="*/ 0 w 8640000"/>
                  <a:gd name="connsiteY4-68" fmla="*/ 1218149 h 1218149"/>
                  <a:gd name="connsiteX5-69" fmla="*/ 0 w 8640000"/>
                  <a:gd name="connsiteY5-70" fmla="*/ 0 h 1218149"/>
                  <a:gd name="connsiteX0-71" fmla="*/ 0 w 8640000"/>
                  <a:gd name="connsiteY0-72" fmla="*/ 0 h 1218149"/>
                  <a:gd name="connsiteX1-73" fmla="*/ 8640000 w 8640000"/>
                  <a:gd name="connsiteY1-74" fmla="*/ 0 h 1218149"/>
                  <a:gd name="connsiteX2-75" fmla="*/ 8640000 w 8640000"/>
                  <a:gd name="connsiteY2-76" fmla="*/ 1218149 h 1218149"/>
                  <a:gd name="connsiteX3-77" fmla="*/ 4329525 w 8640000"/>
                  <a:gd name="connsiteY3-78" fmla="*/ 1133476 h 1218149"/>
                  <a:gd name="connsiteX4-79" fmla="*/ 0 w 8640000"/>
                  <a:gd name="connsiteY4-80" fmla="*/ 1218149 h 1218149"/>
                  <a:gd name="connsiteX5-81" fmla="*/ 0 w 8640000"/>
                  <a:gd name="connsiteY5-82" fmla="*/ 0 h 1218149"/>
                  <a:gd name="connsiteX0-83" fmla="*/ 0 w 8640000"/>
                  <a:gd name="connsiteY0-84" fmla="*/ 0 h 1218149"/>
                  <a:gd name="connsiteX1-85" fmla="*/ 8640000 w 8640000"/>
                  <a:gd name="connsiteY1-86" fmla="*/ 0 h 1218149"/>
                  <a:gd name="connsiteX2-87" fmla="*/ 8640000 w 8640000"/>
                  <a:gd name="connsiteY2-88" fmla="*/ 1218149 h 1218149"/>
                  <a:gd name="connsiteX3-89" fmla="*/ 4329526 w 8640000"/>
                  <a:gd name="connsiteY3-90" fmla="*/ 1095376 h 1218149"/>
                  <a:gd name="connsiteX4-91" fmla="*/ 0 w 8640000"/>
                  <a:gd name="connsiteY4-92" fmla="*/ 1218149 h 1218149"/>
                  <a:gd name="connsiteX5-93" fmla="*/ 0 w 8640000"/>
                  <a:gd name="connsiteY5-94" fmla="*/ 0 h 12181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8640000" h="1218149">
                    <a:moveTo>
                      <a:pt x="0" y="0"/>
                    </a:moveTo>
                    <a:lnTo>
                      <a:pt x="8640000" y="0"/>
                    </a:lnTo>
                    <a:lnTo>
                      <a:pt x="8640000" y="1218149"/>
                    </a:lnTo>
                    <a:cubicBezTo>
                      <a:pt x="7200000" y="1129600"/>
                      <a:pt x="5712376" y="1092552"/>
                      <a:pt x="4329526" y="1095376"/>
                    </a:cubicBezTo>
                    <a:cubicBezTo>
                      <a:pt x="2946676" y="1098200"/>
                      <a:pt x="1440000" y="1129600"/>
                      <a:pt x="0" y="121814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651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8000" y="303537"/>
                <a:ext cx="8568000" cy="4536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+mn-ea"/>
                  <a:cs typeface="+mn-cs"/>
                </a:endParaRPr>
              </a:p>
            </p:txBody>
          </p:sp>
        </p:grpSp>
        <p:pic>
          <p:nvPicPr>
            <p:cNvPr id="3082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956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7972785" y="-113946"/>
              <a:ext cx="475529" cy="6279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74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Date Placeholder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38201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D5E9436-A88F-4DEE-89D7-7B1F83D7D74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2025/5/25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1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1" y="6356351"/>
            <a:ext cx="27432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zh-CN" altLang="en-US">
                <a:ea typeface="等线" panose="02010600030101010101" charset="-122"/>
              </a:rPr>
              <a:t>‹#›</a:t>
            </a:fld>
            <a:endParaRPr lang="zh-CN" altLang="en-US"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83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ags" Target="../tags/tag99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ags" Target="../tags/tag9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9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96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  <p:custDataLst>
              <p:tags r:id="rId2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015A167-B63A-4FA1-B42D-07F6F8A9F26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3" Type="http://schemas.openxmlformats.org/officeDocument/2006/relationships/tags" Target="../tags/tag221.xml"/><Relationship Id="rId21" Type="http://schemas.openxmlformats.org/officeDocument/2006/relationships/image" Target="../media/image5.png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image" Target="../media/image3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10" Type="http://schemas.openxmlformats.org/officeDocument/2006/relationships/tags" Target="../tags/tag228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tags" Target="../tags/tag388.xml"/><Relationship Id="rId18" Type="http://schemas.openxmlformats.org/officeDocument/2006/relationships/tags" Target="../tags/tag393.xml"/><Relationship Id="rId26" Type="http://schemas.openxmlformats.org/officeDocument/2006/relationships/image" Target="../media/image25.png"/><Relationship Id="rId3" Type="http://schemas.openxmlformats.org/officeDocument/2006/relationships/tags" Target="../tags/tag378.xml"/><Relationship Id="rId21" Type="http://schemas.openxmlformats.org/officeDocument/2006/relationships/notesSlide" Target="../notesSlides/notesSlide7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tags" Target="../tags/tag392.xml"/><Relationship Id="rId25" Type="http://schemas.openxmlformats.org/officeDocument/2006/relationships/image" Target="../media/image24.png"/><Relationship Id="rId2" Type="http://schemas.openxmlformats.org/officeDocument/2006/relationships/tags" Target="../tags/tag377.xml"/><Relationship Id="rId16" Type="http://schemas.openxmlformats.org/officeDocument/2006/relationships/tags" Target="../tags/tag391.xml"/><Relationship Id="rId20" Type="http://schemas.openxmlformats.org/officeDocument/2006/relationships/slideLayout" Target="../slideLayouts/slideLayout1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24" Type="http://schemas.openxmlformats.org/officeDocument/2006/relationships/image" Target="../media/image23.png"/><Relationship Id="rId5" Type="http://schemas.openxmlformats.org/officeDocument/2006/relationships/tags" Target="../tags/tag380.xml"/><Relationship Id="rId15" Type="http://schemas.openxmlformats.org/officeDocument/2006/relationships/tags" Target="../tags/tag390.xml"/><Relationship Id="rId23" Type="http://schemas.openxmlformats.org/officeDocument/2006/relationships/image" Target="../media/image22.png"/><Relationship Id="rId10" Type="http://schemas.openxmlformats.org/officeDocument/2006/relationships/tags" Target="../tags/tag385.xml"/><Relationship Id="rId19" Type="http://schemas.openxmlformats.org/officeDocument/2006/relationships/tags" Target="../tags/tag394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tags" Target="../tags/tag389.xml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tags" Target="../tags/tag409.xml"/><Relationship Id="rId18" Type="http://schemas.openxmlformats.org/officeDocument/2006/relationships/tags" Target="../tags/tag414.xml"/><Relationship Id="rId26" Type="http://schemas.openxmlformats.org/officeDocument/2006/relationships/tags" Target="../tags/tag422.xml"/><Relationship Id="rId3" Type="http://schemas.openxmlformats.org/officeDocument/2006/relationships/tags" Target="../tags/tag399.xml"/><Relationship Id="rId21" Type="http://schemas.openxmlformats.org/officeDocument/2006/relationships/tags" Target="../tags/tag417.xml"/><Relationship Id="rId7" Type="http://schemas.openxmlformats.org/officeDocument/2006/relationships/tags" Target="../tags/tag403.xml"/><Relationship Id="rId12" Type="http://schemas.openxmlformats.org/officeDocument/2006/relationships/tags" Target="../tags/tag408.xml"/><Relationship Id="rId17" Type="http://schemas.openxmlformats.org/officeDocument/2006/relationships/tags" Target="../tags/tag413.xml"/><Relationship Id="rId25" Type="http://schemas.openxmlformats.org/officeDocument/2006/relationships/tags" Target="../tags/tag421.xml"/><Relationship Id="rId2" Type="http://schemas.openxmlformats.org/officeDocument/2006/relationships/tags" Target="../tags/tag398.xml"/><Relationship Id="rId16" Type="http://schemas.openxmlformats.org/officeDocument/2006/relationships/tags" Target="../tags/tag412.xml"/><Relationship Id="rId20" Type="http://schemas.openxmlformats.org/officeDocument/2006/relationships/tags" Target="../tags/tag416.xml"/><Relationship Id="rId29" Type="http://schemas.openxmlformats.org/officeDocument/2006/relationships/tags" Target="../tags/tag425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tags" Target="../tags/tag407.xml"/><Relationship Id="rId24" Type="http://schemas.openxmlformats.org/officeDocument/2006/relationships/tags" Target="../tags/tag420.xml"/><Relationship Id="rId5" Type="http://schemas.openxmlformats.org/officeDocument/2006/relationships/tags" Target="../tags/tag401.xml"/><Relationship Id="rId15" Type="http://schemas.openxmlformats.org/officeDocument/2006/relationships/tags" Target="../tags/tag411.xml"/><Relationship Id="rId23" Type="http://schemas.openxmlformats.org/officeDocument/2006/relationships/tags" Target="../tags/tag419.xml"/><Relationship Id="rId28" Type="http://schemas.openxmlformats.org/officeDocument/2006/relationships/tags" Target="../tags/tag424.xml"/><Relationship Id="rId10" Type="http://schemas.openxmlformats.org/officeDocument/2006/relationships/tags" Target="../tags/tag406.xml"/><Relationship Id="rId19" Type="http://schemas.openxmlformats.org/officeDocument/2006/relationships/tags" Target="../tags/tag415.xml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tags" Target="../tags/tag410.xml"/><Relationship Id="rId22" Type="http://schemas.openxmlformats.org/officeDocument/2006/relationships/tags" Target="../tags/tag418.xml"/><Relationship Id="rId27" Type="http://schemas.openxmlformats.org/officeDocument/2006/relationships/tags" Target="../tags/tag423.xml"/><Relationship Id="rId30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4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4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7" Type="http://schemas.openxmlformats.org/officeDocument/2006/relationships/image" Target="../media/image26.png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44.xml"/><Relationship Id="rId13" Type="http://schemas.openxmlformats.org/officeDocument/2006/relationships/tags" Target="../tags/tag449.xml"/><Relationship Id="rId3" Type="http://schemas.openxmlformats.org/officeDocument/2006/relationships/tags" Target="../tags/tag439.xml"/><Relationship Id="rId7" Type="http://schemas.openxmlformats.org/officeDocument/2006/relationships/tags" Target="../tags/tag443.xml"/><Relationship Id="rId12" Type="http://schemas.openxmlformats.org/officeDocument/2006/relationships/tags" Target="../tags/tag448.xml"/><Relationship Id="rId17" Type="http://schemas.openxmlformats.org/officeDocument/2006/relationships/image" Target="../media/image27.png"/><Relationship Id="rId2" Type="http://schemas.openxmlformats.org/officeDocument/2006/relationships/tags" Target="../tags/tag438.xml"/><Relationship Id="rId16" Type="http://schemas.openxmlformats.org/officeDocument/2006/relationships/notesSlide" Target="../notesSlides/notesSlide9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11" Type="http://schemas.openxmlformats.org/officeDocument/2006/relationships/tags" Target="../tags/tag447.xml"/><Relationship Id="rId5" Type="http://schemas.openxmlformats.org/officeDocument/2006/relationships/tags" Target="../tags/tag441.xml"/><Relationship Id="rId15" Type="http://schemas.openxmlformats.org/officeDocument/2006/relationships/slideLayout" Target="../slideLayouts/slideLayout22.xml"/><Relationship Id="rId10" Type="http://schemas.openxmlformats.org/officeDocument/2006/relationships/tags" Target="../tags/tag446.xml"/><Relationship Id="rId4" Type="http://schemas.openxmlformats.org/officeDocument/2006/relationships/tags" Target="../tags/tag440.xml"/><Relationship Id="rId9" Type="http://schemas.openxmlformats.org/officeDocument/2006/relationships/tags" Target="../tags/tag445.xml"/><Relationship Id="rId14" Type="http://schemas.openxmlformats.org/officeDocument/2006/relationships/tags" Target="../tags/tag4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tags" Target="../tags/tag465.xml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tags" Target="../tags/tag464.xml"/><Relationship Id="rId2" Type="http://schemas.openxmlformats.org/officeDocument/2006/relationships/tags" Target="../tags/tag454.xml"/><Relationship Id="rId16" Type="http://schemas.openxmlformats.org/officeDocument/2006/relationships/image" Target="../media/image28.pn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tags" Target="../tags/tag463.xml"/><Relationship Id="rId5" Type="http://schemas.openxmlformats.org/officeDocument/2006/relationships/tags" Target="../tags/tag457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462.xml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tags" Target="../tags/tag4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image" Target="../media/image32.png"/><Relationship Id="rId3" Type="http://schemas.openxmlformats.org/officeDocument/2006/relationships/tags" Target="../tags/tag477.xml"/><Relationship Id="rId7" Type="http://schemas.openxmlformats.org/officeDocument/2006/relationships/video" Target="../media/media2.mp4"/><Relationship Id="rId12" Type="http://schemas.microsoft.com/office/2007/relationships/hdphoto" Target="../media/hdphoto3.wdp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microsoft.com/office/2007/relationships/media" Target="../media/media2.mp4"/><Relationship Id="rId11" Type="http://schemas.openxmlformats.org/officeDocument/2006/relationships/image" Target="../media/image31.png"/><Relationship Id="rId5" Type="http://schemas.openxmlformats.org/officeDocument/2006/relationships/tags" Target="../tags/tag479.xml"/><Relationship Id="rId15" Type="http://schemas.openxmlformats.org/officeDocument/2006/relationships/image" Target="../media/image33.png"/><Relationship Id="rId10" Type="http://schemas.openxmlformats.org/officeDocument/2006/relationships/notesSlide" Target="../notesSlides/notesSlide11.xml"/><Relationship Id="rId4" Type="http://schemas.openxmlformats.org/officeDocument/2006/relationships/tags" Target="../tags/tag478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13" Type="http://schemas.openxmlformats.org/officeDocument/2006/relationships/tags" Target="../tags/tag495.xml"/><Relationship Id="rId18" Type="http://schemas.openxmlformats.org/officeDocument/2006/relationships/tags" Target="../tags/tag500.xml"/><Relationship Id="rId26" Type="http://schemas.openxmlformats.org/officeDocument/2006/relationships/tags" Target="../tags/tag508.xml"/><Relationship Id="rId3" Type="http://schemas.openxmlformats.org/officeDocument/2006/relationships/tags" Target="../tags/tag485.xml"/><Relationship Id="rId21" Type="http://schemas.openxmlformats.org/officeDocument/2006/relationships/tags" Target="../tags/tag503.xml"/><Relationship Id="rId7" Type="http://schemas.openxmlformats.org/officeDocument/2006/relationships/tags" Target="../tags/tag489.xml"/><Relationship Id="rId12" Type="http://schemas.openxmlformats.org/officeDocument/2006/relationships/tags" Target="../tags/tag494.xml"/><Relationship Id="rId17" Type="http://schemas.openxmlformats.org/officeDocument/2006/relationships/tags" Target="../tags/tag499.xml"/><Relationship Id="rId25" Type="http://schemas.openxmlformats.org/officeDocument/2006/relationships/tags" Target="../tags/tag507.xml"/><Relationship Id="rId2" Type="http://schemas.openxmlformats.org/officeDocument/2006/relationships/tags" Target="../tags/tag484.xml"/><Relationship Id="rId16" Type="http://schemas.openxmlformats.org/officeDocument/2006/relationships/tags" Target="../tags/tag498.xml"/><Relationship Id="rId20" Type="http://schemas.openxmlformats.org/officeDocument/2006/relationships/tags" Target="../tags/tag502.xml"/><Relationship Id="rId29" Type="http://schemas.openxmlformats.org/officeDocument/2006/relationships/tags" Target="../tags/tag511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tags" Target="../tags/tag493.xml"/><Relationship Id="rId24" Type="http://schemas.openxmlformats.org/officeDocument/2006/relationships/tags" Target="../tags/tag506.xml"/><Relationship Id="rId5" Type="http://schemas.openxmlformats.org/officeDocument/2006/relationships/tags" Target="../tags/tag487.xml"/><Relationship Id="rId15" Type="http://schemas.openxmlformats.org/officeDocument/2006/relationships/tags" Target="../tags/tag497.xml"/><Relationship Id="rId23" Type="http://schemas.openxmlformats.org/officeDocument/2006/relationships/tags" Target="../tags/tag505.xml"/><Relationship Id="rId28" Type="http://schemas.openxmlformats.org/officeDocument/2006/relationships/tags" Target="../tags/tag510.xml"/><Relationship Id="rId10" Type="http://schemas.openxmlformats.org/officeDocument/2006/relationships/tags" Target="../tags/tag492.xml"/><Relationship Id="rId19" Type="http://schemas.openxmlformats.org/officeDocument/2006/relationships/tags" Target="../tags/tag501.xml"/><Relationship Id="rId31" Type="http://schemas.openxmlformats.org/officeDocument/2006/relationships/notesSlide" Target="../notesSlides/notesSlide12.xml"/><Relationship Id="rId4" Type="http://schemas.openxmlformats.org/officeDocument/2006/relationships/tags" Target="../tags/tag486.xml"/><Relationship Id="rId9" Type="http://schemas.openxmlformats.org/officeDocument/2006/relationships/tags" Target="../tags/tag491.xml"/><Relationship Id="rId14" Type="http://schemas.openxmlformats.org/officeDocument/2006/relationships/tags" Target="../tags/tag496.xml"/><Relationship Id="rId22" Type="http://schemas.openxmlformats.org/officeDocument/2006/relationships/tags" Target="../tags/tag504.xml"/><Relationship Id="rId27" Type="http://schemas.openxmlformats.org/officeDocument/2006/relationships/tags" Target="../tags/tag509.xml"/><Relationship Id="rId30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4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5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4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image" Target="../media/image35.png"/><Relationship Id="rId3" Type="http://schemas.openxmlformats.org/officeDocument/2006/relationships/tags" Target="../tags/tag526.xml"/><Relationship Id="rId7" Type="http://schemas.openxmlformats.org/officeDocument/2006/relationships/video" Target="../media/media3.mp4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37.png"/><Relationship Id="rId2" Type="http://schemas.openxmlformats.org/officeDocument/2006/relationships/tags" Target="../tags/tag525.xml"/><Relationship Id="rId16" Type="http://schemas.microsoft.com/office/2007/relationships/hdphoto" Target="../media/hdphoto6.wdp"/><Relationship Id="rId1" Type="http://schemas.openxmlformats.org/officeDocument/2006/relationships/tags" Target="../tags/tag524.xml"/><Relationship Id="rId6" Type="http://schemas.microsoft.com/office/2007/relationships/media" Target="../media/media3.mp4"/><Relationship Id="rId11" Type="http://schemas.openxmlformats.org/officeDocument/2006/relationships/tags" Target="../tags/tag532.xml"/><Relationship Id="rId5" Type="http://schemas.openxmlformats.org/officeDocument/2006/relationships/tags" Target="../tags/tag528.xml"/><Relationship Id="rId15" Type="http://schemas.openxmlformats.org/officeDocument/2006/relationships/image" Target="../media/image36.png"/><Relationship Id="rId10" Type="http://schemas.openxmlformats.org/officeDocument/2006/relationships/tags" Target="../tags/tag531.xml"/><Relationship Id="rId4" Type="http://schemas.openxmlformats.org/officeDocument/2006/relationships/tags" Target="../tags/tag527.xml"/><Relationship Id="rId9" Type="http://schemas.openxmlformats.org/officeDocument/2006/relationships/tags" Target="../tags/tag530.xml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537.xml"/><Relationship Id="rId4" Type="http://schemas.openxmlformats.org/officeDocument/2006/relationships/tags" Target="../tags/tag5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40.xml"/><Relationship Id="rId7" Type="http://schemas.openxmlformats.org/officeDocument/2006/relationships/image" Target="../media/image38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542.xml"/><Relationship Id="rId4" Type="http://schemas.openxmlformats.org/officeDocument/2006/relationships/tags" Target="../tags/tag5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45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5" Type="http://schemas.openxmlformats.org/officeDocument/2006/relationships/tags" Target="../tags/tag547.xml"/><Relationship Id="rId4" Type="http://schemas.openxmlformats.org/officeDocument/2006/relationships/tags" Target="../tags/tag5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51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62.xml"/><Relationship Id="rId3" Type="http://schemas.openxmlformats.org/officeDocument/2006/relationships/tags" Target="../tags/tag557.xml"/><Relationship Id="rId7" Type="http://schemas.openxmlformats.org/officeDocument/2006/relationships/tags" Target="../tags/tag561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559.xml"/><Relationship Id="rId10" Type="http://schemas.openxmlformats.org/officeDocument/2006/relationships/tags" Target="../tags/tag564.xml"/><Relationship Id="rId4" Type="http://schemas.openxmlformats.org/officeDocument/2006/relationships/tags" Target="../tags/tag558.xml"/><Relationship Id="rId9" Type="http://schemas.openxmlformats.org/officeDocument/2006/relationships/tags" Target="../tags/tag5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slideLayout" Target="../slideLayouts/slideLayout2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72.xml"/><Relationship Id="rId3" Type="http://schemas.openxmlformats.org/officeDocument/2006/relationships/tags" Target="../tags/tag567.xml"/><Relationship Id="rId7" Type="http://schemas.openxmlformats.org/officeDocument/2006/relationships/tags" Target="../tags/tag571.xml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5" Type="http://schemas.openxmlformats.org/officeDocument/2006/relationships/tags" Target="../tags/tag569.xml"/><Relationship Id="rId10" Type="http://schemas.openxmlformats.org/officeDocument/2006/relationships/image" Target="../media/image40.png"/><Relationship Id="rId4" Type="http://schemas.openxmlformats.org/officeDocument/2006/relationships/tags" Target="../tags/tag568.xml"/><Relationship Id="rId9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image" Target="../media/image9.png"/><Relationship Id="rId3" Type="http://schemas.openxmlformats.org/officeDocument/2006/relationships/tags" Target="../tags/tag254.xml"/><Relationship Id="rId21" Type="http://schemas.openxmlformats.org/officeDocument/2006/relationships/image" Target="../media/image12.gif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image" Target="../media/image8.png"/><Relationship Id="rId2" Type="http://schemas.openxmlformats.org/officeDocument/2006/relationships/tags" Target="../tags/tag253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1.gif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slideLayout" Target="../slideLayouts/slideLayout22.xml"/><Relationship Id="rId23" Type="http://schemas.openxmlformats.org/officeDocument/2006/relationships/image" Target="../media/image14.png"/><Relationship Id="rId10" Type="http://schemas.openxmlformats.org/officeDocument/2006/relationships/tags" Target="../tags/tag261.xml"/><Relationship Id="rId19" Type="http://schemas.openxmlformats.org/officeDocument/2006/relationships/image" Target="../media/image10.png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tags" Target="../tags/tag280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slideLayout" Target="../slideLayouts/slideLayout21.xml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tags" Target="../tags/tag28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94.xml"/><Relationship Id="rId18" Type="http://schemas.openxmlformats.org/officeDocument/2006/relationships/tags" Target="../tags/tag299.xml"/><Relationship Id="rId26" Type="http://schemas.openxmlformats.org/officeDocument/2006/relationships/tags" Target="../tags/tag307.xml"/><Relationship Id="rId39" Type="http://schemas.openxmlformats.org/officeDocument/2006/relationships/tags" Target="../tags/tag320.xml"/><Relationship Id="rId21" Type="http://schemas.openxmlformats.org/officeDocument/2006/relationships/tags" Target="../tags/tag302.xml"/><Relationship Id="rId34" Type="http://schemas.openxmlformats.org/officeDocument/2006/relationships/tags" Target="../tags/tag315.xml"/><Relationship Id="rId42" Type="http://schemas.openxmlformats.org/officeDocument/2006/relationships/tags" Target="../tags/tag323.xml"/><Relationship Id="rId47" Type="http://schemas.openxmlformats.org/officeDocument/2006/relationships/image" Target="../media/image9.png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6" Type="http://schemas.openxmlformats.org/officeDocument/2006/relationships/tags" Target="../tags/tag297.xml"/><Relationship Id="rId29" Type="http://schemas.openxmlformats.org/officeDocument/2006/relationships/tags" Target="../tags/tag310.xml"/><Relationship Id="rId11" Type="http://schemas.openxmlformats.org/officeDocument/2006/relationships/tags" Target="../tags/tag292.xml"/><Relationship Id="rId24" Type="http://schemas.openxmlformats.org/officeDocument/2006/relationships/tags" Target="../tags/tag305.xml"/><Relationship Id="rId32" Type="http://schemas.openxmlformats.org/officeDocument/2006/relationships/tags" Target="../tags/tag313.xml"/><Relationship Id="rId37" Type="http://schemas.openxmlformats.org/officeDocument/2006/relationships/tags" Target="../tags/tag318.xml"/><Relationship Id="rId40" Type="http://schemas.openxmlformats.org/officeDocument/2006/relationships/tags" Target="../tags/tag321.xml"/><Relationship Id="rId45" Type="http://schemas.openxmlformats.org/officeDocument/2006/relationships/notesSlide" Target="../notesSlides/notesSlide3.xml"/><Relationship Id="rId5" Type="http://schemas.openxmlformats.org/officeDocument/2006/relationships/tags" Target="../tags/tag286.xml"/><Relationship Id="rId15" Type="http://schemas.openxmlformats.org/officeDocument/2006/relationships/tags" Target="../tags/tag296.xml"/><Relationship Id="rId23" Type="http://schemas.openxmlformats.org/officeDocument/2006/relationships/tags" Target="../tags/tag304.xml"/><Relationship Id="rId28" Type="http://schemas.openxmlformats.org/officeDocument/2006/relationships/tags" Target="../tags/tag309.xml"/><Relationship Id="rId36" Type="http://schemas.openxmlformats.org/officeDocument/2006/relationships/tags" Target="../tags/tag317.xml"/><Relationship Id="rId49" Type="http://schemas.openxmlformats.org/officeDocument/2006/relationships/image" Target="../media/image13.png"/><Relationship Id="rId10" Type="http://schemas.openxmlformats.org/officeDocument/2006/relationships/tags" Target="../tags/tag291.xml"/><Relationship Id="rId19" Type="http://schemas.openxmlformats.org/officeDocument/2006/relationships/tags" Target="../tags/tag300.xml"/><Relationship Id="rId31" Type="http://schemas.openxmlformats.org/officeDocument/2006/relationships/tags" Target="../tags/tag312.xml"/><Relationship Id="rId44" Type="http://schemas.openxmlformats.org/officeDocument/2006/relationships/slideLayout" Target="../slideLayouts/slideLayout21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tags" Target="../tags/tag295.xml"/><Relationship Id="rId22" Type="http://schemas.openxmlformats.org/officeDocument/2006/relationships/tags" Target="../tags/tag303.xml"/><Relationship Id="rId27" Type="http://schemas.openxmlformats.org/officeDocument/2006/relationships/tags" Target="../tags/tag308.xml"/><Relationship Id="rId30" Type="http://schemas.openxmlformats.org/officeDocument/2006/relationships/tags" Target="../tags/tag311.xml"/><Relationship Id="rId35" Type="http://schemas.openxmlformats.org/officeDocument/2006/relationships/tags" Target="../tags/tag316.xml"/><Relationship Id="rId43" Type="http://schemas.openxmlformats.org/officeDocument/2006/relationships/tags" Target="../tags/tag324.xml"/><Relationship Id="rId48" Type="http://schemas.openxmlformats.org/officeDocument/2006/relationships/image" Target="../media/image10.png"/><Relationship Id="rId8" Type="http://schemas.openxmlformats.org/officeDocument/2006/relationships/tags" Target="../tags/tag289.xml"/><Relationship Id="rId3" Type="http://schemas.openxmlformats.org/officeDocument/2006/relationships/tags" Target="../tags/tag284.xml"/><Relationship Id="rId12" Type="http://schemas.openxmlformats.org/officeDocument/2006/relationships/tags" Target="../tags/tag293.xml"/><Relationship Id="rId17" Type="http://schemas.openxmlformats.org/officeDocument/2006/relationships/tags" Target="../tags/tag298.xml"/><Relationship Id="rId25" Type="http://schemas.openxmlformats.org/officeDocument/2006/relationships/tags" Target="../tags/tag306.xml"/><Relationship Id="rId33" Type="http://schemas.openxmlformats.org/officeDocument/2006/relationships/tags" Target="../tags/tag314.xml"/><Relationship Id="rId38" Type="http://schemas.openxmlformats.org/officeDocument/2006/relationships/tags" Target="../tags/tag319.xml"/><Relationship Id="rId46" Type="http://schemas.openxmlformats.org/officeDocument/2006/relationships/image" Target="../media/image8.png"/><Relationship Id="rId20" Type="http://schemas.openxmlformats.org/officeDocument/2006/relationships/tags" Target="../tags/tag301.xml"/><Relationship Id="rId41" Type="http://schemas.openxmlformats.org/officeDocument/2006/relationships/tags" Target="../tags/tag322.xml"/><Relationship Id="rId1" Type="http://schemas.openxmlformats.org/officeDocument/2006/relationships/tags" Target="../tags/tag282.xml"/><Relationship Id="rId6" Type="http://schemas.openxmlformats.org/officeDocument/2006/relationships/tags" Target="../tags/tag28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tags" Target="../tags/tag339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tags" Target="../tags/tag338.xml"/><Relationship Id="rId17" Type="http://schemas.openxmlformats.org/officeDocument/2006/relationships/image" Target="../media/image10.png"/><Relationship Id="rId2" Type="http://schemas.openxmlformats.org/officeDocument/2006/relationships/tags" Target="../tags/tag328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tags" Target="../tags/tag337.xml"/><Relationship Id="rId5" Type="http://schemas.openxmlformats.org/officeDocument/2006/relationships/tags" Target="../tags/tag331.xml"/><Relationship Id="rId15" Type="http://schemas.openxmlformats.org/officeDocument/2006/relationships/slideLayout" Target="../slideLayouts/slideLayout21.xml"/><Relationship Id="rId10" Type="http://schemas.openxmlformats.org/officeDocument/2006/relationships/tags" Target="../tags/tag336.xml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tags" Target="../tags/tag3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image" Target="../media/image15.png"/><Relationship Id="rId5" Type="http://schemas.openxmlformats.org/officeDocument/2006/relationships/tags" Target="../tags/tag347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346.xml"/><Relationship Id="rId9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tags" Target="../tags/tag365.xml"/><Relationship Id="rId18" Type="http://schemas.openxmlformats.org/officeDocument/2006/relationships/tags" Target="../tags/tag368.xml"/><Relationship Id="rId26" Type="http://schemas.openxmlformats.org/officeDocument/2006/relationships/image" Target="../media/image16.png"/><Relationship Id="rId3" Type="http://schemas.openxmlformats.org/officeDocument/2006/relationships/tags" Target="../tags/tag355.xml"/><Relationship Id="rId21" Type="http://schemas.openxmlformats.org/officeDocument/2006/relationships/tags" Target="../tags/tag371.xml"/><Relationship Id="rId7" Type="http://schemas.openxmlformats.org/officeDocument/2006/relationships/tags" Target="../tags/tag359.xml"/><Relationship Id="rId12" Type="http://schemas.openxmlformats.org/officeDocument/2006/relationships/tags" Target="../tags/tag364.xml"/><Relationship Id="rId17" Type="http://schemas.openxmlformats.org/officeDocument/2006/relationships/tags" Target="../tags/tag367.xml"/><Relationship Id="rId25" Type="http://schemas.openxmlformats.org/officeDocument/2006/relationships/notesSlide" Target="../notesSlides/notesSlide6.xml"/><Relationship Id="rId2" Type="http://schemas.openxmlformats.org/officeDocument/2006/relationships/tags" Target="../tags/tag354.xml"/><Relationship Id="rId16" Type="http://schemas.openxmlformats.org/officeDocument/2006/relationships/video" Target="../media/media1.mp4"/><Relationship Id="rId20" Type="http://schemas.openxmlformats.org/officeDocument/2006/relationships/tags" Target="../tags/tag370.xml"/><Relationship Id="rId29" Type="http://schemas.microsoft.com/office/2007/relationships/hdphoto" Target="../media/hdphoto2.wdp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24" Type="http://schemas.openxmlformats.org/officeDocument/2006/relationships/slideLayout" Target="../slideLayouts/slideLayout21.xml"/><Relationship Id="rId5" Type="http://schemas.openxmlformats.org/officeDocument/2006/relationships/tags" Target="../tags/tag357.xml"/><Relationship Id="rId15" Type="http://schemas.microsoft.com/office/2007/relationships/media" Target="../media/media1.mp4"/><Relationship Id="rId23" Type="http://schemas.openxmlformats.org/officeDocument/2006/relationships/tags" Target="../tags/tag373.xml"/><Relationship Id="rId28" Type="http://schemas.openxmlformats.org/officeDocument/2006/relationships/image" Target="../media/image18.png"/><Relationship Id="rId10" Type="http://schemas.openxmlformats.org/officeDocument/2006/relationships/tags" Target="../tags/tag362.xml"/><Relationship Id="rId19" Type="http://schemas.openxmlformats.org/officeDocument/2006/relationships/tags" Target="../tags/tag369.xml"/><Relationship Id="rId31" Type="http://schemas.openxmlformats.org/officeDocument/2006/relationships/image" Target="../media/image20.png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tags" Target="../tags/tag366.xml"/><Relationship Id="rId22" Type="http://schemas.openxmlformats.org/officeDocument/2006/relationships/tags" Target="../tags/tag372.xml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37994" y="3226282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</a:rPr>
              <a:t>第一节 </a:t>
            </a:r>
            <a:r>
              <a:rPr lang="zh-CN" sz="3200" b="1">
                <a:latin typeface="微软雅黑" panose="020B0503020204020204" pitchFamily="34" charset="-122"/>
              </a:rPr>
              <a:t>二力平衡</a:t>
            </a:r>
            <a:endParaRPr lang="en-US" altLang="zh-CN" sz="3200" b="1"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799203" y="2098095"/>
            <a:ext cx="45935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</a:rPr>
              <a:t>第八章   </a:t>
            </a:r>
            <a:r>
              <a:rPr lang="zh-CN" sz="4400" b="1">
                <a:solidFill>
                  <a:schemeClr val="bg1"/>
                </a:solidFill>
                <a:latin typeface="微软雅黑" panose="020B0503020204020204" pitchFamily="34" charset="-122"/>
              </a:rPr>
              <a:t>力与运动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88490" y="1875155"/>
          <a:ext cx="8598535" cy="3474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一对相互作用力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一对平衡力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大小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方向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作用线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作用点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32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示意图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3251" name="Rectangle 3"/>
          <p:cNvSpPr/>
          <p:nvPr>
            <p:custDataLst>
              <p:tags r:id="rId2"/>
            </p:custDataLst>
          </p:nvPr>
        </p:nvSpPr>
        <p:spPr>
          <a:xfrm>
            <a:off x="2940685" y="905193"/>
            <a:ext cx="6769100" cy="62071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 eaLnBrk="1" hangingPunct="1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一对</a:t>
            </a:r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相互作用力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8" charset="0"/>
              </a:rPr>
              <a:t>与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</a:rPr>
              <a:t>一对</a:t>
            </a:r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平衡力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的异同</a:t>
            </a:r>
          </a:p>
        </p:txBody>
      </p:sp>
      <p:sp>
        <p:nvSpPr>
          <p:cNvPr id="93196" name="Line 12"/>
          <p:cNvSpPr/>
          <p:nvPr>
            <p:custDataLst>
              <p:tags r:id="rId3"/>
            </p:custDataLst>
          </p:nvPr>
        </p:nvSpPr>
        <p:spPr>
          <a:xfrm>
            <a:off x="4872038" y="4907280"/>
            <a:ext cx="1152525" cy="0"/>
          </a:xfrm>
          <a:prstGeom prst="line">
            <a:avLst/>
          </a:prstGeom>
          <a:ln w="57150" cap="flat" cmpd="sng">
            <a:solidFill>
              <a:srgbClr val="7623F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3197" name="Line 13"/>
          <p:cNvSpPr/>
          <p:nvPr>
            <p:custDataLst>
              <p:tags r:id="rId4"/>
            </p:custDataLst>
          </p:nvPr>
        </p:nvSpPr>
        <p:spPr>
          <a:xfrm flipH="1">
            <a:off x="4872038" y="5050155"/>
            <a:ext cx="1150937" cy="0"/>
          </a:xfrm>
          <a:prstGeom prst="line">
            <a:avLst/>
          </a:prstGeom>
          <a:ln w="57150" cap="flat" cmpd="sng">
            <a:solidFill>
              <a:srgbClr val="FD2A07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pic>
        <p:nvPicPr>
          <p:cNvPr id="93198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367213" y="4618355"/>
            <a:ext cx="50482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199" name="Picture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024563" y="4561205"/>
            <a:ext cx="60007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00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328025" y="4572635"/>
            <a:ext cx="649288" cy="72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01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391400" y="4637405"/>
            <a:ext cx="466725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02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551988" y="4618355"/>
            <a:ext cx="428625" cy="64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203" name="Line 19"/>
          <p:cNvSpPr/>
          <p:nvPr>
            <p:custDataLst>
              <p:tags r:id="rId10"/>
            </p:custDataLst>
          </p:nvPr>
        </p:nvSpPr>
        <p:spPr>
          <a:xfrm>
            <a:off x="7824788" y="4978718"/>
            <a:ext cx="503237" cy="0"/>
          </a:xfrm>
          <a:prstGeom prst="line">
            <a:avLst/>
          </a:prstGeom>
          <a:ln w="38100" cap="flat" cmpd="sng">
            <a:solidFill>
              <a:srgbClr val="177B2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3204" name="Line 20"/>
          <p:cNvSpPr/>
          <p:nvPr>
            <p:custDataLst>
              <p:tags r:id="rId11"/>
            </p:custDataLst>
          </p:nvPr>
        </p:nvSpPr>
        <p:spPr>
          <a:xfrm flipH="1">
            <a:off x="8975725" y="4978718"/>
            <a:ext cx="576263" cy="0"/>
          </a:xfrm>
          <a:prstGeom prst="line">
            <a:avLst/>
          </a:prstGeom>
          <a:ln w="38100" cap="flat" cmpd="sng">
            <a:solidFill>
              <a:srgbClr val="177B2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3205" name="Text Box 21"/>
          <p:cNvSpPr txBox="1"/>
          <p:nvPr>
            <p:custDataLst>
              <p:tags r:id="rId12"/>
            </p:custDataLst>
          </p:nvPr>
        </p:nvSpPr>
        <p:spPr>
          <a:xfrm>
            <a:off x="4967605" y="2421890"/>
            <a:ext cx="1055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相等</a:t>
            </a:r>
          </a:p>
        </p:txBody>
      </p:sp>
      <p:sp>
        <p:nvSpPr>
          <p:cNvPr id="93219" name="Text Box 35"/>
          <p:cNvSpPr txBox="1"/>
          <p:nvPr>
            <p:custDataLst>
              <p:tags r:id="rId13"/>
            </p:custDataLst>
          </p:nvPr>
        </p:nvSpPr>
        <p:spPr>
          <a:xfrm>
            <a:off x="4885690" y="2945765"/>
            <a:ext cx="936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相反</a:t>
            </a:r>
          </a:p>
        </p:txBody>
      </p:sp>
      <p:sp>
        <p:nvSpPr>
          <p:cNvPr id="93220" name="Text Box 36"/>
          <p:cNvSpPr txBox="1"/>
          <p:nvPr>
            <p:custDataLst>
              <p:tags r:id="rId14"/>
            </p:custDataLst>
          </p:nvPr>
        </p:nvSpPr>
        <p:spPr>
          <a:xfrm>
            <a:off x="4566920" y="4029710"/>
            <a:ext cx="3058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D2A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两</a:t>
            </a:r>
            <a:r>
              <a:rPr lang="zh-CN" altLang="en-US" sz="2800" b="1">
                <a:solidFill>
                  <a:srgbClr val="FD2A07"/>
                </a:solidFill>
                <a:latin typeface="等线" panose="02010600030101010101" charset="-122"/>
                <a:ea typeface="等线" panose="02010600030101010101" charset="-122"/>
              </a:rPr>
              <a:t>个物体</a:t>
            </a:r>
          </a:p>
        </p:txBody>
      </p:sp>
      <p:sp>
        <p:nvSpPr>
          <p:cNvPr id="93221" name="Text Box 37"/>
          <p:cNvSpPr txBox="1"/>
          <p:nvPr>
            <p:custDataLst>
              <p:tags r:id="rId15"/>
            </p:custDataLst>
          </p:nvPr>
        </p:nvSpPr>
        <p:spPr>
          <a:xfrm>
            <a:off x="7813675" y="3992880"/>
            <a:ext cx="3365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D2A07"/>
                </a:solidFill>
                <a:latin typeface="等线" panose="02010600030101010101" charset="-122"/>
                <a:ea typeface="等线" panose="02010600030101010101" charset="-122"/>
              </a:rPr>
              <a:t>同</a:t>
            </a:r>
            <a:r>
              <a:rPr lang="zh-CN" altLang="en-US" sz="2800" b="1">
                <a:solidFill>
                  <a:srgbClr val="FD2A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一</a:t>
            </a:r>
            <a:r>
              <a:rPr lang="zh-CN" altLang="en-US" sz="2800" b="1">
                <a:solidFill>
                  <a:srgbClr val="FD2A07"/>
                </a:solidFill>
                <a:latin typeface="等线" panose="02010600030101010101" charset="-122"/>
                <a:ea typeface="等线" panose="02010600030101010101" charset="-122"/>
              </a:rPr>
              <a:t>物体</a:t>
            </a:r>
          </a:p>
        </p:txBody>
      </p:sp>
      <p:sp>
        <p:nvSpPr>
          <p:cNvPr id="11" name="Text Box 21"/>
          <p:cNvSpPr txBox="1"/>
          <p:nvPr>
            <p:custDataLst>
              <p:tags r:id="rId16"/>
            </p:custDataLst>
          </p:nvPr>
        </p:nvSpPr>
        <p:spPr>
          <a:xfrm>
            <a:off x="8125460" y="2440940"/>
            <a:ext cx="10553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相等</a:t>
            </a:r>
          </a:p>
        </p:txBody>
      </p:sp>
      <p:sp>
        <p:nvSpPr>
          <p:cNvPr id="12" name="Text Box 35"/>
          <p:cNvSpPr txBox="1"/>
          <p:nvPr>
            <p:custDataLst>
              <p:tags r:id="rId17"/>
            </p:custDataLst>
          </p:nvPr>
        </p:nvSpPr>
        <p:spPr>
          <a:xfrm>
            <a:off x="4872355" y="3422015"/>
            <a:ext cx="2056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同一直线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上 </a:t>
            </a:r>
            <a:endParaRPr lang="zh-CN" altLang="en-US" sz="28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3" name="Text Box 35"/>
          <p:cNvSpPr txBox="1"/>
          <p:nvPr>
            <p:custDataLst>
              <p:tags r:id="rId18"/>
            </p:custDataLst>
          </p:nvPr>
        </p:nvSpPr>
        <p:spPr>
          <a:xfrm>
            <a:off x="8125460" y="2878455"/>
            <a:ext cx="936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相反</a:t>
            </a:r>
          </a:p>
        </p:txBody>
      </p:sp>
      <p:sp>
        <p:nvSpPr>
          <p:cNvPr id="14" name="Text Box 35"/>
          <p:cNvSpPr txBox="1"/>
          <p:nvPr>
            <p:custDataLst>
              <p:tags r:id="rId19"/>
            </p:custDataLst>
          </p:nvPr>
        </p:nvSpPr>
        <p:spPr>
          <a:xfrm>
            <a:off x="7813675" y="3413760"/>
            <a:ext cx="2056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同一直线</a:t>
            </a: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上 </a:t>
            </a:r>
            <a:endParaRPr lang="zh-CN" altLang="en-US" sz="28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5" grpId="0"/>
      <p:bldP spid="93219" grpId="0"/>
      <p:bldP spid="93220" grpId="0"/>
      <p:bldP spid="93221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文本占位符 3686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2480" y="1378585"/>
            <a:ext cx="6894195" cy="103251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下列四图反映了二力平衡的是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        )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867" name="矩形 36866"/>
          <p:cNvSpPr/>
          <p:nvPr>
            <p:custDataLst>
              <p:tags r:id="rId2"/>
            </p:custDataLst>
          </p:nvPr>
        </p:nvSpPr>
        <p:spPr>
          <a:xfrm>
            <a:off x="6330315" y="1378268"/>
            <a:ext cx="455613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</a:p>
        </p:txBody>
      </p:sp>
      <p:grpSp>
        <p:nvGrpSpPr>
          <p:cNvPr id="52227" name="组合 132100"/>
          <p:cNvGrpSpPr/>
          <p:nvPr>
            <p:custDataLst>
              <p:tags r:id="rId3"/>
            </p:custDataLst>
          </p:nvPr>
        </p:nvGrpSpPr>
        <p:grpSpPr>
          <a:xfrm>
            <a:off x="1945323" y="2069465"/>
            <a:ext cx="3368675" cy="1598401"/>
            <a:chOff x="816" y="1536"/>
            <a:chExt cx="2112" cy="1079"/>
          </a:xfrm>
        </p:grpSpPr>
        <p:sp>
          <p:nvSpPr>
            <p:cNvPr id="52249" name="矩形 132101"/>
            <p:cNvSpPr/>
            <p:nvPr>
              <p:custDataLst>
                <p:tags r:id="rId24"/>
              </p:custDataLst>
            </p:nvPr>
          </p:nvSpPr>
          <p:spPr>
            <a:xfrm>
              <a:off x="1440" y="1920"/>
              <a:ext cx="672" cy="384"/>
            </a:xfrm>
            <a:prstGeom prst="rect">
              <a:avLst/>
            </a:prstGeom>
            <a:solidFill>
              <a:schemeClr val="accent1"/>
            </a:solidFill>
            <a:ln w="12700" cap="sq" cmpd="sng">
              <a:solidFill>
                <a:schemeClr val="tx1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1" hangingPunct="1"/>
              <a:endParaRPr lang="zh-CN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52250" name="直接连接符 132102"/>
            <p:cNvSpPr/>
            <p:nvPr>
              <p:custDataLst>
                <p:tags r:id="rId25"/>
              </p:custDataLst>
            </p:nvPr>
          </p:nvSpPr>
          <p:spPr>
            <a:xfrm flipH="1">
              <a:off x="912" y="1920"/>
              <a:ext cx="528" cy="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51" name="直接连接符 132103"/>
            <p:cNvSpPr/>
            <p:nvPr>
              <p:custDataLst>
                <p:tags r:id="rId26"/>
              </p:custDataLst>
            </p:nvPr>
          </p:nvSpPr>
          <p:spPr>
            <a:xfrm>
              <a:off x="2112" y="2304"/>
              <a:ext cx="528" cy="0"/>
            </a:xfrm>
            <a:prstGeom prst="line">
              <a:avLst/>
            </a:prstGeom>
            <a:ln w="28575" cap="sq" cmpd="sng">
              <a:solidFill>
                <a:schemeClr val="tx1"/>
              </a:solidFill>
              <a:prstDash val="solid"/>
              <a:miter/>
              <a:headEnd type="none" w="sm" len="sm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52252" name="文本框 132104"/>
            <p:cNvSpPr txBox="1"/>
            <p:nvPr>
              <p:custDataLst>
                <p:tags r:id="rId27"/>
              </p:custDataLst>
            </p:nvPr>
          </p:nvSpPr>
          <p:spPr>
            <a:xfrm>
              <a:off x="816" y="1536"/>
              <a:ext cx="672" cy="31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400" b="1" i="1" baseline="-25000">
                  <a:latin typeface="Times New Roman" panose="02020603050405020304" pitchFamily="18" charset="0"/>
                </a:rPr>
                <a:t>1</a:t>
              </a:r>
              <a:r>
                <a:rPr lang="en-US" altLang="zh-CN" sz="2400" b="1">
                  <a:latin typeface="Times New Roman" panose="02020603050405020304" pitchFamily="18" charset="0"/>
                </a:rPr>
                <a:t>=5N</a:t>
              </a:r>
            </a:p>
          </p:txBody>
        </p:sp>
        <p:sp>
          <p:nvSpPr>
            <p:cNvPr id="52253" name="文本框 132105"/>
            <p:cNvSpPr txBox="1"/>
            <p:nvPr>
              <p:custDataLst>
                <p:tags r:id="rId28"/>
              </p:custDataLst>
            </p:nvPr>
          </p:nvSpPr>
          <p:spPr>
            <a:xfrm>
              <a:off x="2208" y="1968"/>
              <a:ext cx="720" cy="31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400" b="1" i="1">
                  <a:latin typeface="Times New Roman" panose="02020603050405020304" pitchFamily="18" charset="0"/>
                </a:rPr>
                <a:t>F</a:t>
              </a:r>
              <a:r>
                <a:rPr lang="en-US" altLang="zh-CN" sz="2400" b="1" i="1" baseline="-25000">
                  <a:latin typeface="Times New Roman" panose="02020603050405020304" pitchFamily="18" charset="0"/>
                </a:rPr>
                <a:t>2</a:t>
              </a:r>
              <a:r>
                <a:rPr lang="en-US" altLang="zh-CN" sz="2400" b="1">
                  <a:latin typeface="Times New Roman" panose="02020603050405020304" pitchFamily="18" charset="0"/>
                </a:rPr>
                <a:t>=5N</a:t>
              </a:r>
            </a:p>
          </p:txBody>
        </p:sp>
        <p:sp>
          <p:nvSpPr>
            <p:cNvPr id="52254" name="文本框 132106"/>
            <p:cNvSpPr txBox="1"/>
            <p:nvPr>
              <p:custDataLst>
                <p:tags r:id="rId29"/>
              </p:custDataLst>
            </p:nvPr>
          </p:nvSpPr>
          <p:spPr>
            <a:xfrm>
              <a:off x="1632" y="2304"/>
              <a:ext cx="289" cy="311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52228" name="平行四边形 132107"/>
          <p:cNvSpPr/>
          <p:nvPr>
            <p:custDataLst>
              <p:tags r:id="rId4"/>
            </p:custDataLst>
          </p:nvPr>
        </p:nvSpPr>
        <p:spPr>
          <a:xfrm>
            <a:off x="6463348" y="2567940"/>
            <a:ext cx="1377950" cy="568325"/>
          </a:xfrm>
          <a:prstGeom prst="parallelogram">
            <a:avLst>
              <a:gd name="adj" fmla="val 60614"/>
            </a:avLst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pPr algn="ctr" eaLnBrk="1" hangingPunct="1"/>
            <a:endParaRPr lang="zh-C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52229" name="直接连接符 132108"/>
          <p:cNvSpPr/>
          <p:nvPr>
            <p:custDataLst>
              <p:tags r:id="rId5"/>
            </p:custDataLst>
          </p:nvPr>
        </p:nvSpPr>
        <p:spPr>
          <a:xfrm rot="1444530" flipH="1">
            <a:off x="6109335" y="3034665"/>
            <a:ext cx="320675" cy="331788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none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2230" name="直接连接符 132109"/>
          <p:cNvSpPr/>
          <p:nvPr>
            <p:custDataLst>
              <p:tags r:id="rId6"/>
            </p:custDataLst>
          </p:nvPr>
        </p:nvSpPr>
        <p:spPr>
          <a:xfrm flipV="1">
            <a:off x="7841298" y="2282190"/>
            <a:ext cx="688975" cy="28575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none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2231" name="文本框 132110"/>
          <p:cNvSpPr txBox="1"/>
          <p:nvPr>
            <p:custDataLst>
              <p:tags r:id="rId7"/>
            </p:custDataLst>
          </p:nvPr>
        </p:nvSpPr>
        <p:spPr>
          <a:xfrm>
            <a:off x="5545773" y="2717165"/>
            <a:ext cx="1069975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</a:rPr>
              <a:t>=3N</a:t>
            </a:r>
          </a:p>
        </p:txBody>
      </p:sp>
      <p:sp>
        <p:nvSpPr>
          <p:cNvPr id="52232" name="文本框 132111"/>
          <p:cNvSpPr txBox="1"/>
          <p:nvPr>
            <p:custDataLst>
              <p:tags r:id="rId8"/>
            </p:custDataLst>
          </p:nvPr>
        </p:nvSpPr>
        <p:spPr>
          <a:xfrm>
            <a:off x="8069898" y="2425065"/>
            <a:ext cx="114935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</a:rPr>
              <a:t>=5N</a:t>
            </a:r>
          </a:p>
        </p:txBody>
      </p:sp>
      <p:sp>
        <p:nvSpPr>
          <p:cNvPr id="52233" name="文本框 132112"/>
          <p:cNvSpPr txBox="1"/>
          <p:nvPr>
            <p:custDataLst>
              <p:tags r:id="rId9"/>
            </p:custDataLst>
          </p:nvPr>
        </p:nvSpPr>
        <p:spPr>
          <a:xfrm>
            <a:off x="6998335" y="3136265"/>
            <a:ext cx="38100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52234" name="矩形 132113"/>
          <p:cNvSpPr/>
          <p:nvPr>
            <p:custDataLst>
              <p:tags r:id="rId10"/>
            </p:custDataLst>
          </p:nvPr>
        </p:nvSpPr>
        <p:spPr>
          <a:xfrm>
            <a:off x="2940685" y="3990340"/>
            <a:ext cx="458788" cy="639763"/>
          </a:xfrm>
          <a:prstGeom prst="rect">
            <a:avLst/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pPr algn="ctr" eaLnBrk="1" hangingPunct="1"/>
            <a:endParaRPr lang="zh-C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52235" name="矩形 132114"/>
          <p:cNvSpPr/>
          <p:nvPr>
            <p:custDataLst>
              <p:tags r:id="rId11"/>
            </p:custDataLst>
          </p:nvPr>
        </p:nvSpPr>
        <p:spPr>
          <a:xfrm>
            <a:off x="3477260" y="3990340"/>
            <a:ext cx="458788" cy="639763"/>
          </a:xfrm>
          <a:prstGeom prst="rect">
            <a:avLst/>
          </a:prstGeom>
          <a:solidFill>
            <a:schemeClr val="accent1"/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pPr algn="ctr" eaLnBrk="1" hangingPunct="1"/>
            <a:endParaRPr lang="zh-C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52236" name="直接连接符 132115"/>
          <p:cNvSpPr/>
          <p:nvPr>
            <p:custDataLst>
              <p:tags r:id="rId12"/>
            </p:custDataLst>
          </p:nvPr>
        </p:nvSpPr>
        <p:spPr>
          <a:xfrm flipH="1">
            <a:off x="2097723" y="4274503"/>
            <a:ext cx="842962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none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2237" name="直接连接符 132116"/>
          <p:cNvSpPr/>
          <p:nvPr>
            <p:custDataLst>
              <p:tags r:id="rId13"/>
            </p:custDataLst>
          </p:nvPr>
        </p:nvSpPr>
        <p:spPr>
          <a:xfrm flipH="1">
            <a:off x="3936048" y="4274503"/>
            <a:ext cx="842962" cy="0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triangl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2238" name="文本框 132117"/>
          <p:cNvSpPr txBox="1"/>
          <p:nvPr>
            <p:custDataLst>
              <p:tags r:id="rId14"/>
            </p:custDataLst>
          </p:nvPr>
        </p:nvSpPr>
        <p:spPr>
          <a:xfrm>
            <a:off x="1945323" y="3847465"/>
            <a:ext cx="114935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</a:rPr>
              <a:t>=5N</a:t>
            </a:r>
          </a:p>
        </p:txBody>
      </p:sp>
      <p:sp>
        <p:nvSpPr>
          <p:cNvPr id="52239" name="文本框 132118"/>
          <p:cNvSpPr txBox="1"/>
          <p:nvPr>
            <p:custDataLst>
              <p:tags r:id="rId15"/>
            </p:custDataLst>
          </p:nvPr>
        </p:nvSpPr>
        <p:spPr>
          <a:xfrm>
            <a:off x="3936048" y="3847465"/>
            <a:ext cx="107315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</a:rPr>
              <a:t>=5N</a:t>
            </a:r>
          </a:p>
        </p:txBody>
      </p:sp>
      <p:sp>
        <p:nvSpPr>
          <p:cNvPr id="52240" name="文本框 132119"/>
          <p:cNvSpPr txBox="1"/>
          <p:nvPr>
            <p:custDataLst>
              <p:tags r:id="rId16"/>
            </p:custDataLst>
          </p:nvPr>
        </p:nvSpPr>
        <p:spPr>
          <a:xfrm>
            <a:off x="3247073" y="4630103"/>
            <a:ext cx="382587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52241" name="任意多边形 132120"/>
          <p:cNvSpPr/>
          <p:nvPr>
            <p:custDataLst>
              <p:tags r:id="rId17"/>
            </p:custDataLst>
          </p:nvPr>
        </p:nvSpPr>
        <p:spPr>
          <a:xfrm>
            <a:off x="6463348" y="3990340"/>
            <a:ext cx="1223962" cy="711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5991" y="711200"/>
              </a:cxn>
              <a:cxn ang="0">
                <a:pos x="917972" y="711200"/>
              </a:cxn>
              <a:cxn ang="0">
                <a:pos x="1223962" y="0"/>
              </a:cxn>
            </a:cxnLst>
            <a:rect l="l" t="t" r="r" b="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12700" cap="sq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2400" b="1"/>
          </a:p>
        </p:txBody>
      </p:sp>
      <p:sp>
        <p:nvSpPr>
          <p:cNvPr id="52242" name="直接连接符 132121"/>
          <p:cNvSpPr/>
          <p:nvPr>
            <p:custDataLst>
              <p:tags r:id="rId18"/>
            </p:custDataLst>
          </p:nvPr>
        </p:nvSpPr>
        <p:spPr>
          <a:xfrm flipH="1">
            <a:off x="5926773" y="4487228"/>
            <a:ext cx="765175" cy="427037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none" w="sm" len="sm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2243" name="直接连接符 132122"/>
          <p:cNvSpPr/>
          <p:nvPr>
            <p:custDataLst>
              <p:tags r:id="rId19"/>
            </p:custDataLst>
          </p:nvPr>
        </p:nvSpPr>
        <p:spPr>
          <a:xfrm flipH="1">
            <a:off x="7530148" y="3576003"/>
            <a:ext cx="765175" cy="427037"/>
          </a:xfrm>
          <a:prstGeom prst="line">
            <a:avLst/>
          </a:prstGeom>
          <a:ln w="28575" cap="sq" cmpd="sng">
            <a:solidFill>
              <a:schemeClr val="tx1"/>
            </a:solidFill>
            <a:prstDash val="solid"/>
            <a:miter/>
            <a:headEnd type="triangl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2244" name="文本框 132123"/>
          <p:cNvSpPr txBox="1"/>
          <p:nvPr>
            <p:custDataLst>
              <p:tags r:id="rId20"/>
            </p:custDataLst>
          </p:nvPr>
        </p:nvSpPr>
        <p:spPr>
          <a:xfrm>
            <a:off x="5467985" y="4274503"/>
            <a:ext cx="122555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</a:rPr>
              <a:t>=5N</a:t>
            </a:r>
          </a:p>
        </p:txBody>
      </p:sp>
      <p:sp>
        <p:nvSpPr>
          <p:cNvPr id="52245" name="文本框 132124"/>
          <p:cNvSpPr txBox="1"/>
          <p:nvPr>
            <p:custDataLst>
              <p:tags r:id="rId21"/>
            </p:custDataLst>
          </p:nvPr>
        </p:nvSpPr>
        <p:spPr>
          <a:xfrm>
            <a:off x="8149273" y="3633153"/>
            <a:ext cx="1069975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i="1">
                <a:latin typeface="Times New Roman" panose="02020603050405020304" pitchFamily="18" charset="0"/>
              </a:rPr>
              <a:t>F</a:t>
            </a:r>
            <a:r>
              <a:rPr lang="en-US" altLang="zh-CN" sz="2400" b="1" i="1" baseline="-25000"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</a:rPr>
              <a:t>=5N</a:t>
            </a:r>
          </a:p>
        </p:txBody>
      </p:sp>
      <p:sp>
        <p:nvSpPr>
          <p:cNvPr id="52246" name="文本框 132125"/>
          <p:cNvSpPr txBox="1"/>
          <p:nvPr>
            <p:custDataLst>
              <p:tags r:id="rId22"/>
            </p:custDataLst>
          </p:nvPr>
        </p:nvSpPr>
        <p:spPr>
          <a:xfrm>
            <a:off x="6922135" y="4701540"/>
            <a:ext cx="382588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" name="文本占位符 36865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792480" y="451485"/>
            <a:ext cx="1891665" cy="62103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课堂训练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34390" y="1416050"/>
            <a:ext cx="1069975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、花瓶放在地面上静止不动，以下两个力属于一对平衡力的是：（    ），属于一对相互作用力的是（    ）</a:t>
            </a:r>
            <a:endParaRPr kumimoji="0" lang="zh-CN" altLang="en-US" sz="2800" i="0" u="none" strike="noStrike" kern="1200" cap="none" spc="0" normalizeH="0" baseline="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A.瓶的重力和瓶对桌面的压力</a:t>
            </a:r>
            <a:endParaRPr kumimoji="0" lang="zh-CN" altLang="en-US" sz="2800" i="0" u="none" strike="noStrike" kern="1200" cap="none" spc="0" normalizeH="0" baseline="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B.桌子对瓶的支持力和花瓶的重力</a:t>
            </a:r>
            <a:endParaRPr kumimoji="0" lang="zh-CN" altLang="en-US" sz="2800" i="0" u="none" strike="noStrike" kern="1200" cap="none" spc="0" normalizeH="0" baseline="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C.瓶对桌子的压力和桌子对瓶的支持力</a:t>
            </a:r>
            <a:endParaRPr kumimoji="0" lang="zh-CN" altLang="en-US" sz="2800" i="0" u="none" strike="noStrike" kern="1200" cap="none" spc="0" normalizeH="0" baseline="0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D.桌子的重力和桌子对瓶的支持力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34123" y="2217420"/>
            <a:ext cx="519113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630035" y="2217420"/>
            <a:ext cx="519113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本框 134177"/>
          <p:cNvSpPr txBox="1"/>
          <p:nvPr>
            <p:custDataLst>
              <p:tags r:id="rId1"/>
            </p:custDataLst>
          </p:nvPr>
        </p:nvSpPr>
        <p:spPr>
          <a:xfrm>
            <a:off x="598170" y="776605"/>
            <a:ext cx="10653395" cy="5692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、下面物体受到的是平衡力的是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      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在足球场上滚动的足球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正在减速进站的列车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在平直公路上匀速行驶的汽车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在空中飞行的人造地球卫星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、起重机将重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1000N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的水泥袋拉住静止在空中不动，和匀速向上竖直拉起时相比，前后两次起重机的钢绳对水泥袋的拉力大小情况比较是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          )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第一次拉力更大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两次拉力相等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第二次拉力更大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无法确定哪次拉力更大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193790" y="776288"/>
            <a:ext cx="517525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218690" y="3938905"/>
            <a:ext cx="519113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本框 134177"/>
          <p:cNvSpPr txBox="1"/>
          <p:nvPr>
            <p:custDataLst>
              <p:tags r:id="rId1"/>
            </p:custDataLst>
          </p:nvPr>
        </p:nvSpPr>
        <p:spPr>
          <a:xfrm>
            <a:off x="777875" y="1025525"/>
            <a:ext cx="959358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、如图所示，弹簧测力计受到一对平衡力，此时它的示数为多大？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          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A.5N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B.10N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C.0N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无法确定</a:t>
            </a:r>
          </a:p>
        </p:txBody>
      </p:sp>
      <p:graphicFrame>
        <p:nvGraphicFramePr>
          <p:cNvPr id="58372" name="对象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5155565" y="2159635"/>
          <a:ext cx="5637530" cy="154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410075" imgH="1009650" progId="Paint.Picture">
                  <p:embed/>
                </p:oleObj>
              </mc:Choice>
              <mc:Fallback>
                <p:oleObj r:id="rId6" imgW="4410075" imgH="10096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55565" y="2159635"/>
                        <a:ext cx="5637530" cy="15424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446020" y="1832610"/>
            <a:ext cx="74231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2940" y="1135380"/>
            <a:ext cx="11186795" cy="1800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◆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1.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你知道在测量物体所受滑动摩擦力的大小时，为什么要用弹簧测力计</a:t>
            </a:r>
            <a:r>
              <a:rPr kumimoji="0" lang="zh-CN" altLang="en-US" sz="28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沿水平方向匀速拉动物体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吗？</a:t>
            </a:r>
          </a:p>
        </p:txBody>
      </p:sp>
      <p:pic>
        <p:nvPicPr>
          <p:cNvPr id="6656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lum bright="6000" contrast="72000"/>
          </a:blip>
          <a:srcRect b="26981"/>
          <a:stretch>
            <a:fillRect/>
          </a:stretch>
        </p:blipFill>
        <p:spPr>
          <a:xfrm>
            <a:off x="2640013" y="2806700"/>
            <a:ext cx="6985000" cy="1873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Rot="1" noChangeArrowheads="1"/>
          </p:cNvSpPr>
          <p:nvPr>
            <p:custDataLst>
              <p:tags r:id="rId3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知识应用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7B2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grpSp>
        <p:nvGrpSpPr>
          <p:cNvPr id="2" name="Group 13"/>
          <p:cNvGrpSpPr/>
          <p:nvPr>
            <p:custDataLst>
              <p:tags r:id="rId4"/>
            </p:custDataLst>
          </p:nvPr>
        </p:nvGrpSpPr>
        <p:grpSpPr>
          <a:xfrm>
            <a:off x="5016500" y="3311525"/>
            <a:ext cx="2159000" cy="584201"/>
            <a:chOff x="2200" y="2750"/>
            <a:chExt cx="1360" cy="368"/>
          </a:xfrm>
        </p:grpSpPr>
        <p:sp>
          <p:nvSpPr>
            <p:cNvPr id="60428" name="Oval 8"/>
            <p:cNvSpPr/>
            <p:nvPr>
              <p:custDataLst>
                <p:tags r:id="rId12"/>
              </p:custDataLst>
            </p:nvPr>
          </p:nvSpPr>
          <p:spPr>
            <a:xfrm>
              <a:off x="2200" y="2795"/>
              <a:ext cx="91" cy="9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0429" name="Line 9"/>
            <p:cNvSpPr/>
            <p:nvPr>
              <p:custDataLst>
                <p:tags r:id="rId13"/>
              </p:custDataLst>
            </p:nvPr>
          </p:nvSpPr>
          <p:spPr>
            <a:xfrm flipV="1">
              <a:off x="2245" y="2840"/>
              <a:ext cx="771" cy="0"/>
            </a:xfrm>
            <a:prstGeom prst="line">
              <a:avLst/>
            </a:prstGeom>
            <a:ln w="57150" cap="flat" cmpd="sng">
              <a:solidFill>
                <a:srgbClr val="FD2A07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0430" name="Text Box 11"/>
            <p:cNvSpPr txBox="1"/>
            <p:nvPr>
              <p:custDataLst>
                <p:tags r:id="rId14"/>
              </p:custDataLst>
            </p:nvPr>
          </p:nvSpPr>
          <p:spPr>
            <a:xfrm>
              <a:off x="3016" y="2750"/>
              <a:ext cx="544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D2A07"/>
                  </a:solidFill>
                  <a:latin typeface="Tahoma" panose="020B0604030504040204" pitchFamily="34" charset="0"/>
                </a:rPr>
                <a:t>F</a:t>
              </a:r>
              <a:r>
                <a:rPr lang="zh-CN" altLang="en-US" sz="3200" b="1" baseline="-25000">
                  <a:solidFill>
                    <a:srgbClr val="FD2A07"/>
                  </a:solidFill>
                  <a:latin typeface="Tahoma" panose="020B0604030504040204" pitchFamily="34" charset="0"/>
                </a:rPr>
                <a:t>拉</a:t>
              </a:r>
            </a:p>
          </p:txBody>
        </p:sp>
      </p:grpSp>
      <p:grpSp>
        <p:nvGrpSpPr>
          <p:cNvPr id="3" name="Group 14"/>
          <p:cNvGrpSpPr/>
          <p:nvPr>
            <p:custDataLst>
              <p:tags r:id="rId5"/>
            </p:custDataLst>
          </p:nvPr>
        </p:nvGrpSpPr>
        <p:grpSpPr>
          <a:xfrm>
            <a:off x="3503613" y="3311525"/>
            <a:ext cx="1512887" cy="584201"/>
            <a:chOff x="1247" y="2750"/>
            <a:chExt cx="953" cy="368"/>
          </a:xfrm>
        </p:grpSpPr>
        <p:sp>
          <p:nvSpPr>
            <p:cNvPr id="60426" name="Text Box 10"/>
            <p:cNvSpPr txBox="1"/>
            <p:nvPr>
              <p:custDataLst>
                <p:tags r:id="rId10"/>
              </p:custDataLst>
            </p:nvPr>
          </p:nvSpPr>
          <p:spPr>
            <a:xfrm>
              <a:off x="1247" y="2750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3200" b="1" i="1">
                  <a:solidFill>
                    <a:srgbClr val="FD2A07"/>
                  </a:solidFill>
                  <a:latin typeface="Tahoma" panose="020B0604030504040204" pitchFamily="34" charset="0"/>
                </a:rPr>
                <a:t>f</a:t>
              </a:r>
            </a:p>
          </p:txBody>
        </p:sp>
        <p:sp>
          <p:nvSpPr>
            <p:cNvPr id="60427" name="Line 12"/>
            <p:cNvSpPr/>
            <p:nvPr>
              <p:custDataLst>
                <p:tags r:id="rId11"/>
              </p:custDataLst>
            </p:nvPr>
          </p:nvSpPr>
          <p:spPr>
            <a:xfrm flipH="1" flipV="1">
              <a:off x="1519" y="2840"/>
              <a:ext cx="681" cy="0"/>
            </a:xfrm>
            <a:prstGeom prst="line">
              <a:avLst/>
            </a:prstGeom>
            <a:ln w="57150" cap="flat" cmpd="sng">
              <a:solidFill>
                <a:srgbClr val="FD2A07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66575" name="Text Box 15"/>
          <p:cNvSpPr txBox="1"/>
          <p:nvPr>
            <p:custDataLst>
              <p:tags r:id="rId6"/>
            </p:custDataLst>
          </p:nvPr>
        </p:nvSpPr>
        <p:spPr>
          <a:xfrm>
            <a:off x="1992313" y="4751388"/>
            <a:ext cx="3816350" cy="583565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7623F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3333CC"/>
                </a:solidFill>
                <a:latin typeface="Tahoma" panose="020B0604030504040204" pitchFamily="34" charset="0"/>
              </a:rPr>
              <a:t> </a:t>
            </a:r>
            <a:r>
              <a:rPr lang="zh-CN" altLang="en-US" sz="3200" b="1">
                <a:solidFill>
                  <a:srgbClr val="3333CC"/>
                </a:solidFill>
                <a:latin typeface="Tahoma" panose="020B0604030504040204" pitchFamily="34" charset="0"/>
              </a:rPr>
              <a:t>物体匀速直线运动</a:t>
            </a:r>
          </a:p>
        </p:txBody>
      </p:sp>
      <p:sp>
        <p:nvSpPr>
          <p:cNvPr id="66576" name="Text Box 16"/>
          <p:cNvSpPr txBox="1"/>
          <p:nvPr>
            <p:custDataLst>
              <p:tags r:id="rId7"/>
            </p:custDataLst>
          </p:nvPr>
        </p:nvSpPr>
        <p:spPr>
          <a:xfrm>
            <a:off x="6959600" y="4751388"/>
            <a:ext cx="1800225" cy="583565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7623F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3333CC"/>
                </a:solidFill>
                <a:latin typeface="Tahoma" panose="020B0604030504040204" pitchFamily="34" charset="0"/>
              </a:rPr>
              <a:t>  </a:t>
            </a:r>
            <a:r>
              <a:rPr lang="en-US" altLang="zh-CN" sz="3200" b="1" i="1">
                <a:solidFill>
                  <a:srgbClr val="3333CC"/>
                </a:solidFill>
                <a:latin typeface="Tahoma" panose="020B0604030504040204" pitchFamily="34" charset="0"/>
              </a:rPr>
              <a:t>f </a:t>
            </a:r>
            <a:r>
              <a:rPr lang="en-US" altLang="zh-CN" sz="3200" b="1">
                <a:solidFill>
                  <a:srgbClr val="3333CC"/>
                </a:solidFill>
                <a:latin typeface="Tahoma" panose="020B0604030504040204" pitchFamily="34" charset="0"/>
              </a:rPr>
              <a:t>= F</a:t>
            </a:r>
            <a:r>
              <a:rPr lang="zh-CN" altLang="en-US" sz="3200" b="1" baseline="-25000">
                <a:solidFill>
                  <a:srgbClr val="3333CC"/>
                </a:solidFill>
                <a:latin typeface="Tahoma" panose="020B0604030504040204" pitchFamily="34" charset="0"/>
              </a:rPr>
              <a:t>拉</a:t>
            </a:r>
          </a:p>
        </p:txBody>
      </p:sp>
      <p:sp>
        <p:nvSpPr>
          <p:cNvPr id="66577" name="AutoShape 17"/>
          <p:cNvSpPr/>
          <p:nvPr>
            <p:custDataLst>
              <p:tags r:id="rId8"/>
            </p:custDataLst>
          </p:nvPr>
        </p:nvSpPr>
        <p:spPr>
          <a:xfrm>
            <a:off x="5951538" y="4895850"/>
            <a:ext cx="1008062" cy="288925"/>
          </a:xfrm>
          <a:prstGeom prst="rightArrow">
            <a:avLst>
              <a:gd name="adj1" fmla="val 50000"/>
              <a:gd name="adj2" fmla="val 8720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93205" name="Text Box 21"/>
          <p:cNvSpPr txBox="1"/>
          <p:nvPr>
            <p:custDataLst>
              <p:tags r:id="rId9"/>
            </p:custDataLst>
          </p:nvPr>
        </p:nvSpPr>
        <p:spPr>
          <a:xfrm>
            <a:off x="2228215" y="5407025"/>
            <a:ext cx="40836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水平方向二力平衡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5" grpId="0" animBg="1"/>
      <p:bldP spid="66576" grpId="0" animBg="1"/>
      <p:bldP spid="66577" grpId="0" animBg="1"/>
      <p:bldP spid="932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62000" y="1506855"/>
            <a:ext cx="7938135" cy="2376170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  <a:buNone/>
            </a:pPr>
            <a:r>
              <a:rPr lang="en-US" altLang="zh-CN">
                <a:solidFill>
                  <a:schemeClr val="tx2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◆</a:t>
            </a:r>
            <a:r>
              <a:rPr lang="zh-CN" altLang="en-US" b="1" noProof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2.你知道用弹簧测力计测量物体的重力时，为什么弹簧测力计的示数就是物体的重力呢？</a:t>
            </a:r>
          </a:p>
          <a:p>
            <a:pPr eaLnBrk="1" hangingPunct="1">
              <a:buNone/>
            </a:pPr>
            <a:endParaRPr lang="zh-CN" altLang="en-US" b="1" noProof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63494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 l="22615" t="30966" r="69000" b="47130"/>
          <a:stretch>
            <a:fillRect/>
          </a:stretch>
        </p:blipFill>
        <p:spPr>
          <a:xfrm>
            <a:off x="9263063" y="986473"/>
            <a:ext cx="1104900" cy="37417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3"/>
          <p:cNvGrpSpPr/>
          <p:nvPr>
            <p:custDataLst>
              <p:tags r:id="rId3"/>
            </p:custDataLst>
          </p:nvPr>
        </p:nvGrpSpPr>
        <p:grpSpPr>
          <a:xfrm>
            <a:off x="9623425" y="4297998"/>
            <a:ext cx="720725" cy="1201738"/>
            <a:chOff x="4876" y="3566"/>
            <a:chExt cx="454" cy="757"/>
          </a:xfrm>
        </p:grpSpPr>
        <p:sp>
          <p:nvSpPr>
            <p:cNvPr id="61452" name="Oval 7"/>
            <p:cNvSpPr/>
            <p:nvPr>
              <p:custDataLst>
                <p:tags r:id="rId12"/>
              </p:custDataLst>
            </p:nvPr>
          </p:nvSpPr>
          <p:spPr>
            <a:xfrm>
              <a:off x="4876" y="3566"/>
              <a:ext cx="91" cy="9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1" hangingPunct="1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1453" name="Line 9"/>
            <p:cNvSpPr/>
            <p:nvPr>
              <p:custDataLst>
                <p:tags r:id="rId13"/>
              </p:custDataLst>
            </p:nvPr>
          </p:nvSpPr>
          <p:spPr>
            <a:xfrm flipH="1">
              <a:off x="4921" y="3612"/>
              <a:ext cx="0" cy="590"/>
            </a:xfrm>
            <a:prstGeom prst="line">
              <a:avLst/>
            </a:prstGeom>
            <a:ln w="57150" cap="flat" cmpd="sng">
              <a:solidFill>
                <a:srgbClr val="FD2A07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454" name="Text Box 11"/>
            <p:cNvSpPr txBox="1"/>
            <p:nvPr>
              <p:custDataLst>
                <p:tags r:id="rId14"/>
              </p:custDataLst>
            </p:nvPr>
          </p:nvSpPr>
          <p:spPr>
            <a:xfrm>
              <a:off x="4967" y="3955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D2A07"/>
                  </a:solidFill>
                  <a:latin typeface="Tahoma" panose="020B0604030504040204" pitchFamily="34" charset="0"/>
                </a:rPr>
                <a:t>G</a:t>
              </a:r>
            </a:p>
          </p:txBody>
        </p:sp>
      </p:grpSp>
      <p:grpSp>
        <p:nvGrpSpPr>
          <p:cNvPr id="3" name="Group 14"/>
          <p:cNvGrpSpPr/>
          <p:nvPr>
            <p:custDataLst>
              <p:tags r:id="rId4"/>
            </p:custDataLst>
          </p:nvPr>
        </p:nvGrpSpPr>
        <p:grpSpPr>
          <a:xfrm>
            <a:off x="9694863" y="3361373"/>
            <a:ext cx="1008062" cy="936625"/>
            <a:chOff x="4921" y="2976"/>
            <a:chExt cx="635" cy="590"/>
          </a:xfrm>
        </p:grpSpPr>
        <p:sp>
          <p:nvSpPr>
            <p:cNvPr id="61450" name="Line 10"/>
            <p:cNvSpPr/>
            <p:nvPr>
              <p:custDataLst>
                <p:tags r:id="rId10"/>
              </p:custDataLst>
            </p:nvPr>
          </p:nvSpPr>
          <p:spPr>
            <a:xfrm flipH="1" flipV="1">
              <a:off x="4921" y="2976"/>
              <a:ext cx="0" cy="590"/>
            </a:xfrm>
            <a:prstGeom prst="line">
              <a:avLst/>
            </a:prstGeom>
            <a:ln w="57150" cap="flat" cmpd="sng">
              <a:solidFill>
                <a:srgbClr val="FD2A07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451" name="Text Box 12"/>
            <p:cNvSpPr txBox="1"/>
            <p:nvPr>
              <p:custDataLst>
                <p:tags r:id="rId11"/>
              </p:custDataLst>
            </p:nvPr>
          </p:nvSpPr>
          <p:spPr>
            <a:xfrm>
              <a:off x="5012" y="2976"/>
              <a:ext cx="544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D2A07"/>
                  </a:solidFill>
                  <a:latin typeface="Tahoma" panose="020B0604030504040204" pitchFamily="34" charset="0"/>
                </a:rPr>
                <a:t>F</a:t>
              </a:r>
              <a:r>
                <a:rPr lang="zh-CN" altLang="en-US" sz="3200" b="1" baseline="-25000">
                  <a:solidFill>
                    <a:srgbClr val="FD2A07"/>
                  </a:solidFill>
                  <a:latin typeface="Tahoma" panose="020B0604030504040204" pitchFamily="34" charset="0"/>
                </a:rPr>
                <a:t>拉</a:t>
              </a:r>
            </a:p>
          </p:txBody>
        </p:sp>
      </p:grpSp>
      <p:sp>
        <p:nvSpPr>
          <p:cNvPr id="63503" name="Text Box 15"/>
          <p:cNvSpPr txBox="1"/>
          <p:nvPr>
            <p:custDataLst>
              <p:tags r:id="rId5"/>
            </p:custDataLst>
          </p:nvPr>
        </p:nvSpPr>
        <p:spPr>
          <a:xfrm>
            <a:off x="2495550" y="4511675"/>
            <a:ext cx="2089150" cy="583565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7623F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3333CC"/>
                </a:solidFill>
                <a:latin typeface="Tahoma" panose="020B0604030504040204" pitchFamily="34" charset="0"/>
              </a:rPr>
              <a:t> </a:t>
            </a:r>
            <a:r>
              <a:rPr lang="zh-CN" altLang="en-US" sz="3200" b="1">
                <a:solidFill>
                  <a:srgbClr val="3333CC"/>
                </a:solidFill>
                <a:latin typeface="Tahoma" panose="020B0604030504040204" pitchFamily="34" charset="0"/>
              </a:rPr>
              <a:t>物体静止</a:t>
            </a:r>
          </a:p>
        </p:txBody>
      </p:sp>
      <p:sp>
        <p:nvSpPr>
          <p:cNvPr id="63504" name="Text Box 16"/>
          <p:cNvSpPr txBox="1"/>
          <p:nvPr>
            <p:custDataLst>
              <p:tags r:id="rId6"/>
            </p:custDataLst>
          </p:nvPr>
        </p:nvSpPr>
        <p:spPr>
          <a:xfrm>
            <a:off x="5880100" y="4511675"/>
            <a:ext cx="2016125" cy="583565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7623F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3333CC"/>
                </a:solidFill>
                <a:latin typeface="Tahoma" panose="020B0604030504040204" pitchFamily="34" charset="0"/>
              </a:rPr>
              <a:t>  G = F</a:t>
            </a:r>
            <a:r>
              <a:rPr lang="zh-CN" altLang="en-US" sz="3200" b="1" baseline="-25000">
                <a:solidFill>
                  <a:srgbClr val="3333CC"/>
                </a:solidFill>
                <a:latin typeface="Tahoma" panose="020B0604030504040204" pitchFamily="34" charset="0"/>
              </a:rPr>
              <a:t>拉</a:t>
            </a:r>
          </a:p>
        </p:txBody>
      </p:sp>
      <p:sp>
        <p:nvSpPr>
          <p:cNvPr id="63506" name="AutoShape 18"/>
          <p:cNvSpPr/>
          <p:nvPr>
            <p:custDataLst>
              <p:tags r:id="rId7"/>
            </p:custDataLst>
          </p:nvPr>
        </p:nvSpPr>
        <p:spPr>
          <a:xfrm>
            <a:off x="4727575" y="4654550"/>
            <a:ext cx="1008063" cy="288925"/>
          </a:xfrm>
          <a:prstGeom prst="rightArrow">
            <a:avLst>
              <a:gd name="adj1" fmla="val 50000"/>
              <a:gd name="adj2" fmla="val 8720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eaLnBrk="1" hangingPunct="1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Rot="1" noChangeArrowheads="1"/>
          </p:cNvSpPr>
          <p:nvPr>
            <p:custDataLst>
              <p:tags r:id="rId8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知识应用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7B2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93205" name="Text Box 21"/>
          <p:cNvSpPr txBox="1"/>
          <p:nvPr>
            <p:custDataLst>
              <p:tags r:id="rId9"/>
            </p:custDataLst>
          </p:nvPr>
        </p:nvSpPr>
        <p:spPr>
          <a:xfrm>
            <a:off x="4501515" y="4152265"/>
            <a:ext cx="40836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二力平衡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  <p:bldP spid="63503" grpId="0" animBg="1"/>
      <p:bldP spid="63504" grpId="0" animBg="1"/>
      <p:bldP spid="63506" grpId="0" animBg="1"/>
      <p:bldP spid="932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62000" y="1148715"/>
            <a:ext cx="10234930" cy="1434465"/>
          </a:xfrm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150000"/>
              </a:lnSpc>
              <a:buNone/>
            </a:pPr>
            <a:r>
              <a:rPr lang="en-US" altLang="zh-CN">
                <a:solidFill>
                  <a:schemeClr val="tx2"/>
                </a:solidFill>
                <a:latin typeface="仿宋_GB2312" pitchFamily="49" charset="-122"/>
                <a:ea typeface="仿宋_GB2312" pitchFamily="49" charset="-122"/>
              </a:rPr>
              <a:t>◆</a:t>
            </a:r>
            <a:r>
              <a:rPr lang="zh-CN" altLang="en-US" b="1" noProof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en-US" altLang="zh-CN" b="1" noProof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3</a:t>
            </a:r>
            <a:r>
              <a:rPr lang="zh-CN" altLang="en-US" b="1" noProof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.利用二力平衡，可以找不规则物体的重心，例如前边讲的</a:t>
            </a:r>
            <a:r>
              <a:rPr lang="zh-CN" altLang="en-US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悬挂法</a:t>
            </a:r>
            <a:r>
              <a:rPr lang="zh-CN" altLang="en-US" b="1" noProof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找薄板的重心。</a:t>
            </a:r>
          </a:p>
        </p:txBody>
      </p:sp>
      <p:sp>
        <p:nvSpPr>
          <p:cNvPr id="4" name="Rectangle 3"/>
          <p:cNvSpPr>
            <a:spLocks noRot="1" noChangeArrowheads="1"/>
          </p:cNvSpPr>
          <p:nvPr>
            <p:custDataLst>
              <p:tags r:id="rId2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知识应用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177B2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1420" y="2348230"/>
            <a:ext cx="4193540" cy="3954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17317" y="1078826"/>
            <a:ext cx="7219490" cy="1706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indent="575945">
              <a:lnSpc>
                <a:spcPts val="4200"/>
              </a:lnSpc>
            </a:pPr>
            <a:r>
              <a:rPr lang="en-US" altLang="zh-CN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【</a:t>
            </a:r>
            <a:r>
              <a:rPr lang="zh-CN" altLang="en-US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例题</a:t>
            </a:r>
            <a:r>
              <a:rPr lang="en-US" altLang="zh-CN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】</a:t>
            </a:r>
            <a:r>
              <a:rPr lang="zh-CN" altLang="en-US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图所示的黄山飞来石，质量约为</a:t>
            </a:r>
            <a:r>
              <a:rPr lang="en-US" altLang="zh-CN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540t</a:t>
            </a:r>
            <a:r>
              <a:rPr lang="zh-CN" altLang="en-US" sz="2800" b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，竖立于较为平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坦的岩石上。求岩石对它的支持力（</a:t>
            </a:r>
            <a:r>
              <a:rPr kumimoji="0" lang="en-US" altLang="zh-CN" sz="28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取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10N/kg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）。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7" y="814774"/>
            <a:ext cx="2927111" cy="220653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254935" y="3429000"/>
            <a:ext cx="9856602" cy="127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>
              <a:lnSpc>
                <a:spcPts val="4200"/>
              </a:lnSpc>
              <a:spcBef>
                <a:spcPts val="800"/>
              </a:spcBef>
            </a:pPr>
            <a:r>
              <a:rPr lang="en-US" altLang="ja-JP" sz="26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en-US" sz="26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石</a:t>
            </a:r>
            <a:r>
              <a:rPr lang="en-US" altLang="zh-CN" sz="26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=mg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=540×10</a:t>
            </a:r>
            <a:r>
              <a:rPr lang="en-US" altLang="zh-CN" sz="26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kg×10N/kg=5.4×10</a:t>
            </a:r>
            <a:r>
              <a:rPr lang="en-US" altLang="zh-CN" sz="26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504190">
              <a:lnSpc>
                <a:spcPts val="4200"/>
              </a:lnSpc>
              <a:spcBef>
                <a:spcPts val="8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根据二力平衡条件，支持力</a:t>
            </a:r>
            <a:r>
              <a:rPr lang="en-US" altLang="zh-CN" sz="26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F=</a:t>
            </a:r>
            <a:r>
              <a:rPr lang="en-US" altLang="ja-JP" sz="26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zh-CN" altLang="en-US" sz="26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石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=5.4×10</a:t>
            </a:r>
            <a:r>
              <a:rPr lang="en-US" altLang="zh-CN" sz="26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94" b="89796" l="3472" r="96875">
                        <a14:foregroundMark x1="8218" y1="36224" x2="7755" y2="32143"/>
                        <a14:foregroundMark x1="5671" y1="40816" x2="7176" y2="71429"/>
                        <a14:foregroundMark x1="96875" y1="21939" x2="90394" y2="40816"/>
                        <a14:foregroundMark x1="19213" y1="29592" x2="7407" y2="19898"/>
                        <a14:foregroundMark x1="7407" y1="19898" x2="5208" y2="73469"/>
                        <a14:foregroundMark x1="5208" y1="73469" x2="16898" y2="78061"/>
                        <a14:foregroundMark x1="10764" y1="48980" x2="14583" y2="53571"/>
                        <a14:foregroundMark x1="16898" y1="21429" x2="16204" y2="20408"/>
                        <a14:foregroundMark x1="15741" y1="17347" x2="13079" y2="16837"/>
                        <a14:foregroundMark x1="11227" y1="14286" x2="8912" y2="14796"/>
                        <a14:foregroundMark x1="3472" y1="37245" x2="3472" y2="37245"/>
                        <a14:foregroundMark x1="3704" y1="56122" x2="3704" y2="5612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45" y="384041"/>
            <a:ext cx="4114830" cy="933457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235710" y="1160145"/>
            <a:ext cx="10306685" cy="219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24205" defTabSz="913765" fontAlgn="base">
              <a:lnSpc>
                <a:spcPts val="4100"/>
              </a:lnSpc>
              <a:defRPr/>
            </a:pPr>
            <a:r>
              <a:rPr lang="zh-CN" altLang="en-US" sz="28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走钢丝是杂技表演的传统项目之一。杂技演员在钢丝上行走时，要保持平稳，就要让他的身体所受的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重力</a:t>
            </a:r>
            <a:r>
              <a:rPr lang="zh-CN" altLang="en-US" sz="28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与钢丝对他的</a:t>
            </a:r>
            <a:r>
              <a: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支持力</a:t>
            </a:r>
            <a:r>
              <a:rPr lang="zh-CN" altLang="en-US" sz="2800" kern="100">
                <a:latin typeface="Times New Roman" panose="02020603050405020304" pitchFamily="18" charset="0"/>
                <a:cs typeface="Times New Roman" panose="02020603050405020304" pitchFamily="18" charset="0"/>
              </a:rPr>
              <a:t>平衡。因此，演员往往要手持一根长棒，不断调整棒的位置，尽量使身体和棒整体的重力作用线竖直向下通过钢丝，如图所示。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22828" y="573924"/>
            <a:ext cx="28312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高空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走钢丝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65" y="3370580"/>
            <a:ext cx="4068445" cy="30683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338251" y="3525353"/>
            <a:ext cx="5214518" cy="114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75945">
              <a:lnSpc>
                <a:spcPts val="4100"/>
              </a:lnSpc>
            </a:pP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只有这样，他才能在钢丝上保持平衡，做到有惊无险。</a:t>
            </a:r>
          </a:p>
        </p:txBody>
      </p:sp>
      <p:pic>
        <p:nvPicPr>
          <p:cNvPr id="3" name="video_20250315_132135_edit">
            <a:hlinkClick r:id="" action="ppaction://media"/>
          </p:cNvPr>
          <p:cNvPicPr/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90800" y="5074285"/>
            <a:ext cx="1823085" cy="10229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1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00750" y="527497"/>
            <a:ext cx="256890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>
            <a:off x="1530020" y="1424682"/>
            <a:ext cx="9131960" cy="44797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101600" dist="38100" dir="2700000" algn="tl" rotWithShape="0">
              <a:srgbClr val="014493">
                <a:alpha val="40000"/>
              </a:srgbClr>
            </a:outerShdw>
          </a:effectLst>
        </p:spPr>
        <p:txBody>
          <a:bodyPr lIns="252000" rIns="288000" rtlCol="0" anchor="ctr"/>
          <a:lstStyle/>
          <a:p>
            <a:pPr marL="107950" lvl="0" indent="539750">
              <a:lnSpc>
                <a:spcPts val="5200"/>
              </a:lnSpc>
              <a:defRPr/>
            </a:pP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知道什么是物体的平衡状态。</a:t>
            </a:r>
          </a:p>
          <a:p>
            <a:pPr marL="107950" lvl="0" indent="539750">
              <a:lnSpc>
                <a:spcPts val="5200"/>
              </a:lnSpc>
              <a:defRPr/>
            </a:pPr>
            <a:r>
              <a:rPr lang="zh-CN" altLang="en-US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知道二力平衡的条件，能运用二力平衡条件解释相关现象或解决相关问题。</a:t>
            </a:r>
          </a:p>
          <a:p>
            <a:pPr marL="107950" lvl="0" indent="539750">
              <a:lnSpc>
                <a:spcPts val="5200"/>
              </a:lnSpc>
              <a:defRPr/>
            </a:pPr>
            <a:endParaRPr lang="zh-CN" altLang="en-US" sz="3200" ker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文本框 94"/>
          <p:cNvSpPr txBox="1"/>
          <p:nvPr>
            <p:custDataLst>
              <p:tags r:id="rId1"/>
            </p:custDataLst>
          </p:nvPr>
        </p:nvSpPr>
        <p:spPr>
          <a:xfrm>
            <a:off x="748562" y="509579"/>
            <a:ext cx="32238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课堂总结 </a:t>
            </a:r>
          </a:p>
        </p:txBody>
      </p: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1010370" y="2251881"/>
            <a:ext cx="630941" cy="3034389"/>
            <a:chOff x="2657869" y="4138348"/>
            <a:chExt cx="487355" cy="780524"/>
          </a:xfrm>
        </p:grpSpPr>
        <p:grpSp>
          <p:nvGrpSpPr>
            <p:cNvPr id="25" name="组合 24"/>
            <p:cNvGrpSpPr/>
            <p:nvPr>
              <p:custDataLst>
                <p:tags r:id="rId25"/>
              </p:custDataLst>
            </p:nvPr>
          </p:nvGrpSpPr>
          <p:grpSpPr>
            <a:xfrm>
              <a:off x="2657869" y="4138348"/>
              <a:ext cx="243677" cy="780524"/>
              <a:chOff x="2414191" y="4138617"/>
              <a:chExt cx="243677" cy="780524"/>
            </a:xfrm>
          </p:grpSpPr>
          <p:cxnSp>
            <p:nvCxnSpPr>
              <p:cNvPr id="35" name="直接连接符 34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直接连接符 35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2414191" y="4479193"/>
                <a:ext cx="24367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6" name="直接连接符 25"/>
            <p:cNvCxnSpPr/>
            <p:nvPr>
              <p:custDataLst>
                <p:tags r:id="rId26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直接连接符 26"/>
            <p:cNvCxnSpPr/>
            <p:nvPr>
              <p:custDataLst>
                <p:tags r:id="rId27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 Box 2"/>
          <p:cNvSpPr txBox="1"/>
          <p:nvPr>
            <p:custDataLst>
              <p:tags r:id="rId3"/>
            </p:custDataLst>
          </p:nvPr>
        </p:nvSpPr>
        <p:spPr>
          <a:xfrm>
            <a:off x="3733841" y="1184969"/>
            <a:ext cx="7636248" cy="2733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457200">
              <a:lnSpc>
                <a:spcPts val="4000"/>
              </a:lnSpc>
              <a:defRPr/>
            </a:pP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①平衡状态：物体在几个力的作用下保持静止或做匀速直线运动，则该物体处于平衡状态。</a:t>
            </a:r>
          </a:p>
          <a:p>
            <a:pPr defTabSz="457200">
              <a:lnSpc>
                <a:spcPts val="4000"/>
              </a:lnSpc>
              <a:spcAft>
                <a:spcPts val="600"/>
              </a:spcAft>
              <a:defRPr/>
            </a:pPr>
            <a:r>
              <a:rPr lang="zh-CN" altLang="en-US" sz="25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②二力平衡：若物体在两个力作用下处于平衡状态，我们就说这两个力相互平衡，简称二力平衡。</a:t>
            </a:r>
          </a:p>
          <a:p>
            <a:pPr defTabSz="457200">
              <a:lnSpc>
                <a:spcPts val="4000"/>
              </a:lnSpc>
              <a:defRPr/>
            </a:pPr>
            <a:endParaRPr lang="zh-CN" altLang="en-US" sz="2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99358"/>
          <p:cNvSpPr/>
          <p:nvPr>
            <p:custDataLst>
              <p:tags r:id="rId4"/>
            </p:custDataLst>
          </p:nvPr>
        </p:nvSpPr>
        <p:spPr>
          <a:xfrm>
            <a:off x="1595797" y="4870772"/>
            <a:ext cx="173072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ysClr val="windowText" lastClr="000000"/>
            </a:solidFill>
            <a:prstDash val="solid"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</a:rPr>
              <a:t>二力平衡条件的应用 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>
            <p:custDataLst>
              <p:tags r:id="rId5"/>
            </p:custDataLst>
          </p:nvPr>
        </p:nvSpPr>
        <p:spPr>
          <a:xfrm>
            <a:off x="439069" y="2733934"/>
            <a:ext cx="584775" cy="1712745"/>
          </a:xfrm>
          <a:prstGeom prst="rect">
            <a:avLst/>
          </a:prstGeom>
          <a:solidFill>
            <a:srgbClr val="FFA8A8"/>
          </a:solidFill>
          <a:ln>
            <a:solidFill>
              <a:sysClr val="windowText" lastClr="000000"/>
            </a:solidFill>
          </a:ln>
        </p:spPr>
        <p:txBody>
          <a:bodyPr vert="eaVert"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Arial" panose="020B0604020202020204" pitchFamily="34" charset="0"/>
              </a:rPr>
              <a:t>二力平衡</a:t>
            </a:r>
          </a:p>
        </p:txBody>
      </p:sp>
      <p:sp>
        <p:nvSpPr>
          <p:cNvPr id="65" name="Text Box 13"/>
          <p:cNvSpPr txBox="1"/>
          <p:nvPr>
            <p:custDataLst>
              <p:tags r:id="rId6"/>
            </p:custDataLst>
          </p:nvPr>
        </p:nvSpPr>
        <p:spPr>
          <a:xfrm>
            <a:off x="1642939" y="3483167"/>
            <a:ext cx="1626957" cy="830997"/>
          </a:xfrm>
          <a:prstGeom prst="rect">
            <a:avLst/>
          </a:prstGeom>
          <a:solidFill>
            <a:srgbClr val="8FD3CD"/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Arial" panose="020B0604020202020204" pitchFamily="34" charset="0"/>
              </a:rPr>
              <a:t>二力的</a:t>
            </a:r>
            <a:endParaRPr kumimoji="0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sym typeface="Arial" panose="020B0604020202020204" pitchFamily="34" charset="0"/>
              </a:rPr>
              <a:t>平衡条件</a:t>
            </a:r>
          </a:p>
        </p:txBody>
      </p:sp>
      <p:sp>
        <p:nvSpPr>
          <p:cNvPr id="75" name="Text Box 13"/>
          <p:cNvSpPr txBox="1"/>
          <p:nvPr>
            <p:custDataLst>
              <p:tags r:id="rId7"/>
            </p:custDataLst>
          </p:nvPr>
        </p:nvSpPr>
        <p:spPr>
          <a:xfrm>
            <a:off x="1642940" y="1872334"/>
            <a:ext cx="1626957" cy="830997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平衡力与</a:t>
            </a:r>
          </a:p>
          <a:p>
            <a:pPr lvl="0" algn="ctr" defTabSz="457200">
              <a:defRPr/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平衡状态 </a:t>
            </a:r>
          </a:p>
        </p:txBody>
      </p:sp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3271525" y="1523562"/>
            <a:ext cx="496866" cy="1489227"/>
            <a:chOff x="2657869" y="4138348"/>
            <a:chExt cx="487355" cy="780524"/>
          </a:xfrm>
        </p:grpSpPr>
        <p:grpSp>
          <p:nvGrpSpPr>
            <p:cNvPr id="77" name="组合 76"/>
            <p:cNvGrpSpPr/>
            <p:nvPr>
              <p:custDataLst>
                <p:tags r:id="rId20"/>
              </p:custDataLst>
            </p:nvPr>
          </p:nvGrpSpPr>
          <p:grpSpPr>
            <a:xfrm>
              <a:off x="2657869" y="4138348"/>
              <a:ext cx="243677" cy="780524"/>
              <a:chOff x="2414191" y="4138617"/>
              <a:chExt cx="243677" cy="780524"/>
            </a:xfrm>
          </p:grpSpPr>
          <p:cxnSp>
            <p:nvCxnSpPr>
              <p:cNvPr id="80" name="直接连接符 79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直接连接符 80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2414191" y="4520339"/>
                <a:ext cx="24208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9" name="直接连接符 28"/>
            <p:cNvCxnSpPr/>
            <p:nvPr>
              <p:custDataLst>
                <p:tags r:id="rId21"/>
              </p:custDataLst>
            </p:nvPr>
          </p:nvCxnSpPr>
          <p:spPr>
            <a:xfrm>
              <a:off x="2901546" y="4915217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78"/>
            <p:cNvCxnSpPr/>
            <p:nvPr>
              <p:custDataLst>
                <p:tags r:id="rId22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3280921" y="3428929"/>
            <a:ext cx="430723" cy="2115820"/>
            <a:chOff x="2495674" y="4155282"/>
            <a:chExt cx="589567" cy="3107724"/>
          </a:xfrm>
        </p:grpSpPr>
        <p:grpSp>
          <p:nvGrpSpPr>
            <p:cNvPr id="7" name="组合 6"/>
            <p:cNvGrpSpPr/>
            <p:nvPr>
              <p:custDataLst>
                <p:tags r:id="rId15"/>
              </p:custDataLst>
            </p:nvPr>
          </p:nvGrpSpPr>
          <p:grpSpPr>
            <a:xfrm>
              <a:off x="2827872" y="4155282"/>
              <a:ext cx="257369" cy="3107724"/>
              <a:chOff x="4110340" y="1791339"/>
              <a:chExt cx="407665" cy="1655754"/>
            </a:xfrm>
          </p:grpSpPr>
          <p:cxnSp>
            <p:nvCxnSpPr>
              <p:cNvPr id="14" name="直接连接符 13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4121149" y="1791339"/>
                <a:ext cx="6884" cy="1655754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14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4110340" y="2915788"/>
                <a:ext cx="406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直接连接符 15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4111965" y="1791339"/>
                <a:ext cx="406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8" name="直接连接符 7"/>
            <p:cNvCxnSpPr/>
            <p:nvPr>
              <p:custDataLst>
                <p:tags r:id="rId16"/>
              </p:custDataLst>
            </p:nvPr>
          </p:nvCxnSpPr>
          <p:spPr>
            <a:xfrm flipV="1">
              <a:off x="2495674" y="5196192"/>
              <a:ext cx="559751" cy="16788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cxnSp>
        <p:nvCxnSpPr>
          <p:cNvPr id="9" name="直接连接符 8"/>
          <p:cNvCxnSpPr/>
          <p:nvPr>
            <p:custDataLst>
              <p:tags r:id="rId10"/>
            </p:custDataLst>
          </p:nvPr>
        </p:nvCxnSpPr>
        <p:spPr>
          <a:xfrm>
            <a:off x="3536317" y="5518596"/>
            <a:ext cx="187278" cy="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704637" y="3249787"/>
            <a:ext cx="1206367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-1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等大</a:t>
            </a: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704637" y="3960352"/>
            <a:ext cx="1206367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-1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反向</a:t>
            </a: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3704637" y="4635357"/>
            <a:ext cx="1206367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-1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共线</a:t>
            </a: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3704637" y="5270357"/>
            <a:ext cx="1206367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-1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同物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65" grpId="0" animBg="1"/>
      <p:bldP spid="75" grpId="0" animBg="1"/>
      <p:bldP spid="10" grpId="0" animBg="1"/>
      <p:bldP spid="11" grpId="0" animBg="1"/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Rot="1" noChangeArrowheads="1"/>
          </p:cNvSpPr>
          <p:nvPr>
            <p:custDataLst>
              <p:tags r:id="rId1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7" name="Text Box 2"/>
          <p:cNvSpPr txBox="1"/>
          <p:nvPr>
            <p:custDataLst>
              <p:tags r:id="rId2"/>
            </p:custDataLst>
          </p:nvPr>
        </p:nvSpPr>
        <p:spPr>
          <a:xfrm>
            <a:off x="840740" y="1149985"/>
            <a:ext cx="10283825" cy="134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>
              <a:lnSpc>
                <a:spcPts val="49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质量为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0.5kg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的花瓶放在水平桌面上，请说明桌面对花瓶支持力的大小和方向。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77946" y="2636015"/>
            <a:ext cx="10546280" cy="203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609600" defTabSz="914400">
              <a:lnSpc>
                <a:spcPts val="5065"/>
              </a:lnSpc>
              <a:defRPr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G=mg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0.5kg×10N/kg=5N.</a:t>
            </a:r>
          </a:p>
          <a:p>
            <a:pPr lvl="0" indent="609600" defTabSz="914400">
              <a:lnSpc>
                <a:spcPts val="5065"/>
              </a:lnSpc>
              <a:defRPr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由二力平衡条件可知：</a:t>
            </a:r>
          </a:p>
          <a:p>
            <a:pPr lvl="0" indent="609600" defTabSz="914400">
              <a:lnSpc>
                <a:spcPts val="5065"/>
              </a:lnSpc>
              <a:defRPr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F=G=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Rot="1" noChangeArrowheads="1"/>
          </p:cNvSpPr>
          <p:nvPr>
            <p:custDataLst>
              <p:tags r:id="rId1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5" name="Text Box 2"/>
          <p:cNvSpPr txBox="1"/>
          <p:nvPr>
            <p:custDataLst>
              <p:tags r:id="rId2"/>
            </p:custDataLst>
          </p:nvPr>
        </p:nvSpPr>
        <p:spPr>
          <a:xfrm>
            <a:off x="1109267" y="954904"/>
            <a:ext cx="8577068" cy="21973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defTabSz="685165">
              <a:lnSpc>
                <a:spcPts val="42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在弹簧测力计的秤钩上挂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钩码，记录静止时弹簧测力计的示数。然后，使弹簧测力计和钩码一起向上匀速运动，观察弹簧测力计的示数。两次测量中，弹簧测力计的示数相等吗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4367" y="871861"/>
            <a:ext cx="1037330" cy="5114278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26440" y="3296285"/>
            <a:ext cx="9925050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539750" defTabSz="914400">
              <a:lnSpc>
                <a:spcPts val="4500"/>
              </a:lnSpc>
              <a:defRPr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G=mg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0.1kg×10N/kg=1N.</a:t>
            </a:r>
          </a:p>
          <a:p>
            <a:pPr indent="539750" defTabSz="685165">
              <a:lnSpc>
                <a:spcPts val="45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静止时二力平衡，则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F=G=1N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  <a:p>
            <a:pPr indent="539750" defTabSz="685165">
              <a:lnSpc>
                <a:spcPts val="45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匀速上升时，拉力与重力仍是一对平衡力因此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F’=G=1N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，故两次测量中，弹簧测力计的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示数相等。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Rot="1" noChangeArrowheads="1"/>
          </p:cNvSpPr>
          <p:nvPr>
            <p:custDataLst>
              <p:tags r:id="rId1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5" name="Text Box 2"/>
          <p:cNvSpPr txBox="1"/>
          <p:nvPr>
            <p:custDataLst>
              <p:tags r:id="rId2"/>
            </p:custDataLst>
          </p:nvPr>
        </p:nvSpPr>
        <p:spPr>
          <a:xfrm>
            <a:off x="883285" y="1181735"/>
            <a:ext cx="10304780" cy="1271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75945" defTabSz="685165">
              <a:lnSpc>
                <a:spcPts val="46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已知一架遥控模型直升机的质量为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0.25kg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。若要该模型直升机匀速升空，空气需要给它提供多大的升力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976601" y="2996517"/>
            <a:ext cx="8185457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9750" defTabSz="685165">
              <a:lnSpc>
                <a:spcPts val="45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匀速升空时二力平衡，所以</a:t>
            </a:r>
          </a:p>
          <a:p>
            <a:pPr indent="539750" defTabSz="685165">
              <a:lnSpc>
                <a:spcPts val="45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F=G=mg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=0.25 kg×10 N/kg=2.5 N 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/>
          <p:nvPr>
            <p:custDataLst>
              <p:tags r:id="rId1"/>
            </p:custDataLst>
          </p:nvPr>
        </p:nvSpPr>
        <p:spPr>
          <a:xfrm>
            <a:off x="958511" y="1041737"/>
            <a:ext cx="10363264" cy="21973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>
              <a:lnSpc>
                <a:spcPts val="42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）所示，“老鹰”能稳稳地停在指尖的奥秘是什么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用硬币、餐叉和高脚杯做一个小实验：将两把餐叉彼此相对，夹住一枚一元（或五角）硬币，再轻轻地将硬币平放或立在杯口上，如图（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）所示。请说出能顺利完成这个小实验的关键。</a:t>
            </a:r>
          </a:p>
        </p:txBody>
      </p: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2339672" y="3520955"/>
            <a:ext cx="7265448" cy="3108298"/>
            <a:chOff x="2339672" y="3520955"/>
            <a:chExt cx="7265448" cy="3108298"/>
          </a:xfrm>
        </p:grpSpPr>
        <p:pic>
          <p:nvPicPr>
            <p:cNvPr id="2" name="图片 1"/>
            <p:cNvPicPr/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672" y="3520955"/>
              <a:ext cx="3405212" cy="259558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7118" y="3520955"/>
              <a:ext cx="3158002" cy="256663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3347618" y="6167588"/>
              <a:ext cx="6199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                                        （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altLang="en-US" sz="1600"/>
            </a:p>
          </p:txBody>
        </p:sp>
      </p:grpSp>
      <p:sp>
        <p:nvSpPr>
          <p:cNvPr id="20483" name="Rectangle 3"/>
          <p:cNvSpPr>
            <a:spLocks noRot="1" noChangeArrowheads="1"/>
          </p:cNvSpPr>
          <p:nvPr>
            <p:custDataLst>
              <p:tags r:id="rId3"/>
            </p:custDataLst>
          </p:nvPr>
        </p:nvSpPr>
        <p:spPr bwMode="auto">
          <a:xfrm>
            <a:off x="580390" y="445135"/>
            <a:ext cx="2790190" cy="7924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实践与练习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79425" y="254635"/>
            <a:ext cx="11322050" cy="21945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04190" defTabSz="685165">
              <a:lnSpc>
                <a:spcPts val="41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老鹰的内部有两个圆形金属块作为配重，这些配重被安装在向前伸出的翅膀两头，从而增加了鹰前半部分的身体重力。这样设计使得老鹰的重心前移，当老鹰的重心位于嘴尖下方时，嘴尖就成为了一个平衡点，使得老鹰能够稳稳地停在指尖或其他支撑物上。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79425" y="2334895"/>
            <a:ext cx="11322050" cy="166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04190" defTabSz="685165">
              <a:lnSpc>
                <a:spcPts val="41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‌（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叉子与硬币组成的装置可以看成是一个整体，硬币与杯子接触的地方是这个装置的支撑点，装置的重心在装置的外部，当我们调整装置的角度，使得整个装置的重心恰好位于支撑点的下方，这个装置就达到了一个稳定平衡的状态。</a:t>
            </a:r>
          </a:p>
        </p:txBody>
      </p:sp>
      <p:pic>
        <p:nvPicPr>
          <p:cNvPr id="9" name="平衡鸟">
            <a:hlinkClick r:id="" action="ppaction://media"/>
          </p:cNvPr>
          <p:cNvPicPr>
            <a:picLocks noChangeAspect="1"/>
          </p:cNvPicPr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912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3120" y="1082675"/>
            <a:ext cx="10995660" cy="3342005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1、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下列物体中处于平衡状态的是（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 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A.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静止在水平桌面上的书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B.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被踢出去后正在空中飞的足球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C.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平直公路上匀速开动的汽车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D.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跳伞运动员打开降落伞后以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5m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／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s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速度竖直匀速下降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2、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下列运动的物体中，受力平衡的是（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A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．自由下落的苹果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B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．加速上升的火箭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C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．沿斜面匀速下滑的木块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D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．减速行驶的机车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en-US" altLang="zh-CN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en-US" altLang="zh-CN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1" name="Text Box 3"/>
          <p:cNvSpPr txBox="1"/>
          <p:nvPr>
            <p:custDataLst>
              <p:tags r:id="rId3"/>
            </p:custDataLst>
          </p:nvPr>
        </p:nvSpPr>
        <p:spPr>
          <a:xfrm>
            <a:off x="6887845" y="1082675"/>
            <a:ext cx="14712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AC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  <p:sp>
        <p:nvSpPr>
          <p:cNvPr id="5" name="Text Box 3"/>
          <p:cNvSpPr txBox="1"/>
          <p:nvPr>
            <p:custDataLst>
              <p:tags r:id="rId5"/>
            </p:custDataLst>
          </p:nvPr>
        </p:nvSpPr>
        <p:spPr>
          <a:xfrm>
            <a:off x="7489825" y="3568700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9" name="图片 2"/>
          <p:cNvPicPr/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955" y="2974975"/>
            <a:ext cx="8152765" cy="2335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0" name="Text Box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3120" y="1082675"/>
            <a:ext cx="10995660" cy="2346960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3、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频闪摄影是研究物体运动时常用一种实验方法，下图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A B C D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中分别用照相机拍摄（每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0.1S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拍摄一次）的小球在不同的运动状态下的照片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,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其中受到平衡力的作用的是（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  <p:sp>
        <p:nvSpPr>
          <p:cNvPr id="5" name="Text Box 3"/>
          <p:cNvSpPr txBox="1"/>
          <p:nvPr>
            <p:custDataLst>
              <p:tags r:id="rId5"/>
            </p:custDataLst>
          </p:nvPr>
        </p:nvSpPr>
        <p:spPr>
          <a:xfrm>
            <a:off x="7889875" y="2107565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835660"/>
            <a:ext cx="11219180" cy="2346960"/>
          </a:xfrm>
        </p:spPr>
        <p:txBody>
          <a:bodyPr wrap="square" lIns="91440" tIns="45720" rIns="91440" bIns="45720" rtlCol="0" anchor="t">
            <a:noAutofit/>
          </a:bodyPr>
          <a:lstStyle/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、某同学静立在磅秤上，下列几对力中属于平衡力的是（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A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．人的重力与磅砰对人的支持力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B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．人对磅砰的压力与磅秤对人的支持力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C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．磅秤的重力与磅秤对人的支持力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D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．磅秤的重力与人的重力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、电视台经常转播象棋大赛。在复盘讲解时，棋子被吸附在竖直放置的磁性棋盘上保持静止，此时棋子受到的摩擦力（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．方向竖直向上，大小等于它的重力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B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．方向竖直向下，大小等于它的重力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．方向竖直向上，大小大于它的重力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D</a:t>
            </a:r>
            <a:r>
              <a:rPr kumimoji="0" lang="zh-CN" altLang="en-US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．方向竖直向下，大小大于它的重力</a:t>
            </a: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algn="just" defTabSz="914400" rtl="0" latinLnBrk="0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kumimoji="0" lang="zh-CN" altLang="en-US" i="0" u="none" strike="noStrike" kern="1200" cap="none" spc="150" normalizeH="0" baseline="0" noProof="1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  <p:sp>
        <p:nvSpPr>
          <p:cNvPr id="5" name="Text Box 3"/>
          <p:cNvSpPr txBox="1"/>
          <p:nvPr>
            <p:custDataLst>
              <p:tags r:id="rId4"/>
            </p:custDataLst>
          </p:nvPr>
        </p:nvSpPr>
        <p:spPr>
          <a:xfrm>
            <a:off x="10281285" y="835660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</a:t>
            </a:r>
          </a:p>
        </p:txBody>
      </p:sp>
      <p:pic>
        <p:nvPicPr>
          <p:cNvPr id="23560" name="图片 696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64905" y="4550410"/>
            <a:ext cx="2530475" cy="169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31680" y="3952240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71681"/>
          <p:cNvSpPr txBox="1"/>
          <p:nvPr>
            <p:custDataLst>
              <p:tags r:id="rId1"/>
            </p:custDataLst>
          </p:nvPr>
        </p:nvSpPr>
        <p:spPr>
          <a:xfrm>
            <a:off x="560070" y="1579880"/>
            <a:ext cx="11072495" cy="3408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、（1）用8N的力握住总重为2N的水杯并保持静止不动，则手与水杯之间的摩擦力大小为（        ），方向为（                    ）      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（2）若将手的握力增大到10N，手与水杯之间的摩擦力大小（      ）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（3）若将水杯总重增大到3N，水杯仍保持静止不动，手与水杯之间的摩擦力大小为（     ）</a:t>
            </a:r>
          </a:p>
          <a:p>
            <a:pPr>
              <a:lnSpc>
                <a:spcPct val="110000"/>
              </a:lnSpc>
            </a:pP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1683" name="文本框 71682"/>
          <p:cNvSpPr txBox="1"/>
          <p:nvPr>
            <p:custDataLst>
              <p:tags r:id="rId2"/>
            </p:custDataLst>
          </p:nvPr>
        </p:nvSpPr>
        <p:spPr>
          <a:xfrm>
            <a:off x="4538345" y="1995805"/>
            <a:ext cx="822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2N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593330" y="1995488"/>
            <a:ext cx="1968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竖直向上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399078" y="2579370"/>
            <a:ext cx="8207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2N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02648" y="3482023"/>
            <a:ext cx="822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3N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71681"/>
          <p:cNvSpPr txBox="1"/>
          <p:nvPr>
            <p:custDataLst>
              <p:tags r:id="rId1"/>
            </p:custDataLst>
          </p:nvPr>
        </p:nvSpPr>
        <p:spPr>
          <a:xfrm>
            <a:off x="844550" y="1069975"/>
            <a:ext cx="10855960" cy="47866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、水平地面上有一重为200N的木块，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（1）小明用15N的水平向右的力推木块但没有推动，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木块受到的阻力大小是 （          ）， 方向是（                   ）            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（2）小明用25N的水平向右的力推木块但没有推动，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木块受到的阻力大小是 （          ）， 方向是（                  ）           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（3）小明用30N的水平向右的力推木块时刚好使木块作匀速直线运动，木块受到的阻力大小是 （          ）， 方向是（             ）         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（4）小明用50N的水平向右的力推木块时，</a:t>
            </a:r>
          </a:p>
          <a:p>
            <a:pPr>
              <a:lnSpc>
                <a:spcPct val="110000"/>
              </a:lnSpc>
            </a:pP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木块受到的阻力大小是（           ）， 方向是(                    )         </a:t>
            </a:r>
          </a:p>
          <a:p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1683" name="文本框 71682"/>
          <p:cNvSpPr txBox="1"/>
          <p:nvPr>
            <p:custDataLst>
              <p:tags r:id="rId2"/>
            </p:custDataLst>
          </p:nvPr>
        </p:nvSpPr>
        <p:spPr>
          <a:xfrm>
            <a:off x="5383530" y="2055495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15N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681403" y="2055495"/>
            <a:ext cx="19732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水平向左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502275" y="3003550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25N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756333" y="2907030"/>
            <a:ext cx="19732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水平向左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811520" y="3951288"/>
            <a:ext cx="1063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30N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861108" y="3852228"/>
            <a:ext cx="19732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水平向左</a:t>
            </a: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911725" y="4953318"/>
            <a:ext cx="10652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30N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959090" y="4901883"/>
            <a:ext cx="19732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水平向左</a:t>
            </a: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772160" y="278130"/>
            <a:ext cx="8847455" cy="1333500"/>
            <a:chOff x="4466" y="918"/>
            <a:chExt cx="13933" cy="2100"/>
          </a:xfrm>
        </p:grpSpPr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7351" y="1306"/>
              <a:ext cx="1104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等线" panose="02010600030101010101" charset="-122"/>
                  <a:ea typeface="等线" panose="02010600030101010101" charset="-122"/>
                  <a:cs typeface="微软雅黑" panose="020B0503020204020204" pitchFamily="34" charset="-122"/>
                </a:rPr>
                <a:t>大家所知道的运动状态有哪些？</a:t>
              </a:r>
            </a:p>
          </p:txBody>
        </p:sp>
        <p:grpSp>
          <p:nvGrpSpPr>
            <p:cNvPr id="89" name="组合 88"/>
            <p:cNvGrpSpPr/>
            <p:nvPr>
              <p:custDataLst>
                <p:tags r:id="rId9"/>
              </p:custDataLst>
            </p:nvPr>
          </p:nvGrpSpPr>
          <p:grpSpPr>
            <a:xfrm>
              <a:off x="4466" y="918"/>
              <a:ext cx="2750" cy="2100"/>
              <a:chOff x="1964" y="8529"/>
              <a:chExt cx="2750" cy="2100"/>
            </a:xfrm>
          </p:grpSpPr>
          <p:sp>
            <p:nvSpPr>
              <p:cNvPr id="90" name="文本框 8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935" y="8934"/>
                <a:ext cx="1779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b="1">
                    <a:solidFill>
                      <a:srgbClr val="F4B91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思考</a:t>
                </a:r>
              </a:p>
            </p:txBody>
          </p:sp>
          <p:pic>
            <p:nvPicPr>
              <p:cNvPr id="91" name="图片 9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00000">
                <a:off x="1964" y="8529"/>
                <a:ext cx="1246" cy="1246"/>
              </a:xfrm>
              <a:prstGeom prst="rect">
                <a:avLst/>
              </a:prstGeom>
            </p:spPr>
          </p:pic>
        </p:grpSp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466215" y="2621915"/>
            <a:ext cx="6193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我们如何描述物体的</a:t>
            </a:r>
            <a:r>
              <a:rPr lang="zh-CN" altLang="en-US" sz="3200">
                <a:solidFill>
                  <a:srgbClr val="FF0000"/>
                </a:solidFill>
                <a:latin typeface="WPS灵秀黑" charset="-122"/>
                <a:ea typeface="WPS灵秀黑" charset="-122"/>
              </a:rPr>
              <a:t>运动状态</a:t>
            </a:r>
            <a:r>
              <a:rPr lang="zh-CN" altLang="en-US" sz="3200">
                <a:latin typeface="WPS灵秀黑" charset="-122"/>
                <a:ea typeface="WPS灵秀黑" charset="-122"/>
              </a:rPr>
              <a:t>？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310765" y="4498975"/>
            <a:ext cx="1883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WPS灵秀黑" charset="-122"/>
                <a:ea typeface="WPS灵秀黑" charset="-122"/>
              </a:rPr>
              <a:t>运动状态</a:t>
            </a:r>
          </a:p>
        </p:txBody>
      </p:sp>
      <p:sp>
        <p:nvSpPr>
          <p:cNvPr id="8" name="左大括号 7"/>
          <p:cNvSpPr/>
          <p:nvPr>
            <p:custDataLst>
              <p:tags r:id="rId4"/>
            </p:custDataLst>
          </p:nvPr>
        </p:nvSpPr>
        <p:spPr>
          <a:xfrm>
            <a:off x="4216400" y="4029075"/>
            <a:ext cx="381000" cy="1524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599305" y="3736975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速度的大小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675505" y="5260975"/>
            <a:ext cx="2585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速度的方向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309495" y="1543050"/>
            <a:ext cx="8350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  <a:cs typeface="WPS灵秀黑" charset="-122"/>
              </a:rPr>
              <a:t>静止、匀速、加速、减速、曲线</a:t>
            </a:r>
            <a:r>
              <a:rPr lang="en-US" altLang="zh-CN" sz="3200">
                <a:latin typeface="WPS灵秀黑" charset="-122"/>
                <a:ea typeface="WPS灵秀黑" charset="-122"/>
                <a:cs typeface="WPS灵秀黑" charset="-122"/>
              </a:rPr>
              <a:t>……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76010" y="4797425"/>
            <a:ext cx="3997325" cy="1515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2"/>
            </p:custDataLst>
          </p:nvPr>
        </p:nvSpPr>
        <p:spPr>
          <a:xfrm>
            <a:off x="600710" y="1132840"/>
            <a:ext cx="11031855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如图甲所示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完全相同的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两物块叠放在水平桌面上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sz="3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=20 N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的水平力作用在物块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,A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一起做匀速直线运动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此时物块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所受的摩擦力为</a:t>
            </a:r>
            <a:r>
              <a:rPr lang="en-US" sz="32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N;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若将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sz="3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换为大小为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 N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的水平力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en-US" sz="3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按如图乙所示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作用在物块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它们仍能一起向前运动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则地面对物块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的摩擦力为</a:t>
            </a:r>
            <a:r>
              <a:rPr lang="en-US" sz="32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N,A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之间</a:t>
            </a:r>
            <a:r>
              <a:rPr lang="en-US" sz="32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选填“有”或“无”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摩擦力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若令F</a:t>
            </a:r>
            <a:r>
              <a:rPr lang="en-US" sz="32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=20N它们仍能一起向前运动,则地面对物块A的摩擦力为</a:t>
            </a:r>
            <a:r>
              <a:rPr lang="en-US" sz="32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N,A、B之间</a:t>
            </a:r>
            <a:r>
              <a:rPr lang="en-US" sz="32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(选填“有”或“无”)摩擦力.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563870" y="2118678"/>
            <a:ext cx="1063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934710" y="3034983"/>
            <a:ext cx="1063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279890" y="301498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</a:t>
            </a:r>
            <a:endParaRPr lang="zh-CN" altLang="en-US" sz="3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454650" y="4060508"/>
            <a:ext cx="1063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8799830" y="4040505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</a:t>
            </a: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89223" y="396919"/>
            <a:ext cx="285059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随堂小练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042670" y="3242945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(a)</a:t>
            </a:r>
            <a:r>
              <a:rPr lang="zh-CN" altLang="en-US"/>
              <a:t>静止的花瓶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rcRect l="7080" r="11504"/>
          <a:stretch>
            <a:fillRect/>
          </a:stretch>
        </p:blipFill>
        <p:spPr>
          <a:xfrm>
            <a:off x="914400" y="839470"/>
            <a:ext cx="1890395" cy="2359025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505200" y="839470"/>
            <a:ext cx="3383280" cy="2359025"/>
          </a:xfrm>
          <a:prstGeom prst="roundRect">
            <a:avLst/>
          </a:prstGeom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112895" y="3221355"/>
            <a:ext cx="2095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(c)</a:t>
            </a:r>
            <a:r>
              <a:rPr lang="zh-CN" altLang="en-US"/>
              <a:t>匀速行驶的列车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38200" y="3656330"/>
            <a:ext cx="1965960" cy="2616200"/>
          </a:xfrm>
          <a:prstGeom prst="roundRect">
            <a:avLst/>
          </a:prstGeom>
        </p:spPr>
      </p:pic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991870" y="6280785"/>
            <a:ext cx="1680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(b)</a:t>
            </a:r>
            <a:r>
              <a:rPr lang="zh-CN" altLang="en-US"/>
              <a:t>黄山飞来石</a:t>
            </a: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107815" y="6279515"/>
            <a:ext cx="216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(d)</a:t>
            </a:r>
            <a:r>
              <a:rPr lang="zh-CN" altLang="en-US"/>
              <a:t>匀速下滑的小明</a:t>
            </a:r>
          </a:p>
        </p:txBody>
      </p:sp>
      <p:pic>
        <p:nvPicPr>
          <p:cNvPr id="23" name="图片 22"/>
          <p:cNvPicPr/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589520" y="839470"/>
            <a:ext cx="3385185" cy="2358390"/>
          </a:xfrm>
          <a:prstGeom prst="rect">
            <a:avLst/>
          </a:prstGeom>
        </p:spPr>
      </p:pic>
      <p:pic>
        <p:nvPicPr>
          <p:cNvPr id="24" name="图片 23"/>
          <p:cNvPicPr/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588885" y="3669030"/>
            <a:ext cx="3385820" cy="256730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7691755" y="6279515"/>
            <a:ext cx="3240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(f)</a:t>
            </a:r>
            <a:r>
              <a:rPr lang="zh-CN" altLang="en-US"/>
              <a:t>环绕地球运行的中国空间站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8196580" y="3226435"/>
            <a:ext cx="2072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(e)</a:t>
            </a:r>
            <a:r>
              <a:rPr lang="zh-CN" altLang="en-US"/>
              <a:t>加速上升的火箭</a:t>
            </a: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/>
          <a:srcRect l="2538" t="-477" r="2445"/>
          <a:stretch>
            <a:fillRect/>
          </a:stretch>
        </p:blipFill>
        <p:spPr>
          <a:xfrm>
            <a:off x="3581400" y="3656330"/>
            <a:ext cx="3232785" cy="2673350"/>
          </a:xfrm>
          <a:prstGeom prst="round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750570" y="300355"/>
            <a:ext cx="5979795" cy="48387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10000"/>
              </a:lnSpc>
            </a:pPr>
            <a:r>
              <a:rPr lang="en-US" altLang="zh-CN" sz="2000">
                <a:latin typeface="Times New Roman" panose="02020603050405020304" pitchFamily="18" charset="0"/>
                <a:ea typeface="微软雅黑" panose="020B0503020204020204" pitchFamily="34" charset="-122"/>
              </a:rPr>
              <a:t>      </a:t>
            </a:r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试一试，按照运动状态进行分类</a:t>
            </a:r>
          </a:p>
          <a:p>
            <a:pPr indent="0" fontAlgn="auto">
              <a:lnSpc>
                <a:spcPct val="110000"/>
              </a:lnSpc>
            </a:pPr>
            <a:endParaRPr lang="zh-CN" altLang="en-US" sz="2800" b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12382500" y="10477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文本框 1"/>
          <p:cNvSpPr txBox="1"/>
          <p:nvPr>
            <p:custDataLst>
              <p:tags r:id="rId1"/>
            </p:custDataLst>
          </p:nvPr>
        </p:nvSpPr>
        <p:spPr>
          <a:xfrm>
            <a:off x="673100" y="425450"/>
            <a:ext cx="2476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小结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335905" y="1933575"/>
            <a:ext cx="1854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WPS灵秀黑" charset="-122"/>
                <a:ea typeface="WPS灵秀黑" charset="-122"/>
              </a:rPr>
              <a:t>平衡状态</a:t>
            </a: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1752600" y="2971800"/>
            <a:ext cx="19513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  <a:sym typeface="+mn-ea"/>
              </a:rPr>
              <a:t>运动状态</a:t>
            </a: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7313295" y="1294765"/>
            <a:ext cx="1081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静止</a:t>
            </a: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7239635" y="2591435"/>
            <a:ext cx="2745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匀速直线运动</a:t>
            </a:r>
          </a:p>
        </p:txBody>
      </p:sp>
      <p:sp>
        <p:nvSpPr>
          <p:cNvPr id="3" name="左大括号 2"/>
          <p:cNvSpPr/>
          <p:nvPr>
            <p:custDataLst>
              <p:tags r:id="rId6"/>
            </p:custDataLst>
          </p:nvPr>
        </p:nvSpPr>
        <p:spPr>
          <a:xfrm>
            <a:off x="3582670" y="2286000"/>
            <a:ext cx="228600" cy="1981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869055" y="1933575"/>
            <a:ext cx="1092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不变</a:t>
            </a: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849370" y="3973830"/>
            <a:ext cx="103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改变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324475" y="3965575"/>
            <a:ext cx="2889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非平衡状态</a:t>
            </a:r>
          </a:p>
        </p:txBody>
      </p:sp>
      <p:cxnSp>
        <p:nvCxnSpPr>
          <p:cNvPr id="13" name="直接箭头连接符 12"/>
          <p:cNvCxnSpPr>
            <a:stCxn id="5" idx="3"/>
            <a:endCxn id="4" idx="1"/>
          </p:cNvCxnSpPr>
          <p:nvPr>
            <p:custDataLst>
              <p:tags r:id="rId10"/>
            </p:custDataLst>
          </p:nvPr>
        </p:nvCxnSpPr>
        <p:spPr>
          <a:xfrm>
            <a:off x="4961255" y="2225675"/>
            <a:ext cx="3746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" name="直接箭头连接符 13"/>
          <p:cNvCxnSpPr>
            <a:stCxn id="9" idx="3"/>
            <a:endCxn id="10" idx="1"/>
          </p:cNvCxnSpPr>
          <p:nvPr>
            <p:custDataLst>
              <p:tags r:id="rId11"/>
            </p:custDataLst>
          </p:nvPr>
        </p:nvCxnSpPr>
        <p:spPr>
          <a:xfrm flipV="1">
            <a:off x="4888865" y="4257675"/>
            <a:ext cx="435610" cy="82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左大括号 14"/>
          <p:cNvSpPr/>
          <p:nvPr>
            <p:custDataLst>
              <p:tags r:id="rId12"/>
            </p:custDataLst>
          </p:nvPr>
        </p:nvSpPr>
        <p:spPr>
          <a:xfrm>
            <a:off x="7084695" y="1524000"/>
            <a:ext cx="152400" cy="1371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5410200" y="1066800"/>
            <a:ext cx="4572000" cy="2438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9811" name="文本框 119810"/>
          <p:cNvSpPr txBox="1"/>
          <p:nvPr>
            <p:custDataLst>
              <p:tags r:id="rId14"/>
            </p:custDataLst>
          </p:nvPr>
        </p:nvSpPr>
        <p:spPr>
          <a:xfrm>
            <a:off x="946785" y="4953635"/>
            <a:ext cx="10632440" cy="137096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30000"/>
              </a:lnSpc>
              <a:spcBef>
                <a:spcPct val="50000"/>
              </a:spcBef>
              <a:buClrTx/>
              <a:buSzTx/>
              <a:defRPr/>
            </a:pPr>
            <a:r>
              <a:rPr kumimoji="0" lang="zh-CN" altLang="en-US" sz="3200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物体在几个力的作用下处于</a:t>
            </a:r>
            <a:r>
              <a:rPr kumimoji="0" lang="zh-CN" altLang="en-US" sz="3200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静止</a:t>
            </a:r>
            <a:r>
              <a:rPr kumimoji="0" lang="zh-CN" altLang="en-US" sz="3200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kumimoji="0" lang="zh-CN" altLang="en-US" sz="3200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匀速直线运动</a:t>
            </a:r>
            <a:r>
              <a:rPr kumimoji="0" lang="zh-CN" altLang="en-US" sz="3200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状态，我们就说该物体处于</a:t>
            </a:r>
            <a:r>
              <a:rPr kumimoji="0" lang="zh-CN" altLang="en-US" sz="3200" kern="1200" cap="none" spc="0" normalizeH="0" baseline="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平衡状态</a:t>
            </a:r>
            <a:r>
              <a:rPr kumimoji="0" lang="zh-CN" altLang="en-US" sz="3200" kern="120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0" grpId="0"/>
      <p:bldP spid="21" grpId="0"/>
      <p:bldP spid="3" grpId="0" animBg="1"/>
      <p:bldP spid="5" grpId="0"/>
      <p:bldP spid="9" grpId="0"/>
      <p:bldP spid="10" grpId="0"/>
      <p:bldP spid="15" grpId="0" animBg="1"/>
      <p:bldP spid="19" grpId="0" animBg="1"/>
      <p:bldP spid="1198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923290" y="3215640"/>
            <a:ext cx="1633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(a)</a:t>
            </a:r>
            <a:r>
              <a:rPr lang="zh-CN" altLang="en-US"/>
              <a:t>静止的花瓶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6"/>
          <a:srcRect l="7080" r="11504"/>
          <a:stretch>
            <a:fillRect/>
          </a:stretch>
        </p:blipFill>
        <p:spPr>
          <a:xfrm>
            <a:off x="914400" y="793115"/>
            <a:ext cx="1961515" cy="2359025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3587750" y="840105"/>
            <a:ext cx="3364865" cy="2359025"/>
          </a:xfrm>
          <a:prstGeom prst="round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162425" y="3210560"/>
            <a:ext cx="2095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(c)</a:t>
            </a:r>
            <a:r>
              <a:rPr lang="zh-CN" altLang="en-US"/>
              <a:t>匀速行驶的列车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990600" y="3640455"/>
            <a:ext cx="1885315" cy="2616200"/>
          </a:xfrm>
          <a:prstGeom prst="round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1066165" y="6237605"/>
            <a:ext cx="1680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(b)</a:t>
            </a:r>
            <a:r>
              <a:rPr lang="zh-CN" altLang="en-US"/>
              <a:t>黄山飞来石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4115435" y="6236335"/>
            <a:ext cx="216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(d)</a:t>
            </a:r>
            <a:r>
              <a:rPr lang="zh-CN" altLang="en-US"/>
              <a:t>匀速下滑的小明</a:t>
            </a: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8449945" y="1923415"/>
            <a:ext cx="1854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WPS灵秀黑" charset="-122"/>
                <a:ea typeface="WPS灵秀黑" charset="-122"/>
              </a:rPr>
              <a:t>平衡状态</a:t>
            </a: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8602980" y="3302635"/>
            <a:ext cx="1449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平衡力</a:t>
            </a:r>
          </a:p>
        </p:txBody>
      </p:sp>
      <p:sp>
        <p:nvSpPr>
          <p:cNvPr id="7" name="上下箭头 6"/>
          <p:cNvSpPr/>
          <p:nvPr>
            <p:custDataLst>
              <p:tags r:id="rId10"/>
            </p:custDataLst>
          </p:nvPr>
        </p:nvSpPr>
        <p:spPr>
          <a:xfrm>
            <a:off x="9212580" y="2533650"/>
            <a:ext cx="228600" cy="7620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8458835" y="4542790"/>
            <a:ext cx="2110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WPS灵秀黑" charset="-122"/>
                <a:ea typeface="WPS灵秀黑" charset="-122"/>
              </a:rPr>
              <a:t>二力平衡</a:t>
            </a:r>
          </a:p>
        </p:txBody>
      </p:sp>
      <p:sp>
        <p:nvSpPr>
          <p:cNvPr id="11" name="下箭头 10"/>
          <p:cNvSpPr/>
          <p:nvPr>
            <p:custDataLst>
              <p:tags r:id="rId12"/>
            </p:custDataLst>
          </p:nvPr>
        </p:nvSpPr>
        <p:spPr>
          <a:xfrm>
            <a:off x="9213215" y="3856990"/>
            <a:ext cx="228600" cy="685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9"/>
          <a:srcRect l="2538" t="-477" r="2445"/>
          <a:stretch>
            <a:fillRect/>
          </a:stretch>
        </p:blipFill>
        <p:spPr>
          <a:xfrm>
            <a:off x="3674110" y="3688715"/>
            <a:ext cx="3140075" cy="2597150"/>
          </a:xfrm>
          <a:prstGeom prst="roundRect">
            <a:avLst/>
          </a:prstGeom>
        </p:spPr>
      </p:pic>
      <p:cxnSp>
        <p:nvCxnSpPr>
          <p:cNvPr id="10" name="直接箭头连接符 9"/>
          <p:cNvCxnSpPr/>
          <p:nvPr>
            <p:custDataLst>
              <p:tags r:id="rId14"/>
            </p:custDataLst>
          </p:nvPr>
        </p:nvCxnSpPr>
        <p:spPr>
          <a:xfrm>
            <a:off x="1877060" y="2242185"/>
            <a:ext cx="8890" cy="1223645"/>
          </a:xfrm>
          <a:prstGeom prst="straightConnector1">
            <a:avLst/>
          </a:prstGeom>
          <a:ln w="63500" cmpd="sng">
            <a:solidFill>
              <a:srgbClr val="7030A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5"/>
            </p:custDataLst>
          </p:nvPr>
        </p:nvCxnSpPr>
        <p:spPr>
          <a:xfrm>
            <a:off x="2362200" y="4858385"/>
            <a:ext cx="8890" cy="1223645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6"/>
            </p:custDataLst>
          </p:nvPr>
        </p:nvCxnSpPr>
        <p:spPr>
          <a:xfrm>
            <a:off x="5105400" y="4985385"/>
            <a:ext cx="8890" cy="1223645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7"/>
            </p:custDataLst>
          </p:nvPr>
        </p:nvCxnSpPr>
        <p:spPr>
          <a:xfrm>
            <a:off x="5163185" y="2111375"/>
            <a:ext cx="8890" cy="1223645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>
            <p:custDataLst>
              <p:tags r:id="rId18"/>
            </p:custDataLst>
          </p:nvPr>
        </p:nvCxnSpPr>
        <p:spPr>
          <a:xfrm flipH="1" flipV="1">
            <a:off x="1885315" y="1251585"/>
            <a:ext cx="0" cy="1066800"/>
          </a:xfrm>
          <a:prstGeom prst="straightConnector1">
            <a:avLst/>
          </a:prstGeom>
          <a:ln w="69850" cmpd="sng">
            <a:solidFill>
              <a:srgbClr val="7030A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9"/>
            </p:custDataLst>
          </p:nvPr>
        </p:nvCxnSpPr>
        <p:spPr>
          <a:xfrm flipV="1">
            <a:off x="5163820" y="892175"/>
            <a:ext cx="7620" cy="121920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20"/>
            </p:custDataLst>
          </p:nvPr>
        </p:nvCxnSpPr>
        <p:spPr>
          <a:xfrm flipH="1" flipV="1">
            <a:off x="2362200" y="3689985"/>
            <a:ext cx="0" cy="117983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21"/>
            </p:custDataLst>
          </p:nvPr>
        </p:nvCxnSpPr>
        <p:spPr>
          <a:xfrm flipH="1">
            <a:off x="3962400" y="2168525"/>
            <a:ext cx="1151890" cy="37846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22"/>
            </p:custDataLst>
          </p:nvPr>
        </p:nvCxnSpPr>
        <p:spPr>
          <a:xfrm flipV="1">
            <a:off x="5218430" y="1804035"/>
            <a:ext cx="942340" cy="30734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23"/>
            </p:custDataLst>
          </p:nvPr>
        </p:nvCxnSpPr>
        <p:spPr>
          <a:xfrm flipV="1">
            <a:off x="5082540" y="3766185"/>
            <a:ext cx="861060" cy="1216025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24"/>
            </p:custDataLst>
          </p:nvPr>
        </p:nvCxnSpPr>
        <p:spPr>
          <a:xfrm flipH="1" flipV="1">
            <a:off x="3886200" y="4223385"/>
            <a:ext cx="1219200" cy="73660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25"/>
            </p:custDataLst>
          </p:nvPr>
        </p:nvSpPr>
        <p:spPr>
          <a:xfrm>
            <a:off x="5953125" y="3488690"/>
            <a:ext cx="1312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  <a:r>
              <a:rPr lang="zh-CN" altLang="en-US" sz="4000" b="1" baseline="-25000">
                <a:solidFill>
                  <a:srgbClr val="FF0000"/>
                </a:solidFill>
              </a:rPr>
              <a:t>支</a:t>
            </a:r>
          </a:p>
        </p:txBody>
      </p:sp>
      <p:sp>
        <p:nvSpPr>
          <p:cNvPr id="29" name="文本框 28"/>
          <p:cNvSpPr txBox="1"/>
          <p:nvPr>
            <p:custDataLst>
              <p:tags r:id="rId26"/>
            </p:custDataLst>
          </p:nvPr>
        </p:nvSpPr>
        <p:spPr>
          <a:xfrm>
            <a:off x="1257935" y="2983230"/>
            <a:ext cx="77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C000"/>
                </a:solidFill>
              </a:rPr>
              <a:t>G</a:t>
            </a:r>
          </a:p>
        </p:txBody>
      </p:sp>
      <p:sp>
        <p:nvSpPr>
          <p:cNvPr id="30" name="文本框 29"/>
          <p:cNvSpPr txBox="1"/>
          <p:nvPr>
            <p:custDataLst>
              <p:tags r:id="rId27"/>
            </p:custDataLst>
          </p:nvPr>
        </p:nvSpPr>
        <p:spPr>
          <a:xfrm>
            <a:off x="5257165" y="2851150"/>
            <a:ext cx="77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1" name="文本框 30"/>
          <p:cNvSpPr txBox="1"/>
          <p:nvPr>
            <p:custDataLst>
              <p:tags r:id="rId28"/>
            </p:custDataLst>
          </p:nvPr>
        </p:nvSpPr>
        <p:spPr>
          <a:xfrm>
            <a:off x="5106035" y="5822950"/>
            <a:ext cx="77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2" name="文本框 31"/>
          <p:cNvSpPr txBox="1"/>
          <p:nvPr>
            <p:custDataLst>
              <p:tags r:id="rId29"/>
            </p:custDataLst>
          </p:nvPr>
        </p:nvSpPr>
        <p:spPr>
          <a:xfrm>
            <a:off x="2335530" y="5746115"/>
            <a:ext cx="77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3" name="文本框 32"/>
          <p:cNvSpPr txBox="1"/>
          <p:nvPr>
            <p:custDataLst>
              <p:tags r:id="rId30"/>
            </p:custDataLst>
          </p:nvPr>
        </p:nvSpPr>
        <p:spPr>
          <a:xfrm>
            <a:off x="5238750" y="512445"/>
            <a:ext cx="1312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  <a:r>
              <a:rPr lang="zh-CN" altLang="en-US" sz="4000" b="1" baseline="-25000">
                <a:solidFill>
                  <a:srgbClr val="FF0000"/>
                </a:solidFill>
              </a:rPr>
              <a:t>支</a:t>
            </a:r>
          </a:p>
        </p:txBody>
      </p:sp>
      <p:sp>
        <p:nvSpPr>
          <p:cNvPr id="34" name="文本框 33"/>
          <p:cNvSpPr txBox="1"/>
          <p:nvPr>
            <p:custDataLst>
              <p:tags r:id="rId31"/>
            </p:custDataLst>
          </p:nvPr>
        </p:nvSpPr>
        <p:spPr>
          <a:xfrm>
            <a:off x="2401570" y="3437255"/>
            <a:ext cx="1312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  <a:r>
              <a:rPr lang="zh-CN" altLang="en-US" sz="4000" b="1" baseline="-25000">
                <a:solidFill>
                  <a:srgbClr val="FF0000"/>
                </a:solidFill>
              </a:rPr>
              <a:t>支</a:t>
            </a:r>
          </a:p>
        </p:txBody>
      </p:sp>
      <p:sp>
        <p:nvSpPr>
          <p:cNvPr id="35" name="文本框 34"/>
          <p:cNvSpPr txBox="1"/>
          <p:nvPr>
            <p:custDataLst>
              <p:tags r:id="rId32"/>
            </p:custDataLst>
          </p:nvPr>
        </p:nvSpPr>
        <p:spPr>
          <a:xfrm>
            <a:off x="1168400" y="565785"/>
            <a:ext cx="1312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C000"/>
                </a:solidFill>
              </a:rPr>
              <a:t>F</a:t>
            </a:r>
            <a:r>
              <a:rPr lang="zh-CN" altLang="en-US" sz="4000" b="1" baseline="-25000">
                <a:solidFill>
                  <a:srgbClr val="FFC000"/>
                </a:solidFill>
              </a:rPr>
              <a:t>支</a:t>
            </a:r>
          </a:p>
        </p:txBody>
      </p:sp>
      <p:sp>
        <p:nvSpPr>
          <p:cNvPr id="36" name="文本框 35"/>
          <p:cNvSpPr txBox="1"/>
          <p:nvPr>
            <p:custDataLst>
              <p:tags r:id="rId33"/>
            </p:custDataLst>
          </p:nvPr>
        </p:nvSpPr>
        <p:spPr>
          <a:xfrm>
            <a:off x="3503295" y="2028825"/>
            <a:ext cx="909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7" name="文本框 36"/>
          <p:cNvSpPr txBox="1"/>
          <p:nvPr>
            <p:custDataLst>
              <p:tags r:id="rId34"/>
            </p:custDataLst>
          </p:nvPr>
        </p:nvSpPr>
        <p:spPr>
          <a:xfrm>
            <a:off x="6172835" y="1404620"/>
            <a:ext cx="525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8" name="文本框 37"/>
          <p:cNvSpPr txBox="1"/>
          <p:nvPr>
            <p:custDataLst>
              <p:tags r:id="rId35"/>
            </p:custDataLst>
          </p:nvPr>
        </p:nvSpPr>
        <p:spPr>
          <a:xfrm>
            <a:off x="3580130" y="3841750"/>
            <a:ext cx="951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9" name="椭圆 38"/>
          <p:cNvSpPr/>
          <p:nvPr>
            <p:custDataLst>
              <p:tags r:id="rId36"/>
            </p:custDataLst>
          </p:nvPr>
        </p:nvSpPr>
        <p:spPr>
          <a:xfrm>
            <a:off x="5077460" y="2092960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椭圆 39"/>
          <p:cNvSpPr/>
          <p:nvPr>
            <p:custDataLst>
              <p:tags r:id="rId37"/>
            </p:custDataLst>
          </p:nvPr>
        </p:nvSpPr>
        <p:spPr>
          <a:xfrm>
            <a:off x="2286000" y="4852035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椭圆 40"/>
          <p:cNvSpPr/>
          <p:nvPr>
            <p:custDataLst>
              <p:tags r:id="rId38"/>
            </p:custDataLst>
          </p:nvPr>
        </p:nvSpPr>
        <p:spPr>
          <a:xfrm>
            <a:off x="1809115" y="2202815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" name="椭圆 41"/>
          <p:cNvSpPr/>
          <p:nvPr>
            <p:custDataLst>
              <p:tags r:id="rId39"/>
            </p:custDataLst>
          </p:nvPr>
        </p:nvSpPr>
        <p:spPr>
          <a:xfrm>
            <a:off x="5022215" y="4845050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0"/>
            </p:custDataLst>
          </p:nvPr>
        </p:nvSpPr>
        <p:spPr>
          <a:xfrm>
            <a:off x="750570" y="278765"/>
            <a:ext cx="5979795" cy="48387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10000"/>
              </a:lnSpc>
            </a:pPr>
            <a:r>
              <a:rPr lang="en-US" altLang="zh-CN" sz="2000">
                <a:latin typeface="Times New Roman" panose="02020603050405020304" pitchFamily="18" charset="0"/>
                <a:ea typeface="微软雅黑" panose="020B0503020204020204" pitchFamily="34" charset="-122"/>
              </a:rPr>
              <a:t>      </a:t>
            </a:r>
            <a:r>
              <a:rPr lang="zh-CN" altLang="en-US" sz="2800" b="1">
                <a:latin typeface="等线" panose="02010600030101010101" charset="-122"/>
                <a:ea typeface="等线" panose="02010600030101010101" charset="-122"/>
                <a:cs typeface="微软雅黑" panose="020B0503020204020204" pitchFamily="34" charset="-122"/>
              </a:rPr>
              <a:t>画一画，它们分别受哪些力？</a:t>
            </a:r>
          </a:p>
          <a:p>
            <a:pPr indent="0" fontAlgn="auto">
              <a:lnSpc>
                <a:spcPct val="110000"/>
              </a:lnSpc>
            </a:pPr>
            <a:endParaRPr lang="zh-CN" altLang="en-US" sz="2800" b="1">
              <a:latin typeface="等线" panose="02010600030101010101" charset="-122"/>
              <a:ea typeface="等线" panose="02010600030101010101" charset="-122"/>
              <a:cs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41"/>
            </p:custDataLst>
          </p:nvPr>
        </p:nvSpPr>
        <p:spPr>
          <a:xfrm>
            <a:off x="6953250" y="5126355"/>
            <a:ext cx="4732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（物体在受到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两个力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作用下处于平衡状态）</a:t>
            </a:r>
          </a:p>
        </p:txBody>
      </p:sp>
      <p:sp>
        <p:nvSpPr>
          <p:cNvPr id="44" name="文本框 43"/>
          <p:cNvSpPr txBox="1"/>
          <p:nvPr>
            <p:custDataLst>
              <p:tags r:id="rId42"/>
            </p:custDataLst>
          </p:nvPr>
        </p:nvSpPr>
        <p:spPr>
          <a:xfrm>
            <a:off x="6952615" y="240030"/>
            <a:ext cx="304101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3200" b="1">
                <a:ea typeface="方正姚体" panose="02010601030101010101" pitchFamily="2" charset="-122"/>
              </a:rPr>
              <a:t>一、物体的平衡</a:t>
            </a:r>
          </a:p>
        </p:txBody>
      </p:sp>
      <p:sp>
        <p:nvSpPr>
          <p:cNvPr id="6149" name="Line 18"/>
          <p:cNvSpPr/>
          <p:nvPr>
            <p:custDataLst>
              <p:tags r:id="rId43"/>
            </p:custDataLst>
          </p:nvPr>
        </p:nvSpPr>
        <p:spPr>
          <a:xfrm>
            <a:off x="6952615" y="845820"/>
            <a:ext cx="4854575" cy="635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  <p:bldP spid="11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5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文本框 10243"/>
          <p:cNvSpPr txBox="1"/>
          <p:nvPr>
            <p:custDataLst>
              <p:tags r:id="rId1"/>
            </p:custDataLst>
          </p:nvPr>
        </p:nvSpPr>
        <p:spPr>
          <a:xfrm>
            <a:off x="873760" y="1260475"/>
            <a:ext cx="73888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zh-CN" altLang="en-US" sz="2800" b="1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力的示意图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，请你猜想一下，两个力在怎样的条件下才能平衡？</a:t>
            </a:r>
          </a:p>
        </p:txBody>
      </p:sp>
      <p:sp>
        <p:nvSpPr>
          <p:cNvPr id="22531" name="矩形 123907"/>
          <p:cNvSpPr>
            <a:spLocks noRot="1"/>
          </p:cNvSpPr>
          <p:nvPr>
            <p:custDataLst>
              <p:tags r:id="rId2"/>
            </p:custDataLst>
          </p:nvPr>
        </p:nvSpPr>
        <p:spPr>
          <a:xfrm>
            <a:off x="2079308" y="2703830"/>
            <a:ext cx="3333750" cy="6048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二力平衡的条件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            </a:t>
            </a:r>
          </a:p>
        </p:txBody>
      </p:sp>
      <p:sp>
        <p:nvSpPr>
          <p:cNvPr id="123910" name="内容占位符 123909"/>
          <p:cNvSpPr>
            <a:spLocks noGrp="1" noRot="1"/>
          </p:cNvSpPr>
          <p:nvPr>
            <p:custDataLst>
              <p:tags r:id="rId3"/>
            </p:custDataLst>
          </p:nvPr>
        </p:nvSpPr>
        <p:spPr>
          <a:xfrm>
            <a:off x="1716405" y="4437380"/>
            <a:ext cx="5404485" cy="6521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）两个力的方向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 </a:t>
            </a:r>
          </a:p>
        </p:txBody>
      </p:sp>
      <p:sp>
        <p:nvSpPr>
          <p:cNvPr id="123916" name="文本框 123915"/>
          <p:cNvSpPr txBox="1"/>
          <p:nvPr>
            <p:custDataLst>
              <p:tags r:id="rId4"/>
            </p:custDataLst>
          </p:nvPr>
        </p:nvSpPr>
        <p:spPr>
          <a:xfrm>
            <a:off x="1716405" y="3597910"/>
            <a:ext cx="8170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）两个力的大小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</a:p>
        </p:txBody>
      </p:sp>
      <p:sp>
        <p:nvSpPr>
          <p:cNvPr id="123917" name="矩形 123916"/>
          <p:cNvSpPr>
            <a:spLocks noRot="1"/>
          </p:cNvSpPr>
          <p:nvPr>
            <p:custDataLst>
              <p:tags r:id="rId5"/>
            </p:custDataLst>
          </p:nvPr>
        </p:nvSpPr>
        <p:spPr>
          <a:xfrm>
            <a:off x="1716405" y="5320030"/>
            <a:ext cx="8728075" cy="75692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（3）是否在同一直线？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100185" y="1164590"/>
            <a:ext cx="1885315" cy="2616200"/>
          </a:xfrm>
          <a:prstGeom prst="roundRect">
            <a:avLst/>
          </a:prstGeom>
        </p:spPr>
      </p:pic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9175750" y="3761740"/>
            <a:ext cx="1680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(b)</a:t>
            </a:r>
            <a:r>
              <a:rPr lang="zh-CN" altLang="en-US"/>
              <a:t>黄山飞来石</a:t>
            </a:r>
          </a:p>
        </p:txBody>
      </p:sp>
      <p:cxnSp>
        <p:nvCxnSpPr>
          <p:cNvPr id="17" name="直接箭头连接符 16"/>
          <p:cNvCxnSpPr/>
          <p:nvPr>
            <p:custDataLst>
              <p:tags r:id="rId8"/>
            </p:custDataLst>
          </p:nvPr>
        </p:nvCxnSpPr>
        <p:spPr>
          <a:xfrm>
            <a:off x="10471785" y="2382520"/>
            <a:ext cx="8890" cy="1223645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9"/>
            </p:custDataLst>
          </p:nvPr>
        </p:nvCxnSpPr>
        <p:spPr>
          <a:xfrm flipH="1" flipV="1">
            <a:off x="10471785" y="1214120"/>
            <a:ext cx="0" cy="1179830"/>
          </a:xfrm>
          <a:prstGeom prst="straightConnector1">
            <a:avLst/>
          </a:prstGeom>
          <a:ln w="63500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10445115" y="3270250"/>
            <a:ext cx="77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0" name="椭圆 39"/>
          <p:cNvSpPr/>
          <p:nvPr>
            <p:custDataLst>
              <p:tags r:id="rId11"/>
            </p:custDataLst>
          </p:nvPr>
        </p:nvSpPr>
        <p:spPr>
          <a:xfrm>
            <a:off x="10395585" y="2357755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0" name="标题 123905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009650" y="2459355"/>
            <a:ext cx="1636395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猜想</a:t>
            </a: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711200" y="390525"/>
            <a:ext cx="38576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>
                <a:ea typeface="方正姚体" panose="02010601030101010101" pitchFamily="2" charset="-122"/>
              </a:rPr>
              <a:t>二、二力平衡的条件</a:t>
            </a:r>
          </a:p>
        </p:txBody>
      </p:sp>
      <p:sp>
        <p:nvSpPr>
          <p:cNvPr id="6149" name="Line 18"/>
          <p:cNvSpPr/>
          <p:nvPr>
            <p:custDataLst>
              <p:tags r:id="rId14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123910" grpId="0" build="p"/>
      <p:bldP spid="123916" grpId="0"/>
      <p:bldP spid="1239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69315" y="1374775"/>
            <a:ext cx="6096000" cy="1822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如图8-2所示，将系于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轻质卡片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两个对角的线分别跨过支架上的滑轮，然后在线的两端分别挂上钩码。这时卡片所受的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两个拉力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方向相反，且在一条直线上。</a:t>
            </a:r>
          </a:p>
          <a:p>
            <a:endParaRPr lang="zh-CN" altLang="en-US" sz="2800" kern="1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6" name="TextBox 27"/>
          <p:cNvSpPr txBox="1"/>
          <p:nvPr>
            <p:custDataLst>
              <p:tags r:id="rId2"/>
            </p:custDataLst>
          </p:nvPr>
        </p:nvSpPr>
        <p:spPr>
          <a:xfrm>
            <a:off x="556895" y="266700"/>
            <a:ext cx="10001250" cy="8934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</a:t>
            </a:r>
            <a:r>
              <a:rPr lang="en-US" altLang="zh-CN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8.1 </a:t>
            </a:r>
            <a:r>
              <a:rPr lang="zh-CN" altLang="en-US" sz="3000" b="1">
                <a:solidFill>
                  <a:schemeClr val="accent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探究二力平衡的条件</a:t>
            </a: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7543800" y="1546860"/>
            <a:ext cx="2783205" cy="2752725"/>
            <a:chOff x="12058" y="1889"/>
            <a:chExt cx="4724" cy="4609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2477" y="1889"/>
              <a:ext cx="3886" cy="397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58" y="5866"/>
              <a:ext cx="4724" cy="6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图</a:t>
              </a:r>
              <a:r>
                <a:rPr lang="en-US" altLang="zh-CN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8-2</a:t>
              </a:r>
              <a:r>
                <a:rPr lang="zh-CN" altLang="en-US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探究二力平衡的条件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160905" y="4072890"/>
            <a:ext cx="4032885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轻质卡片重力可以忽略</a:t>
            </a:r>
            <a:r>
              <a:rPr lang="zh-CN" altLang="zh-CN" sz="2800"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.</a:t>
            </a:r>
            <a:endParaRPr lang="zh-CN" altLang="zh-CN" sz="28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TextBox 3"/>
          <p:cNvSpPr txBox="1"/>
          <p:nvPr>
            <p:custDataLst>
              <p:tags r:id="rId5"/>
            </p:custDataLst>
          </p:nvPr>
        </p:nvSpPr>
        <p:spPr>
          <a:xfrm>
            <a:off x="1209040" y="4868545"/>
            <a:ext cx="93497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黑体简体" panose="02000000000000000000" charset="-122"/>
              </a:rPr>
              <a:t>思考：为了实验方便，本活动探究物体处于哪种状态？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黑体简体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727960" y="5654040"/>
            <a:ext cx="108458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静止</a:t>
            </a:r>
            <a:endParaRPr lang="zh-CN" altLang="zh-CN" sz="28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2390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72160" y="369570"/>
            <a:ext cx="1636395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实验设计</a:t>
            </a: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2161540" y="897890"/>
            <a:ext cx="3799840" cy="2811780"/>
            <a:chOff x="3404" y="1414"/>
            <a:chExt cx="5984" cy="4428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" y="1414"/>
              <a:ext cx="5984" cy="372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23"/>
              </p:custDataLst>
            </p:nvPr>
          </p:nvSpPr>
          <p:spPr>
            <a:xfrm>
              <a:off x="4537" y="5262"/>
              <a:ext cx="379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步骤</a:t>
              </a:r>
              <a:r>
                <a:rPr lang="en-US" altLang="zh-CN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 </a:t>
              </a:r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两力大小不同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6662420" y="1066800"/>
            <a:ext cx="3533140" cy="2642235"/>
            <a:chOff x="10492" y="1680"/>
            <a:chExt cx="5564" cy="4161"/>
          </a:xfrm>
        </p:grpSpPr>
        <p:sp>
          <p:nvSpPr>
            <p:cNvPr id="5" name="文本框 4"/>
            <p:cNvSpPr txBox="1"/>
            <p:nvPr>
              <p:custDataLst>
                <p:tags r:id="rId20"/>
              </p:custDataLst>
            </p:nvPr>
          </p:nvSpPr>
          <p:spPr>
            <a:xfrm>
              <a:off x="11092" y="5261"/>
              <a:ext cx="49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步骤</a:t>
              </a:r>
              <a:r>
                <a:rPr lang="en-US" altLang="zh-CN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 </a:t>
              </a:r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两力方向不相反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" y="1680"/>
              <a:ext cx="5202" cy="3461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4159885" y="3632835"/>
            <a:ext cx="3594100" cy="2471420"/>
            <a:chOff x="3242" y="5721"/>
            <a:chExt cx="5660" cy="3892"/>
          </a:xfrm>
        </p:grpSpPr>
        <p:sp>
          <p:nvSpPr>
            <p:cNvPr id="6" name="文本框 5"/>
            <p:cNvSpPr txBox="1"/>
            <p:nvPr>
              <p:custDataLst>
                <p:tags r:id="rId18"/>
              </p:custDataLst>
            </p:nvPr>
          </p:nvSpPr>
          <p:spPr>
            <a:xfrm>
              <a:off x="3564" y="9033"/>
              <a:ext cx="501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步骤</a:t>
              </a:r>
              <a:r>
                <a:rPr lang="en-US" altLang="zh-CN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 </a:t>
              </a:r>
              <a:r>
                <a:rPr lang="zh-CN" altLang="en-US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两力不在同一直线上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" y="5721"/>
              <a:ext cx="5661" cy="3312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27898" b="35339"/>
          <a:stretch>
            <a:fillRect/>
          </a:stretch>
        </p:blipFill>
        <p:spPr>
          <a:xfrm>
            <a:off x="506730" y="4382135"/>
            <a:ext cx="3184525" cy="11715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标题 12390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72160" y="364490"/>
            <a:ext cx="186245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</a:t>
            </a: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现象</a:t>
            </a:r>
          </a:p>
        </p:txBody>
      </p:sp>
      <p:sp>
        <p:nvSpPr>
          <p:cNvPr id="124948" name="文本框 124947"/>
          <p:cNvSpPr txBox="1"/>
          <p:nvPr>
            <p:custDataLst>
              <p:tags r:id="rId7"/>
            </p:custDataLst>
          </p:nvPr>
        </p:nvSpPr>
        <p:spPr>
          <a:xfrm>
            <a:off x="3395028" y="2465388"/>
            <a:ext cx="16557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不平衡</a:t>
            </a: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8389303" y="2465388"/>
            <a:ext cx="16557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不平衡</a:t>
            </a: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643563" y="5173028"/>
            <a:ext cx="16557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</a:rPr>
              <a:t>不平衡</a:t>
            </a:r>
          </a:p>
        </p:txBody>
      </p:sp>
      <p:sp>
        <p:nvSpPr>
          <p:cNvPr id="17" name="标题 123905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768985" y="360045"/>
            <a:ext cx="202247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</a:t>
            </a:r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结论</a:t>
            </a:r>
          </a:p>
        </p:txBody>
      </p:sp>
      <p:sp>
        <p:nvSpPr>
          <p:cNvPr id="124934" name="文本框 124933"/>
          <p:cNvSpPr txBox="1"/>
          <p:nvPr>
            <p:custDataLst>
              <p:tags r:id="rId11"/>
            </p:custDataLst>
          </p:nvPr>
        </p:nvSpPr>
        <p:spPr>
          <a:xfrm>
            <a:off x="2317750" y="1908175"/>
            <a:ext cx="34686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1319FD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</a:t>
            </a:r>
            <a:r>
              <a:rPr lang="en-US" altLang="zh-CN" sz="3200" b="1">
                <a:solidFill>
                  <a:srgbClr val="1319FD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</a:t>
            </a:r>
            <a:r>
              <a:rPr lang="zh-CN" altLang="en-US" sz="3200" b="1">
                <a:solidFill>
                  <a:srgbClr val="1319FD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）大小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相等</a:t>
            </a:r>
            <a:r>
              <a:rPr lang="zh-CN" altLang="en-US" sz="3200" b="1">
                <a:solidFill>
                  <a:srgbClr val="1319FD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；</a:t>
            </a:r>
            <a:endParaRPr lang="en-US" altLang="zh-CN" sz="3200" b="1">
              <a:solidFill>
                <a:srgbClr val="1319FD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24935" name="内容占位符 124934"/>
          <p:cNvSpPr>
            <a:spLocks noGrp="1" noRot="1"/>
          </p:cNvSpPr>
          <p:nvPr>
            <p:ph idx="1"/>
            <p:custDataLst>
              <p:tags r:id="rId12"/>
            </p:custDataLst>
          </p:nvPr>
        </p:nvSpPr>
        <p:spPr>
          <a:xfrm>
            <a:off x="2317750" y="2466340"/>
            <a:ext cx="3016250" cy="652145"/>
          </a:xfrm>
        </p:spPr>
        <p:txBody>
          <a:bodyPr vert="horz" wrap="square" lIns="91440" tIns="45720" rIns="91440" bIns="45720" anchor="t"/>
          <a:lstStyle/>
          <a:p>
            <a:pPr eaLnBrk="1" hangingPunct="1">
              <a:buNone/>
            </a:pPr>
            <a:r>
              <a:rPr lang="zh-CN" altLang="en-US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</a:t>
            </a:r>
            <a:r>
              <a:rPr lang="en-US" altLang="zh-CN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</a:t>
            </a:r>
            <a:r>
              <a:rPr lang="zh-CN" altLang="en-US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）方向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相反</a:t>
            </a:r>
          </a:p>
        </p:txBody>
      </p:sp>
      <p:sp>
        <p:nvSpPr>
          <p:cNvPr id="18" name="内容占位符 124934"/>
          <p:cNvSpPr>
            <a:spLocks noGrp="1" noRot="1"/>
          </p:cNvSpPr>
          <p:nvPr>
            <p:custDataLst>
              <p:tags r:id="rId13"/>
            </p:custDataLst>
          </p:nvPr>
        </p:nvSpPr>
        <p:spPr>
          <a:xfrm>
            <a:off x="2317750" y="3093085"/>
            <a:ext cx="4910138" cy="6521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</a:t>
            </a:r>
            <a:r>
              <a:rPr lang="en-US" altLang="zh-CN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3</a:t>
            </a:r>
            <a:r>
              <a:rPr lang="zh-CN" altLang="en-US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）作用在</a:t>
            </a:r>
            <a:r>
              <a:rPr lang="zh-CN" altLang="en-US" sz="32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同一直线</a:t>
            </a:r>
            <a:r>
              <a:rPr lang="zh-CN" altLang="en-US" sz="3200" b="1">
                <a:solidFill>
                  <a:srgbClr val="1212DE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上</a:t>
            </a:r>
            <a:endParaRPr lang="en-US" altLang="zh-CN" sz="3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793750" y="4030980"/>
            <a:ext cx="105505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大量事实表明，当作用在物体上的两个力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大小相等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方向相反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且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在同一直线上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时，这两个力相互平衡。这就是</a:t>
            </a:r>
            <a:r>
              <a:rPr lang="zh-CN" altLang="en-US" sz="2800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二力平衡的条件</a:t>
            </a:r>
            <a:r>
              <a:rPr lang="zh-CN" alt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1" name="ed16c72243dc9845f3d749b03c3c19f8">
            <a:hlinkClick r:id="" action="ppaction://media"/>
          </p:cNvPr>
          <p:cNvPicPr/>
          <p:nvPr>
            <a:vide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99775" y="5991225"/>
            <a:ext cx="934085" cy="4813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1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530" grpId="0"/>
      <p:bldP spid="12" grpId="0"/>
      <p:bldP spid="12" grpId="2"/>
      <p:bldP spid="124948" grpId="0"/>
      <p:bldP spid="124948" grpId="2"/>
      <p:bldP spid="15" grpId="0"/>
      <p:bldP spid="15" grpId="2"/>
      <p:bldP spid="16" grpId="0"/>
      <p:bldP spid="16" grpId="2"/>
      <p:bldP spid="17" grpId="0"/>
      <p:bldP spid="124934" grpId="0"/>
      <p:bldP spid="124935" grpId="0" build="p"/>
      <p:bldP spid="18" grpId="0" build="p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WJiNmNiOTI2NTkyMGEyOTExNWYzNmU0YTNjZDg4MzEifQ=="/>
  <p:tag name="KSO_WPP_MARK_KEY" val="81f8cffc-4b4a-4414-8813-25c4d3674a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4"/>
  <p:tag name="KSO_WM_DIAGRAM_VIRTUALLY_FRAME" val="{&quot;height&quot;:454.1,&quot;left&quot;:0.05,&quot;top&quot;:-0.15,&quot;width&quot;:933.2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5"/>
  <p:tag name="KSO_WM_DIAGRAM_VIRTUALLY_FRAME" val="{&quot;height&quot;:454.1,&quot;left&quot;:0.05,&quot;top&quot;:-0.15,&quot;width&quot;:933.2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6"/>
  <p:tag name="KSO_WM_DIAGRAM_VIRTUALLY_FRAME" val="{&quot;height&quot;:454.1,&quot;left&quot;:0.05,&quot;top&quot;:-0.15,&quot;width&quot;:933.2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7"/>
  <p:tag name="KSO_WM_DIAGRAM_VIRTUALLY_FRAME" val="{&quot;height&quot;:454.1,&quot;left&quot;:0.05,&quot;top&quot;:-0.15,&quot;width&quot;:933.2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8"/>
  <p:tag name="KSO_WM_DIAGRAM_VIRTUALLY_FRAME" val="{&quot;height&quot;:454.1,&quot;left&quot;:0.05,&quot;top&quot;:-0.15,&quot;width&quot;:933.2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9"/>
  <p:tag name="KSO_WM_DIAGRAM_VIRTUALLY_FRAME" val="{&quot;height&quot;:454.1,&quot;left&quot;:0.05,&quot;top&quot;:-0.15,&quot;width&quot;:933.2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0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4"/>
  <p:tag name="KSO_WM_DIAGRAM_VIRTUALLY_FRAME" val="{&quot;height&quot;:466.75,&quot;left&quot;:18.1,&quot;top&quot;:68.2,&quot;width&quot;:677.2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7"/>
  <p:tag name="KSO_WM_DIAGRAM_VIRTUALLY_FRAME" val="{&quot;height&quot;:466.75,&quot;left&quot;:18.1,&quot;top&quot;:68.2,&quot;width&quot;:677.2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9"/>
  <p:tag name="KSO_WM_DIAGRAM_VIRTUALLY_FRAME" val="{&quot;height&quot;:466.75,&quot;left&quot;:18.1,&quot;top&quot;:68.2,&quot;width&quot;:677.2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0"/>
  <p:tag name="KSO_WM_DIAGRAM_VIRTUALLY_FRAME" val="{&quot;height&quot;:466.75,&quot;left&quot;:18.1,&quot;top&quot;:68.2,&quot;width&quot;:677.2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3"/>
  <p:tag name="KSO_WM_DIAGRAM_VIRTUALLY_FRAME" val="{&quot;height&quot;:466.75,&quot;left&quot;:18.1,&quot;top&quot;:68.2,&quot;width&quot;:677.2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4"/>
  <p:tag name="KSO_WM_DIAGRAM_VIRTUALLY_FRAME" val="{&quot;height&quot;:466.75,&quot;left&quot;:18.1,&quot;top&quot;:68.2,&quot;width&quot;:677.2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7"/>
  <p:tag name="KSO_WM_DIAGRAM_VIRTUALLY_FRAME" val="{&quot;height&quot;:325.35,&quot;left&quot;:53,&quot;top&quot;:33.5,&quot;width&quot;:733.2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8"/>
  <p:tag name="KSO_WM_DIAGRAM_VIRTUALLY_FRAME" val="{&quot;height&quot;:325.35,&quot;left&quot;:53,&quot;top&quot;:33.5,&quot;width&quot;:733.2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9"/>
  <p:tag name="KSO_WM_DIAGRAM_VIRTUALLY_FRAME" val="{&quot;height&quot;:325.35,&quot;left&quot;:53,&quot;top&quot;:33.5,&quot;width&quot;:733.2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0"/>
  <p:tag name="KSO_WM_DIAGRAM_VIRTUALLY_FRAME" val="{&quot;height&quot;:325.35,&quot;left&quot;:53,&quot;top&quot;:33.5,&quot;width&quot;:733.2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1"/>
  <p:tag name="KSO_WM_DIAGRAM_VIRTUALLY_FRAME" val="{&quot;height&quot;:325.35,&quot;left&quot;:53,&quot;top&quot;:33.5,&quot;width&quot;:733.2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2"/>
  <p:tag name="KSO_WM_DIAGRAM_VIRTUALLY_FRAME" val="{&quot;height&quot;:325.35,&quot;left&quot;:53,&quot;top&quot;:33.5,&quot;width&quot;:733.2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3"/>
  <p:tag name="KSO_WM_DIAGRAM_VIRTUALLY_FRAME" val="{&quot;height&quot;:325.35,&quot;left&quot;:53,&quot;top&quot;:33.5,&quot;width&quot;:733.2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4"/>
  <p:tag name="KSO_WM_DIAGRAM_VIRTUALLY_FRAME" val="{&quot;height&quot;:325.35,&quot;left&quot;:53,&quot;top&quot;:33.5,&quot;width&quot;:733.2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5"/>
  <p:tag name="KSO_WM_DIAGRAM_VIRTUALLY_FRAME" val="{&quot;height&quot;:325.35,&quot;left&quot;:53,&quot;top&quot;:33.5,&quot;width&quot;:733.2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6"/>
  <p:tag name="KSO_WM_DIAGRAM_VIRTUALLY_FRAME" val="{&quot;height&quot;:325.35,&quot;left&quot;:53,&quot;top&quot;:33.5,&quot;width&quot;:733.2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7"/>
  <p:tag name="KSO_WM_DIAGRAM_VIRTUALLY_FRAME" val="{&quot;height&quot;:325.35,&quot;left&quot;:53,&quot;top&quot;:33.5,&quot;width&quot;:733.2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8"/>
  <p:tag name="KSO_WM_DIAGRAM_VIRTUALLY_FRAME" val="{&quot;height&quot;:325.35,&quot;left&quot;:53,&quot;top&quot;:33.5,&quot;width&quot;:733.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9"/>
  <p:tag name="KSO_WM_DIAGRAM_VIRTUALLY_FRAME" val="{&quot;height&quot;:325.35,&quot;left&quot;:53,&quot;top&quot;:33.5,&quot;width&quot;:733.2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5"/>
  <p:tag name="KSO_WM_DIAGRAM_VIRTUALLY_FRAME" val="{&quot;height&quot;:466.75,&quot;left&quot;:18.1,&quot;top&quot;:68.2,&quot;width&quot;:677.2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8"/>
  <p:tag name="KSO_WM_DIAGRAM_VIRTUALLY_FRAME" val="{&quot;height&quot;:466.75,&quot;left&quot;:18.1,&quot;top&quot;:68.2,&quot;width&quot;:677.2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9"/>
  <p:tag name="KSO_WM_DIAGRAM_VIRTUALLY_FRAME" val="{&quot;height&quot;:466.75,&quot;left&quot;:18.1,&quot;top&quot;:68.2,&quot;width&quot;:677.2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0"/>
  <p:tag name="KSO_WM_DIAGRAM_VIRTUALLY_FRAME" val="{&quot;height&quot;:466.75,&quot;left&quot;:18.1,&quot;top&quot;:68.2,&quot;width&quot;:677.2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1"/>
  <p:tag name="KSO_WM_DIAGRAM_VIRTUALLY_FRAME" val="{&quot;height&quot;:466.75,&quot;left&quot;:18.1,&quot;top&quot;:68.2,&quot;width&quot;:677.2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7"/>
  <p:tag name="KSO_WM_DIAGRAM_VIRTUALLY_FRAME" val="{&quot;height&quot;:466.75,&quot;left&quot;:18.1,&quot;top&quot;:68.2,&quot;width&quot;:677.2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6"/>
  <p:tag name="KSO_WM_DIAGRAM_VIRTUALLY_FRAME" val="{&quot;height&quot;:466.75,&quot;left&quot;:18.1,&quot;top&quot;:68.2,&quot;width&quot;:677.2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7"/>
  <p:tag name="KSO_WM_DIAGRAM_VIRTUALLY_FRAME" val="{&quot;height&quot;:466.75,&quot;left&quot;:18.1,&quot;top&quot;:68.2,&quot;width&quot;:677.2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9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5"/>
  <p:tag name="KSO_WM_DIAGRAM_VIRTUALLY_FRAME" val="{&quot;height&quot;:244.35,&quot;left&quot;:164.35,&quot;top&quot;:70.7,&quot;width&quot;:650.9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7"/>
  <p:tag name="KSO_WM_DIAGRAM_VIRTUALLY_FRAME" val="{&quot;height&quot;:244.35,&quot;left&quot;:164.35,&quot;top&quot;:70.7,&quot;width&quot;:650.9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8"/>
  <p:tag name="KSO_WM_DIAGRAM_VIRTUALLY_FRAME" val="{&quot;height&quot;:244.35,&quot;left&quot;:164.35,&quot;top&quot;:70.7,&quot;width&quot;:650.9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  <p:tag name="KSO_WM_DIAGRAM_VIRTUALLY_FRAME" val="{&quot;height&quot;:244.35,&quot;left&quot;:164.35,&quot;top&quot;:70.7,&quot;width&quot;:650.9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6"/>
  <p:tag name="KSO_WM_DIAGRAM_VIRTUALLY_FRAME" val="{&quot;height&quot;:244.35,&quot;left&quot;:164.35,&quot;top&quot;:70.7,&quot;width&quot;:650.9}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4"/>
  <p:tag name="TABLE_ENDDRAG_ORIGIN_RECT" val="637*237"/>
  <p:tag name="TABLE_ENDDRAG_RECT" val="164*200*637*23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6"/>
  <p:tag name="KSO_WM_DIAGRAM_VIRTUALLY_FRAME" val="{&quot;height&quot;:133.75,&quot;left&quot;:321.2,&quot;top&quot;:329.5,&quot;width&quot;:499.0750393700788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7"/>
  <p:tag name="KSO_WM_DIAGRAM_VIRTUALLY_FRAME" val="{&quot;height&quot;:133.75,&quot;left&quot;:321.2,&quot;top&quot;:329.5,&quot;width&quot;:499.0750393700788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8"/>
  <p:tag name="KSO_WM_DIAGRAM_VIRTUALLY_FRAME" val="{&quot;height&quot;:133.75,&quot;left&quot;:321.2,&quot;top&quot;:329.5,&quot;width&quot;:499.0750393700788}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9"/>
  <p:tag name="KSO_WM_DIAGRAM_VIRTUALLY_FRAME" val="{&quot;height&quot;:133.75,&quot;left&quot;:321.2,&quot;top&quot;:329.5,&quot;width&quot;:499.0750393700788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0"/>
  <p:tag name="KSO_WM_DIAGRAM_VIRTUALLY_FRAME" val="{&quot;height&quot;:133.75,&quot;left&quot;:321.2,&quot;top&quot;:329.5,&quot;width&quot;:499.0750393700788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1"/>
  <p:tag name="KSO_WM_DIAGRAM_VIRTUALLY_FRAME" val="{&quot;height&quot;:133.75,&quot;left&quot;:321.2,&quot;top&quot;:329.5,&quot;width&quot;:499.0750393700788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2"/>
  <p:tag name="KSO_WM_DIAGRAM_VIRTUALLY_FRAME" val="{&quot;height&quot;:133.75,&quot;left&quot;:321.2,&quot;top&quot;:329.5,&quot;width&quot;:499.0750393700788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3"/>
  <p:tag name="KSO_WM_DIAGRAM_VIRTUALLY_FRAME" val="{&quot;height&quot;:133.75,&quot;left&quot;:321.2,&quot;top&quot;:329.5,&quot;width&quot;:499.0750393700788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4"/>
  <p:tag name="KSO_WM_DIAGRAM_VIRTUALLY_FRAME" val="{&quot;height&quot;:133.75,&quot;left&quot;:321.2,&quot;top&quot;:329.5,&quot;width&quot;:499.0750393700788}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7"/>
  <p:tag name="KSO_WM_DIAGRAM_VIRTUALLY_FRAME" val="{&quot;height&quot;:133.75,&quot;left&quot;:321.2,&quot;top&quot;:329.5,&quot;width&quot;:499.0750393700788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  <p:tag name="KSO_WM_DIAGRAM_VIRTUALLY_FRAME" val="{&quot;height&quot;:133.75,&quot;left&quot;:321.2,&quot;top&quot;:329.5,&quot;width&quot;:499.0750393700788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6"/>
  <p:tag name="KSO_WM_DIAGRAM_VIRTUALLY_FRAME" val="{&quot;height&quot;:243.5,&quot;left&quot;:207.87503937007872,&quot;top&quot;:207.75,&quot;width&quot;:572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3"/>
  <p:tag name="KSO_WM_DIAGRAM_VIRTUALLY_FRAME" val="{&quot;height&quot;:243.5,&quot;left&quot;:207.87503937007872,&quot;top&quot;:207.75,&quot;width&quot;:572.75}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4"/>
  <p:tag name="KSO_WM_DIAGRAM_VIRTUALLY_FRAME" val="{&quot;height&quot;:243.5,&quot;left&quot;:207.87503937007872,&quot;top&quot;:207.75,&quot;width&quot;:572.75}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5"/>
  <p:tag name="KSO_WM_DIAGRAM_VIRTUALLY_FRAME" val="{&quot;height&quot;:243.5,&quot;left&quot;:207.87503937007872,&quot;top&quot;:207.75,&quot;width&quot;:572.75}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6"/>
  <p:tag name="KSO_WM_DIAGRAM_VIRTUALLY_FRAME" val="{&quot;height&quot;:243.5,&quot;left&quot;:207.87503937007872,&quot;top&quot;:207.75,&quot;width&quot;:572.75}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7"/>
  <p:tag name="KSO_WM_DIAGRAM_VIRTUALLY_FRAME" val="{&quot;height&quot;:243.5,&quot;left&quot;:207.87503937007872,&quot;top&quot;:207.75,&quot;width&quot;:572.75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8"/>
  <p:tag name="KSO_WM_DIAGRAM_VIRTUALLY_FRAME" val="{&quot;height&quot;:243.5,&quot;left&quot;:207.87503937007872,&quot;top&quot;:207.75,&quot;width&quot;:572.75}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  <p:tag name="KSO_WM_DIAGRAM_VIRTUALLY_FRAME" val="{&quot;height&quot;:243.5,&quot;left&quot;:207.87503937007872,&quot;top&quot;:207.75,&quot;width&quot;:572.75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  <p:tag name="KSO_WM_DIAGRAM_VIRTUALLY_FRAME" val="{&quot;height&quot;:243.5,&quot;left&quot;:207.87503937007872,&quot;top&quot;:207.75,&quot;width&quot;:572.75}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  <p:tag name="KSO_WM_DIAGRAM_VIRTUALLY_FRAME" val="{&quot;height&quot;:243.5,&quot;left&quot;:207.87503937007872,&quot;top&quot;:207.75,&quot;width&quot;:572.75}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  <p:tag name="KSO_WM_DIAGRAM_VIRTUALLY_FRAME" val="{&quot;height&quot;:243.5,&quot;left&quot;:207.87503937007872,&quot;top&quot;:207.75,&quot;width&quot;:572.7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3"/>
  <p:tag name="KSO_WM_DIAGRAM_VIRTUALLY_FRAME" val="{&quot;height&quot;:243.5,&quot;left&quot;:207.87503937007872,&quot;top&quot;:207.75,&quot;width&quot;:572.75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  <p:tag name="KSO_WM_DIAGRAM_VIRTUALLY_FRAME" val="{&quot;height&quot;:243.5,&quot;left&quot;:207.87503937007872,&quot;top&quot;:207.75,&quot;width&quot;:572.75}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  <p:tag name="KSO_WM_DIAGRAM_VIRTUALLY_FRAME" val="{&quot;height&quot;:243.5,&quot;left&quot;:207.87503937007872,&quot;top&quot;:207.75,&quot;width&quot;:572.75}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  <p:tag name="KSO_WM_DIAGRAM_VIRTUALLY_FRAME" val="{&quot;height&quot;:243.5,&quot;left&quot;:207.87503937007872,&quot;top&quot;:207.75,&quot;width&quot;:572.75}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7"/>
  <p:tag name="KSO_WM_DIAGRAM_VIRTUALLY_FRAME" val="{&quot;height&quot;:243.5,&quot;left&quot;:207.87503937007872,&quot;top&quot;:207.75,&quot;width&quot;:572.75}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8"/>
  <p:tag name="KSO_WM_DIAGRAM_VIRTUALLY_FRAME" val="{&quot;height&quot;:243.5,&quot;left&quot;:207.87503937007872,&quot;top&quot;:207.75,&quot;width&quot;:572.75}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9"/>
  <p:tag name="KSO_WM_DIAGRAM_VIRTUALLY_FRAME" val="{&quot;height&quot;:243.5,&quot;left&quot;:207.87503937007872,&quot;top&quot;:207.75,&quot;width&quot;:572.75}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0"/>
  <p:tag name="KSO_WM_DIAGRAM_VIRTUALLY_FRAME" val="{&quot;height&quot;:243.5,&quot;left&quot;:207.87503937007872,&quot;top&quot;:207.75,&quot;width&quot;:572.75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1"/>
  <p:tag name="KSO_WM_DIAGRAM_VIRTUALLY_FRAME" val="{&quot;height&quot;:243.5,&quot;left&quot;:207.87503937007872,&quot;top&quot;:207.75,&quot;width&quot;:572.75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7"/>
  <p:tag name="KSO_WM_DIAGRAM_VIRTUALLY_FRAME" val="{&quot;height&quot;:243.5,&quot;left&quot;:207.87503937007872,&quot;top&quot;:207.75,&quot;width&quot;:572.75}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8"/>
  <p:tag name="KSO_WM_DIAGRAM_VIRTUALLY_FRAME" val="{&quot;height&quot;:243.5,&quot;left&quot;:207.87503937007872,&quot;top&quot;:207.75,&quot;width&quot;:572.75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9"/>
  <p:tag name="KSO_WM_DIAGRAM_VIRTUALLY_FRAME" val="{&quot;height&quot;:243.5,&quot;left&quot;:207.87503937007872,&quot;top&quot;:207.75,&quot;width&quot;:572.75}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0"/>
  <p:tag name="KSO_WM_DIAGRAM_VIRTUALLY_FRAME" val="{&quot;height&quot;:243.5,&quot;left&quot;:207.87503937007872,&quot;top&quot;:207.75,&quot;width&quot;:572.75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1"/>
  <p:tag name="KSO_WM_DIAGRAM_VIRTUALLY_FRAME" val="{&quot;height&quot;:243.5,&quot;left&quot;:207.87503937007872,&quot;top&quot;:207.75,&quot;width&quot;:572.75}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2"/>
  <p:tag name="KSO_WM_DIAGRAM_VIRTUALLY_FRAME" val="{&quot;height&quot;:243.5,&quot;left&quot;:207.87503937007872,&quot;top&quot;:207.75,&quot;width&quot;:572.75}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5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2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9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  <p:tag name="KSO_WM_MEDIACOVER_FLAG" val="1"/>
  <p:tag name="KSO_WM_UNIT_MEDIACOVER_BTN_STATE" val="1"/>
  <p:tag name="KSO_WM_UNIT_MEDIACOVER_BTNRECT" val="0*0*0*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DIAGRAM_VIRTUALLY_FRAME" val="{&quot;height&quot;:201.45,&quot;left&quot;:369.50370078740156,&quot;top&quot;:266.25,&quot;width&quot;:444.8462992125984}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DIAGRAM_VIRTUALLY_FRAME" val="{&quot;height&quot;:201.45,&quot;left&quot;:369.50370078740156,&quot;top&quot;:266.25,&quot;width&quot;:444.8462992125984}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DIAGRAM_VIRTUALLY_FRAME" val="{&quot;height&quot;:201.45,&quot;left&quot;:369.50370078740156,&quot;top&quot;:266.25,&quot;width&quot;:444.8462992125984}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0"/>
  <p:tag name="KSO_WM_DIAGRAM_VIRTUALLY_FRAME" val="{&quot;height&quot;:201.45,&quot;left&quot;:369.50370078740156,&quot;top&quot;:266.25,&quot;width&quot;:444.8462992125984}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8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3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9094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5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3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4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7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8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1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诗情画意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2352</Words>
  <Application>Microsoft Office PowerPoint</Application>
  <PresentationFormat>宽屏</PresentationFormat>
  <Paragraphs>244</Paragraphs>
  <Slides>30</Slides>
  <Notes>12</Notes>
  <HiddenSlides>0</HiddenSlides>
  <MMClips>3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Times New Roman</vt:lpstr>
      <vt:lpstr>Calibri Light</vt:lpstr>
      <vt:lpstr>微软雅黑</vt:lpstr>
      <vt:lpstr>Wingdings</vt:lpstr>
      <vt:lpstr>Garamond</vt:lpstr>
      <vt:lpstr>Tahoma</vt:lpstr>
      <vt:lpstr>WPS灵秀黑</vt:lpstr>
      <vt:lpstr>Calibri</vt:lpstr>
      <vt:lpstr>宋体</vt:lpstr>
      <vt:lpstr>等线</vt:lpstr>
      <vt:lpstr>方正姚体</vt:lpstr>
      <vt:lpstr>Arial</vt:lpstr>
      <vt:lpstr>黑体</vt:lpstr>
      <vt:lpstr>仿宋_GB2312</vt:lpstr>
      <vt:lpstr>Office 主题</vt:lpstr>
      <vt:lpstr>诗情画意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猜想</vt:lpstr>
      <vt:lpstr>PowerPoint 演示文稿</vt:lpstr>
      <vt:lpstr>实验设计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2025-03-16T00:52:11Z</cp:lastPrinted>
  <dcterms:created xsi:type="dcterms:W3CDTF">2025-03-16T00:52:11Z</dcterms:created>
  <dcterms:modified xsi:type="dcterms:W3CDTF">2025-05-25T02:39:47Z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